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0" r:id="rId1"/>
  </p:sldMasterIdLst>
  <p:notesMasterIdLst>
    <p:notesMasterId r:id="rId42"/>
  </p:notesMasterIdLst>
  <p:handoutMasterIdLst>
    <p:handoutMasterId r:id="rId43"/>
  </p:handoutMasterIdLst>
  <p:sldIdLst>
    <p:sldId id="384" r:id="rId2"/>
    <p:sldId id="647" r:id="rId3"/>
    <p:sldId id="690" r:id="rId4"/>
    <p:sldId id="602" r:id="rId5"/>
    <p:sldId id="619" r:id="rId6"/>
    <p:sldId id="671" r:id="rId7"/>
    <p:sldId id="673" r:id="rId8"/>
    <p:sldId id="679" r:id="rId9"/>
    <p:sldId id="631" r:id="rId10"/>
    <p:sldId id="632" r:id="rId11"/>
    <p:sldId id="692" r:id="rId12"/>
    <p:sldId id="669" r:id="rId13"/>
    <p:sldId id="680" r:id="rId14"/>
    <p:sldId id="734" r:id="rId15"/>
    <p:sldId id="735" r:id="rId16"/>
    <p:sldId id="737" r:id="rId17"/>
    <p:sldId id="738" r:id="rId18"/>
    <p:sldId id="736" r:id="rId19"/>
    <p:sldId id="739" r:id="rId20"/>
    <p:sldId id="666" r:id="rId21"/>
    <p:sldId id="644" r:id="rId22"/>
    <p:sldId id="733" r:id="rId23"/>
    <p:sldId id="648" r:id="rId24"/>
    <p:sldId id="710" r:id="rId25"/>
    <p:sldId id="711" r:id="rId26"/>
    <p:sldId id="713" r:id="rId27"/>
    <p:sldId id="714" r:id="rId28"/>
    <p:sldId id="715" r:id="rId29"/>
    <p:sldId id="719" r:id="rId30"/>
    <p:sldId id="720" r:id="rId31"/>
    <p:sldId id="721" r:id="rId32"/>
    <p:sldId id="723" r:id="rId33"/>
    <p:sldId id="726" r:id="rId34"/>
    <p:sldId id="728" r:id="rId35"/>
    <p:sldId id="729" r:id="rId36"/>
    <p:sldId id="730" r:id="rId37"/>
    <p:sldId id="693" r:id="rId38"/>
    <p:sldId id="731" r:id="rId39"/>
    <p:sldId id="695" r:id="rId40"/>
    <p:sldId id="705" r:id="rId41"/>
  </p:sldIdLst>
  <p:sldSz cx="9144000" cy="6858000" type="screen4x3"/>
  <p:notesSz cx="6858000" cy="9144000"/>
  <p:defaultTextStyle>
    <a:defPPr>
      <a:defRPr lang="zh-CN"/>
    </a:defPPr>
    <a:lvl1pPr algn="l" rtl="0" fontAlgn="base">
      <a:spcBef>
        <a:spcPct val="0"/>
      </a:spcBef>
      <a:spcAft>
        <a:spcPct val="0"/>
      </a:spcAft>
      <a:defRPr sz="2800" b="1" kern="1200">
        <a:solidFill>
          <a:srgbClr val="FF0000"/>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sz="2800" b="1" kern="1200">
        <a:solidFill>
          <a:srgbClr val="FF0000"/>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sz="2800" b="1" kern="1200">
        <a:solidFill>
          <a:srgbClr val="FF0000"/>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sz="2800" b="1" kern="1200">
        <a:solidFill>
          <a:srgbClr val="FF0000"/>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sz="2800" b="1" kern="1200">
        <a:solidFill>
          <a:srgbClr val="FF0000"/>
        </a:solidFill>
        <a:latin typeface="Arial" panose="020B0604020202020204" pitchFamily="34" charset="0"/>
        <a:ea typeface="宋体" panose="02010600030101010101" pitchFamily="2" charset="-122"/>
        <a:cs typeface="+mn-cs"/>
      </a:defRPr>
    </a:lvl5pPr>
    <a:lvl6pPr marL="2286000" algn="l" defTabSz="914400" rtl="0" eaLnBrk="1" latinLnBrk="0" hangingPunct="1">
      <a:defRPr sz="2800" b="1" kern="1200">
        <a:solidFill>
          <a:srgbClr val="FF0000"/>
        </a:solidFill>
        <a:latin typeface="Arial" panose="020B0604020202020204" pitchFamily="34" charset="0"/>
        <a:ea typeface="宋体" panose="02010600030101010101" pitchFamily="2" charset="-122"/>
        <a:cs typeface="+mn-cs"/>
      </a:defRPr>
    </a:lvl6pPr>
    <a:lvl7pPr marL="2743200" algn="l" defTabSz="914400" rtl="0" eaLnBrk="1" latinLnBrk="0" hangingPunct="1">
      <a:defRPr sz="2800" b="1" kern="1200">
        <a:solidFill>
          <a:srgbClr val="FF0000"/>
        </a:solidFill>
        <a:latin typeface="Arial" panose="020B0604020202020204" pitchFamily="34" charset="0"/>
        <a:ea typeface="宋体" panose="02010600030101010101" pitchFamily="2" charset="-122"/>
        <a:cs typeface="+mn-cs"/>
      </a:defRPr>
    </a:lvl7pPr>
    <a:lvl8pPr marL="3200400" algn="l" defTabSz="914400" rtl="0" eaLnBrk="1" latinLnBrk="0" hangingPunct="1">
      <a:defRPr sz="2800" b="1" kern="1200">
        <a:solidFill>
          <a:srgbClr val="FF0000"/>
        </a:solidFill>
        <a:latin typeface="Arial" panose="020B0604020202020204" pitchFamily="34" charset="0"/>
        <a:ea typeface="宋体" panose="02010600030101010101" pitchFamily="2" charset="-122"/>
        <a:cs typeface="+mn-cs"/>
      </a:defRPr>
    </a:lvl8pPr>
    <a:lvl9pPr marL="3657600" algn="l" defTabSz="914400" rtl="0" eaLnBrk="1" latinLnBrk="0" hangingPunct="1">
      <a:defRPr sz="2800" b="1" kern="1200">
        <a:solidFill>
          <a:srgbClr val="FF0000"/>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90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chemeClr val="tx2"/>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CC"/>
    <a:srgbClr val="000066"/>
    <a:srgbClr val="CCFF66"/>
    <a:srgbClr val="00CC00"/>
    <a:srgbClr val="003300"/>
    <a:srgbClr val="5F5F5F"/>
    <a:srgbClr val="336699"/>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948" autoAdjust="0"/>
    <p:restoredTop sz="94291" autoAdjust="0"/>
  </p:normalViewPr>
  <p:slideViewPr>
    <p:cSldViewPr>
      <p:cViewPr varScale="1">
        <p:scale>
          <a:sx n="68" d="100"/>
          <a:sy n="68" d="100"/>
        </p:scale>
        <p:origin x="810" y="54"/>
      </p:cViewPr>
      <p:guideLst>
        <p:guide orient="horz" pos="2160"/>
        <p:guide pos="29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D:\&#23665;&#37325;&#31199;&#36161;&#22521;&#35757;&#36164;&#26009;\&#23665;&#25512;&#31199;&#36161;&#20020;&#27778;\&#39118;&#38505;&#25511;&#21046;.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1.6357688113413305E-2"/>
          <c:y val="3.2894807289112656E-2"/>
          <c:w val="0.88004362050163576"/>
          <c:h val="0.82894914368563533"/>
        </c:manualLayout>
      </c:layout>
      <c:lineChart>
        <c:grouping val="standard"/>
        <c:varyColors val="0"/>
        <c:ser>
          <c:idx val="0"/>
          <c:order val="0"/>
          <c:tx>
            <c:strRef>
              <c:f>Sheet1!$B$1</c:f>
              <c:strCache>
                <c:ptCount val="1"/>
                <c:pt idx="0">
                  <c:v>残值</c:v>
                </c:pt>
              </c:strCache>
            </c:strRef>
          </c:tx>
          <c:spPr>
            <a:ln w="38100">
              <a:solidFill>
                <a:srgbClr val="FF0000"/>
              </a:solidFill>
              <a:prstDash val="solid"/>
            </a:ln>
          </c:spPr>
          <c:marker>
            <c:symbol val="none"/>
          </c:marker>
          <c:cat>
            <c:numRef>
              <c:f>Sheet1!$A$2:$A$26</c:f>
              <c:numCache>
                <c:formatCode>General</c:formatCode>
                <c:ptCount val="25"/>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numCache>
            </c:numRef>
          </c:cat>
          <c:val>
            <c:numRef>
              <c:f>Sheet1!$B$2:$B$26</c:f>
              <c:numCache>
                <c:formatCode>0.00_ </c:formatCode>
                <c:ptCount val="25"/>
                <c:pt idx="0">
                  <c:v>1000000</c:v>
                </c:pt>
                <c:pt idx="1">
                  <c:v>950000</c:v>
                </c:pt>
                <c:pt idx="2">
                  <c:v>902500</c:v>
                </c:pt>
                <c:pt idx="3">
                  <c:v>857375</c:v>
                </c:pt>
                <c:pt idx="4">
                  <c:v>814506.25</c:v>
                </c:pt>
                <c:pt idx="5">
                  <c:v>773780.9375</c:v>
                </c:pt>
                <c:pt idx="6">
                  <c:v>735091.89062500244</c:v>
                </c:pt>
                <c:pt idx="7">
                  <c:v>698337.29609374993</c:v>
                </c:pt>
                <c:pt idx="8">
                  <c:v>663420.43128906249</c:v>
                </c:pt>
                <c:pt idx="9">
                  <c:v>630249.40972460923</c:v>
                </c:pt>
                <c:pt idx="10">
                  <c:v>598736.93923837878</c:v>
                </c:pt>
                <c:pt idx="11">
                  <c:v>568800.09227645898</c:v>
                </c:pt>
                <c:pt idx="12">
                  <c:v>540360.087662637</c:v>
                </c:pt>
                <c:pt idx="13">
                  <c:v>513342.08327950671</c:v>
                </c:pt>
                <c:pt idx="14">
                  <c:v>487674.97911553021</c:v>
                </c:pt>
                <c:pt idx="15">
                  <c:v>463291.23015975422</c:v>
                </c:pt>
                <c:pt idx="16">
                  <c:v>440126.66865176545</c:v>
                </c:pt>
                <c:pt idx="17">
                  <c:v>418120.3352191787</c:v>
                </c:pt>
                <c:pt idx="18">
                  <c:v>397214.31845821819</c:v>
                </c:pt>
                <c:pt idx="19">
                  <c:v>377353.60253530683</c:v>
                </c:pt>
                <c:pt idx="20">
                  <c:v>358485.9224085419</c:v>
                </c:pt>
                <c:pt idx="21">
                  <c:v>340561.62628811522</c:v>
                </c:pt>
                <c:pt idx="22">
                  <c:v>323533.54497370921</c:v>
                </c:pt>
                <c:pt idx="23">
                  <c:v>307356.86772502359</c:v>
                </c:pt>
                <c:pt idx="24">
                  <c:v>291989.02433877438</c:v>
                </c:pt>
              </c:numCache>
            </c:numRef>
          </c:val>
          <c:smooth val="0"/>
        </c:ser>
        <c:ser>
          <c:idx val="1"/>
          <c:order val="1"/>
          <c:tx>
            <c:strRef>
              <c:f>Sheet1!$C$1</c:f>
              <c:strCache>
                <c:ptCount val="1"/>
                <c:pt idx="0">
                  <c:v>收益</c:v>
                </c:pt>
              </c:strCache>
            </c:strRef>
          </c:tx>
          <c:spPr>
            <a:ln w="38100">
              <a:solidFill>
                <a:srgbClr val="008000"/>
              </a:solidFill>
              <a:prstDash val="solid"/>
            </a:ln>
          </c:spPr>
          <c:marker>
            <c:symbol val="none"/>
          </c:marker>
          <c:cat>
            <c:numRef>
              <c:f>Sheet1!$A$2:$A$26</c:f>
              <c:numCache>
                <c:formatCode>General</c:formatCode>
                <c:ptCount val="25"/>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numCache>
            </c:numRef>
          </c:cat>
          <c:val>
            <c:numRef>
              <c:f>Sheet1!$C$2:$C$26</c:f>
              <c:numCache>
                <c:formatCode>0.00_ </c:formatCode>
                <c:ptCount val="25"/>
                <c:pt idx="0">
                  <c:v>235730</c:v>
                </c:pt>
                <c:pt idx="1">
                  <c:v>271460</c:v>
                </c:pt>
                <c:pt idx="2">
                  <c:v>307190</c:v>
                </c:pt>
                <c:pt idx="3">
                  <c:v>342920</c:v>
                </c:pt>
                <c:pt idx="4">
                  <c:v>378650</c:v>
                </c:pt>
                <c:pt idx="5">
                  <c:v>414380</c:v>
                </c:pt>
                <c:pt idx="6">
                  <c:v>450110</c:v>
                </c:pt>
                <c:pt idx="7">
                  <c:v>485840</c:v>
                </c:pt>
                <c:pt idx="8">
                  <c:v>521570</c:v>
                </c:pt>
                <c:pt idx="9">
                  <c:v>557300</c:v>
                </c:pt>
                <c:pt idx="10">
                  <c:v>593030</c:v>
                </c:pt>
                <c:pt idx="11">
                  <c:v>628760</c:v>
                </c:pt>
                <c:pt idx="12">
                  <c:v>664490</c:v>
                </c:pt>
                <c:pt idx="13">
                  <c:v>700220</c:v>
                </c:pt>
                <c:pt idx="14">
                  <c:v>735950</c:v>
                </c:pt>
                <c:pt idx="15">
                  <c:v>771680</c:v>
                </c:pt>
                <c:pt idx="16">
                  <c:v>807410</c:v>
                </c:pt>
                <c:pt idx="17">
                  <c:v>843140</c:v>
                </c:pt>
                <c:pt idx="18">
                  <c:v>878870</c:v>
                </c:pt>
                <c:pt idx="19">
                  <c:v>914600</c:v>
                </c:pt>
                <c:pt idx="20">
                  <c:v>950330</c:v>
                </c:pt>
                <c:pt idx="21">
                  <c:v>986060</c:v>
                </c:pt>
                <c:pt idx="22">
                  <c:v>1021790</c:v>
                </c:pt>
                <c:pt idx="23">
                  <c:v>1057520</c:v>
                </c:pt>
              </c:numCache>
            </c:numRef>
          </c:val>
          <c:smooth val="0"/>
        </c:ser>
        <c:ser>
          <c:idx val="2"/>
          <c:order val="2"/>
          <c:tx>
            <c:strRef>
              <c:f>Sheet1!$D$1</c:f>
              <c:strCache>
                <c:ptCount val="1"/>
                <c:pt idx="0">
                  <c:v>风险</c:v>
                </c:pt>
              </c:strCache>
            </c:strRef>
          </c:tx>
          <c:spPr>
            <a:ln w="38100">
              <a:solidFill>
                <a:srgbClr val="FFFF00"/>
              </a:solidFill>
              <a:prstDash val="solid"/>
            </a:ln>
          </c:spPr>
          <c:marker>
            <c:symbol val="none"/>
          </c:marker>
          <c:cat>
            <c:numRef>
              <c:f>Sheet1!$A$2:$A$26</c:f>
              <c:numCache>
                <c:formatCode>General</c:formatCode>
                <c:ptCount val="25"/>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numCache>
            </c:numRef>
          </c:cat>
          <c:val>
            <c:numRef>
              <c:f>Sheet1!$D$2:$D$26</c:f>
              <c:numCache>
                <c:formatCode>0.00_ </c:formatCode>
                <c:ptCount val="25"/>
                <c:pt idx="0">
                  <c:v>821790</c:v>
                </c:pt>
                <c:pt idx="1">
                  <c:v>786060</c:v>
                </c:pt>
                <c:pt idx="2">
                  <c:v>750330</c:v>
                </c:pt>
                <c:pt idx="3">
                  <c:v>714600</c:v>
                </c:pt>
                <c:pt idx="4">
                  <c:v>678870</c:v>
                </c:pt>
                <c:pt idx="5">
                  <c:v>643140</c:v>
                </c:pt>
                <c:pt idx="6">
                  <c:v>607410</c:v>
                </c:pt>
                <c:pt idx="7">
                  <c:v>571680</c:v>
                </c:pt>
                <c:pt idx="8">
                  <c:v>535950</c:v>
                </c:pt>
                <c:pt idx="9">
                  <c:v>500220</c:v>
                </c:pt>
                <c:pt idx="10">
                  <c:v>464490</c:v>
                </c:pt>
                <c:pt idx="11">
                  <c:v>428760</c:v>
                </c:pt>
                <c:pt idx="12">
                  <c:v>393030</c:v>
                </c:pt>
                <c:pt idx="13">
                  <c:v>357300</c:v>
                </c:pt>
                <c:pt idx="14">
                  <c:v>321570</c:v>
                </c:pt>
                <c:pt idx="15">
                  <c:v>285840</c:v>
                </c:pt>
                <c:pt idx="16">
                  <c:v>250110</c:v>
                </c:pt>
                <c:pt idx="17">
                  <c:v>214380</c:v>
                </c:pt>
                <c:pt idx="18">
                  <c:v>178650</c:v>
                </c:pt>
                <c:pt idx="19">
                  <c:v>142920</c:v>
                </c:pt>
                <c:pt idx="20">
                  <c:v>107190</c:v>
                </c:pt>
                <c:pt idx="21">
                  <c:v>71460</c:v>
                </c:pt>
                <c:pt idx="22">
                  <c:v>35730</c:v>
                </c:pt>
                <c:pt idx="23">
                  <c:v>0</c:v>
                </c:pt>
              </c:numCache>
            </c:numRef>
          </c:val>
          <c:smooth val="0"/>
        </c:ser>
        <c:dLbls>
          <c:showLegendKey val="0"/>
          <c:showVal val="0"/>
          <c:showCatName val="0"/>
          <c:showSerName val="0"/>
          <c:showPercent val="0"/>
          <c:showBubbleSize val="0"/>
        </c:dLbls>
        <c:smooth val="0"/>
        <c:axId val="-236837200"/>
        <c:axId val="-236823600"/>
      </c:lineChart>
      <c:catAx>
        <c:axId val="-236837200"/>
        <c:scaling>
          <c:orientation val="minMax"/>
        </c:scaling>
        <c:delete val="0"/>
        <c:axPos val="b"/>
        <c:numFmt formatCode="General" sourceLinked="1"/>
        <c:majorTickMark val="in"/>
        <c:minorTickMark val="none"/>
        <c:tickLblPos val="nextTo"/>
        <c:spPr>
          <a:ln w="3175">
            <a:solidFill>
              <a:srgbClr val="000000"/>
            </a:solidFill>
            <a:prstDash val="solid"/>
          </a:ln>
        </c:spPr>
        <c:txPr>
          <a:bodyPr rot="0" vert="horz"/>
          <a:lstStyle/>
          <a:p>
            <a:pPr>
              <a:defRPr sz="1550" b="0" i="0" u="none" strike="noStrike" baseline="0">
                <a:solidFill>
                  <a:srgbClr val="000000"/>
                </a:solidFill>
                <a:latin typeface="宋体"/>
                <a:ea typeface="宋体"/>
                <a:cs typeface="宋体"/>
              </a:defRPr>
            </a:pPr>
            <a:endParaRPr lang="zh-CN"/>
          </a:p>
        </c:txPr>
        <c:crossAx val="-236823600"/>
        <c:crosses val="autoZero"/>
        <c:auto val="1"/>
        <c:lblAlgn val="ctr"/>
        <c:lblOffset val="100"/>
        <c:tickLblSkip val="1"/>
        <c:tickMarkSkip val="1"/>
        <c:noMultiLvlLbl val="0"/>
      </c:catAx>
      <c:valAx>
        <c:axId val="-236823600"/>
        <c:scaling>
          <c:orientation val="minMax"/>
          <c:max val="1200000"/>
        </c:scaling>
        <c:delete val="0"/>
        <c:axPos val="l"/>
        <c:majorGridlines>
          <c:spPr>
            <a:ln w="3175">
              <a:solidFill>
                <a:srgbClr val="000000"/>
              </a:solidFill>
              <a:prstDash val="solid"/>
            </a:ln>
          </c:spPr>
        </c:majorGridlines>
        <c:numFmt formatCode="0.00_ " sourceLinked="1"/>
        <c:majorTickMark val="none"/>
        <c:minorTickMark val="none"/>
        <c:tickLblPos val="none"/>
        <c:spPr>
          <a:ln w="9525">
            <a:noFill/>
          </a:ln>
        </c:spPr>
        <c:crossAx val="-236837200"/>
        <c:crosses val="autoZero"/>
        <c:crossBetween val="between"/>
      </c:valAx>
      <c:spPr>
        <a:solidFill>
          <a:srgbClr val="C0C0C0"/>
        </a:solidFill>
        <a:ln w="12700">
          <a:solidFill>
            <a:srgbClr val="808080"/>
          </a:solidFill>
          <a:prstDash val="solid"/>
        </a:ln>
      </c:spPr>
    </c:plotArea>
    <c:legend>
      <c:legendPos val="r"/>
      <c:layout>
        <c:manualLayout>
          <c:xMode val="edge"/>
          <c:yMode val="edge"/>
          <c:x val="0.90185387131952366"/>
          <c:y val="0.23903554818805542"/>
          <c:w val="9.2693565976008765E-2"/>
          <c:h val="0.38157986830593843"/>
        </c:manualLayout>
      </c:layout>
      <c:overlay val="0"/>
      <c:spPr>
        <a:noFill/>
        <a:ln w="3175">
          <a:solidFill>
            <a:srgbClr val="000000"/>
          </a:solidFill>
          <a:prstDash val="solid"/>
        </a:ln>
      </c:spPr>
      <c:txPr>
        <a:bodyPr/>
        <a:lstStyle/>
        <a:p>
          <a:pPr>
            <a:defRPr sz="1425" b="0" i="0" u="none" strike="noStrike" baseline="0">
              <a:solidFill>
                <a:srgbClr val="000000"/>
              </a:solidFill>
              <a:latin typeface="宋体"/>
              <a:ea typeface="宋体"/>
              <a:cs typeface="宋体"/>
            </a:defRPr>
          </a:pPr>
          <a:endParaRPr lang="zh-CN"/>
        </a:p>
      </c:txPr>
    </c:legend>
    <c:plotVisOnly val="1"/>
    <c:dispBlanksAs val="gap"/>
    <c:showDLblsOverMax val="0"/>
  </c:chart>
  <c:spPr>
    <a:noFill/>
    <a:ln w="3175">
      <a:solidFill>
        <a:srgbClr val="000000"/>
      </a:solidFill>
      <a:prstDash val="solid"/>
    </a:ln>
  </c:spPr>
  <c:txPr>
    <a:bodyPr/>
    <a:lstStyle/>
    <a:p>
      <a:pPr>
        <a:defRPr sz="1550" b="0" i="0" u="none" strike="noStrike" baseline="0">
          <a:solidFill>
            <a:srgbClr val="000000"/>
          </a:solidFill>
          <a:latin typeface="宋体"/>
          <a:ea typeface="宋体"/>
          <a:cs typeface="宋体"/>
        </a:defRPr>
      </a:pPr>
      <a:endParaRPr lang="zh-CN"/>
    </a:p>
  </c:txPr>
  <c:externalData r:id="rId1">
    <c:autoUpdate val="0"/>
  </c:externalData>
  <c:userShapes r:id="rId2"/>
</c:chartSpac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emf"/></Relationships>
</file>

<file path=ppt/drawings/drawing1.xml><?xml version="1.0" encoding="utf-8"?>
<c:userShapes xmlns:c="http://schemas.openxmlformats.org/drawingml/2006/chart">
  <cdr:relSizeAnchor xmlns:cdr="http://schemas.openxmlformats.org/drawingml/2006/chartDrawing">
    <cdr:from>
      <cdr:x>0.13959</cdr:x>
      <cdr:y>0.37061</cdr:y>
    </cdr:from>
    <cdr:to>
      <cdr:x>0.14068</cdr:x>
      <cdr:y>0.85965</cdr:y>
    </cdr:to>
    <cdr:sp macro="" textlink="">
      <cdr:nvSpPr>
        <cdr:cNvPr id="4" name="直接连接符 3"/>
        <cdr:cNvSpPr/>
      </cdr:nvSpPr>
      <cdr:spPr>
        <a:xfrm xmlns:a="http://schemas.openxmlformats.org/drawingml/2006/main" rot="5400000" flipH="1" flipV="1">
          <a:off x="1219200" y="1609726"/>
          <a:ext cx="9526" cy="2124075"/>
        </a:xfrm>
        <a:prstGeom xmlns:a="http://schemas.openxmlformats.org/drawingml/2006/main" prst="line">
          <a:avLst/>
        </a:prstGeom>
        <a:ln xmlns:a="http://schemas.openxmlformats.org/drawingml/2006/main" w="28575">
          <a:solidFill>
            <a:srgbClr val="0000CC"/>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a:lstStyle xmlns:a="http://schemas.openxmlformats.org/drawingml/2006/main"/>
        <a:p xmlns:a="http://schemas.openxmlformats.org/drawingml/2006/main">
          <a:endParaRPr lang="zh-CN"/>
        </a:p>
      </cdr:txBody>
    </cdr:sp>
  </cdr:relSizeAnchor>
  <cdr:relSizeAnchor xmlns:cdr="http://schemas.openxmlformats.org/drawingml/2006/chartDrawing">
    <cdr:from>
      <cdr:x>0.14177</cdr:x>
      <cdr:y>0.37061</cdr:y>
    </cdr:from>
    <cdr:to>
      <cdr:x>0.27917</cdr:x>
      <cdr:y>0.37719</cdr:y>
    </cdr:to>
    <cdr:sp macro="" textlink="">
      <cdr:nvSpPr>
        <cdr:cNvPr id="6" name="直接连接符 5"/>
        <cdr:cNvSpPr/>
      </cdr:nvSpPr>
      <cdr:spPr>
        <a:xfrm xmlns:a="http://schemas.openxmlformats.org/drawingml/2006/main">
          <a:off x="1238250" y="1609725"/>
          <a:ext cx="1200150" cy="28575"/>
        </a:xfrm>
        <a:prstGeom xmlns:a="http://schemas.openxmlformats.org/drawingml/2006/main" prst="line">
          <a:avLst/>
        </a:prstGeom>
        <a:ln xmlns:a="http://schemas.openxmlformats.org/drawingml/2006/main" w="28575">
          <a:solidFill>
            <a:srgbClr val="0000CC"/>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a:lstStyle xmlns:a="http://schemas.openxmlformats.org/drawingml/2006/main"/>
        <a:p xmlns:a="http://schemas.openxmlformats.org/drawingml/2006/main">
          <a:endParaRPr lang="zh-CN"/>
        </a:p>
      </cdr:txBody>
    </cdr:sp>
  </cdr:relSizeAnchor>
  <cdr:relSizeAnchor xmlns:cdr="http://schemas.openxmlformats.org/drawingml/2006/chartDrawing">
    <cdr:from>
      <cdr:x>0</cdr:x>
      <cdr:y>0</cdr:y>
    </cdr:from>
    <cdr:to>
      <cdr:x>0.00109</cdr:x>
      <cdr:y>0.48904</cdr:y>
    </cdr:to>
    <cdr:sp macro="" textlink="">
      <cdr:nvSpPr>
        <cdr:cNvPr id="7" name="直接连接符 6"/>
        <cdr:cNvSpPr/>
      </cdr:nvSpPr>
      <cdr:spPr>
        <a:xfrm xmlns:a="http://schemas.openxmlformats.org/drawingml/2006/main" rot="5400000" flipH="1" flipV="1">
          <a:off x="-1057275" y="1057275"/>
          <a:ext cx="2124075" cy="9526"/>
        </a:xfrm>
        <a:prstGeom xmlns:a="http://schemas.openxmlformats.org/drawingml/2006/main" prst="line">
          <a:avLst/>
        </a:prstGeom>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endParaRPr lang="zh-CN"/>
        </a:p>
      </cdr:txBody>
    </cdr:sp>
  </cdr:relSizeAnchor>
  <cdr:relSizeAnchor xmlns:cdr="http://schemas.openxmlformats.org/drawingml/2006/chartDrawing">
    <cdr:from>
      <cdr:x>0</cdr:x>
      <cdr:y>0</cdr:y>
    </cdr:from>
    <cdr:to>
      <cdr:x>0.00109</cdr:x>
      <cdr:y>0.48904</cdr:y>
    </cdr:to>
    <cdr:sp macro="" textlink="">
      <cdr:nvSpPr>
        <cdr:cNvPr id="8" name="直接连接符 7"/>
        <cdr:cNvSpPr/>
      </cdr:nvSpPr>
      <cdr:spPr>
        <a:xfrm xmlns:a="http://schemas.openxmlformats.org/drawingml/2006/main" rot="5400000" flipH="1" flipV="1">
          <a:off x="-1057275" y="1057275"/>
          <a:ext cx="2124075" cy="9526"/>
        </a:xfrm>
        <a:prstGeom xmlns:a="http://schemas.openxmlformats.org/drawingml/2006/main" prst="line">
          <a:avLst/>
        </a:prstGeom>
        <a:noFill xmlns:a="http://schemas.openxmlformats.org/drawingml/2006/main"/>
        <a:ln xmlns:a="http://schemas.openxmlformats.org/drawingml/2006/main" w="9525" cap="flat" cmpd="sng" algn="ctr">
          <a:solidFill>
            <a:srgbClr val="4F81BD">
              <a:shade val="95000"/>
              <a:satMod val="105000"/>
            </a:srgbClr>
          </a:solidFill>
          <a:prstDash val="solid"/>
        </a:ln>
        <a:effectLst xmlns:a="http://schemas.openxmlformats.org/drawingml/2006/mai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a:lstStyle xmlns:a="http://schemas.openxmlformats.org/drawingml/2006/main">
          <a:lvl1pPr marL="0" indent="0">
            <a:defRPr sz="1100">
              <a:solidFill>
                <a:sysClr val="windowText" lastClr="000000"/>
              </a:solidFill>
              <a:latin typeface="Calibri"/>
            </a:defRPr>
          </a:lvl1pPr>
          <a:lvl2pPr marL="457200" indent="0">
            <a:defRPr sz="1100">
              <a:solidFill>
                <a:sysClr val="windowText" lastClr="000000"/>
              </a:solidFill>
              <a:latin typeface="Calibri"/>
            </a:defRPr>
          </a:lvl2pPr>
          <a:lvl3pPr marL="914400" indent="0">
            <a:defRPr sz="1100">
              <a:solidFill>
                <a:sysClr val="windowText" lastClr="000000"/>
              </a:solidFill>
              <a:latin typeface="Calibri"/>
            </a:defRPr>
          </a:lvl3pPr>
          <a:lvl4pPr marL="1371600" indent="0">
            <a:defRPr sz="1100">
              <a:solidFill>
                <a:sysClr val="windowText" lastClr="000000"/>
              </a:solidFill>
              <a:latin typeface="Calibri"/>
            </a:defRPr>
          </a:lvl4pPr>
          <a:lvl5pPr marL="1828800" indent="0">
            <a:defRPr sz="1100">
              <a:solidFill>
                <a:sysClr val="windowText" lastClr="000000"/>
              </a:solidFill>
              <a:latin typeface="Calibri"/>
            </a:defRPr>
          </a:lvl5pPr>
          <a:lvl6pPr marL="2286000" indent="0">
            <a:defRPr sz="1100">
              <a:solidFill>
                <a:sysClr val="windowText" lastClr="000000"/>
              </a:solidFill>
              <a:latin typeface="Calibri"/>
            </a:defRPr>
          </a:lvl6pPr>
          <a:lvl7pPr marL="2743200" indent="0">
            <a:defRPr sz="1100">
              <a:solidFill>
                <a:sysClr val="windowText" lastClr="000000"/>
              </a:solidFill>
              <a:latin typeface="Calibri"/>
            </a:defRPr>
          </a:lvl7pPr>
          <a:lvl8pPr marL="3200400" indent="0">
            <a:defRPr sz="1100">
              <a:solidFill>
                <a:sysClr val="windowText" lastClr="000000"/>
              </a:solidFill>
              <a:latin typeface="Calibri"/>
            </a:defRPr>
          </a:lvl8pPr>
          <a:lvl9pPr marL="3657600" indent="0">
            <a:defRPr sz="1100">
              <a:solidFill>
                <a:sysClr val="windowText" lastClr="000000"/>
              </a:solidFill>
              <a:latin typeface="Calibri"/>
            </a:defRPr>
          </a:lvl9pPr>
        </a:lstStyle>
        <a:p xmlns:a="http://schemas.openxmlformats.org/drawingml/2006/main">
          <a:endParaRPr lang="zh-CN"/>
        </a:p>
      </cdr:txBody>
    </cdr:sp>
  </cdr:relSizeAnchor>
  <cdr:relSizeAnchor xmlns:cdr="http://schemas.openxmlformats.org/drawingml/2006/chartDrawing">
    <cdr:from>
      <cdr:x>0.27808</cdr:x>
      <cdr:y>0.37939</cdr:y>
    </cdr:from>
    <cdr:to>
      <cdr:x>0.28244</cdr:x>
      <cdr:y>0.86404</cdr:y>
    </cdr:to>
    <cdr:sp macro="" textlink="">
      <cdr:nvSpPr>
        <cdr:cNvPr id="11" name="直接连接符 10"/>
        <cdr:cNvSpPr/>
      </cdr:nvSpPr>
      <cdr:spPr>
        <a:xfrm xmlns:a="http://schemas.openxmlformats.org/drawingml/2006/main" rot="16200000" flipH="1">
          <a:off x="2428875" y="1647824"/>
          <a:ext cx="38101" cy="2105026"/>
        </a:xfrm>
        <a:prstGeom xmlns:a="http://schemas.openxmlformats.org/drawingml/2006/main" prst="line">
          <a:avLst/>
        </a:prstGeom>
        <a:ln xmlns:a="http://schemas.openxmlformats.org/drawingml/2006/main" w="28575">
          <a:solidFill>
            <a:srgbClr val="0000CC"/>
          </a:solidFill>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txBody>
        <a:bodyPr xmlns:a="http://schemas.openxmlformats.org/drawingml/2006/main"/>
        <a:lstStyle xmlns:a="http://schemas.openxmlformats.org/drawingml/2006/main"/>
        <a:p xmlns:a="http://schemas.openxmlformats.org/drawingml/2006/main">
          <a:endParaRPr lang="zh-CN"/>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06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lnSpc>
                <a:spcPct val="100000"/>
              </a:lnSpc>
              <a:spcBef>
                <a:spcPct val="0"/>
              </a:spcBef>
              <a:defRPr sz="1200" b="0">
                <a:solidFill>
                  <a:schemeClr val="tx1"/>
                </a:solidFill>
                <a:latin typeface="Times New Roman" pitchFamily="18" charset="0"/>
              </a:defRPr>
            </a:lvl1pPr>
          </a:lstStyle>
          <a:p>
            <a:pPr>
              <a:defRPr/>
            </a:pPr>
            <a:endParaRPr lang="zh-CN" altLang="en-US"/>
          </a:p>
        </p:txBody>
      </p:sp>
      <p:sp>
        <p:nvSpPr>
          <p:cNvPr id="24064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lnSpc>
                <a:spcPct val="100000"/>
              </a:lnSpc>
              <a:spcBef>
                <a:spcPct val="0"/>
              </a:spcBef>
              <a:defRPr sz="1200" b="0">
                <a:solidFill>
                  <a:schemeClr val="tx1"/>
                </a:solidFill>
                <a:latin typeface="Times New Roman" pitchFamily="18" charset="0"/>
              </a:defRPr>
            </a:lvl1pPr>
          </a:lstStyle>
          <a:p>
            <a:pPr>
              <a:defRPr/>
            </a:pPr>
            <a:endParaRPr lang="en-US" altLang="zh-CN"/>
          </a:p>
        </p:txBody>
      </p:sp>
      <p:sp>
        <p:nvSpPr>
          <p:cNvPr id="24064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lnSpc>
                <a:spcPct val="100000"/>
              </a:lnSpc>
              <a:spcBef>
                <a:spcPct val="0"/>
              </a:spcBef>
              <a:defRPr sz="1200" b="0">
                <a:solidFill>
                  <a:schemeClr val="tx1"/>
                </a:solidFill>
                <a:latin typeface="Times New Roman" pitchFamily="18" charset="0"/>
              </a:defRPr>
            </a:lvl1pPr>
          </a:lstStyle>
          <a:p>
            <a:pPr>
              <a:defRPr/>
            </a:pPr>
            <a:endParaRPr lang="en-US" altLang="zh-CN"/>
          </a:p>
        </p:txBody>
      </p:sp>
      <p:sp>
        <p:nvSpPr>
          <p:cNvPr id="24064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solidFill>
                  <a:schemeClr val="tx1"/>
                </a:solidFill>
                <a:latin typeface="Times New Roman" panose="02020603050405020304" pitchFamily="18" charset="0"/>
              </a:defRPr>
            </a:lvl1pPr>
          </a:lstStyle>
          <a:p>
            <a:fld id="{2D9B2C75-8611-43B2-9540-D173CFA50174}" type="slidenum">
              <a:rPr lang="zh-CN" altLang="en-US"/>
              <a:pPr/>
              <a:t>‹#›</a:t>
            </a:fld>
            <a:endParaRPr lang="en-US" altLang="zh-CN"/>
          </a:p>
        </p:txBody>
      </p:sp>
    </p:spTree>
    <p:extLst>
      <p:ext uri="{BB962C8B-B14F-4D97-AF65-F5344CB8AC3E}">
        <p14:creationId xmlns:p14="http://schemas.microsoft.com/office/powerpoint/2010/main" val="41953072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lnSpc>
                <a:spcPct val="100000"/>
              </a:lnSpc>
              <a:spcBef>
                <a:spcPct val="0"/>
              </a:spcBef>
              <a:defRPr sz="1200" b="0">
                <a:solidFill>
                  <a:schemeClr val="tx1"/>
                </a:solidFill>
                <a:latin typeface="Times New Roman" pitchFamily="18" charset="0"/>
              </a:defRPr>
            </a:lvl1pPr>
          </a:lstStyle>
          <a:p>
            <a:pPr>
              <a:defRPr/>
            </a:pPr>
            <a:endParaRPr lang="zh-CN" altLang="en-US"/>
          </a:p>
        </p:txBody>
      </p:sp>
      <p:sp>
        <p:nvSpPr>
          <p:cNvPr id="2051"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lnSpc>
                <a:spcPct val="100000"/>
              </a:lnSpc>
              <a:spcBef>
                <a:spcPct val="0"/>
              </a:spcBef>
              <a:defRPr sz="1200" b="0">
                <a:solidFill>
                  <a:schemeClr val="tx1"/>
                </a:solidFill>
                <a:latin typeface="Times New Roman" pitchFamily="18" charset="0"/>
              </a:defRPr>
            </a:lvl1pPr>
          </a:lstStyle>
          <a:p>
            <a:pPr>
              <a:defRPr/>
            </a:pPr>
            <a:endParaRPr lang="en-US" altLang="zh-CN"/>
          </a:p>
        </p:txBody>
      </p:sp>
      <p:sp>
        <p:nvSpPr>
          <p:cNvPr id="43012" name="Rectangle 4"/>
          <p:cNvSpPr>
            <a:spLocks noGrp="1" noRot="1" noChangeAspect="1" noChangeArrowheads="1"/>
          </p:cNvSpPr>
          <p:nvPr>
            <p:ph type="sldImg" idx="2"/>
          </p:nvPr>
        </p:nvSpPr>
        <p:spPr bwMode="auto">
          <a:xfrm>
            <a:off x="1143000" y="685800"/>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2053"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2054"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lnSpc>
                <a:spcPct val="100000"/>
              </a:lnSpc>
              <a:spcBef>
                <a:spcPct val="0"/>
              </a:spcBef>
              <a:defRPr sz="1200" b="0">
                <a:solidFill>
                  <a:schemeClr val="tx1"/>
                </a:solidFill>
                <a:latin typeface="Times New Roman" pitchFamily="18" charset="0"/>
              </a:defRPr>
            </a:lvl1pPr>
          </a:lstStyle>
          <a:p>
            <a:pPr>
              <a:defRPr/>
            </a:pPr>
            <a:endParaRPr lang="en-US" altLang="zh-CN"/>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0">
                <a:solidFill>
                  <a:schemeClr val="tx1"/>
                </a:solidFill>
                <a:latin typeface="Times New Roman" panose="02020603050405020304" pitchFamily="18" charset="0"/>
              </a:defRPr>
            </a:lvl1pPr>
          </a:lstStyle>
          <a:p>
            <a:fld id="{62826DB8-0E32-4C67-9588-634916AE0128}" type="slidenum">
              <a:rPr lang="zh-CN" altLang="en-US"/>
              <a:pPr/>
              <a:t>‹#›</a:t>
            </a:fld>
            <a:endParaRPr lang="en-US" altLang="zh-CN"/>
          </a:p>
        </p:txBody>
      </p:sp>
    </p:spTree>
    <p:extLst>
      <p:ext uri="{BB962C8B-B14F-4D97-AF65-F5344CB8AC3E}">
        <p14:creationId xmlns:p14="http://schemas.microsoft.com/office/powerpoint/2010/main" val="18974632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宋体" pitchFamily="2" charset="-122"/>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宋体" pitchFamily="2" charset="-122"/>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宋体" pitchFamily="2" charset="-122"/>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宋体" pitchFamily="2" charset="-122"/>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smtClean="0"/>
              <a:t>租赁视界推荐学习</a:t>
            </a:r>
            <a:endParaRPr lang="zh-CN" altLang="en-US"/>
          </a:p>
        </p:txBody>
      </p:sp>
      <p:sp>
        <p:nvSpPr>
          <p:cNvPr id="4" name="灯片编号占位符 3"/>
          <p:cNvSpPr>
            <a:spLocks noGrp="1"/>
          </p:cNvSpPr>
          <p:nvPr>
            <p:ph type="sldNum" sz="quarter" idx="10"/>
          </p:nvPr>
        </p:nvSpPr>
        <p:spPr/>
        <p:txBody>
          <a:bodyPr/>
          <a:lstStyle/>
          <a:p>
            <a:fld id="{62826DB8-0E32-4C67-9588-634916AE0128}" type="slidenum">
              <a:rPr lang="zh-CN" altLang="en-US" smtClean="0"/>
              <a:pPr/>
              <a:t>1</a:t>
            </a:fld>
            <a:endParaRPr lang="en-US" altLang="zh-CN"/>
          </a:p>
        </p:txBody>
      </p:sp>
    </p:spTree>
    <p:extLst>
      <p:ext uri="{BB962C8B-B14F-4D97-AF65-F5344CB8AC3E}">
        <p14:creationId xmlns:p14="http://schemas.microsoft.com/office/powerpoint/2010/main" val="10385230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fld id="{8ECB889B-62E2-43F6-9370-FF9C30B6DC42}" type="slidenum">
              <a:rPr lang="zh-CN" altLang="en-US" sz="1200" b="0">
                <a:solidFill>
                  <a:schemeClr val="tx1"/>
                </a:solidFill>
                <a:latin typeface="Times New Roman" panose="02020603050405020304" pitchFamily="18" charset="0"/>
              </a:rPr>
              <a:pPr eaLnBrk="1" hangingPunct="1"/>
              <a:t>23</a:t>
            </a:fld>
            <a:endParaRPr lang="en-US" altLang="zh-CN" sz="1200" b="0">
              <a:solidFill>
                <a:schemeClr val="tx1"/>
              </a:solidFill>
              <a:latin typeface="Times New Roman" panose="02020603050405020304" pitchFamily="18" charset="0"/>
            </a:endParaRPr>
          </a:p>
        </p:txBody>
      </p:sp>
      <p:sp>
        <p:nvSpPr>
          <p:cNvPr id="44035" name="Rectangle 2"/>
          <p:cNvSpPr>
            <a:spLocks noGrp="1" noRot="1" noChangeAspect="1" noChangeArrowheads="1" noTextEdit="1"/>
          </p:cNvSpPr>
          <p:nvPr>
            <p:ph type="sldImg"/>
          </p:nvPr>
        </p:nvSpPr>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CN" altLang="en-US" smtClean="0"/>
          </a:p>
        </p:txBody>
      </p:sp>
    </p:spTree>
    <p:extLst>
      <p:ext uri="{BB962C8B-B14F-4D97-AF65-F5344CB8AC3E}">
        <p14:creationId xmlns:p14="http://schemas.microsoft.com/office/powerpoint/2010/main" val="14112343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697818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61664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3070180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243827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64676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8161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6802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3339846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017410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369203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2438865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9011694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a:xfrm>
            <a:off x="457200" y="1600200"/>
            <a:ext cx="8229600" cy="4525963"/>
          </a:xfrm>
          <a:prstGeom prst="rect">
            <a:avLst/>
          </a:prstGeom>
        </p:spPr>
        <p:txBody>
          <a:bodyPr/>
          <a:lstStyle/>
          <a:p>
            <a:pPr lvl="0"/>
            <a:endParaRPr lang="zh-CN" altLang="en-US" noProof="0" smtClean="0"/>
          </a:p>
        </p:txBody>
      </p:sp>
    </p:spTree>
    <p:extLst>
      <p:ext uri="{BB962C8B-B14F-4D97-AF65-F5344CB8AC3E}">
        <p14:creationId xmlns:p14="http://schemas.microsoft.com/office/powerpoint/2010/main" val="21374609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0206522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cSld name="标题，文本与两项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648200" y="1600200"/>
            <a:ext cx="4038600" cy="2185988"/>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4648200" y="3938588"/>
            <a:ext cx="4038600" cy="2187575"/>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6498547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Obj">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335256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FEFD1"/>
            </a:gs>
            <a:gs pos="64999">
              <a:srgbClr val="F0EBD5"/>
            </a:gs>
            <a:gs pos="100000">
              <a:srgbClr val="D1C39F"/>
            </a:gs>
          </a:gsLst>
          <a:lin ang="2700000" scaled="1"/>
        </a:gradFill>
        <a:effectLst/>
      </p:bgPr>
    </p:bg>
    <p:spTree>
      <p:nvGrpSpPr>
        <p:cNvPr id="1" name=""/>
        <p:cNvGrpSpPr/>
        <p:nvPr/>
      </p:nvGrpSpPr>
      <p:grpSpPr>
        <a:xfrm>
          <a:off x="0" y="0"/>
          <a:ext cx="0" cy="0"/>
          <a:chOff x="0" y="0"/>
          <a:chExt cx="0" cy="0"/>
        </a:xfrm>
      </p:grpSpPr>
      <p:cxnSp>
        <p:nvCxnSpPr>
          <p:cNvPr id="4098" name="直接连接符 8"/>
          <p:cNvCxnSpPr>
            <a:cxnSpLocks noChangeShapeType="1"/>
          </p:cNvCxnSpPr>
          <p:nvPr userDrawn="1"/>
        </p:nvCxnSpPr>
        <p:spPr bwMode="auto">
          <a:xfrm>
            <a:off x="0" y="857250"/>
            <a:ext cx="9144000" cy="1588"/>
          </a:xfrm>
          <a:prstGeom prst="line">
            <a:avLst/>
          </a:prstGeom>
          <a:noFill/>
          <a:ln w="38100" algn="ctr">
            <a:solidFill>
              <a:srgbClr val="0000CC"/>
            </a:solidFill>
            <a:round/>
            <a:headEnd/>
            <a:tailEnd/>
          </a:ln>
          <a:extLst>
            <a:ext uri="{909E8E84-426E-40DD-AFC4-6F175D3DCCD1}">
              <a14:hiddenFill xmlns:a14="http://schemas.microsoft.com/office/drawing/2010/main">
                <a:noFill/>
              </a14:hiddenFill>
            </a:ext>
          </a:extLst>
        </p:spPr>
      </p:cxnSp>
      <p:sp>
        <p:nvSpPr>
          <p:cNvPr id="10" name="矩形 9"/>
          <p:cNvSpPr/>
          <p:nvPr userDrawn="1"/>
        </p:nvSpPr>
        <p:spPr bwMode="auto">
          <a:xfrm>
            <a:off x="0" y="6357938"/>
            <a:ext cx="9144000" cy="500062"/>
          </a:xfrm>
          <a:prstGeom prst="rect">
            <a:avLst/>
          </a:prstGeom>
          <a:solidFill>
            <a:srgbClr val="0000CC"/>
          </a:solidFill>
          <a:ln w="9525" cap="flat" cmpd="sng" algn="ctr">
            <a:solidFill>
              <a:srgbClr val="000000"/>
            </a:solidFill>
            <a:prstDash val="solid"/>
            <a:round/>
            <a:headEnd type="none" w="med" len="med"/>
            <a:tailEnd type="none" w="med" len="med"/>
          </a:ln>
          <a:effectLst/>
        </p:spPr>
        <p:txBody>
          <a:bodyPr wrap="none" anchor="ctr"/>
          <a:lstStyle>
            <a:lvl1pPr marL="342900" indent="-3429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algn="r" eaLnBrk="1" hangingPunct="1">
              <a:lnSpc>
                <a:spcPct val="80000"/>
              </a:lnSpc>
              <a:spcBef>
                <a:spcPct val="20000"/>
              </a:spcBef>
            </a:pPr>
            <a:fld id="{7C5BF7F0-C564-457A-83A9-1F017735A2C3}" type="slidenum">
              <a:rPr lang="zh-CN" altLang="en-US">
                <a:solidFill>
                  <a:schemeClr val="accent1"/>
                </a:solidFill>
              </a:rPr>
              <a:pPr algn="r" eaLnBrk="1" hangingPunct="1">
                <a:lnSpc>
                  <a:spcPct val="80000"/>
                </a:lnSpc>
                <a:spcBef>
                  <a:spcPct val="20000"/>
                </a:spcBef>
              </a:pPr>
              <a:t>‹#›</a:t>
            </a:fld>
            <a:endParaRPr lang="en-US" altLang="zh-CN">
              <a:solidFill>
                <a:schemeClr val="accent1"/>
              </a:solidFill>
            </a:endParaRPr>
          </a:p>
        </p:txBody>
      </p:sp>
      <p:sp>
        <p:nvSpPr>
          <p:cNvPr id="4" name="矩形 3"/>
          <p:cNvSpPr/>
          <p:nvPr userDrawn="1"/>
        </p:nvSpPr>
        <p:spPr bwMode="auto">
          <a:xfrm>
            <a:off x="7572375" y="214313"/>
            <a:ext cx="1500188" cy="571500"/>
          </a:xfrm>
          <a:prstGeom prst="rect">
            <a:avLst/>
          </a:prstGeom>
          <a:noFill/>
          <a:ln w="9525" cap="flat" cmpd="sng" algn="ctr">
            <a:noFill/>
            <a:prstDash val="solid"/>
            <a:round/>
            <a:headEnd type="none" w="med" len="med"/>
            <a:tailEnd type="none" w="med" len="med"/>
          </a:ln>
          <a:effectLst/>
        </p:spPr>
        <p:txBody>
          <a:bodyPr wrap="none" anchor="ctr"/>
          <a:lstStyle/>
          <a:p>
            <a:pPr marL="342900" indent="-342900" algn="r">
              <a:lnSpc>
                <a:spcPct val="80000"/>
              </a:lnSpc>
              <a:spcBef>
                <a:spcPct val="20000"/>
              </a:spcBef>
              <a:defRPr/>
            </a:pPr>
            <a:r>
              <a:rPr lang="en-US" altLang="zh-CN" sz="4000" dirty="0">
                <a:solidFill>
                  <a:srgbClr val="0000CC"/>
                </a:solidFill>
                <a:latin typeface="Arial Black" pitchFamily="34" charset="0"/>
                <a:ea typeface="黑体" pitchFamily="49" charset="-122"/>
              </a:rPr>
              <a:t>SFLC</a:t>
            </a:r>
            <a:endParaRPr lang="zh-CN" altLang="en-US" sz="4000" dirty="0">
              <a:solidFill>
                <a:srgbClr val="0000CC"/>
              </a:solidFill>
              <a:latin typeface="Arial Black" pitchFamily="34" charset="0"/>
              <a:ea typeface="黑体" pitchFamily="49" charset="-122"/>
            </a:endParaRPr>
          </a:p>
        </p:txBody>
      </p:sp>
    </p:spTree>
  </p:cSld>
  <p:clrMap bg1="lt1" tx1="dk1" bg2="lt2" tx2="dk2" accent1="accent1" accent2="accent2" accent3="accent3" accent4="accent4" accent5="accent5" accent6="accent6" hlink="hlink" folHlink="folHlink"/>
  <p:sldLayoutIdLst>
    <p:sldLayoutId id="2147483726" r:id="rId1"/>
    <p:sldLayoutId id="2147483725" r:id="rId2"/>
    <p:sldLayoutId id="2147483724" r:id="rId3"/>
    <p:sldLayoutId id="2147483723" r:id="rId4"/>
    <p:sldLayoutId id="2147483722" r:id="rId5"/>
    <p:sldLayoutId id="2147483721" r:id="rId6"/>
    <p:sldLayoutId id="2147483720" r:id="rId7"/>
    <p:sldLayoutId id="2147483719" r:id="rId8"/>
    <p:sldLayoutId id="2147483718" r:id="rId9"/>
    <p:sldLayoutId id="2147483717" r:id="rId10"/>
    <p:sldLayoutId id="2147483716" r:id="rId11"/>
    <p:sldLayoutId id="2147483715" r:id="rId12"/>
    <p:sldLayoutId id="2147483714" r:id="rId13"/>
    <p:sldLayoutId id="2147483713" r:id="rId14"/>
    <p:sldLayoutId id="2147483712" r:id="rId15"/>
    <p:sldLayoutId id="2147483711" r:id="rId16"/>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ea typeface="宋体" pitchFamily="2" charset="-122"/>
        </a:defRPr>
      </a:lvl2pPr>
      <a:lvl3pPr algn="ctr" rtl="0" eaLnBrk="0" fontAlgn="base" hangingPunct="0">
        <a:spcBef>
          <a:spcPct val="0"/>
        </a:spcBef>
        <a:spcAft>
          <a:spcPct val="0"/>
        </a:spcAft>
        <a:defRPr sz="4400">
          <a:solidFill>
            <a:schemeClr val="tx2"/>
          </a:solidFill>
          <a:latin typeface="Arial" charset="0"/>
          <a:ea typeface="宋体" pitchFamily="2" charset="-122"/>
        </a:defRPr>
      </a:lvl3pPr>
      <a:lvl4pPr algn="ctr" rtl="0" eaLnBrk="0" fontAlgn="base" hangingPunct="0">
        <a:spcBef>
          <a:spcPct val="0"/>
        </a:spcBef>
        <a:spcAft>
          <a:spcPct val="0"/>
        </a:spcAft>
        <a:defRPr sz="4400">
          <a:solidFill>
            <a:schemeClr val="tx2"/>
          </a:solidFill>
          <a:latin typeface="Arial" charset="0"/>
          <a:ea typeface="宋体" pitchFamily="2" charset="-122"/>
        </a:defRPr>
      </a:lvl4pPr>
      <a:lvl5pPr algn="ctr" rtl="0" eaLnBrk="0" fontAlgn="base" hangingPunct="0">
        <a:spcBef>
          <a:spcPct val="0"/>
        </a:spcBef>
        <a:spcAft>
          <a:spcPct val="0"/>
        </a:spcAft>
        <a:defRPr sz="4400">
          <a:solidFill>
            <a:schemeClr val="tx2"/>
          </a:solidFill>
          <a:latin typeface="Arial" charset="0"/>
          <a:ea typeface="宋体" pitchFamily="2" charset="-122"/>
        </a:defRPr>
      </a:lvl5pPr>
      <a:lvl6pPr marL="457200" algn="ctr" rtl="0" fontAlgn="base">
        <a:spcBef>
          <a:spcPct val="0"/>
        </a:spcBef>
        <a:spcAft>
          <a:spcPct val="0"/>
        </a:spcAft>
        <a:defRPr sz="4400">
          <a:solidFill>
            <a:schemeClr val="tx2"/>
          </a:solidFill>
          <a:latin typeface="Arial" charset="0"/>
          <a:ea typeface="宋体" pitchFamily="2" charset="-122"/>
        </a:defRPr>
      </a:lvl6pPr>
      <a:lvl7pPr marL="914400" algn="ctr" rtl="0" fontAlgn="base">
        <a:spcBef>
          <a:spcPct val="0"/>
        </a:spcBef>
        <a:spcAft>
          <a:spcPct val="0"/>
        </a:spcAft>
        <a:defRPr sz="4400">
          <a:solidFill>
            <a:schemeClr val="tx2"/>
          </a:solidFill>
          <a:latin typeface="Arial" charset="0"/>
          <a:ea typeface="宋体" pitchFamily="2" charset="-122"/>
        </a:defRPr>
      </a:lvl7pPr>
      <a:lvl8pPr marL="1371600" algn="ctr" rtl="0" fontAlgn="base">
        <a:spcBef>
          <a:spcPct val="0"/>
        </a:spcBef>
        <a:spcAft>
          <a:spcPct val="0"/>
        </a:spcAft>
        <a:defRPr sz="4400">
          <a:solidFill>
            <a:schemeClr val="tx2"/>
          </a:solidFill>
          <a:latin typeface="Arial" charset="0"/>
          <a:ea typeface="宋体" pitchFamily="2" charset="-122"/>
        </a:defRPr>
      </a:lvl8pPr>
      <a:lvl9pPr marL="1828800" algn="ctr" rtl="0" fontAlgn="base">
        <a:spcBef>
          <a:spcPct val="0"/>
        </a:spcBef>
        <a:spcAft>
          <a:spcPct val="0"/>
        </a:spcAft>
        <a:defRPr sz="4400">
          <a:solidFill>
            <a:schemeClr val="tx2"/>
          </a:solidFill>
          <a:latin typeface="Arial" charset="0"/>
          <a:ea typeface="宋体"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1.e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2.xml"/><Relationship Id="rId1" Type="http://schemas.openxmlformats.org/officeDocument/2006/relationships/vmlDrawing" Target="../drawings/vmlDrawing2.vml"/><Relationship Id="rId4" Type="http://schemas.openxmlformats.org/officeDocument/2006/relationships/image" Target="../media/image2.emf"/></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2.xml"/><Relationship Id="rId1" Type="http://schemas.openxmlformats.org/officeDocument/2006/relationships/vmlDrawing" Target="../drawings/vmlDrawing3.vml"/><Relationship Id="rId4" Type="http://schemas.openxmlformats.org/officeDocument/2006/relationships/image" Target="../media/image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14"/>
          <p:cNvSpPr txBox="1">
            <a:spLocks noChangeArrowheads="1"/>
          </p:cNvSpPr>
          <p:nvPr/>
        </p:nvSpPr>
        <p:spPr bwMode="auto">
          <a:xfrm>
            <a:off x="3357563" y="4889212"/>
            <a:ext cx="4891087" cy="584775"/>
          </a:xfrm>
          <a:prstGeom prst="rect">
            <a:avLst/>
          </a:prstGeom>
          <a:noFill/>
          <a:ln w="9525">
            <a:noFill/>
            <a:miter lim="800000"/>
            <a:headEnd/>
            <a:tailEnd/>
          </a:ln>
        </p:spPr>
        <p:txBody>
          <a:bodyPr anchor="ct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algn="ctr" eaLnBrk="1" hangingPunct="1"/>
            <a:r>
              <a:rPr lang="zh-CN" altLang="en-US" sz="3200">
                <a:solidFill>
                  <a:srgbClr val="404040"/>
                </a:solidFill>
                <a:latin typeface="黑体" panose="02010609060101010101" pitchFamily="49" charset="-122"/>
                <a:ea typeface="黑体" panose="02010609060101010101" pitchFamily="49" charset="-122"/>
              </a:rPr>
              <a:t>仲利国际租赁</a:t>
            </a:r>
            <a:r>
              <a:rPr lang="zh-CN" altLang="en-US" sz="3200" smtClean="0">
                <a:solidFill>
                  <a:srgbClr val="404040"/>
                </a:solidFill>
                <a:latin typeface="黑体" panose="02010609060101010101" pitchFamily="49" charset="-122"/>
                <a:ea typeface="黑体" panose="02010609060101010101" pitchFamily="49" charset="-122"/>
              </a:rPr>
              <a:t>有限公司</a:t>
            </a:r>
            <a:endParaRPr lang="en-US" altLang="zh-CN" sz="3200">
              <a:solidFill>
                <a:srgbClr val="404040"/>
              </a:solidFill>
              <a:latin typeface="黑体" panose="02010609060101010101" pitchFamily="49" charset="-122"/>
              <a:ea typeface="黑体" panose="02010609060101010101" pitchFamily="49" charset="-122"/>
            </a:endParaRPr>
          </a:p>
        </p:txBody>
      </p:sp>
      <p:sp>
        <p:nvSpPr>
          <p:cNvPr id="5123" name="Text Box 15"/>
          <p:cNvSpPr txBox="1">
            <a:spLocks noChangeArrowheads="1"/>
          </p:cNvSpPr>
          <p:nvPr/>
        </p:nvSpPr>
        <p:spPr bwMode="auto">
          <a:xfrm>
            <a:off x="785813" y="793750"/>
            <a:ext cx="7572375"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algn="ctr" eaLnBrk="1" hangingPunct="1"/>
            <a:r>
              <a:rPr lang="zh-CN" altLang="en-US" sz="6600">
                <a:solidFill>
                  <a:srgbClr val="0000CC"/>
                </a:solidFill>
                <a:latin typeface="黑体" panose="02010609060101010101" pitchFamily="49" charset="-122"/>
                <a:ea typeface="黑体" panose="02010609060101010101" pitchFamily="49" charset="-122"/>
              </a:rPr>
              <a:t>融资租赁业务介绍及其操作流程</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4"/>
          <p:cNvSpPr txBox="1">
            <a:spLocks noChangeArrowheads="1"/>
          </p:cNvSpPr>
          <p:nvPr/>
        </p:nvSpPr>
        <p:spPr bwMode="auto">
          <a:xfrm>
            <a:off x="2000250" y="1727200"/>
            <a:ext cx="5429250" cy="299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lnSpc>
                <a:spcPct val="80000"/>
              </a:lnSpc>
              <a:spcBef>
                <a:spcPct val="20000"/>
              </a:spcBef>
            </a:pPr>
            <a:r>
              <a:rPr kumimoji="1" lang="en-US" altLang="zh-CN" dirty="0">
                <a:solidFill>
                  <a:schemeClr val="tx1"/>
                </a:solidFill>
              </a:rPr>
              <a:t>1</a:t>
            </a:r>
            <a:r>
              <a:rPr kumimoji="1" lang="zh-CN" altLang="en-US" dirty="0">
                <a:solidFill>
                  <a:schemeClr val="tx1"/>
                </a:solidFill>
              </a:rPr>
              <a:t>、融资租赁有限公司简介</a:t>
            </a:r>
            <a:endParaRPr kumimoji="1" lang="en-US" altLang="zh-CN" dirty="0">
              <a:solidFill>
                <a:schemeClr val="tx1"/>
              </a:solidFill>
            </a:endParaRPr>
          </a:p>
          <a:p>
            <a:pPr eaLnBrk="1" hangingPunct="1">
              <a:lnSpc>
                <a:spcPct val="80000"/>
              </a:lnSpc>
              <a:spcBef>
                <a:spcPct val="20000"/>
              </a:spcBef>
            </a:pPr>
            <a:r>
              <a:rPr kumimoji="1" lang="en-US" altLang="zh-CN" dirty="0">
                <a:solidFill>
                  <a:schemeClr val="tx1"/>
                </a:solidFill>
              </a:rPr>
              <a:t>2</a:t>
            </a:r>
            <a:r>
              <a:rPr kumimoji="1" lang="zh-CN" altLang="en-US" dirty="0">
                <a:solidFill>
                  <a:schemeClr val="tx1"/>
                </a:solidFill>
              </a:rPr>
              <a:t>、融资租赁的定义</a:t>
            </a:r>
          </a:p>
          <a:p>
            <a:pPr eaLnBrk="1" hangingPunct="1">
              <a:lnSpc>
                <a:spcPct val="80000"/>
              </a:lnSpc>
              <a:spcBef>
                <a:spcPct val="20000"/>
              </a:spcBef>
            </a:pPr>
            <a:r>
              <a:rPr kumimoji="1" lang="en-US" altLang="zh-CN" dirty="0">
                <a:solidFill>
                  <a:schemeClr val="tx1"/>
                </a:solidFill>
              </a:rPr>
              <a:t>3</a:t>
            </a:r>
            <a:r>
              <a:rPr kumimoji="1" lang="zh-CN" altLang="en-US" dirty="0">
                <a:solidFill>
                  <a:schemeClr val="tx1"/>
                </a:solidFill>
              </a:rPr>
              <a:t>、融资租赁业务流程</a:t>
            </a:r>
            <a:endParaRPr kumimoji="1" lang="en-US" altLang="zh-CN" dirty="0">
              <a:solidFill>
                <a:schemeClr val="tx1"/>
              </a:solidFill>
            </a:endParaRPr>
          </a:p>
          <a:p>
            <a:pPr eaLnBrk="1" hangingPunct="1">
              <a:lnSpc>
                <a:spcPct val="80000"/>
              </a:lnSpc>
              <a:spcBef>
                <a:spcPct val="20000"/>
              </a:spcBef>
            </a:pPr>
            <a:r>
              <a:rPr kumimoji="1" lang="en-US" altLang="zh-CN" dirty="0">
                <a:solidFill>
                  <a:schemeClr val="tx1"/>
                </a:solidFill>
              </a:rPr>
              <a:t>4</a:t>
            </a:r>
            <a:r>
              <a:rPr kumimoji="1" lang="zh-CN" altLang="en-US" dirty="0">
                <a:solidFill>
                  <a:schemeClr val="tx1"/>
                </a:solidFill>
              </a:rPr>
              <a:t>、风险分析</a:t>
            </a:r>
          </a:p>
          <a:p>
            <a:pPr eaLnBrk="1" hangingPunct="1">
              <a:lnSpc>
                <a:spcPct val="80000"/>
              </a:lnSpc>
              <a:spcBef>
                <a:spcPct val="20000"/>
              </a:spcBef>
            </a:pPr>
            <a:r>
              <a:rPr kumimoji="1" lang="en-US" altLang="zh-CN" dirty="0">
                <a:solidFill>
                  <a:schemeClr val="tx1"/>
                </a:solidFill>
              </a:rPr>
              <a:t>5</a:t>
            </a:r>
            <a:r>
              <a:rPr kumimoji="1" lang="zh-CN" altLang="en-US" dirty="0">
                <a:solidFill>
                  <a:schemeClr val="tx1"/>
                </a:solidFill>
              </a:rPr>
              <a:t>、保险</a:t>
            </a:r>
            <a:endParaRPr kumimoji="1" lang="en-US" altLang="zh-CN" dirty="0">
              <a:solidFill>
                <a:schemeClr val="tx1"/>
              </a:solidFill>
            </a:endParaRPr>
          </a:p>
          <a:p>
            <a:pPr eaLnBrk="1" hangingPunct="1">
              <a:lnSpc>
                <a:spcPct val="80000"/>
              </a:lnSpc>
              <a:spcBef>
                <a:spcPct val="20000"/>
              </a:spcBef>
            </a:pPr>
            <a:r>
              <a:rPr kumimoji="1" lang="en-US" altLang="zh-CN" dirty="0">
                <a:solidFill>
                  <a:schemeClr val="tx1"/>
                </a:solidFill>
              </a:rPr>
              <a:t>6</a:t>
            </a:r>
            <a:r>
              <a:rPr kumimoji="1" lang="zh-CN" altLang="en-US" dirty="0">
                <a:solidFill>
                  <a:schemeClr val="tx1"/>
                </a:solidFill>
              </a:rPr>
              <a:t>、问题解答</a:t>
            </a:r>
            <a:endParaRPr kumimoji="1" lang="en-US" altLang="zh-CN" dirty="0">
              <a:solidFill>
                <a:schemeClr val="tx1"/>
              </a:solidFill>
            </a:endParaRPr>
          </a:p>
          <a:p>
            <a:pPr eaLnBrk="1" hangingPunct="1">
              <a:lnSpc>
                <a:spcPct val="80000"/>
              </a:lnSpc>
              <a:spcBef>
                <a:spcPct val="20000"/>
              </a:spcBef>
            </a:pPr>
            <a:r>
              <a:rPr kumimoji="1" lang="en-US" altLang="zh-CN" dirty="0">
                <a:solidFill>
                  <a:schemeClr val="tx1"/>
                </a:solidFill>
              </a:rPr>
              <a:t>7</a:t>
            </a:r>
            <a:r>
              <a:rPr kumimoji="1" lang="zh-CN" altLang="en-US" dirty="0">
                <a:solidFill>
                  <a:schemeClr val="tx1"/>
                </a:solidFill>
              </a:rPr>
              <a:t>、代理商准入流程</a:t>
            </a:r>
          </a:p>
        </p:txBody>
      </p:sp>
      <p:sp>
        <p:nvSpPr>
          <p:cNvPr id="6147" name="Rectangle 7"/>
          <p:cNvSpPr>
            <a:spLocks noChangeArrowheads="1"/>
          </p:cNvSpPr>
          <p:nvPr/>
        </p:nvSpPr>
        <p:spPr bwMode="auto">
          <a:xfrm>
            <a:off x="323850" y="149225"/>
            <a:ext cx="79930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zh-CN" altLang="en-US" sz="4000">
                <a:solidFill>
                  <a:srgbClr val="000066"/>
                </a:solidFill>
                <a:latin typeface="黑体" panose="02010609060101010101" pitchFamily="49" charset="-122"/>
                <a:ea typeface="黑体" panose="02010609060101010101" pitchFamily="49" charset="-122"/>
              </a:rPr>
              <a:t>	目录</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bwMode="auto">
          <a:xfrm>
            <a:off x="928688" y="1052513"/>
            <a:ext cx="7532687" cy="51847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a:lnSpc>
                <a:spcPts val="4000"/>
              </a:lnSpc>
            </a:pPr>
            <a:r>
              <a:rPr lang="zh-CN" altLang="en-US" sz="2800" b="1" smtClean="0">
                <a:solidFill>
                  <a:schemeClr val="tx1"/>
                </a:solidFill>
                <a:latin typeface="宋体" panose="02010600030101010101" pitchFamily="2" charset="-122"/>
              </a:rPr>
              <a:t>公司名称</a:t>
            </a:r>
            <a:r>
              <a:rPr lang="en-US" altLang="zh-CN" sz="2800" b="1" smtClean="0">
                <a:solidFill>
                  <a:schemeClr val="tx1"/>
                </a:solidFill>
                <a:latin typeface="宋体" panose="02010600030101010101" pitchFamily="2" charset="-122"/>
              </a:rPr>
              <a:t>: </a:t>
            </a:r>
            <a:r>
              <a:rPr lang="zh-CN" altLang="en-US" sz="2800" b="1" smtClean="0">
                <a:solidFill>
                  <a:schemeClr val="tx1"/>
                </a:solidFill>
                <a:latin typeface="宋体" panose="02010600030101010101" pitchFamily="2" charset="-122"/>
              </a:rPr>
              <a:t>仲利国际租赁有限公司</a:t>
            </a:r>
            <a:br>
              <a:rPr lang="zh-CN" altLang="en-US" sz="2800" b="1" smtClean="0">
                <a:solidFill>
                  <a:schemeClr val="tx1"/>
                </a:solidFill>
                <a:latin typeface="宋体" panose="02010600030101010101" pitchFamily="2" charset="-122"/>
              </a:rPr>
            </a:br>
            <a:r>
              <a:rPr lang="zh-CN" altLang="en-US" sz="2800" b="1" smtClean="0">
                <a:solidFill>
                  <a:schemeClr val="tx1"/>
                </a:solidFill>
                <a:latin typeface="宋体" panose="02010600030101010101" pitchFamily="2" charset="-122"/>
              </a:rPr>
              <a:t>注册地址</a:t>
            </a:r>
            <a:r>
              <a:rPr lang="en-US" altLang="zh-CN" sz="2800" b="1" smtClean="0">
                <a:solidFill>
                  <a:schemeClr val="tx1"/>
                </a:solidFill>
                <a:latin typeface="宋体" panose="02010600030101010101" pitchFamily="2" charset="-122"/>
              </a:rPr>
              <a:t>: </a:t>
            </a:r>
            <a:r>
              <a:rPr lang="zh-CN" altLang="en-US" sz="2800" b="1" smtClean="0">
                <a:solidFill>
                  <a:schemeClr val="tx1"/>
                </a:solidFill>
                <a:latin typeface="宋体" panose="02010600030101010101" pitchFamily="2" charset="-122"/>
              </a:rPr>
              <a:t>上海市</a:t>
            </a:r>
            <a:br>
              <a:rPr lang="zh-CN" altLang="en-US" sz="2800" b="1" smtClean="0">
                <a:solidFill>
                  <a:schemeClr val="tx1"/>
                </a:solidFill>
                <a:latin typeface="宋体" panose="02010600030101010101" pitchFamily="2" charset="-122"/>
              </a:rPr>
            </a:br>
            <a:r>
              <a:rPr lang="zh-CN" altLang="en-US" sz="2800" b="1" smtClean="0">
                <a:solidFill>
                  <a:schemeClr val="tx1"/>
                </a:solidFill>
                <a:latin typeface="宋体" panose="02010600030101010101" pitchFamily="2" charset="-122"/>
              </a:rPr>
              <a:t>成立日期</a:t>
            </a:r>
            <a:r>
              <a:rPr lang="en-US" altLang="zh-CN" sz="2800" b="1" smtClean="0">
                <a:solidFill>
                  <a:schemeClr val="tx1"/>
                </a:solidFill>
                <a:latin typeface="宋体" panose="02010600030101010101" pitchFamily="2" charset="-122"/>
              </a:rPr>
              <a:t>: 2005</a:t>
            </a:r>
            <a:r>
              <a:rPr lang="zh-CN" altLang="en-US" sz="2800" b="1" smtClean="0">
                <a:solidFill>
                  <a:schemeClr val="tx1"/>
                </a:solidFill>
                <a:latin typeface="宋体" panose="02010600030101010101" pitchFamily="2" charset="-122"/>
              </a:rPr>
              <a:t>年</a:t>
            </a:r>
            <a:r>
              <a:rPr lang="en-US" altLang="zh-CN" sz="2800" b="1" smtClean="0">
                <a:solidFill>
                  <a:schemeClr val="tx1"/>
                </a:solidFill>
                <a:latin typeface="宋体" panose="02010600030101010101" pitchFamily="2" charset="-122"/>
              </a:rPr>
              <a:t>6</a:t>
            </a:r>
            <a:r>
              <a:rPr lang="zh-CN" altLang="en-US" sz="2800" b="1" smtClean="0">
                <a:solidFill>
                  <a:schemeClr val="tx1"/>
                </a:solidFill>
                <a:latin typeface="宋体" panose="02010600030101010101" pitchFamily="2" charset="-122"/>
              </a:rPr>
              <a:t>月</a:t>
            </a:r>
            <a:br>
              <a:rPr lang="zh-CN" altLang="en-US" sz="2800" b="1" smtClean="0">
                <a:solidFill>
                  <a:schemeClr val="tx1"/>
                </a:solidFill>
                <a:latin typeface="宋体" panose="02010600030101010101" pitchFamily="2" charset="-122"/>
              </a:rPr>
            </a:br>
            <a:r>
              <a:rPr lang="zh-CN" altLang="en-US" sz="2800" b="1" smtClean="0">
                <a:solidFill>
                  <a:schemeClr val="tx1"/>
                </a:solidFill>
                <a:latin typeface="宋体" panose="02010600030101010101" pitchFamily="2" charset="-122"/>
              </a:rPr>
              <a:t>注册资本</a:t>
            </a:r>
            <a:r>
              <a:rPr lang="en-US" altLang="zh-CN" sz="2800" b="1" smtClean="0">
                <a:solidFill>
                  <a:schemeClr val="tx1"/>
                </a:solidFill>
                <a:latin typeface="宋体" panose="02010600030101010101" pitchFamily="2" charset="-122"/>
              </a:rPr>
              <a:t>: 250,000</a:t>
            </a:r>
            <a:r>
              <a:rPr lang="zh-CN" altLang="en-US" sz="2800" b="1" smtClean="0">
                <a:solidFill>
                  <a:schemeClr val="tx1"/>
                </a:solidFill>
                <a:latin typeface="宋体" panose="02010600030101010101" pitchFamily="2" charset="-122"/>
              </a:rPr>
              <a:t>万元</a:t>
            </a:r>
            <a:br>
              <a:rPr lang="zh-CN" altLang="en-US" sz="2800" b="1" smtClean="0">
                <a:solidFill>
                  <a:schemeClr val="tx1"/>
                </a:solidFill>
                <a:latin typeface="宋体" panose="02010600030101010101" pitchFamily="2" charset="-122"/>
              </a:rPr>
            </a:br>
            <a:r>
              <a:rPr lang="zh-CN" altLang="en-US" sz="2800" b="1" smtClean="0">
                <a:solidFill>
                  <a:schemeClr val="tx1"/>
                </a:solidFill>
                <a:latin typeface="宋体" panose="02010600030101010101" pitchFamily="2" charset="-122"/>
              </a:rPr>
              <a:t>董 事 长：陈凤龙</a:t>
            </a:r>
            <a:br>
              <a:rPr lang="zh-CN" altLang="en-US" sz="2800" b="1" smtClean="0">
                <a:solidFill>
                  <a:schemeClr val="tx1"/>
                </a:solidFill>
                <a:latin typeface="宋体" panose="02010600030101010101" pitchFamily="2" charset="-122"/>
              </a:rPr>
            </a:br>
            <a:r>
              <a:rPr lang="zh-CN" altLang="en-US" sz="2800" b="1" smtClean="0">
                <a:solidFill>
                  <a:schemeClr val="tx1"/>
                </a:solidFill>
                <a:latin typeface="宋体" panose="02010600030101010101" pitchFamily="2" charset="-122"/>
              </a:rPr>
              <a:t>总 经 理</a:t>
            </a:r>
            <a:r>
              <a:rPr lang="en-US" altLang="zh-CN" sz="2800" b="1" smtClean="0">
                <a:solidFill>
                  <a:schemeClr val="tx1"/>
                </a:solidFill>
                <a:latin typeface="宋体" panose="02010600030101010101" pitchFamily="2" charset="-122"/>
              </a:rPr>
              <a:t>: </a:t>
            </a:r>
            <a:r>
              <a:rPr lang="zh-CN" altLang="en-US" sz="2800" b="1" smtClean="0">
                <a:solidFill>
                  <a:schemeClr val="tx1"/>
                </a:solidFill>
                <a:latin typeface="宋体" panose="02010600030101010101" pitchFamily="2" charset="-122"/>
              </a:rPr>
              <a:t>陈坤明                             公司类型：股份制公司</a:t>
            </a:r>
            <a:br>
              <a:rPr lang="zh-CN" altLang="en-US" sz="2800" b="1" smtClean="0">
                <a:solidFill>
                  <a:schemeClr val="tx1"/>
                </a:solidFill>
                <a:latin typeface="宋体" panose="02010600030101010101" pitchFamily="2" charset="-122"/>
              </a:rPr>
            </a:br>
            <a:r>
              <a:rPr lang="zh-CN" altLang="en-US" sz="2800" b="1" smtClean="0">
                <a:solidFill>
                  <a:schemeClr val="tx1"/>
                </a:solidFill>
                <a:latin typeface="宋体" panose="02010600030101010101" pitchFamily="2" charset="-122"/>
              </a:rPr>
              <a:t>经营范围</a:t>
            </a:r>
            <a:r>
              <a:rPr lang="en-US" altLang="zh-CN" sz="2800" b="1" smtClean="0">
                <a:solidFill>
                  <a:schemeClr val="tx1"/>
                </a:solidFill>
                <a:latin typeface="宋体" panose="02010600030101010101" pitchFamily="2" charset="-122"/>
              </a:rPr>
              <a:t>: </a:t>
            </a:r>
            <a:r>
              <a:rPr lang="zh-CN" altLang="en-US" sz="2800" b="1" smtClean="0">
                <a:solidFill>
                  <a:schemeClr val="tx1"/>
                </a:solidFill>
                <a:latin typeface="宋体" panose="02010600030101010101" pitchFamily="2" charset="-122"/>
              </a:rPr>
              <a:t>融资租赁 等</a:t>
            </a:r>
          </a:p>
        </p:txBody>
      </p:sp>
      <p:sp>
        <p:nvSpPr>
          <p:cNvPr id="7171" name="Rectangle 6"/>
          <p:cNvSpPr>
            <a:spLocks noChangeArrowheads="1"/>
          </p:cNvSpPr>
          <p:nvPr/>
        </p:nvSpPr>
        <p:spPr bwMode="auto">
          <a:xfrm>
            <a:off x="323850" y="149225"/>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1 </a:t>
            </a:r>
            <a:r>
              <a:rPr lang="zh-CN" altLang="en-US" sz="4000">
                <a:solidFill>
                  <a:srgbClr val="000066"/>
                </a:solidFill>
                <a:latin typeface="黑体" panose="02010609060101010101" pitchFamily="49" charset="-122"/>
                <a:ea typeface="黑体" panose="02010609060101010101" pitchFamily="49" charset="-122"/>
              </a:rPr>
              <a:t>仲利国际租赁有限公司</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idx="4294967295"/>
          </p:nvPr>
        </p:nvSpPr>
        <p:spPr bwMode="auto">
          <a:xfrm>
            <a:off x="717550" y="1052513"/>
            <a:ext cx="7783513" cy="5162550"/>
          </a:xfrm>
          <a:prstGeom prst="rect">
            <a:avLst/>
          </a:prstGeom>
          <a:ln>
            <a:miter lim="800000"/>
            <a:headEnd/>
            <a:tailEnd/>
          </a:ln>
        </p:spPr>
        <p:txBody>
          <a:bodyPr/>
          <a:lstStyle/>
          <a:p>
            <a:pPr marL="0" indent="0" eaLnBrk="1" hangingPunct="1">
              <a:lnSpc>
                <a:spcPts val="2600"/>
              </a:lnSpc>
              <a:spcBef>
                <a:spcPts val="600"/>
              </a:spcBef>
              <a:buFontTx/>
              <a:buNone/>
              <a:defRPr/>
            </a:pPr>
            <a:r>
              <a:rPr kumimoji="1" lang="zh-CN" altLang="en-US" sz="2400" b="1" dirty="0" smtClean="0">
                <a:latin typeface="+mn-ea"/>
              </a:rPr>
              <a:t>融资租赁</a:t>
            </a:r>
          </a:p>
          <a:p>
            <a:pPr marL="0" indent="0" eaLnBrk="1" hangingPunct="1">
              <a:lnSpc>
                <a:spcPts val="2600"/>
              </a:lnSpc>
              <a:spcBef>
                <a:spcPts val="600"/>
              </a:spcBef>
              <a:buFontTx/>
              <a:buNone/>
              <a:defRPr/>
            </a:pPr>
            <a:r>
              <a:rPr kumimoji="1" lang="en-US" altLang="zh-CN" sz="2400" b="1" dirty="0" smtClean="0">
                <a:latin typeface="+mn-ea"/>
              </a:rPr>
              <a:t>——</a:t>
            </a:r>
            <a:r>
              <a:rPr kumimoji="1" lang="zh-CN" altLang="en-US" sz="2400" b="1" dirty="0" smtClean="0">
                <a:latin typeface="+mn-ea"/>
              </a:rPr>
              <a:t>指出租人根据承租人对出卖人和租赁物的选择，出资向出卖人购买租赁物，</a:t>
            </a:r>
            <a:r>
              <a:rPr lang="zh-CN" altLang="en-US" sz="2400" b="1" dirty="0" smtClean="0">
                <a:latin typeface="+mn-ea"/>
              </a:rPr>
              <a:t>提供给承租人使用，收取</a:t>
            </a:r>
            <a:r>
              <a:rPr lang="zh-CN" altLang="en-US" sz="2400" b="1" dirty="0" smtClean="0">
                <a:solidFill>
                  <a:srgbClr val="0000CC"/>
                </a:solidFill>
                <a:latin typeface="+mn-ea"/>
              </a:rPr>
              <a:t>租金</a:t>
            </a:r>
            <a:r>
              <a:rPr lang="zh-CN" altLang="en-US" sz="2400" b="1" dirty="0" smtClean="0">
                <a:latin typeface="+mn-ea"/>
              </a:rPr>
              <a:t>的业务</a:t>
            </a:r>
            <a:endParaRPr kumimoji="1" lang="en-US" altLang="zh-CN" sz="2400" b="1" dirty="0" smtClean="0">
              <a:latin typeface="+mn-ea"/>
            </a:endParaRPr>
          </a:p>
          <a:p>
            <a:pPr marL="0" indent="0" eaLnBrk="1" hangingPunct="1">
              <a:lnSpc>
                <a:spcPts val="2600"/>
              </a:lnSpc>
              <a:spcBef>
                <a:spcPts val="600"/>
              </a:spcBef>
              <a:buFontTx/>
              <a:buNone/>
              <a:defRPr/>
            </a:pPr>
            <a:r>
              <a:rPr kumimoji="1" lang="zh-CN" altLang="en-US" sz="2400" b="1" dirty="0" smtClean="0">
                <a:latin typeface="+mn-ea"/>
              </a:rPr>
              <a:t>表现形式： </a:t>
            </a:r>
          </a:p>
          <a:p>
            <a:pPr marL="0" indent="0" eaLnBrk="1" hangingPunct="1">
              <a:lnSpc>
                <a:spcPts val="2600"/>
              </a:lnSpc>
              <a:spcBef>
                <a:spcPts val="600"/>
              </a:spcBef>
              <a:buFontTx/>
              <a:buNone/>
              <a:defRPr/>
            </a:pPr>
            <a:r>
              <a:rPr kumimoji="1" lang="en-US" altLang="zh-CN" sz="2400" b="1" dirty="0" smtClean="0">
                <a:latin typeface="+mn-ea"/>
              </a:rPr>
              <a:t>    《</a:t>
            </a:r>
            <a:r>
              <a:rPr kumimoji="1" lang="zh-CN" altLang="en-US" sz="2400" b="1" dirty="0" smtClean="0">
                <a:latin typeface="+mn-ea"/>
              </a:rPr>
              <a:t>融资租赁合同</a:t>
            </a:r>
            <a:r>
              <a:rPr kumimoji="1" lang="en-US" altLang="zh-CN" sz="2400" b="1" dirty="0" smtClean="0">
                <a:latin typeface="+mn-ea"/>
              </a:rPr>
              <a:t>》——</a:t>
            </a:r>
            <a:r>
              <a:rPr kumimoji="1" lang="zh-CN" altLang="en-US" sz="2400" b="1" dirty="0" smtClean="0">
                <a:latin typeface="+mn-ea"/>
              </a:rPr>
              <a:t>出租人、承租人</a:t>
            </a:r>
          </a:p>
          <a:p>
            <a:pPr marL="0" indent="0" eaLnBrk="1" hangingPunct="1">
              <a:lnSpc>
                <a:spcPts val="2600"/>
              </a:lnSpc>
              <a:spcBef>
                <a:spcPts val="600"/>
              </a:spcBef>
              <a:buFontTx/>
              <a:buNone/>
              <a:defRPr/>
            </a:pPr>
            <a:r>
              <a:rPr kumimoji="1" lang="en-US" altLang="zh-CN" sz="2400" b="1" dirty="0" smtClean="0">
                <a:latin typeface="+mn-ea"/>
              </a:rPr>
              <a:t>    《</a:t>
            </a:r>
            <a:r>
              <a:rPr kumimoji="1" lang="zh-CN" altLang="en-US" sz="2400" b="1" dirty="0" smtClean="0">
                <a:latin typeface="+mn-ea"/>
              </a:rPr>
              <a:t>租赁物买卖合同</a:t>
            </a:r>
            <a:r>
              <a:rPr kumimoji="1" lang="en-US" altLang="zh-CN" sz="2400" b="1" dirty="0" smtClean="0">
                <a:latin typeface="+mn-ea"/>
              </a:rPr>
              <a:t>》—</a:t>
            </a:r>
            <a:r>
              <a:rPr kumimoji="1" lang="zh-CN" altLang="en-US" sz="2400" b="1" dirty="0" smtClean="0">
                <a:latin typeface="+mn-ea"/>
              </a:rPr>
              <a:t>出租人、出卖人、承租人</a:t>
            </a:r>
          </a:p>
          <a:p>
            <a:pPr marL="0" indent="0" eaLnBrk="1" hangingPunct="1">
              <a:lnSpc>
                <a:spcPts val="2600"/>
              </a:lnSpc>
              <a:spcBef>
                <a:spcPts val="600"/>
              </a:spcBef>
              <a:buFontTx/>
              <a:buNone/>
              <a:defRPr/>
            </a:pPr>
            <a:r>
              <a:rPr kumimoji="1" lang="zh-CN" altLang="en-US" sz="2400" b="1" dirty="0" smtClean="0">
                <a:latin typeface="+mn-ea"/>
              </a:rPr>
              <a:t>租赁期限内：</a:t>
            </a:r>
          </a:p>
          <a:p>
            <a:pPr marL="0" indent="0" eaLnBrk="1" hangingPunct="1">
              <a:lnSpc>
                <a:spcPts val="2600"/>
              </a:lnSpc>
              <a:spcBef>
                <a:spcPts val="600"/>
              </a:spcBef>
              <a:buFontTx/>
              <a:buNone/>
              <a:defRPr/>
            </a:pPr>
            <a:r>
              <a:rPr kumimoji="1" lang="zh-CN" altLang="en-US" sz="2400" b="1" dirty="0" smtClean="0">
                <a:latin typeface="+mn-ea"/>
              </a:rPr>
              <a:t>     出租人拥有租赁物的所有权，</a:t>
            </a:r>
          </a:p>
          <a:p>
            <a:pPr marL="0" indent="0" eaLnBrk="1" hangingPunct="1">
              <a:lnSpc>
                <a:spcPts val="2600"/>
              </a:lnSpc>
              <a:spcBef>
                <a:spcPts val="600"/>
              </a:spcBef>
              <a:buFontTx/>
              <a:buNone/>
              <a:defRPr/>
            </a:pPr>
            <a:r>
              <a:rPr kumimoji="1" lang="zh-CN" altLang="en-US" sz="2400" b="1" dirty="0" smtClean="0">
                <a:latin typeface="+mn-ea"/>
              </a:rPr>
              <a:t>     承租人拥有租赁物的使用权。</a:t>
            </a:r>
          </a:p>
          <a:p>
            <a:pPr marL="0" indent="0" eaLnBrk="1" hangingPunct="1">
              <a:lnSpc>
                <a:spcPts val="2600"/>
              </a:lnSpc>
              <a:spcBef>
                <a:spcPts val="600"/>
              </a:spcBef>
              <a:buFontTx/>
              <a:buNone/>
              <a:defRPr/>
            </a:pPr>
            <a:r>
              <a:rPr kumimoji="1" lang="zh-CN" altLang="en-US" sz="2400" b="1" dirty="0" smtClean="0">
                <a:latin typeface="+mn-ea"/>
              </a:rPr>
              <a:t>租赁期届满：</a:t>
            </a:r>
          </a:p>
          <a:p>
            <a:pPr marL="0" indent="0" eaLnBrk="1" hangingPunct="1">
              <a:lnSpc>
                <a:spcPts val="2600"/>
              </a:lnSpc>
              <a:spcBef>
                <a:spcPts val="600"/>
              </a:spcBef>
              <a:buFontTx/>
              <a:buNone/>
              <a:defRPr/>
            </a:pPr>
            <a:r>
              <a:rPr kumimoji="1" lang="zh-CN" altLang="en-US" sz="2400" b="1" dirty="0" smtClean="0">
                <a:latin typeface="+mn-ea"/>
              </a:rPr>
              <a:t>     承租人履行完成全部义务，优先选择留购权，</a:t>
            </a:r>
          </a:p>
          <a:p>
            <a:pPr marL="0" indent="0" eaLnBrk="1" hangingPunct="1">
              <a:lnSpc>
                <a:spcPts val="2600"/>
              </a:lnSpc>
              <a:spcBef>
                <a:spcPts val="600"/>
              </a:spcBef>
              <a:buFontTx/>
              <a:buNone/>
              <a:defRPr/>
            </a:pPr>
            <a:r>
              <a:rPr kumimoji="1" lang="zh-CN" altLang="en-US" sz="2400" b="1" dirty="0" smtClean="0">
                <a:latin typeface="+mn-ea"/>
              </a:rPr>
              <a:t>     否则，租赁物所有权归出租人所有。</a:t>
            </a:r>
            <a:endParaRPr kumimoji="1" lang="en-US" altLang="zh-CN" sz="2400" b="1" dirty="0" smtClean="0">
              <a:latin typeface="+mn-ea"/>
            </a:endParaRPr>
          </a:p>
        </p:txBody>
      </p:sp>
      <p:sp>
        <p:nvSpPr>
          <p:cNvPr id="8195" name="Rectangle 3"/>
          <p:cNvSpPr>
            <a:spLocks noChangeArrowheads="1"/>
          </p:cNvSpPr>
          <p:nvPr/>
        </p:nvSpPr>
        <p:spPr bwMode="auto">
          <a:xfrm>
            <a:off x="323850" y="149225"/>
            <a:ext cx="79930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2-1 </a:t>
            </a:r>
            <a:r>
              <a:rPr kumimoji="1" lang="zh-CN" altLang="en-US" sz="4000">
                <a:solidFill>
                  <a:srgbClr val="000066"/>
                </a:solidFill>
                <a:latin typeface="黑体" panose="02010609060101010101" pitchFamily="49" charset="-122"/>
                <a:ea typeface="黑体" panose="02010609060101010101" pitchFamily="49" charset="-122"/>
              </a:rPr>
              <a:t>融资租赁 </a:t>
            </a:r>
            <a:r>
              <a:rPr lang="zh-CN" altLang="en-US" sz="4000">
                <a:solidFill>
                  <a:srgbClr val="000066"/>
                </a:solidFill>
                <a:latin typeface="黑体" panose="02010609060101010101" pitchFamily="49" charset="-122"/>
                <a:ea typeface="黑体" panose="02010609060101010101" pitchFamily="49" charset="-122"/>
              </a:rPr>
              <a:t>定义</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idx="4294967295"/>
          </p:nvPr>
        </p:nvSpPr>
        <p:spPr bwMode="auto">
          <a:xfrm>
            <a:off x="863600" y="1052513"/>
            <a:ext cx="7494588" cy="50403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436688" indent="-1436688" eaLnBrk="1" hangingPunct="1">
              <a:spcBef>
                <a:spcPct val="0"/>
              </a:spcBef>
              <a:buFontTx/>
              <a:buNone/>
            </a:pPr>
            <a:r>
              <a:rPr lang="en-US" altLang="zh-CN" sz="2800" b="1" smtClean="0">
                <a:latin typeface="宋体" panose="02010600030101010101" pitchFamily="2" charset="-122"/>
              </a:rPr>
              <a:t>《</a:t>
            </a:r>
            <a:r>
              <a:rPr lang="zh-CN" altLang="en-US" sz="2800" b="1" smtClean="0">
                <a:latin typeface="宋体" panose="02010600030101010101" pitchFamily="2" charset="-122"/>
              </a:rPr>
              <a:t>合同法</a:t>
            </a:r>
            <a:r>
              <a:rPr lang="en-US" altLang="zh-CN" sz="2800" b="1" smtClean="0">
                <a:latin typeface="宋体" panose="02010600030101010101" pitchFamily="2" charset="-122"/>
              </a:rPr>
              <a:t>》</a:t>
            </a:r>
            <a:r>
              <a:rPr lang="zh-CN" altLang="en-US" sz="2800" b="1" smtClean="0">
                <a:latin typeface="宋体" panose="02010600030101010101" pitchFamily="2" charset="-122"/>
              </a:rPr>
              <a:t>第十四章</a:t>
            </a:r>
          </a:p>
          <a:p>
            <a:pPr marL="1436688" indent="-1436688" eaLnBrk="1" hangingPunct="1">
              <a:spcBef>
                <a:spcPct val="0"/>
              </a:spcBef>
              <a:buFontTx/>
              <a:buNone/>
            </a:pPr>
            <a:r>
              <a:rPr lang="zh-CN" altLang="en-US" sz="2800" b="1" smtClean="0">
                <a:latin typeface="宋体" panose="02010600030101010101" pitchFamily="2" charset="-122"/>
              </a:rPr>
              <a:t>第</a:t>
            </a:r>
            <a:r>
              <a:rPr lang="en-US" altLang="zh-CN" sz="2800" b="1" smtClean="0">
                <a:latin typeface="宋体" panose="02010600030101010101" pitchFamily="2" charset="-122"/>
              </a:rPr>
              <a:t>242</a:t>
            </a:r>
            <a:r>
              <a:rPr lang="zh-CN" altLang="en-US" sz="2800" b="1" smtClean="0">
                <a:latin typeface="宋体" panose="02010600030101010101" pitchFamily="2" charset="-122"/>
              </a:rPr>
              <a:t>条</a:t>
            </a:r>
            <a:r>
              <a:rPr lang="en-US" altLang="zh-CN" sz="2800" b="1" smtClean="0">
                <a:latin typeface="宋体" panose="02010600030101010101" pitchFamily="2" charset="-122"/>
              </a:rPr>
              <a:t>:</a:t>
            </a:r>
            <a:r>
              <a:rPr lang="zh-CN" altLang="en-US" sz="2800" b="1" smtClean="0">
                <a:latin typeface="宋体" panose="02010600030101010101" pitchFamily="2" charset="-122"/>
              </a:rPr>
              <a:t>出租人享有租赁物的所有权。承租人破产的，租赁物</a:t>
            </a:r>
            <a:r>
              <a:rPr lang="zh-CN" altLang="en-US" sz="2800" b="1" smtClean="0">
                <a:solidFill>
                  <a:srgbClr val="0000CC"/>
                </a:solidFill>
                <a:latin typeface="宋体" panose="02010600030101010101" pitchFamily="2" charset="-122"/>
              </a:rPr>
              <a:t>不属于破产财产</a:t>
            </a:r>
            <a:r>
              <a:rPr lang="zh-CN" altLang="en-US" sz="2800" b="1" smtClean="0">
                <a:latin typeface="宋体" panose="02010600030101010101" pitchFamily="2" charset="-122"/>
              </a:rPr>
              <a:t>；</a:t>
            </a:r>
          </a:p>
          <a:p>
            <a:pPr marL="1436688" indent="-1436688" eaLnBrk="1" hangingPunct="1">
              <a:spcBef>
                <a:spcPct val="0"/>
              </a:spcBef>
              <a:buFontTx/>
              <a:buNone/>
            </a:pPr>
            <a:r>
              <a:rPr lang="zh-CN" altLang="en-US" sz="2800" b="1" smtClean="0">
                <a:latin typeface="宋体" panose="02010600030101010101" pitchFamily="2" charset="-122"/>
              </a:rPr>
              <a:t>第</a:t>
            </a:r>
            <a:r>
              <a:rPr lang="en-US" altLang="zh-CN" sz="2800" b="1" smtClean="0">
                <a:latin typeface="宋体" panose="02010600030101010101" pitchFamily="2" charset="-122"/>
              </a:rPr>
              <a:t>246</a:t>
            </a:r>
            <a:r>
              <a:rPr lang="zh-CN" altLang="en-US" sz="2800" b="1" smtClean="0">
                <a:latin typeface="宋体" panose="02010600030101010101" pitchFamily="2" charset="-122"/>
              </a:rPr>
              <a:t>条</a:t>
            </a:r>
            <a:r>
              <a:rPr lang="en-US" altLang="zh-CN" sz="2800" b="1" smtClean="0">
                <a:latin typeface="宋体" panose="02010600030101010101" pitchFamily="2" charset="-122"/>
              </a:rPr>
              <a:t>:</a:t>
            </a:r>
            <a:r>
              <a:rPr lang="zh-CN" altLang="en-US" sz="2800" b="1" smtClean="0">
                <a:latin typeface="宋体" panose="02010600030101010101" pitchFamily="2" charset="-122"/>
              </a:rPr>
              <a:t>承租人占有租赁物期间，租赁物造成</a:t>
            </a:r>
            <a:r>
              <a:rPr lang="zh-CN" altLang="en-US" sz="2800" b="1" smtClean="0">
                <a:solidFill>
                  <a:srgbClr val="0000CC"/>
                </a:solidFill>
                <a:latin typeface="宋体" panose="02010600030101010101" pitchFamily="2" charset="-122"/>
              </a:rPr>
              <a:t>第三者</a:t>
            </a:r>
            <a:r>
              <a:rPr lang="zh-CN" altLang="en-US" sz="2800" b="1" smtClean="0">
                <a:latin typeface="宋体" panose="02010600030101010101" pitchFamily="2" charset="-122"/>
              </a:rPr>
              <a:t>的人身伤害或者财产损害的，出租人不承担责任。</a:t>
            </a:r>
          </a:p>
          <a:p>
            <a:pPr marL="1436688" indent="-1436688" eaLnBrk="1" hangingPunct="1">
              <a:spcBef>
                <a:spcPct val="0"/>
              </a:spcBef>
              <a:buFontTx/>
              <a:buNone/>
            </a:pPr>
            <a:r>
              <a:rPr lang="zh-CN" altLang="en-US" sz="2800" b="1" smtClean="0">
                <a:latin typeface="宋体" panose="02010600030101010101" pitchFamily="2" charset="-122"/>
              </a:rPr>
              <a:t>第</a:t>
            </a:r>
            <a:r>
              <a:rPr lang="en-US" altLang="zh-CN" sz="2800" b="1" smtClean="0">
                <a:latin typeface="宋体" panose="02010600030101010101" pitchFamily="2" charset="-122"/>
              </a:rPr>
              <a:t>248</a:t>
            </a:r>
            <a:r>
              <a:rPr lang="zh-CN" altLang="en-US" sz="2800" b="1" smtClean="0">
                <a:latin typeface="宋体" panose="02010600030101010101" pitchFamily="2" charset="-122"/>
              </a:rPr>
              <a:t>条</a:t>
            </a:r>
            <a:r>
              <a:rPr lang="en-US" altLang="zh-CN" sz="2800" b="1" smtClean="0">
                <a:latin typeface="宋体" panose="02010600030101010101" pitchFamily="2" charset="-122"/>
              </a:rPr>
              <a:t>:</a:t>
            </a:r>
            <a:r>
              <a:rPr lang="zh-CN" altLang="en-US" sz="2800" b="1" smtClean="0">
                <a:latin typeface="宋体" panose="02010600030101010101" pitchFamily="2" charset="-122"/>
              </a:rPr>
              <a:t>承租人应当按照约定支付租金。承租人经催告后在合理期限内仍不支付租金的，出租人可以要求支付全部租金；也可以解除合同，</a:t>
            </a:r>
            <a:r>
              <a:rPr lang="zh-CN" altLang="en-US" sz="2800" b="1" smtClean="0">
                <a:solidFill>
                  <a:srgbClr val="0000CC"/>
                </a:solidFill>
                <a:latin typeface="宋体" panose="02010600030101010101" pitchFamily="2" charset="-122"/>
              </a:rPr>
              <a:t>收回租赁物，同时追索租金债权</a:t>
            </a:r>
            <a:r>
              <a:rPr lang="zh-CN" altLang="en-US" sz="2800" b="1" smtClean="0">
                <a:solidFill>
                  <a:schemeClr val="accent2"/>
                </a:solidFill>
                <a:latin typeface="宋体" panose="02010600030101010101" pitchFamily="2" charset="-122"/>
              </a:rPr>
              <a:t>。</a:t>
            </a:r>
          </a:p>
        </p:txBody>
      </p:sp>
      <p:sp>
        <p:nvSpPr>
          <p:cNvPr id="9219" name="Rectangle 4"/>
          <p:cNvSpPr>
            <a:spLocks noChangeArrowheads="1"/>
          </p:cNvSpPr>
          <p:nvPr/>
        </p:nvSpPr>
        <p:spPr bwMode="auto">
          <a:xfrm>
            <a:off x="323850" y="149225"/>
            <a:ext cx="79930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2-2 </a:t>
            </a:r>
            <a:r>
              <a:rPr lang="zh-CN" altLang="en-US" sz="4000">
                <a:solidFill>
                  <a:srgbClr val="000066"/>
                </a:solidFill>
                <a:latin typeface="黑体" panose="02010609060101010101" pitchFamily="49" charset="-122"/>
                <a:ea typeface="黑体" panose="02010609060101010101" pitchFamily="49" charset="-122"/>
              </a:rPr>
              <a:t>租赁物的物权保障</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body" idx="4294967295"/>
          </p:nvPr>
        </p:nvSpPr>
        <p:spPr bwMode="auto">
          <a:xfrm>
            <a:off x="1000125" y="1125538"/>
            <a:ext cx="7072313" cy="367188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77913" indent="-1077913" eaLnBrk="1" hangingPunct="1">
              <a:lnSpc>
                <a:spcPct val="130000"/>
              </a:lnSpc>
              <a:buFont typeface="Wingdings" panose="05000000000000000000" pitchFamily="2" charset="2"/>
              <a:buNone/>
            </a:pPr>
            <a:r>
              <a:rPr lang="zh-CN" altLang="en-US" sz="2800" b="1" smtClean="0">
                <a:solidFill>
                  <a:srgbClr val="000000"/>
                </a:solidFill>
                <a:latin typeface="Times New Roman" panose="02020603050405020304" pitchFamily="18" charset="0"/>
              </a:rPr>
              <a:t>特殊性</a:t>
            </a:r>
            <a:r>
              <a:rPr lang="en-US" altLang="zh-CN" sz="2800" b="1" smtClean="0">
                <a:solidFill>
                  <a:srgbClr val="000000"/>
                </a:solidFill>
                <a:latin typeface="宋体" panose="02010600030101010101" pitchFamily="2" charset="-122"/>
              </a:rPr>
              <a:t>——</a:t>
            </a:r>
            <a:endParaRPr lang="en-US" altLang="zh-CN" sz="2800" b="1" smtClean="0">
              <a:solidFill>
                <a:srgbClr val="000000"/>
              </a:solidFill>
              <a:latin typeface="Times New Roman" panose="02020603050405020304" pitchFamily="18" charset="0"/>
            </a:endParaRPr>
          </a:p>
          <a:p>
            <a:pPr marL="1077913" indent="-1077913" eaLnBrk="1" hangingPunct="1">
              <a:lnSpc>
                <a:spcPct val="110000"/>
              </a:lnSpc>
              <a:buFont typeface="Wingdings" panose="05000000000000000000" pitchFamily="2" charset="2"/>
              <a:buNone/>
            </a:pPr>
            <a:r>
              <a:rPr lang="zh-CN" altLang="en-US" sz="2800" b="1" smtClean="0">
                <a:solidFill>
                  <a:srgbClr val="000000"/>
                </a:solidFill>
                <a:latin typeface="Times New Roman" panose="02020603050405020304" pitchFamily="18" charset="0"/>
              </a:rPr>
              <a:t>            所有权和使用权    分离</a:t>
            </a:r>
          </a:p>
          <a:p>
            <a:pPr marL="1077913" indent="-1077913" eaLnBrk="1" hangingPunct="1">
              <a:lnSpc>
                <a:spcPct val="110000"/>
              </a:lnSpc>
              <a:buFont typeface="Wingdings" panose="05000000000000000000" pitchFamily="2" charset="2"/>
              <a:buNone/>
            </a:pPr>
            <a:r>
              <a:rPr lang="zh-CN" altLang="en-US" sz="2800" b="1" smtClean="0">
                <a:solidFill>
                  <a:srgbClr val="000000"/>
                </a:solidFill>
                <a:latin typeface="Times New Roman" panose="02020603050405020304" pitchFamily="18" charset="0"/>
              </a:rPr>
              <a:t>风    险</a:t>
            </a:r>
            <a:r>
              <a:rPr lang="en-US" altLang="zh-CN" sz="2800" b="1" smtClean="0">
                <a:solidFill>
                  <a:srgbClr val="000000"/>
                </a:solidFill>
                <a:latin typeface="宋体" panose="02010600030101010101" pitchFamily="2" charset="-122"/>
              </a:rPr>
              <a:t>——</a:t>
            </a:r>
            <a:endParaRPr lang="en-US" altLang="zh-CN" sz="2800" b="1" smtClean="0">
              <a:solidFill>
                <a:srgbClr val="000000"/>
              </a:solidFill>
              <a:latin typeface="Times New Roman" panose="02020603050405020304" pitchFamily="18" charset="0"/>
            </a:endParaRPr>
          </a:p>
          <a:p>
            <a:pPr marL="1077913" indent="-1077913" eaLnBrk="1" hangingPunct="1">
              <a:lnSpc>
                <a:spcPct val="110000"/>
              </a:lnSpc>
              <a:buFont typeface="Wingdings" panose="05000000000000000000" pitchFamily="2" charset="2"/>
              <a:buNone/>
            </a:pPr>
            <a:r>
              <a:rPr lang="zh-CN" altLang="en-US" sz="2800" b="1" smtClean="0">
                <a:solidFill>
                  <a:srgbClr val="000000"/>
                </a:solidFill>
                <a:latin typeface="Times New Roman" panose="02020603050405020304" pitchFamily="18" charset="0"/>
              </a:rPr>
              <a:t>	承租人将租赁物转让给善意第三人</a:t>
            </a:r>
          </a:p>
          <a:p>
            <a:pPr marL="1077913" indent="-1077913" eaLnBrk="1" hangingPunct="1">
              <a:lnSpc>
                <a:spcPct val="110000"/>
              </a:lnSpc>
              <a:buFont typeface="Wingdings" panose="05000000000000000000" pitchFamily="2" charset="2"/>
              <a:buNone/>
            </a:pPr>
            <a:r>
              <a:rPr lang="zh-CN" altLang="en-US" sz="2800" b="1" smtClean="0">
                <a:solidFill>
                  <a:srgbClr val="000000"/>
                </a:solidFill>
                <a:latin typeface="Times New Roman" panose="02020603050405020304" pitchFamily="18" charset="0"/>
              </a:rPr>
              <a:t>	承租人任意设置担保</a:t>
            </a:r>
            <a:endParaRPr lang="zh-CN" altLang="en-US" sz="2800" b="1" smtClean="0">
              <a:solidFill>
                <a:srgbClr val="000000"/>
              </a:solidFill>
            </a:endParaRPr>
          </a:p>
        </p:txBody>
      </p:sp>
      <p:sp>
        <p:nvSpPr>
          <p:cNvPr id="10243" name="Rectangle 4"/>
          <p:cNvSpPr>
            <a:spLocks noChangeArrowheads="1"/>
          </p:cNvSpPr>
          <p:nvPr/>
        </p:nvSpPr>
        <p:spPr bwMode="auto">
          <a:xfrm>
            <a:off x="323850" y="115888"/>
            <a:ext cx="79930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2-3 </a:t>
            </a:r>
            <a:r>
              <a:rPr lang="zh-CN" altLang="en-US" sz="4000">
                <a:solidFill>
                  <a:srgbClr val="000066"/>
                </a:solidFill>
                <a:latin typeface="黑体" panose="02010609060101010101" pitchFamily="49" charset="-122"/>
                <a:ea typeface="黑体" panose="02010609060101010101" pitchFamily="49" charset="-122"/>
              </a:rPr>
              <a:t>租赁物所有权的特殊性</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body" idx="4294967295"/>
          </p:nvPr>
        </p:nvSpPr>
        <p:spPr bwMode="auto">
          <a:xfrm>
            <a:off x="642938" y="1047750"/>
            <a:ext cx="7924800" cy="475773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33400" indent="-533400" eaLnBrk="1" hangingPunct="1">
              <a:lnSpc>
                <a:spcPts val="3600"/>
              </a:lnSpc>
              <a:buFont typeface="Wingdings" panose="05000000000000000000" pitchFamily="2" charset="2"/>
              <a:buNone/>
            </a:pPr>
            <a:r>
              <a:rPr lang="en-US" altLang="zh-CN" sz="2800" b="1" smtClean="0">
                <a:latin typeface="宋体" panose="02010600030101010101" pitchFamily="2" charset="-122"/>
              </a:rPr>
              <a:t>(1)</a:t>
            </a:r>
            <a:r>
              <a:rPr lang="zh-CN" altLang="en-US" sz="2800" b="1" smtClean="0">
                <a:latin typeface="宋体" panose="02010600030101010101" pitchFamily="2" charset="-122"/>
              </a:rPr>
              <a:t>在租赁合同及相关合同中对所有权做出</a:t>
            </a:r>
          </a:p>
          <a:p>
            <a:pPr marL="533400" indent="-533400" eaLnBrk="1" hangingPunct="1">
              <a:lnSpc>
                <a:spcPts val="3600"/>
              </a:lnSpc>
              <a:buFont typeface="Wingdings" panose="05000000000000000000" pitchFamily="2" charset="2"/>
              <a:buNone/>
            </a:pPr>
            <a:r>
              <a:rPr lang="zh-CN" altLang="en-US" sz="2800" b="1" smtClean="0">
                <a:latin typeface="宋体" panose="02010600030101010101" pitchFamily="2" charset="-122"/>
              </a:rPr>
              <a:t>		“明确</a:t>
            </a:r>
            <a:r>
              <a:rPr lang="zh-CN" altLang="en-US" sz="2800" b="1" smtClean="0">
                <a:solidFill>
                  <a:srgbClr val="0000CC"/>
                </a:solidFill>
                <a:latin typeface="宋体" panose="02010600030101010101" pitchFamily="2" charset="-122"/>
              </a:rPr>
              <a:t>约定</a:t>
            </a:r>
            <a:r>
              <a:rPr lang="zh-CN" altLang="en-US" sz="2800" b="1" smtClean="0">
                <a:latin typeface="宋体" panose="02010600030101010101" pitchFamily="2" charset="-122"/>
              </a:rPr>
              <a:t>”</a:t>
            </a:r>
          </a:p>
          <a:p>
            <a:pPr marL="533400" indent="-533400" eaLnBrk="1" hangingPunct="1">
              <a:lnSpc>
                <a:spcPts val="3600"/>
              </a:lnSpc>
              <a:buFont typeface="Wingdings" panose="05000000000000000000" pitchFamily="2" charset="2"/>
              <a:buNone/>
            </a:pPr>
            <a:r>
              <a:rPr lang="en-US" altLang="zh-CN" sz="2800" b="1" smtClean="0">
                <a:latin typeface="宋体" panose="02010600030101010101" pitchFamily="2" charset="-122"/>
              </a:rPr>
              <a:t>(2)</a:t>
            </a:r>
            <a:r>
              <a:rPr lang="zh-CN" altLang="en-US" sz="2800" b="1" smtClean="0">
                <a:latin typeface="宋体" panose="02010600030101010101" pitchFamily="2" charset="-122"/>
              </a:rPr>
              <a:t>在租赁物上作所有权</a:t>
            </a:r>
            <a:r>
              <a:rPr lang="zh-CN" altLang="en-US" sz="2800" b="1" smtClean="0">
                <a:solidFill>
                  <a:srgbClr val="0000CC"/>
                </a:solidFill>
                <a:latin typeface="宋体" panose="02010600030101010101" pitchFamily="2" charset="-122"/>
              </a:rPr>
              <a:t>标记</a:t>
            </a:r>
          </a:p>
          <a:p>
            <a:pPr marL="533400" indent="-533400" eaLnBrk="1" hangingPunct="1">
              <a:lnSpc>
                <a:spcPts val="3600"/>
              </a:lnSpc>
              <a:buFont typeface="Wingdings" panose="05000000000000000000" pitchFamily="2" charset="2"/>
              <a:buNone/>
            </a:pPr>
            <a:r>
              <a:rPr lang="en-US" altLang="zh-CN" sz="2800" b="1" smtClean="0">
                <a:latin typeface="宋体" panose="02010600030101010101" pitchFamily="2" charset="-122"/>
              </a:rPr>
              <a:t>(3)</a:t>
            </a:r>
            <a:r>
              <a:rPr lang="zh-CN" altLang="en-US" sz="2800" b="1" smtClean="0">
                <a:latin typeface="宋体" panose="02010600030101010101" pitchFamily="2" charset="-122"/>
              </a:rPr>
              <a:t>对于上牌车辆，办理“车辆</a:t>
            </a:r>
            <a:r>
              <a:rPr lang="zh-CN" altLang="en-US" sz="2800" b="1" smtClean="0">
                <a:solidFill>
                  <a:srgbClr val="0000CC"/>
                </a:solidFill>
                <a:latin typeface="宋体" panose="02010600030101010101" pitchFamily="2" charset="-122"/>
              </a:rPr>
              <a:t>抵押登记</a:t>
            </a:r>
            <a:r>
              <a:rPr lang="zh-CN" altLang="en-US" sz="2800" b="1" smtClean="0">
                <a:latin typeface="宋体" panose="02010600030101010101" pitchFamily="2" charset="-122"/>
              </a:rPr>
              <a:t>手续”</a:t>
            </a:r>
          </a:p>
          <a:p>
            <a:pPr marL="533400" indent="-533400" eaLnBrk="1" hangingPunct="1">
              <a:lnSpc>
                <a:spcPts val="3600"/>
              </a:lnSpc>
              <a:buFont typeface="Wingdings" panose="05000000000000000000" pitchFamily="2" charset="2"/>
              <a:buNone/>
            </a:pPr>
            <a:r>
              <a:rPr lang="zh-CN" altLang="en-US" sz="2800" b="1" smtClean="0">
                <a:latin typeface="宋体" panose="02010600030101010101" pitchFamily="2" charset="-122"/>
              </a:rPr>
              <a:t>   对抗因车辆登记在承租人名下所带来风险。</a:t>
            </a:r>
            <a:endParaRPr lang="en-US" altLang="zh-CN" sz="2800" b="1" smtClean="0">
              <a:latin typeface="宋体" panose="02010600030101010101" pitchFamily="2" charset="-122"/>
            </a:endParaRPr>
          </a:p>
          <a:p>
            <a:pPr marL="533400" indent="-533400" eaLnBrk="1" hangingPunct="1">
              <a:lnSpc>
                <a:spcPts val="3600"/>
              </a:lnSpc>
              <a:buFont typeface="Wingdings" panose="05000000000000000000" pitchFamily="2" charset="2"/>
              <a:buNone/>
            </a:pPr>
            <a:endParaRPr lang="zh-CN" altLang="en-US" sz="2800" b="1" smtClean="0">
              <a:latin typeface="宋体" panose="02010600030101010101" pitchFamily="2" charset="-122"/>
            </a:endParaRPr>
          </a:p>
          <a:p>
            <a:pPr marL="533400" indent="-533400" eaLnBrk="1" hangingPunct="1">
              <a:lnSpc>
                <a:spcPts val="3600"/>
              </a:lnSpc>
              <a:buFont typeface="Wingdings" panose="05000000000000000000" pitchFamily="2" charset="2"/>
              <a:buNone/>
            </a:pPr>
            <a:r>
              <a:rPr lang="zh-CN" altLang="en-US" sz="2800" b="1" smtClean="0">
                <a:latin typeface="宋体" panose="02010600030101010101" pitchFamily="2" charset="-122"/>
              </a:rPr>
              <a:t>给善意第三方带来“不便”</a:t>
            </a:r>
          </a:p>
        </p:txBody>
      </p:sp>
      <p:sp>
        <p:nvSpPr>
          <p:cNvPr id="11267" name="Rectangle 4"/>
          <p:cNvSpPr>
            <a:spLocks noChangeArrowheads="1"/>
          </p:cNvSpPr>
          <p:nvPr/>
        </p:nvSpPr>
        <p:spPr bwMode="auto">
          <a:xfrm>
            <a:off x="323850" y="115888"/>
            <a:ext cx="79930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2-4 </a:t>
            </a:r>
            <a:r>
              <a:rPr lang="zh-CN" altLang="en-US" sz="4000">
                <a:solidFill>
                  <a:srgbClr val="000066"/>
                </a:solidFill>
                <a:latin typeface="黑体" panose="02010609060101010101" pitchFamily="49" charset="-122"/>
                <a:ea typeface="黑体" panose="02010609060101010101" pitchFamily="49" charset="-122"/>
              </a:rPr>
              <a:t>租赁物所有权保全方案</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body" idx="4294967295"/>
          </p:nvPr>
        </p:nvSpPr>
        <p:spPr bwMode="auto">
          <a:xfrm>
            <a:off x="679450" y="1046163"/>
            <a:ext cx="7893050" cy="495458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804863" indent="-717550" eaLnBrk="1" hangingPunct="1">
              <a:lnSpc>
                <a:spcPts val="3200"/>
              </a:lnSpc>
              <a:buFontTx/>
              <a:buNone/>
            </a:pPr>
            <a:r>
              <a:rPr lang="zh-CN" altLang="en-US" sz="2800" b="1" smtClean="0">
                <a:solidFill>
                  <a:srgbClr val="000000"/>
                </a:solidFill>
                <a:latin typeface="仿宋_GB2312" pitchFamily="49" charset="-122"/>
              </a:rPr>
              <a:t>留购</a:t>
            </a:r>
            <a:r>
              <a:rPr lang="en-US" altLang="zh-CN" sz="2800" b="1" smtClean="0">
                <a:solidFill>
                  <a:srgbClr val="000000"/>
                </a:solidFill>
                <a:latin typeface="宋体" panose="02010600030101010101" pitchFamily="2" charset="-122"/>
              </a:rPr>
              <a:t>——</a:t>
            </a:r>
            <a:r>
              <a:rPr lang="zh-CN" altLang="en-US" sz="2800" b="1" smtClean="0"/>
              <a:t>租赁期限届满后，通过留购合同实现租赁物所有权的转移，承租人向</a:t>
            </a:r>
            <a:r>
              <a:rPr lang="en-US" altLang="zh-CN" sz="2800" b="1" smtClean="0"/>
              <a:t>SFLC</a:t>
            </a:r>
            <a:r>
              <a:rPr lang="zh-CN" altLang="en-US" sz="2800" b="1" smtClean="0"/>
              <a:t>支付留购价款后，</a:t>
            </a:r>
            <a:r>
              <a:rPr lang="en-US" altLang="zh-CN" sz="2800" b="1" smtClean="0"/>
              <a:t>SFLC</a:t>
            </a:r>
            <a:r>
              <a:rPr lang="zh-CN" altLang="en-US" sz="2800" b="1" smtClean="0"/>
              <a:t>出具销售发票，承租人取得租赁物的所有权。</a:t>
            </a:r>
            <a:endParaRPr lang="en-US" altLang="zh-CN" sz="2800" b="1" smtClean="0"/>
          </a:p>
          <a:p>
            <a:pPr marL="804863" indent="-717550" eaLnBrk="1" hangingPunct="1">
              <a:lnSpc>
                <a:spcPts val="3200"/>
              </a:lnSpc>
              <a:buFontTx/>
              <a:buNone/>
            </a:pPr>
            <a:r>
              <a:rPr lang="en-US" altLang="zh-CN" sz="2800" b="1" smtClean="0"/>
              <a:t>《</a:t>
            </a:r>
            <a:r>
              <a:rPr lang="zh-CN" altLang="en-US" sz="2800" b="1" smtClean="0"/>
              <a:t>融资租赁合同</a:t>
            </a:r>
            <a:r>
              <a:rPr lang="en-US" altLang="zh-CN" sz="2800" b="1" smtClean="0"/>
              <a:t>》</a:t>
            </a:r>
            <a:r>
              <a:rPr lang="zh-CN" altLang="en-US" sz="2800" b="1" smtClean="0"/>
              <a:t>规定留购价款按租赁物购买价款的万分之五</a:t>
            </a:r>
            <a:r>
              <a:rPr lang="en-US" altLang="zh-CN" sz="2800" b="1" smtClean="0"/>
              <a:t>(</a:t>
            </a:r>
            <a:r>
              <a:rPr lang="zh-CN" altLang="en-US" sz="2800" b="1" smtClean="0"/>
              <a:t>四舍五入，圆整到百元位，不足百元者按壹百元</a:t>
            </a:r>
            <a:r>
              <a:rPr lang="en-US" altLang="zh-CN" sz="2800" b="1" smtClean="0"/>
              <a:t>)</a:t>
            </a:r>
            <a:r>
              <a:rPr lang="zh-CN" altLang="en-US" sz="2800" b="1" smtClean="0"/>
              <a:t>计收，采用预收的方式收取。</a:t>
            </a:r>
            <a:endParaRPr lang="en-US" altLang="zh-CN" sz="2800" b="1" smtClean="0"/>
          </a:p>
          <a:p>
            <a:pPr marL="804863" indent="-717550" eaLnBrk="1" hangingPunct="1">
              <a:lnSpc>
                <a:spcPts val="3200"/>
              </a:lnSpc>
              <a:buFontTx/>
              <a:buNone/>
            </a:pPr>
            <a:r>
              <a:rPr lang="zh-CN" altLang="en-US" sz="2800" b="1" smtClean="0">
                <a:solidFill>
                  <a:srgbClr val="000000"/>
                </a:solidFill>
                <a:latin typeface="仿宋_GB2312" pitchFamily="49" charset="-122"/>
              </a:rPr>
              <a:t>租赁物留购与一般买卖的不同：</a:t>
            </a:r>
          </a:p>
          <a:p>
            <a:pPr marL="804863" indent="-717550" eaLnBrk="1" hangingPunct="1">
              <a:lnSpc>
                <a:spcPts val="3200"/>
              </a:lnSpc>
              <a:buFont typeface="Wingdings" panose="05000000000000000000" pitchFamily="2" charset="2"/>
              <a:buNone/>
            </a:pPr>
            <a:r>
              <a:rPr lang="zh-CN" altLang="en-US" sz="2800" b="1" smtClean="0">
                <a:solidFill>
                  <a:srgbClr val="000000"/>
                </a:solidFill>
                <a:latin typeface="仿宋_GB2312" pitchFamily="49" charset="-122"/>
              </a:rPr>
              <a:t>	价格</a:t>
            </a:r>
            <a:r>
              <a:rPr lang="en-US" altLang="zh-CN" sz="2800" b="1" smtClean="0">
                <a:solidFill>
                  <a:srgbClr val="000000"/>
                </a:solidFill>
                <a:latin typeface="宋体" panose="02010600030101010101" pitchFamily="2" charset="-122"/>
              </a:rPr>
              <a:t>——</a:t>
            </a:r>
            <a:r>
              <a:rPr lang="zh-CN" altLang="en-US" sz="2800" b="1" smtClean="0">
                <a:solidFill>
                  <a:srgbClr val="000000"/>
                </a:solidFill>
                <a:latin typeface="仿宋_GB2312" pitchFamily="49" charset="-122"/>
              </a:rPr>
              <a:t>名义货价</a:t>
            </a:r>
          </a:p>
          <a:p>
            <a:pPr marL="804863" indent="-717550" eaLnBrk="1" hangingPunct="1">
              <a:lnSpc>
                <a:spcPts val="3200"/>
              </a:lnSpc>
              <a:buFont typeface="Wingdings" panose="05000000000000000000" pitchFamily="2" charset="2"/>
              <a:buNone/>
            </a:pPr>
            <a:r>
              <a:rPr lang="zh-CN" altLang="en-US" sz="2800" b="1" smtClean="0">
                <a:solidFill>
                  <a:srgbClr val="000000"/>
                </a:solidFill>
                <a:latin typeface="仿宋_GB2312" pitchFamily="49" charset="-122"/>
              </a:rPr>
              <a:t>	目的</a:t>
            </a:r>
            <a:r>
              <a:rPr lang="en-US" altLang="zh-CN" sz="2800" b="1" smtClean="0">
                <a:solidFill>
                  <a:srgbClr val="000000"/>
                </a:solidFill>
                <a:latin typeface="宋体" panose="02010600030101010101" pitchFamily="2" charset="-122"/>
              </a:rPr>
              <a:t>——</a:t>
            </a:r>
            <a:r>
              <a:rPr lang="zh-CN" altLang="en-US" sz="2800" b="1" smtClean="0">
                <a:solidFill>
                  <a:srgbClr val="000000"/>
                </a:solidFill>
                <a:latin typeface="仿宋_GB2312" pitchFamily="49" charset="-122"/>
              </a:rPr>
              <a:t>界定租赁物的归属</a:t>
            </a:r>
            <a:endParaRPr lang="zh-CN" altLang="en-US" sz="2800" b="1" smtClean="0">
              <a:solidFill>
                <a:srgbClr val="000000"/>
              </a:solidFill>
            </a:endParaRPr>
          </a:p>
        </p:txBody>
      </p:sp>
      <p:sp>
        <p:nvSpPr>
          <p:cNvPr id="12291" name="Rectangle 4"/>
          <p:cNvSpPr>
            <a:spLocks noChangeArrowheads="1"/>
          </p:cNvSpPr>
          <p:nvPr/>
        </p:nvSpPr>
        <p:spPr bwMode="auto">
          <a:xfrm>
            <a:off x="323850" y="115888"/>
            <a:ext cx="79930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2-5 </a:t>
            </a:r>
            <a:r>
              <a:rPr lang="zh-CN" altLang="en-US" sz="4000">
                <a:solidFill>
                  <a:srgbClr val="000066"/>
                </a:solidFill>
                <a:latin typeface="黑体" panose="02010609060101010101" pitchFamily="49" charset="-122"/>
                <a:ea typeface="黑体" panose="02010609060101010101" pitchFamily="49" charset="-122"/>
              </a:rPr>
              <a:t>租赁物留购</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1250" name="Group 2"/>
          <p:cNvGraphicFramePr>
            <a:graphicFrameLocks noGrp="1"/>
          </p:cNvGraphicFramePr>
          <p:nvPr>
            <p:ph/>
          </p:nvPr>
        </p:nvGraphicFramePr>
        <p:xfrm>
          <a:off x="288925" y="1000125"/>
          <a:ext cx="8640763" cy="5153246"/>
        </p:xfrm>
        <a:graphic>
          <a:graphicData uri="http://schemas.openxmlformats.org/drawingml/2006/table">
            <a:tbl>
              <a:tblPr/>
              <a:tblGrid>
                <a:gridCol w="1982788"/>
                <a:gridCol w="3130550"/>
                <a:gridCol w="3527425"/>
              </a:tblGrid>
              <a:tr h="396216">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　</a:t>
                      </a: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融资租赁</a:t>
                      </a: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经营租赁</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16">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租金计算方法</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rgbClr val="0000CC"/>
                          </a:solidFill>
                          <a:effectLst/>
                          <a:latin typeface="+mn-ea"/>
                          <a:ea typeface="+mn-ea"/>
                        </a:rPr>
                        <a:t>占用融资成本的时间</a:t>
                      </a:r>
                    </a:p>
                  </a:txBody>
                  <a:tcPr marT="45717" marB="4571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租赁物使用时间</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16">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风险和责任</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物权和债权分离</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物权和债权分离</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8438">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租赁的目的</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承租人</a:t>
                      </a:r>
                      <a:r>
                        <a:rPr kumimoji="0" lang="zh-CN" altLang="en-US" sz="2000" b="1" i="0" u="none" strike="noStrike" cap="none" normalizeH="0" baseline="0" dirty="0" smtClean="0">
                          <a:ln>
                            <a:noFill/>
                          </a:ln>
                          <a:solidFill>
                            <a:srgbClr val="0000CC"/>
                          </a:solidFill>
                          <a:effectLst/>
                          <a:latin typeface="+mn-ea"/>
                          <a:ea typeface="+mn-ea"/>
                        </a:rPr>
                        <a:t>获得</a:t>
                      </a:r>
                      <a:r>
                        <a:rPr kumimoji="0" lang="zh-CN" altLang="en-US" sz="2000" b="1" i="0" u="none" strike="noStrike" cap="none" normalizeH="0" baseline="0" dirty="0" smtClean="0">
                          <a:ln>
                            <a:noFill/>
                          </a:ln>
                          <a:solidFill>
                            <a:schemeClr val="tx1"/>
                          </a:solidFill>
                          <a:effectLst/>
                          <a:latin typeface="+mn-ea"/>
                          <a:ea typeface="+mn-ea"/>
                        </a:rPr>
                        <a:t>租赁物</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承租人短期</a:t>
                      </a:r>
                      <a:r>
                        <a:rPr kumimoji="0" lang="zh-CN" altLang="en-US" sz="2000" b="1" i="0" u="none" strike="noStrike" cap="none" normalizeH="0" baseline="0" dirty="0" smtClean="0">
                          <a:ln>
                            <a:noFill/>
                          </a:ln>
                          <a:solidFill>
                            <a:srgbClr val="0000CC"/>
                          </a:solidFill>
                          <a:effectLst/>
                          <a:latin typeface="+mn-ea"/>
                          <a:ea typeface="+mn-ea"/>
                        </a:rPr>
                        <a:t>使用</a:t>
                      </a:r>
                      <a:r>
                        <a:rPr kumimoji="0" lang="zh-CN" altLang="en-US" sz="2000" b="1" i="0" u="none" strike="noStrike" cap="none" normalizeH="0" baseline="0" dirty="0" smtClean="0">
                          <a:ln>
                            <a:noFill/>
                          </a:ln>
                          <a:solidFill>
                            <a:schemeClr val="tx1"/>
                          </a:solidFill>
                          <a:effectLst/>
                          <a:latin typeface="+mn-ea"/>
                          <a:ea typeface="+mn-ea"/>
                        </a:rPr>
                        <a:t>租赁物</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16">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物件的选择</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承租人</a:t>
                      </a:r>
                      <a:r>
                        <a:rPr kumimoji="0" lang="en-US" altLang="zh-CN" sz="2000" b="1" i="0" u="none" strike="noStrike" cap="none" normalizeH="0" baseline="0" dirty="0" smtClean="0">
                          <a:ln>
                            <a:noFill/>
                          </a:ln>
                          <a:solidFill>
                            <a:schemeClr val="tx1"/>
                          </a:solidFill>
                          <a:effectLst/>
                          <a:latin typeface="+mn-ea"/>
                          <a:ea typeface="+mn-ea"/>
                        </a:rPr>
                        <a:t>(</a:t>
                      </a:r>
                      <a:r>
                        <a:rPr kumimoji="0" lang="zh-CN" altLang="en-US" sz="2000" b="1" i="0" u="none" strike="noStrike" cap="none" normalizeH="0" baseline="0" dirty="0" smtClean="0">
                          <a:ln>
                            <a:noFill/>
                          </a:ln>
                          <a:solidFill>
                            <a:schemeClr val="tx1"/>
                          </a:solidFill>
                          <a:effectLst/>
                          <a:latin typeface="+mn-ea"/>
                          <a:ea typeface="+mn-ea"/>
                        </a:rPr>
                        <a:t>客户</a:t>
                      </a:r>
                      <a:r>
                        <a:rPr kumimoji="0" lang="en-US" altLang="zh-CN" sz="2000" b="1" i="0" u="none" strike="noStrike" cap="none" normalizeH="0" baseline="0" dirty="0" smtClean="0">
                          <a:ln>
                            <a:noFill/>
                          </a:ln>
                          <a:solidFill>
                            <a:schemeClr val="tx1"/>
                          </a:solidFill>
                          <a:effectLst/>
                          <a:latin typeface="+mn-ea"/>
                          <a:ea typeface="+mn-ea"/>
                        </a:rPr>
                        <a:t>)</a:t>
                      </a:r>
                      <a:r>
                        <a:rPr kumimoji="0" lang="zh-CN" altLang="en-US" sz="2000" b="1" i="0" u="none" strike="noStrike" cap="none" normalizeH="0" baseline="0" dirty="0" smtClean="0">
                          <a:ln>
                            <a:noFill/>
                          </a:ln>
                          <a:solidFill>
                            <a:schemeClr val="tx1"/>
                          </a:solidFill>
                          <a:effectLst/>
                          <a:latin typeface="+mn-ea"/>
                          <a:ea typeface="+mn-ea"/>
                        </a:rPr>
                        <a:t>自由选择</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出租人购买，承租人选择使用</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16">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库存</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无</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有</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16">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租赁合同期限</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中长期</a:t>
                      </a:r>
                      <a:r>
                        <a:rPr kumimoji="0" lang="en-US" altLang="zh-CN" sz="2000" b="1" i="0" u="none" strike="noStrike" cap="none" normalizeH="0" baseline="0" dirty="0" smtClean="0">
                          <a:ln>
                            <a:noFill/>
                          </a:ln>
                          <a:solidFill>
                            <a:schemeClr val="tx1"/>
                          </a:solidFill>
                          <a:effectLst/>
                          <a:latin typeface="+mn-ea"/>
                          <a:ea typeface="+mn-ea"/>
                        </a:rPr>
                        <a:t>(1</a:t>
                      </a:r>
                      <a:r>
                        <a:rPr kumimoji="0" lang="zh-CN" altLang="en-US" sz="2000" b="1" i="0" u="none" strike="noStrike" cap="none" normalizeH="0" baseline="0" dirty="0" smtClean="0">
                          <a:ln>
                            <a:noFill/>
                          </a:ln>
                          <a:solidFill>
                            <a:schemeClr val="tx1"/>
                          </a:solidFill>
                          <a:effectLst/>
                          <a:latin typeface="+mn-ea"/>
                          <a:ea typeface="+mn-ea"/>
                        </a:rPr>
                        <a:t>年以上</a:t>
                      </a:r>
                      <a:r>
                        <a:rPr kumimoji="0" lang="en-US" altLang="zh-CN" sz="2000" b="1" i="0" u="none" strike="noStrike" cap="none" normalizeH="0" baseline="0" dirty="0" smtClean="0">
                          <a:ln>
                            <a:noFill/>
                          </a:ln>
                          <a:solidFill>
                            <a:schemeClr val="tx1"/>
                          </a:solidFill>
                          <a:effectLst/>
                          <a:latin typeface="+mn-ea"/>
                          <a:ea typeface="+mn-ea"/>
                        </a:rPr>
                        <a:t>)</a:t>
                      </a:r>
                      <a:endParaRPr kumimoji="0" lang="zh-CN" altLang="en-US" sz="2000" b="1" i="0" u="none" strike="noStrike" cap="none" normalizeH="0" baseline="0" dirty="0" smtClean="0">
                        <a:ln>
                          <a:noFill/>
                        </a:ln>
                        <a:solidFill>
                          <a:schemeClr val="tx1"/>
                        </a:solidFill>
                        <a:effectLst/>
                        <a:latin typeface="+mn-ea"/>
                        <a:ea typeface="+mn-ea"/>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一般多是短期使用</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16">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标的物管理责任</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承租人</a:t>
                      </a:r>
                      <a:r>
                        <a:rPr kumimoji="0" lang="en-US" altLang="zh-CN" sz="2000" b="1" i="0" u="none" strike="noStrike" cap="none" normalizeH="0" baseline="0" dirty="0" smtClean="0">
                          <a:ln>
                            <a:noFill/>
                          </a:ln>
                          <a:solidFill>
                            <a:schemeClr val="tx1"/>
                          </a:solidFill>
                          <a:effectLst/>
                          <a:latin typeface="+mn-ea"/>
                          <a:ea typeface="+mn-ea"/>
                        </a:rPr>
                        <a:t>(</a:t>
                      </a:r>
                      <a:r>
                        <a:rPr kumimoji="0" lang="zh-CN" altLang="en-US" sz="2000" b="1" i="0" u="none" strike="noStrike" cap="none" normalizeH="0" baseline="0" dirty="0" smtClean="0">
                          <a:ln>
                            <a:noFill/>
                          </a:ln>
                          <a:solidFill>
                            <a:schemeClr val="tx1"/>
                          </a:solidFill>
                          <a:effectLst/>
                          <a:latin typeface="+mn-ea"/>
                          <a:ea typeface="+mn-ea"/>
                        </a:rPr>
                        <a:t>客户</a:t>
                      </a:r>
                      <a:r>
                        <a:rPr kumimoji="0" lang="en-US" altLang="zh-CN" sz="2000" b="1" i="0" u="none" strike="noStrike" cap="none" normalizeH="0" baseline="0" dirty="0" smtClean="0">
                          <a:ln>
                            <a:noFill/>
                          </a:ln>
                          <a:solidFill>
                            <a:schemeClr val="tx1"/>
                          </a:solidFill>
                          <a:effectLst/>
                          <a:latin typeface="+mn-ea"/>
                          <a:ea typeface="+mn-ea"/>
                        </a:rPr>
                        <a:t>)</a:t>
                      </a:r>
                      <a:endParaRPr kumimoji="0" lang="zh-CN" altLang="en-US" sz="2000" b="1" i="0" u="none" strike="noStrike" cap="none" normalizeH="0" baseline="0" dirty="0" smtClean="0">
                        <a:ln>
                          <a:noFill/>
                        </a:ln>
                        <a:solidFill>
                          <a:schemeClr val="tx1"/>
                        </a:solidFill>
                        <a:effectLst/>
                        <a:latin typeface="+mn-ea"/>
                        <a:ea typeface="+mn-ea"/>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出租人</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16">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保险</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承租人按约定购买 </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出租人购买 </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16">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保险受益人</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出租人</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出租人</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16">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中途解约</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不可以</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可以</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16">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合同期满的处理</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承租人</a:t>
                      </a:r>
                      <a:r>
                        <a:rPr kumimoji="0" lang="en-US" altLang="zh-CN" sz="2000" b="1" i="0" u="none" strike="noStrike" cap="none" normalizeH="0" baseline="0" dirty="0" smtClean="0">
                          <a:ln>
                            <a:noFill/>
                          </a:ln>
                          <a:solidFill>
                            <a:schemeClr val="tx1"/>
                          </a:solidFill>
                          <a:effectLst/>
                          <a:latin typeface="+mn-ea"/>
                          <a:ea typeface="+mn-ea"/>
                        </a:rPr>
                        <a:t>(</a:t>
                      </a:r>
                      <a:r>
                        <a:rPr kumimoji="0" lang="zh-CN" altLang="en-US" sz="2000" b="1" i="0" u="none" strike="noStrike" cap="none" normalizeH="0" baseline="0" dirty="0" smtClean="0">
                          <a:ln>
                            <a:noFill/>
                          </a:ln>
                          <a:solidFill>
                            <a:schemeClr val="tx1"/>
                          </a:solidFill>
                          <a:effectLst/>
                          <a:latin typeface="+mn-ea"/>
                          <a:ea typeface="+mn-ea"/>
                        </a:rPr>
                        <a:t>客户</a:t>
                      </a:r>
                      <a:r>
                        <a:rPr kumimoji="0" lang="en-US" altLang="zh-CN" sz="2000" b="1" i="0" u="none" strike="noStrike" cap="none" normalizeH="0" baseline="0" dirty="0" smtClean="0">
                          <a:ln>
                            <a:noFill/>
                          </a:ln>
                          <a:solidFill>
                            <a:schemeClr val="tx1"/>
                          </a:solidFill>
                          <a:effectLst/>
                          <a:latin typeface="+mn-ea"/>
                          <a:ea typeface="+mn-ea"/>
                        </a:rPr>
                        <a:t>)</a:t>
                      </a:r>
                      <a:r>
                        <a:rPr kumimoji="0" lang="zh-CN" altLang="en-US" sz="2000" b="1" i="0" u="none" strike="noStrike" cap="none" normalizeH="0" baseline="0" dirty="0" smtClean="0">
                          <a:ln>
                            <a:noFill/>
                          </a:ln>
                          <a:solidFill>
                            <a:schemeClr val="tx1"/>
                          </a:solidFill>
                          <a:effectLst/>
                          <a:latin typeface="+mn-ea"/>
                          <a:ea typeface="+mn-ea"/>
                        </a:rPr>
                        <a:t>留购</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t"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归还出租人</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6216">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留购价格</a:t>
                      </a:r>
                    </a:p>
                  </a:txBody>
                  <a:tcPr marT="45717" marB="4571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一般是象征意义的价格</a:t>
                      </a:r>
                    </a:p>
                  </a:txBody>
                  <a:tcPr marT="45717" marB="4571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市场公允价格</a:t>
                      </a:r>
                    </a:p>
                  </a:txBody>
                  <a:tcPr marT="45717" marB="45717"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3372" name="Rectangle 60"/>
          <p:cNvSpPr>
            <a:spLocks noChangeArrowheads="1"/>
          </p:cNvSpPr>
          <p:nvPr/>
        </p:nvSpPr>
        <p:spPr bwMode="auto">
          <a:xfrm>
            <a:off x="395288" y="115888"/>
            <a:ext cx="83534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kumimoji="1" lang="en-US" altLang="zh-CN" sz="4000">
                <a:solidFill>
                  <a:srgbClr val="000066"/>
                </a:solidFill>
                <a:latin typeface="黑体" panose="02010609060101010101" pitchFamily="49" charset="-122"/>
                <a:ea typeface="黑体" panose="02010609060101010101" pitchFamily="49" charset="-122"/>
              </a:rPr>
              <a:t>2-6 </a:t>
            </a:r>
            <a:r>
              <a:rPr kumimoji="1" lang="zh-CN" altLang="en-US" sz="4000">
                <a:solidFill>
                  <a:srgbClr val="000066"/>
                </a:solidFill>
                <a:latin typeface="黑体" panose="02010609060101010101" pitchFamily="49" charset="-122"/>
                <a:ea typeface="黑体" panose="02010609060101010101" pitchFamily="49" charset="-122"/>
              </a:rPr>
              <a:t>融资租赁与传统租赁比较</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2274" name="Group 2"/>
          <p:cNvGraphicFramePr>
            <a:graphicFrameLocks noGrp="1"/>
          </p:cNvGraphicFramePr>
          <p:nvPr>
            <p:ph/>
          </p:nvPr>
        </p:nvGraphicFramePr>
        <p:xfrm>
          <a:off x="428625" y="1054100"/>
          <a:ext cx="8361363" cy="4633913"/>
        </p:xfrm>
        <a:graphic>
          <a:graphicData uri="http://schemas.openxmlformats.org/drawingml/2006/table">
            <a:tbl>
              <a:tblPr/>
              <a:tblGrid>
                <a:gridCol w="1728721"/>
                <a:gridCol w="3378390"/>
                <a:gridCol w="3254252"/>
              </a:tblGrid>
              <a:tr h="495644">
                <a:tc>
                  <a:txBody>
                    <a:bodyPr/>
                    <a:lstStyle/>
                    <a:p>
                      <a:pPr marL="0" marR="0" lvl="0" indent="0" algn="ctr" defTabSz="914400" rtl="0" eaLnBrk="1" fontAlgn="ctr" latinLnBrk="0" hangingPunct="1">
                        <a:lnSpc>
                          <a:spcPct val="100000"/>
                        </a:lnSpc>
                        <a:spcBef>
                          <a:spcPct val="0"/>
                        </a:spcBef>
                        <a:spcAft>
                          <a:spcPct val="0"/>
                        </a:spcAft>
                        <a:buClrTx/>
                        <a:buSzTx/>
                        <a:buFontTx/>
                        <a:buNone/>
                        <a:tabLst/>
                      </a:pPr>
                      <a:endParaRPr kumimoji="0" lang="zh-CN" altLang="en-US" sz="2000" b="1" i="0" u="none" strike="noStrike" cap="none" normalizeH="0" baseline="0" dirty="0" smtClean="0">
                        <a:ln>
                          <a:noFill/>
                        </a:ln>
                        <a:solidFill>
                          <a:schemeClr val="tx1"/>
                        </a:solidFill>
                        <a:effectLst/>
                        <a:latin typeface="+mn-ea"/>
                        <a:ea typeface="+mn-ea"/>
                      </a:endParaRP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融资租赁</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银行按揭</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482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标的物选型</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承租人</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客户</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5556">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采购人</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出租人</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客户</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482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rgbClr val="0000CC"/>
                          </a:solidFill>
                          <a:effectLst/>
                          <a:latin typeface="+mn-ea"/>
                          <a:ea typeface="+mn-ea"/>
                        </a:rPr>
                        <a:t>债权</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rgbClr val="0000CC"/>
                          </a:solidFill>
                          <a:effectLst/>
                          <a:latin typeface="+mn-ea"/>
                          <a:ea typeface="+mn-ea"/>
                        </a:rPr>
                        <a:t>出租人</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rgbClr val="0000CC"/>
                          </a:solidFill>
                          <a:effectLst/>
                          <a:latin typeface="+mn-ea"/>
                          <a:ea typeface="+mn-ea"/>
                        </a:rPr>
                        <a:t>贷款银行</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482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rgbClr val="0000CC"/>
                          </a:solidFill>
                          <a:effectLst/>
                          <a:latin typeface="+mn-ea"/>
                          <a:ea typeface="+mn-ea"/>
                        </a:rPr>
                        <a:t>物权</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rgbClr val="0000CC"/>
                          </a:solidFill>
                          <a:effectLst/>
                          <a:latin typeface="+mn-ea"/>
                          <a:ea typeface="+mn-ea"/>
                        </a:rPr>
                        <a:t>出租人</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rgbClr val="0000CC"/>
                          </a:solidFill>
                          <a:effectLst/>
                          <a:latin typeface="+mn-ea"/>
                          <a:ea typeface="+mn-ea"/>
                        </a:rPr>
                        <a:t>客户</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37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保险受益人</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出租人</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客户</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920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担保</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代理商承诺回购</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标的物抵押给银行</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482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保全</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不参与承租人的破产</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参与客户的破产清算</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92000">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smtClean="0">
                          <a:ln>
                            <a:noFill/>
                          </a:ln>
                          <a:solidFill>
                            <a:schemeClr val="tx1"/>
                          </a:solidFill>
                          <a:effectLst/>
                          <a:latin typeface="+mn-ea"/>
                          <a:ea typeface="+mn-ea"/>
                        </a:rPr>
                        <a:t>标的物处置权</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出租人</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贷款银行</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4827">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留置权</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租金付清后承租人优先留购</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CN" altLang="en-US" sz="2000" b="1" i="0" u="none" strike="noStrike" cap="none" normalizeH="0" baseline="0" dirty="0" smtClean="0">
                          <a:ln>
                            <a:noFill/>
                          </a:ln>
                          <a:solidFill>
                            <a:schemeClr val="tx1"/>
                          </a:solidFill>
                          <a:effectLst/>
                          <a:latin typeface="+mn-ea"/>
                          <a:ea typeface="+mn-ea"/>
                        </a:rPr>
                        <a:t>偿清贷款后解除抵押</a:t>
                      </a:r>
                    </a:p>
                  </a:txBody>
                  <a:tcPr marL="91437" marR="91437"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4384" name="Rectangle 53"/>
          <p:cNvSpPr>
            <a:spLocks noChangeArrowheads="1"/>
          </p:cNvSpPr>
          <p:nvPr/>
        </p:nvSpPr>
        <p:spPr bwMode="auto">
          <a:xfrm>
            <a:off x="395288" y="115888"/>
            <a:ext cx="69135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kumimoji="1" lang="en-US" altLang="zh-CN" sz="4000">
                <a:solidFill>
                  <a:srgbClr val="000066"/>
                </a:solidFill>
                <a:latin typeface="黑体" panose="02010609060101010101" pitchFamily="49" charset="-122"/>
                <a:ea typeface="黑体" panose="02010609060101010101" pitchFamily="49" charset="-122"/>
              </a:rPr>
              <a:t>2-7 </a:t>
            </a:r>
            <a:r>
              <a:rPr kumimoji="1" lang="zh-CN" altLang="en-US" sz="4000">
                <a:solidFill>
                  <a:srgbClr val="000066"/>
                </a:solidFill>
                <a:latin typeface="黑体" panose="02010609060101010101" pitchFamily="49" charset="-122"/>
                <a:ea typeface="黑体" panose="02010609060101010101" pitchFamily="49" charset="-122"/>
              </a:rPr>
              <a:t>融资租赁与银行按揭比较</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noChangeArrowheads="1"/>
          </p:cNvSpPr>
          <p:nvPr>
            <p:ph type="body" idx="1"/>
          </p:nvPr>
        </p:nvSpPr>
        <p:spPr bwMode="auto">
          <a:xfrm>
            <a:off x="649288" y="1000125"/>
            <a:ext cx="7923212" cy="1511300"/>
          </a:xfrm>
          <a:ln w="12700">
            <a:miter lim="800000"/>
            <a:headEnd/>
            <a:tailEnd/>
          </a:ln>
        </p:spPr>
        <p:txBody>
          <a:bodyPr vert="horz" wrap="square" lIns="91440" tIns="45720" rIns="91440" bIns="45720" numCol="1" anchor="t" anchorCtr="0" compatLnSpc="1">
            <a:prstTxWarp prst="textNoShape">
              <a:avLst/>
            </a:prstTxWarp>
          </a:bodyPr>
          <a:lstStyle/>
          <a:p>
            <a:pPr>
              <a:buFontTx/>
              <a:buNone/>
              <a:defRPr/>
            </a:pPr>
            <a:r>
              <a:rPr lang="zh-CN" altLang="en-US" sz="2400" b="1" dirty="0" smtClean="0">
                <a:solidFill>
                  <a:srgbClr val="0033CC"/>
                </a:solidFill>
                <a:latin typeface="+mn-ea"/>
              </a:rPr>
              <a:t>从承租人的角度，其实质性的区别是：</a:t>
            </a:r>
            <a:r>
              <a:rPr lang="zh-CN" altLang="en-US" sz="2400" b="1" dirty="0" smtClean="0">
                <a:latin typeface="+mn-ea"/>
              </a:rPr>
              <a:t>                                    </a:t>
            </a:r>
          </a:p>
          <a:p>
            <a:pPr>
              <a:buFontTx/>
              <a:buNone/>
              <a:defRPr/>
            </a:pPr>
            <a:r>
              <a:rPr lang="zh-CN" altLang="en-US" sz="2400" b="1" dirty="0" smtClean="0">
                <a:latin typeface="+mn-ea"/>
              </a:rPr>
              <a:t>        银行按揭的资产属于借款人</a:t>
            </a:r>
          </a:p>
          <a:p>
            <a:pPr>
              <a:buFontTx/>
              <a:buNone/>
              <a:defRPr/>
            </a:pPr>
            <a:r>
              <a:rPr lang="zh-CN" altLang="en-US" sz="2400" b="1" dirty="0" smtClean="0">
                <a:latin typeface="+mn-ea"/>
              </a:rPr>
              <a:t>        融资租赁的资产</a:t>
            </a:r>
            <a:r>
              <a:rPr lang="en-US" altLang="zh-CN" sz="2400" b="1" dirty="0" smtClean="0">
                <a:latin typeface="+mn-ea"/>
              </a:rPr>
              <a:t>(</a:t>
            </a:r>
            <a:r>
              <a:rPr lang="zh-CN" altLang="en-US" sz="2400" b="1" dirty="0" smtClean="0">
                <a:latin typeface="+mn-ea"/>
              </a:rPr>
              <a:t>租赁物</a:t>
            </a:r>
            <a:r>
              <a:rPr lang="en-US" altLang="zh-CN" sz="2400" b="1" dirty="0" smtClean="0">
                <a:latin typeface="+mn-ea"/>
              </a:rPr>
              <a:t>)</a:t>
            </a:r>
            <a:r>
              <a:rPr lang="zh-CN" altLang="en-US" sz="2400" b="1" dirty="0" smtClean="0">
                <a:latin typeface="+mn-ea"/>
              </a:rPr>
              <a:t>则属于出租人</a:t>
            </a:r>
          </a:p>
        </p:txBody>
      </p:sp>
      <p:sp>
        <p:nvSpPr>
          <p:cNvPr id="15363" name="Rectangle 5"/>
          <p:cNvSpPr>
            <a:spLocks noChangeArrowheads="1"/>
          </p:cNvSpPr>
          <p:nvPr/>
        </p:nvSpPr>
        <p:spPr bwMode="auto">
          <a:xfrm>
            <a:off x="642938" y="2643188"/>
            <a:ext cx="8143875" cy="3071812"/>
          </a:xfrm>
          <a:prstGeom prst="rect">
            <a:avLst/>
          </a:prstGeom>
          <a:noFill/>
          <a:ln w="9525">
            <a:noFill/>
            <a:miter lim="800000"/>
            <a:headEnd/>
            <a:tailEnd/>
          </a:ln>
        </p:spPr>
        <p:txBody>
          <a:bodyPr/>
          <a:lstStyle/>
          <a:p>
            <a:pPr marL="342900" indent="-342900">
              <a:lnSpc>
                <a:spcPts val="2800"/>
              </a:lnSpc>
              <a:spcBef>
                <a:spcPct val="20000"/>
              </a:spcBef>
              <a:defRPr/>
            </a:pPr>
            <a:r>
              <a:rPr lang="zh-CN" altLang="en-US" sz="2400" dirty="0">
                <a:solidFill>
                  <a:srgbClr val="0033CC"/>
                </a:solidFill>
                <a:latin typeface="+mn-ea"/>
                <a:ea typeface="+mn-ea"/>
              </a:rPr>
              <a:t>银行按揭与融资租赁的相似之处：</a:t>
            </a:r>
            <a:r>
              <a:rPr lang="zh-CN" altLang="en-US" sz="2400" dirty="0">
                <a:solidFill>
                  <a:schemeClr val="tx1"/>
                </a:solidFill>
                <a:latin typeface="+mn-ea"/>
                <a:ea typeface="+mn-ea"/>
              </a:rPr>
              <a:t>       </a:t>
            </a:r>
          </a:p>
          <a:p>
            <a:pPr marL="342900" indent="-342900">
              <a:lnSpc>
                <a:spcPts val="2800"/>
              </a:lnSpc>
              <a:spcBef>
                <a:spcPct val="20000"/>
              </a:spcBef>
              <a:defRPr/>
            </a:pPr>
            <a:r>
              <a:rPr lang="zh-CN" altLang="en-US" sz="2400" dirty="0">
                <a:solidFill>
                  <a:schemeClr val="tx1"/>
                </a:solidFill>
                <a:latin typeface="+mn-ea"/>
                <a:ea typeface="+mn-ea"/>
              </a:rPr>
              <a:t>  </a:t>
            </a:r>
            <a:r>
              <a:rPr lang="zh-CN" altLang="en-US" sz="2400" dirty="0">
                <a:solidFill>
                  <a:srgbClr val="FF3300"/>
                </a:solidFill>
                <a:latin typeface="+mn-ea"/>
                <a:ea typeface="+mn-ea"/>
              </a:rPr>
              <a:t>●</a:t>
            </a:r>
            <a:r>
              <a:rPr lang="zh-CN" altLang="en-US" sz="2400" dirty="0">
                <a:solidFill>
                  <a:schemeClr val="tx1"/>
                </a:solidFill>
                <a:latin typeface="+mn-ea"/>
                <a:ea typeface="+mn-ea"/>
              </a:rPr>
              <a:t>借款人和承租人在清偿完毕后都可以保留资产；</a:t>
            </a:r>
            <a:endParaRPr lang="en-US" altLang="zh-CN" sz="2400" dirty="0">
              <a:solidFill>
                <a:schemeClr val="tx1"/>
              </a:solidFill>
              <a:latin typeface="+mn-ea"/>
              <a:ea typeface="+mn-ea"/>
            </a:endParaRPr>
          </a:p>
          <a:p>
            <a:pPr marL="342900" indent="-342900">
              <a:lnSpc>
                <a:spcPts val="2800"/>
              </a:lnSpc>
              <a:spcBef>
                <a:spcPct val="20000"/>
              </a:spcBef>
              <a:defRPr/>
            </a:pPr>
            <a:r>
              <a:rPr lang="zh-CN" altLang="en-US" sz="2400" dirty="0">
                <a:solidFill>
                  <a:srgbClr val="FF3300"/>
                </a:solidFill>
                <a:latin typeface="+mn-ea"/>
                <a:ea typeface="+mn-ea"/>
              </a:rPr>
              <a:t>  ●</a:t>
            </a:r>
            <a:r>
              <a:rPr lang="zh-CN" altLang="en-US" sz="2400" dirty="0">
                <a:solidFill>
                  <a:schemeClr val="tx1"/>
                </a:solidFill>
                <a:latin typeface="+mn-ea"/>
                <a:ea typeface="+mn-ea"/>
              </a:rPr>
              <a:t>在贷款期限内和租赁期限内，都需要偿还利息和资本；</a:t>
            </a:r>
          </a:p>
          <a:p>
            <a:pPr marL="342900" indent="-342900">
              <a:lnSpc>
                <a:spcPts val="2800"/>
              </a:lnSpc>
              <a:spcBef>
                <a:spcPct val="20000"/>
              </a:spcBef>
              <a:defRPr/>
            </a:pPr>
            <a:r>
              <a:rPr lang="zh-CN" altLang="en-US" sz="2400" dirty="0">
                <a:solidFill>
                  <a:srgbClr val="FF3300"/>
                </a:solidFill>
                <a:latin typeface="+mn-ea"/>
                <a:ea typeface="+mn-ea"/>
              </a:rPr>
              <a:t>  ●</a:t>
            </a:r>
            <a:r>
              <a:rPr lang="zh-CN" altLang="en-US" sz="2400" dirty="0">
                <a:solidFill>
                  <a:schemeClr val="tx1"/>
                </a:solidFill>
                <a:latin typeface="+mn-ea"/>
                <a:ea typeface="+mn-ea"/>
              </a:rPr>
              <a:t>借款人和承租人均承担资产的管理职能，包括但不限于维修保养的义务；                   </a:t>
            </a:r>
          </a:p>
          <a:p>
            <a:pPr marL="342900" indent="-342900">
              <a:lnSpc>
                <a:spcPts val="2800"/>
              </a:lnSpc>
              <a:spcBef>
                <a:spcPct val="20000"/>
              </a:spcBef>
              <a:defRPr/>
            </a:pPr>
            <a:r>
              <a:rPr lang="zh-CN" altLang="en-US" sz="2400" dirty="0">
                <a:solidFill>
                  <a:srgbClr val="FF3300"/>
                </a:solidFill>
                <a:latin typeface="+mn-ea"/>
                <a:ea typeface="+mn-ea"/>
              </a:rPr>
              <a:t>  ●</a:t>
            </a:r>
            <a:r>
              <a:rPr lang="zh-CN" altLang="en-US" sz="2400" dirty="0">
                <a:solidFill>
                  <a:schemeClr val="tx1"/>
                </a:solidFill>
                <a:latin typeface="+mn-ea"/>
                <a:ea typeface="+mn-ea"/>
              </a:rPr>
              <a:t>中途不得解约，除非出租人或贷款人收回了规定的所有债权，否则合同不得终止</a:t>
            </a:r>
          </a:p>
        </p:txBody>
      </p:sp>
      <p:sp>
        <p:nvSpPr>
          <p:cNvPr id="15364" name="Rectangle 53"/>
          <p:cNvSpPr>
            <a:spLocks noChangeArrowheads="1"/>
          </p:cNvSpPr>
          <p:nvPr/>
        </p:nvSpPr>
        <p:spPr bwMode="auto">
          <a:xfrm>
            <a:off x="395288" y="115888"/>
            <a:ext cx="69135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kumimoji="1" lang="en-US" altLang="zh-CN" sz="4000">
                <a:solidFill>
                  <a:srgbClr val="000066"/>
                </a:solidFill>
                <a:latin typeface="黑体" panose="02010609060101010101" pitchFamily="49" charset="-122"/>
                <a:ea typeface="黑体" panose="02010609060101010101" pitchFamily="49" charset="-122"/>
              </a:rPr>
              <a:t>2-8 </a:t>
            </a:r>
            <a:r>
              <a:rPr kumimoji="1" lang="zh-CN" altLang="en-US" sz="4000">
                <a:solidFill>
                  <a:srgbClr val="000066"/>
                </a:solidFill>
                <a:latin typeface="黑体" panose="02010609060101010101" pitchFamily="49" charset="-122"/>
                <a:ea typeface="黑体" panose="02010609060101010101" pitchFamily="49" charset="-122"/>
              </a:rPr>
              <a:t>融资租赁与银行按揭比较</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ChangeArrowheads="1"/>
          </p:cNvSpPr>
          <p:nvPr/>
        </p:nvSpPr>
        <p:spPr bwMode="auto">
          <a:xfrm>
            <a:off x="323850" y="115888"/>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3-1 </a:t>
            </a:r>
            <a:r>
              <a:rPr lang="zh-CN" altLang="en-US" sz="4000">
                <a:solidFill>
                  <a:srgbClr val="000066"/>
                </a:solidFill>
                <a:latin typeface="黑体" panose="02010609060101010101" pitchFamily="49" charset="-122"/>
                <a:ea typeface="黑体" panose="02010609060101010101" pitchFamily="49" charset="-122"/>
              </a:rPr>
              <a:t>业务框架</a:t>
            </a:r>
            <a:endParaRPr lang="en-US" altLang="zh-CN" sz="4000">
              <a:solidFill>
                <a:srgbClr val="000066"/>
              </a:solidFill>
              <a:latin typeface="黑体" panose="02010609060101010101" pitchFamily="49" charset="-122"/>
              <a:ea typeface="黑体" panose="02010609060101010101" pitchFamily="49" charset="-122"/>
            </a:endParaRPr>
          </a:p>
        </p:txBody>
      </p:sp>
      <p:graphicFrame>
        <p:nvGraphicFramePr>
          <p:cNvPr id="1026" name="Object 3"/>
          <p:cNvGraphicFramePr>
            <a:graphicFrameLocks noGrp="1" noChangeAspect="1"/>
          </p:cNvGraphicFramePr>
          <p:nvPr>
            <p:ph/>
          </p:nvPr>
        </p:nvGraphicFramePr>
        <p:xfrm>
          <a:off x="857250" y="1044575"/>
          <a:ext cx="7572375" cy="5099050"/>
        </p:xfrm>
        <a:graphic>
          <a:graphicData uri="http://schemas.openxmlformats.org/presentationml/2006/ole">
            <mc:AlternateContent xmlns:mc="http://schemas.openxmlformats.org/markup-compatibility/2006">
              <mc:Choice xmlns:v="urn:schemas-microsoft-com:vml" Requires="v">
                <p:oleObj spid="_x0000_s1034" name="Visio" r:id="rId3" imgW="5814397" imgH="4520389" progId="Visio.Drawing.11">
                  <p:embed/>
                </p:oleObj>
              </mc:Choice>
              <mc:Fallback>
                <p:oleObj name="Visio" r:id="rId3" imgW="5814397" imgH="4520389" progId="Visio.Drawing.11">
                  <p:embed/>
                  <p:pic>
                    <p:nvPicPr>
                      <p:cNvPr id="0" name="Object 3"/>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7250" y="1044575"/>
                        <a:ext cx="7572375" cy="5099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ChangeArrowheads="1"/>
          </p:cNvSpPr>
          <p:nvPr/>
        </p:nvSpPr>
        <p:spPr bwMode="auto">
          <a:xfrm>
            <a:off x="323850" y="115888"/>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3-2 </a:t>
            </a:r>
            <a:r>
              <a:rPr lang="zh-CN" altLang="en-US" sz="4000">
                <a:solidFill>
                  <a:srgbClr val="000066"/>
                </a:solidFill>
                <a:latin typeface="黑体" panose="02010609060101010101" pitchFamily="49" charset="-122"/>
                <a:ea typeface="黑体" panose="02010609060101010101" pitchFamily="49" charset="-122"/>
              </a:rPr>
              <a:t>业务流程</a:t>
            </a:r>
            <a:endParaRPr lang="en-US" altLang="zh-CN" sz="4000">
              <a:solidFill>
                <a:srgbClr val="000066"/>
              </a:solidFill>
              <a:latin typeface="黑体" panose="02010609060101010101" pitchFamily="49" charset="-122"/>
              <a:ea typeface="黑体" panose="02010609060101010101" pitchFamily="49" charset="-122"/>
            </a:endParaRPr>
          </a:p>
        </p:txBody>
      </p:sp>
      <p:sp>
        <p:nvSpPr>
          <p:cNvPr id="2052" name="Rectangle 4"/>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algn="ctr" eaLnBrk="1" hangingPunct="1">
              <a:lnSpc>
                <a:spcPct val="80000"/>
              </a:lnSpc>
              <a:spcBef>
                <a:spcPct val="20000"/>
              </a:spcBef>
            </a:pPr>
            <a:endParaRPr lang="zh-CN" altLang="en-US"/>
          </a:p>
        </p:txBody>
      </p:sp>
      <p:graphicFrame>
        <p:nvGraphicFramePr>
          <p:cNvPr id="2050" name="Object 3"/>
          <p:cNvGraphicFramePr>
            <a:graphicFrameLocks noChangeAspect="1"/>
          </p:cNvGraphicFramePr>
          <p:nvPr/>
        </p:nvGraphicFramePr>
        <p:xfrm>
          <a:off x="4529138" y="973138"/>
          <a:ext cx="4043362" cy="5599112"/>
        </p:xfrm>
        <a:graphic>
          <a:graphicData uri="http://schemas.openxmlformats.org/presentationml/2006/ole">
            <mc:AlternateContent xmlns:mc="http://schemas.openxmlformats.org/markup-compatibility/2006">
              <mc:Choice xmlns:v="urn:schemas-microsoft-com:vml" Requires="v">
                <p:oleObj spid="_x0000_s2064" name="Visio" r:id="rId3" imgW="10300188" imgH="14257716" progId="Visio.Drawing.11">
                  <p:embed/>
                </p:oleObj>
              </mc:Choice>
              <mc:Fallback>
                <p:oleObj name="Visio" r:id="rId3" imgW="10300188" imgH="14257716" progId="Visio.Drawing.11">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29138" y="973138"/>
                        <a:ext cx="4043362" cy="55991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53" name="Rectangle 2"/>
          <p:cNvSpPr>
            <a:spLocks noGrp="1" noChangeArrowheads="1"/>
          </p:cNvSpPr>
          <p:nvPr>
            <p:ph idx="4294967295"/>
          </p:nvPr>
        </p:nvSpPr>
        <p:spPr bwMode="auto">
          <a:xfrm>
            <a:off x="642938" y="1143000"/>
            <a:ext cx="3500437" cy="478948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39750" indent="-539750" eaLnBrk="1" hangingPunct="1">
              <a:lnSpc>
                <a:spcPts val="3600"/>
              </a:lnSpc>
              <a:spcBef>
                <a:spcPct val="0"/>
              </a:spcBef>
              <a:buFont typeface="Wingdings" panose="05000000000000000000" pitchFamily="2" charset="2"/>
              <a:buNone/>
            </a:pPr>
            <a:r>
              <a:rPr lang="en-US" altLang="zh-CN" sz="2800" b="1" smtClean="0">
                <a:latin typeface="宋体" panose="02010600030101010101" pitchFamily="2" charset="-122"/>
              </a:rPr>
              <a:t>(1)</a:t>
            </a:r>
            <a:r>
              <a:rPr lang="zh-CN" altLang="en-US" sz="2800" b="1" smtClean="0">
                <a:latin typeface="宋体" panose="02010600030101010101" pitchFamily="2" charset="-122"/>
              </a:rPr>
              <a:t>立项申请</a:t>
            </a:r>
            <a:r>
              <a:rPr lang="en-US" altLang="zh-CN" sz="2800" b="1" smtClean="0">
                <a:latin typeface="宋体" panose="02010600030101010101" pitchFamily="2" charset="-122"/>
              </a:rPr>
              <a:t>(DB)</a:t>
            </a:r>
          </a:p>
          <a:p>
            <a:pPr marL="539750" indent="-539750" eaLnBrk="1" hangingPunct="1">
              <a:lnSpc>
                <a:spcPts val="3600"/>
              </a:lnSpc>
              <a:spcBef>
                <a:spcPct val="0"/>
              </a:spcBef>
              <a:buFont typeface="Wingdings" panose="05000000000000000000" pitchFamily="2" charset="2"/>
              <a:buNone/>
            </a:pPr>
            <a:r>
              <a:rPr lang="en-US" altLang="zh-CN" sz="2800" b="1" smtClean="0">
                <a:latin typeface="宋体" panose="02010600030101010101" pitchFamily="2" charset="-122"/>
              </a:rPr>
              <a:t>(2)</a:t>
            </a:r>
            <a:r>
              <a:rPr lang="zh-CN" altLang="en-US" sz="2800" b="1" smtClean="0">
                <a:latin typeface="宋体" panose="02010600030101010101" pitchFamily="2" charset="-122"/>
              </a:rPr>
              <a:t>立项审批</a:t>
            </a:r>
            <a:r>
              <a:rPr lang="en-US" altLang="zh-CN" sz="2800" b="1" smtClean="0">
                <a:latin typeface="宋体" panose="02010600030101010101" pitchFamily="2" charset="-122"/>
              </a:rPr>
              <a:t>(SFLC)</a:t>
            </a:r>
          </a:p>
          <a:p>
            <a:pPr marL="539750" indent="-539750" eaLnBrk="1" hangingPunct="1">
              <a:lnSpc>
                <a:spcPts val="3600"/>
              </a:lnSpc>
              <a:spcBef>
                <a:spcPct val="0"/>
              </a:spcBef>
              <a:buFont typeface="Wingdings" panose="05000000000000000000" pitchFamily="2" charset="2"/>
              <a:buNone/>
            </a:pPr>
            <a:r>
              <a:rPr lang="en-US" altLang="zh-CN" sz="2800" b="1" smtClean="0">
                <a:latin typeface="宋体" panose="02010600030101010101" pitchFamily="2" charset="-122"/>
              </a:rPr>
              <a:t>(3)</a:t>
            </a:r>
            <a:r>
              <a:rPr lang="zh-CN" altLang="en-US" sz="2800" b="1" smtClean="0">
                <a:latin typeface="宋体" panose="02010600030101010101" pitchFamily="2" charset="-122"/>
              </a:rPr>
              <a:t>签约</a:t>
            </a:r>
            <a:endParaRPr lang="en-US" altLang="zh-CN" sz="2800" b="1" smtClean="0">
              <a:latin typeface="宋体" panose="02010600030101010101" pitchFamily="2" charset="-122"/>
            </a:endParaRPr>
          </a:p>
          <a:p>
            <a:pPr marL="939800" lvl="1" indent="-539750" eaLnBrk="1" hangingPunct="1">
              <a:lnSpc>
                <a:spcPts val="3600"/>
              </a:lnSpc>
              <a:spcBef>
                <a:spcPct val="0"/>
              </a:spcBef>
              <a:buFont typeface="Wingdings" panose="05000000000000000000" pitchFamily="2" charset="2"/>
              <a:buNone/>
            </a:pPr>
            <a:r>
              <a:rPr lang="zh-CN" altLang="en-US" b="1" smtClean="0">
                <a:latin typeface="宋体" panose="02010600030101010101" pitchFamily="2" charset="-122"/>
              </a:rPr>
              <a:t> 验证卡号</a:t>
            </a:r>
            <a:endParaRPr lang="en-US" altLang="zh-CN" b="1" smtClean="0">
              <a:latin typeface="宋体" panose="02010600030101010101" pitchFamily="2" charset="-122"/>
            </a:endParaRPr>
          </a:p>
          <a:p>
            <a:pPr marL="939800" lvl="1" indent="-539750" eaLnBrk="1" hangingPunct="1">
              <a:lnSpc>
                <a:spcPts val="3600"/>
              </a:lnSpc>
              <a:spcBef>
                <a:spcPct val="0"/>
              </a:spcBef>
              <a:buFont typeface="Wingdings" panose="05000000000000000000" pitchFamily="2" charset="2"/>
              <a:buNone/>
            </a:pPr>
            <a:r>
              <a:rPr lang="zh-CN" altLang="en-US" b="1" smtClean="0">
                <a:latin typeface="宋体" panose="02010600030101010101" pitchFamily="2" charset="-122"/>
              </a:rPr>
              <a:t> 收取资料</a:t>
            </a:r>
            <a:endParaRPr lang="en-US" altLang="zh-CN" b="1" smtClean="0">
              <a:latin typeface="宋体" panose="02010600030101010101" pitchFamily="2" charset="-122"/>
            </a:endParaRPr>
          </a:p>
          <a:p>
            <a:pPr marL="539750" indent="-539750" eaLnBrk="1" hangingPunct="1">
              <a:lnSpc>
                <a:spcPts val="3600"/>
              </a:lnSpc>
              <a:spcBef>
                <a:spcPct val="0"/>
              </a:spcBef>
              <a:buFont typeface="Wingdings" panose="05000000000000000000" pitchFamily="2" charset="2"/>
              <a:buNone/>
            </a:pPr>
            <a:r>
              <a:rPr lang="en-US" altLang="zh-CN" sz="2800" b="1" smtClean="0">
                <a:latin typeface="宋体" panose="02010600030101010101" pitchFamily="2" charset="-122"/>
              </a:rPr>
              <a:t>(4)</a:t>
            </a:r>
            <a:r>
              <a:rPr lang="zh-CN" altLang="en-US" sz="2800" b="1" smtClean="0">
                <a:latin typeface="宋体" panose="02010600030101010101" pitchFamily="2" charset="-122"/>
              </a:rPr>
              <a:t>商务运作</a:t>
            </a:r>
            <a:endParaRPr lang="en-US" altLang="zh-CN" sz="2800" b="1" smtClean="0">
              <a:latin typeface="宋体" panose="02010600030101010101" pitchFamily="2" charset="-122"/>
            </a:endParaRPr>
          </a:p>
          <a:p>
            <a:pPr marL="939800" lvl="1" indent="-539750" eaLnBrk="1" hangingPunct="1">
              <a:lnSpc>
                <a:spcPts val="3600"/>
              </a:lnSpc>
              <a:spcBef>
                <a:spcPct val="0"/>
              </a:spcBef>
              <a:buFont typeface="Wingdings" panose="05000000000000000000" pitchFamily="2" charset="2"/>
              <a:buNone/>
            </a:pPr>
            <a:r>
              <a:rPr lang="zh-CN" altLang="en-US" b="1" smtClean="0">
                <a:latin typeface="宋体" panose="02010600030101010101" pitchFamily="2" charset="-122"/>
              </a:rPr>
              <a:t> 确认首期付款</a:t>
            </a:r>
            <a:endParaRPr lang="en-US" altLang="zh-CN" b="1" smtClean="0">
              <a:latin typeface="宋体" panose="02010600030101010101" pitchFamily="2" charset="-122"/>
            </a:endParaRPr>
          </a:p>
          <a:p>
            <a:pPr marL="939800" lvl="1" indent="-539750" eaLnBrk="1" hangingPunct="1">
              <a:lnSpc>
                <a:spcPts val="3600"/>
              </a:lnSpc>
              <a:spcBef>
                <a:spcPct val="0"/>
              </a:spcBef>
              <a:buFont typeface="Wingdings" panose="05000000000000000000" pitchFamily="2" charset="2"/>
              <a:buNone/>
            </a:pPr>
            <a:r>
              <a:rPr lang="en-US" altLang="zh-CN" b="1" smtClean="0">
                <a:latin typeface="宋体" panose="02010600030101010101" pitchFamily="2" charset="-122"/>
              </a:rPr>
              <a:t> </a:t>
            </a:r>
            <a:r>
              <a:rPr lang="zh-CN" altLang="en-US" b="1" smtClean="0">
                <a:latin typeface="宋体" panose="02010600030101010101" pitchFamily="2" charset="-122"/>
              </a:rPr>
              <a:t>资料归档</a:t>
            </a:r>
            <a:endParaRPr lang="en-US" altLang="zh-CN" b="1" smtClean="0">
              <a:latin typeface="宋体" panose="02010600030101010101" pitchFamily="2" charset="-122"/>
            </a:endParaRPr>
          </a:p>
          <a:p>
            <a:pPr marL="539750" indent="-539750" eaLnBrk="1" hangingPunct="1">
              <a:lnSpc>
                <a:spcPts val="3600"/>
              </a:lnSpc>
              <a:spcBef>
                <a:spcPct val="0"/>
              </a:spcBef>
              <a:buFont typeface="Wingdings" panose="05000000000000000000" pitchFamily="2" charset="2"/>
              <a:buNone/>
            </a:pPr>
            <a:r>
              <a:rPr lang="en-US" altLang="zh-CN" sz="2800" b="1" smtClean="0">
                <a:latin typeface="宋体" panose="02010600030101010101" pitchFamily="2" charset="-122"/>
              </a:rPr>
              <a:t>(5)</a:t>
            </a:r>
            <a:r>
              <a:rPr lang="zh-CN" altLang="en-US" sz="2800" b="1" smtClean="0">
                <a:latin typeface="宋体" panose="02010600030101010101" pitchFamily="2" charset="-122"/>
              </a:rPr>
              <a:t>起租</a:t>
            </a:r>
            <a:endParaRPr lang="en-US" altLang="zh-CN" sz="2800" b="1" smtClean="0">
              <a:latin typeface="宋体" panose="02010600030101010101" pitchFamily="2" charset="-122"/>
            </a:endParaRPr>
          </a:p>
          <a:p>
            <a:pPr marL="539750" indent="-539750" eaLnBrk="1" hangingPunct="1">
              <a:lnSpc>
                <a:spcPts val="3600"/>
              </a:lnSpc>
              <a:spcBef>
                <a:spcPct val="0"/>
              </a:spcBef>
              <a:buFont typeface="Wingdings" panose="05000000000000000000" pitchFamily="2" charset="2"/>
              <a:buNone/>
            </a:pPr>
            <a:r>
              <a:rPr lang="en-US" altLang="zh-CN" sz="2800" b="1" smtClean="0">
                <a:latin typeface="宋体" panose="02010600030101010101" pitchFamily="2" charset="-122"/>
              </a:rPr>
              <a:t>(6)</a:t>
            </a:r>
            <a:r>
              <a:rPr lang="zh-CN" altLang="en-US" sz="2800" b="1" smtClean="0">
                <a:latin typeface="宋体" panose="02010600030101010101" pitchFamily="2" charset="-122"/>
              </a:rPr>
              <a:t>租金收取</a:t>
            </a:r>
          </a:p>
        </p:txBody>
      </p:sp>
      <p:sp>
        <p:nvSpPr>
          <p:cNvPr id="2054" name="笑脸 7"/>
          <p:cNvSpPr>
            <a:spLocks noChangeArrowheads="1"/>
          </p:cNvSpPr>
          <p:nvPr/>
        </p:nvSpPr>
        <p:spPr bwMode="auto">
          <a:xfrm>
            <a:off x="928688" y="2571750"/>
            <a:ext cx="357187" cy="342900"/>
          </a:xfrm>
          <a:prstGeom prst="smileyFace">
            <a:avLst>
              <a:gd name="adj" fmla="val 4653"/>
            </a:avLst>
          </a:prstGeom>
          <a:noFill/>
          <a:ln w="9525" algn="ctr">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marL="342900" indent="-3429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algn="ctr" eaLnBrk="1" hangingPunct="1">
              <a:lnSpc>
                <a:spcPct val="80000"/>
              </a:lnSpc>
              <a:spcBef>
                <a:spcPct val="20000"/>
              </a:spcBef>
            </a:pPr>
            <a:endParaRPr lang="zh-CN" altLang="en-US"/>
          </a:p>
        </p:txBody>
      </p:sp>
      <p:sp>
        <p:nvSpPr>
          <p:cNvPr id="2055" name="笑脸 8"/>
          <p:cNvSpPr>
            <a:spLocks noChangeArrowheads="1"/>
          </p:cNvSpPr>
          <p:nvPr/>
        </p:nvSpPr>
        <p:spPr bwMode="auto">
          <a:xfrm>
            <a:off x="928688" y="3000375"/>
            <a:ext cx="357187" cy="342900"/>
          </a:xfrm>
          <a:prstGeom prst="smileyFace">
            <a:avLst>
              <a:gd name="adj" fmla="val 4653"/>
            </a:avLst>
          </a:prstGeom>
          <a:noFill/>
          <a:ln w="9525" algn="ctr">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marL="342900" indent="-3429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algn="ctr" eaLnBrk="1" hangingPunct="1">
              <a:lnSpc>
                <a:spcPct val="80000"/>
              </a:lnSpc>
              <a:spcBef>
                <a:spcPct val="20000"/>
              </a:spcBef>
            </a:pPr>
            <a:endParaRPr lang="zh-CN" altLang="en-US"/>
          </a:p>
        </p:txBody>
      </p:sp>
      <p:sp>
        <p:nvSpPr>
          <p:cNvPr id="2056" name="笑脸 9"/>
          <p:cNvSpPr>
            <a:spLocks noChangeArrowheads="1"/>
          </p:cNvSpPr>
          <p:nvPr/>
        </p:nvSpPr>
        <p:spPr bwMode="auto">
          <a:xfrm>
            <a:off x="928688" y="3929063"/>
            <a:ext cx="357187" cy="342900"/>
          </a:xfrm>
          <a:prstGeom prst="smileyFace">
            <a:avLst>
              <a:gd name="adj" fmla="val 4653"/>
            </a:avLst>
          </a:prstGeom>
          <a:noFill/>
          <a:ln w="9525" algn="ctr">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marL="342900" indent="-3429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algn="ctr" eaLnBrk="1" hangingPunct="1">
              <a:lnSpc>
                <a:spcPct val="80000"/>
              </a:lnSpc>
              <a:spcBef>
                <a:spcPct val="20000"/>
              </a:spcBef>
            </a:pPr>
            <a:endParaRPr lang="zh-CN" altLang="en-US"/>
          </a:p>
        </p:txBody>
      </p:sp>
      <p:sp>
        <p:nvSpPr>
          <p:cNvPr id="2057" name="笑脸 10"/>
          <p:cNvSpPr>
            <a:spLocks noChangeArrowheads="1"/>
          </p:cNvSpPr>
          <p:nvPr/>
        </p:nvSpPr>
        <p:spPr bwMode="auto">
          <a:xfrm>
            <a:off x="928688" y="4371975"/>
            <a:ext cx="357187" cy="342900"/>
          </a:xfrm>
          <a:prstGeom prst="smileyFace">
            <a:avLst>
              <a:gd name="adj" fmla="val 4653"/>
            </a:avLst>
          </a:prstGeom>
          <a:noFill/>
          <a:ln w="9525" algn="ctr">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marL="342900" indent="-3429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algn="ctr" eaLnBrk="1" hangingPunct="1">
              <a:lnSpc>
                <a:spcPct val="80000"/>
              </a:lnSpc>
              <a:spcBef>
                <a:spcPct val="20000"/>
              </a:spcBef>
            </a:pPr>
            <a:endParaRPr lang="zh-CN" alt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323850" y="115888"/>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3-2 </a:t>
            </a:r>
            <a:r>
              <a:rPr lang="zh-CN" altLang="en-US" sz="4000">
                <a:solidFill>
                  <a:srgbClr val="000066"/>
                </a:solidFill>
                <a:latin typeface="黑体" panose="02010609060101010101" pitchFamily="49" charset="-122"/>
                <a:ea typeface="黑体" panose="02010609060101010101" pitchFamily="49" charset="-122"/>
              </a:rPr>
              <a:t>业务流程</a:t>
            </a:r>
            <a:endParaRPr lang="en-US" altLang="zh-CN" sz="4000">
              <a:solidFill>
                <a:srgbClr val="000066"/>
              </a:solidFill>
              <a:latin typeface="黑体" panose="02010609060101010101" pitchFamily="49" charset="-122"/>
              <a:ea typeface="黑体" panose="02010609060101010101" pitchFamily="49" charset="-122"/>
            </a:endParaRPr>
          </a:p>
        </p:txBody>
      </p:sp>
      <p:sp>
        <p:nvSpPr>
          <p:cNvPr id="16387" name="Rectangle 4"/>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algn="ctr" eaLnBrk="1" hangingPunct="1">
              <a:lnSpc>
                <a:spcPct val="80000"/>
              </a:lnSpc>
              <a:spcBef>
                <a:spcPct val="20000"/>
              </a:spcBef>
            </a:pPr>
            <a:endParaRPr lang="zh-CN" altLang="en-US"/>
          </a:p>
        </p:txBody>
      </p:sp>
      <p:pic>
        <p:nvPicPr>
          <p:cNvPr id="163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7250"/>
            <a:ext cx="9144000"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323850" y="115888"/>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3-2 </a:t>
            </a:r>
            <a:r>
              <a:rPr lang="zh-CN" altLang="en-US" sz="4000">
                <a:solidFill>
                  <a:srgbClr val="000066"/>
                </a:solidFill>
                <a:latin typeface="黑体" panose="02010609060101010101" pitchFamily="49" charset="-122"/>
                <a:ea typeface="黑体" panose="02010609060101010101" pitchFamily="49" charset="-122"/>
              </a:rPr>
              <a:t>业务流程</a:t>
            </a:r>
            <a:endParaRPr lang="en-US" altLang="zh-CN" sz="4000">
              <a:solidFill>
                <a:srgbClr val="000066"/>
              </a:solidFill>
              <a:latin typeface="黑体" panose="02010609060101010101" pitchFamily="49" charset="-122"/>
              <a:ea typeface="黑体" panose="02010609060101010101" pitchFamily="49" charset="-122"/>
            </a:endParaRPr>
          </a:p>
        </p:txBody>
      </p:sp>
      <p:sp>
        <p:nvSpPr>
          <p:cNvPr id="17411" name="Rectangle 4"/>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algn="ctr" eaLnBrk="1" hangingPunct="1">
              <a:lnSpc>
                <a:spcPct val="80000"/>
              </a:lnSpc>
              <a:spcBef>
                <a:spcPct val="20000"/>
              </a:spcBef>
            </a:pPr>
            <a:endParaRPr lang="zh-CN" altLang="en-US"/>
          </a:p>
        </p:txBody>
      </p:sp>
      <p:pic>
        <p:nvPicPr>
          <p:cNvPr id="174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7250"/>
            <a:ext cx="9144000"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323850" y="115888"/>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3-3 </a:t>
            </a:r>
            <a:r>
              <a:rPr lang="zh-CN" altLang="en-US" sz="4000">
                <a:solidFill>
                  <a:srgbClr val="000066"/>
                </a:solidFill>
                <a:latin typeface="黑体" panose="02010609060101010101" pitchFamily="49" charset="-122"/>
                <a:ea typeface="黑体" panose="02010609060101010101" pitchFamily="49" charset="-122"/>
              </a:rPr>
              <a:t>资料明细</a:t>
            </a:r>
            <a:endParaRPr lang="en-US" altLang="zh-CN" sz="4000">
              <a:solidFill>
                <a:srgbClr val="000066"/>
              </a:solidFill>
              <a:latin typeface="黑体" panose="02010609060101010101" pitchFamily="49" charset="-122"/>
              <a:ea typeface="黑体" panose="02010609060101010101" pitchFamily="49" charset="-122"/>
            </a:endParaRPr>
          </a:p>
        </p:txBody>
      </p:sp>
      <p:sp>
        <p:nvSpPr>
          <p:cNvPr id="18435" name="Rectangle 4"/>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algn="ctr" eaLnBrk="1" hangingPunct="1">
              <a:lnSpc>
                <a:spcPct val="80000"/>
              </a:lnSpc>
              <a:spcBef>
                <a:spcPct val="20000"/>
              </a:spcBef>
            </a:pPr>
            <a:endParaRPr lang="zh-CN" altLang="en-US"/>
          </a:p>
        </p:txBody>
      </p:sp>
      <p:graphicFrame>
        <p:nvGraphicFramePr>
          <p:cNvPr id="14" name="表格 13"/>
          <p:cNvGraphicFramePr>
            <a:graphicFrameLocks noGrp="1"/>
          </p:cNvGraphicFramePr>
          <p:nvPr/>
        </p:nvGraphicFramePr>
        <p:xfrm>
          <a:off x="285750" y="1017588"/>
          <a:ext cx="8643939" cy="5126352"/>
        </p:xfrm>
        <a:graphic>
          <a:graphicData uri="http://schemas.openxmlformats.org/drawingml/2006/table">
            <a:tbl>
              <a:tblPr/>
              <a:tblGrid>
                <a:gridCol w="3736673"/>
                <a:gridCol w="756368"/>
                <a:gridCol w="4150898"/>
              </a:tblGrid>
              <a:tr h="182868">
                <a:tc>
                  <a:txBody>
                    <a:bodyPr/>
                    <a:lstStyle/>
                    <a:p>
                      <a:pPr algn="ctr">
                        <a:spcAft>
                          <a:spcPts val="0"/>
                        </a:spcAft>
                      </a:pPr>
                      <a:r>
                        <a:rPr lang="zh-CN" sz="1200" b="1" kern="100" dirty="0">
                          <a:latin typeface="Times New Roman"/>
                          <a:ea typeface="宋体"/>
                        </a:rPr>
                        <a:t>申请人资料</a:t>
                      </a:r>
                      <a:endParaRPr lang="zh-CN" sz="1200" kern="100" dirty="0">
                        <a:latin typeface="Times New Roman"/>
                        <a:ea typeface="宋体"/>
                      </a:endParaRPr>
                    </a:p>
                  </a:txBody>
                  <a:tcPr marL="59473" marR="59473" marT="0" marB="0">
                    <a:lnL>
                      <a:noFill/>
                    </a:lnL>
                    <a:lnR>
                      <a:noFill/>
                    </a:lnR>
                    <a:lnT>
                      <a:noFill/>
                    </a:lnT>
                    <a:lnB>
                      <a:noFill/>
                    </a:lnB>
                    <a:noFill/>
                  </a:tcPr>
                </a:tc>
                <a:tc>
                  <a:txBody>
                    <a:bodyPr/>
                    <a:lstStyle/>
                    <a:p>
                      <a:pPr algn="ctr">
                        <a:spcAft>
                          <a:spcPts val="0"/>
                        </a:spcAft>
                      </a:pPr>
                      <a:endParaRPr lang="zh-CN" sz="1200" kern="100">
                        <a:latin typeface="Times New Roman"/>
                        <a:ea typeface="宋体"/>
                      </a:endParaRPr>
                    </a:p>
                  </a:txBody>
                  <a:tcPr marL="59473" marR="59473" marT="0" marB="0">
                    <a:lnL>
                      <a:noFill/>
                    </a:lnL>
                    <a:lnR>
                      <a:noFill/>
                    </a:lnR>
                    <a:lnT>
                      <a:noFill/>
                    </a:lnT>
                    <a:lnB>
                      <a:noFill/>
                    </a:lnB>
                    <a:noFill/>
                  </a:tcPr>
                </a:tc>
                <a:tc>
                  <a:txBody>
                    <a:bodyPr/>
                    <a:lstStyle/>
                    <a:p>
                      <a:pPr algn="ctr">
                        <a:spcAft>
                          <a:spcPts val="0"/>
                        </a:spcAft>
                      </a:pPr>
                      <a:r>
                        <a:rPr lang="zh-CN" sz="1200" b="1" kern="100">
                          <a:latin typeface="Times New Roman"/>
                          <a:ea typeface="宋体"/>
                        </a:rPr>
                        <a:t>融租相关合同</a:t>
                      </a:r>
                      <a:endParaRPr lang="zh-CN" sz="1200" kern="10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a:latin typeface="Times New Roman"/>
                          <a:ea typeface="宋体"/>
                        </a:rPr>
                        <a:t>□</a:t>
                      </a:r>
                      <a:r>
                        <a:rPr lang="en-US" sz="1200" kern="100">
                          <a:latin typeface="Times New Roman"/>
                          <a:ea typeface="宋体"/>
                        </a:rPr>
                        <a:t>1</a:t>
                      </a:r>
                      <a:r>
                        <a:rPr lang="zh-CN" sz="1200" kern="100">
                          <a:latin typeface="Times New Roman"/>
                          <a:ea typeface="宋体"/>
                        </a:rPr>
                        <a:t>、身份证</a:t>
                      </a:r>
                      <a:r>
                        <a:rPr lang="en-US" sz="1200" kern="100">
                          <a:latin typeface="Times New Roman"/>
                          <a:ea typeface="宋体"/>
                        </a:rPr>
                        <a:t>(</a:t>
                      </a:r>
                      <a:r>
                        <a:rPr lang="zh-CN" sz="1200" kern="100">
                          <a:latin typeface="Times New Roman"/>
                          <a:ea typeface="宋体"/>
                        </a:rPr>
                        <a:t>两面</a:t>
                      </a:r>
                      <a:r>
                        <a:rPr lang="en-US" sz="1200" kern="100">
                          <a:latin typeface="Times New Roman"/>
                          <a:ea typeface="宋体"/>
                        </a:rPr>
                        <a:t>)</a:t>
                      </a:r>
                      <a:r>
                        <a:rPr lang="zh-CN" sz="1200" kern="100">
                          <a:latin typeface="Times New Roman"/>
                          <a:ea typeface="宋体"/>
                        </a:rPr>
                        <a:t>复印件</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1</a:t>
                      </a:r>
                      <a:r>
                        <a:rPr lang="zh-CN" sz="1200" kern="100">
                          <a:latin typeface="Times New Roman"/>
                          <a:ea typeface="宋体"/>
                        </a:rPr>
                        <a:t>、融资租赁合同</a:t>
                      </a:r>
                      <a:r>
                        <a:rPr lang="en-US" sz="1200" kern="100">
                          <a:latin typeface="Times New Roman"/>
                          <a:ea typeface="宋体"/>
                        </a:rPr>
                        <a:t>(</a:t>
                      </a:r>
                      <a:r>
                        <a:rPr lang="zh-CN" sz="1200" kern="100">
                          <a:latin typeface="Times New Roman"/>
                          <a:ea typeface="宋体"/>
                        </a:rPr>
                        <a:t>承租人、代理商</a:t>
                      </a:r>
                      <a:r>
                        <a:rPr lang="en-US" sz="1200" kern="100">
                          <a:latin typeface="Times New Roman"/>
                          <a:ea typeface="宋体"/>
                        </a:rPr>
                        <a:t>)</a:t>
                      </a:r>
                      <a:endParaRPr lang="zh-CN" sz="1200" kern="10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a:latin typeface="Times New Roman"/>
                          <a:ea typeface="宋体"/>
                        </a:rPr>
                        <a:t>□</a:t>
                      </a:r>
                      <a:r>
                        <a:rPr lang="en-US" sz="1200" kern="100">
                          <a:latin typeface="Times New Roman"/>
                          <a:ea typeface="宋体"/>
                        </a:rPr>
                        <a:t>2</a:t>
                      </a:r>
                      <a:r>
                        <a:rPr lang="zh-CN" sz="1200" kern="100">
                          <a:latin typeface="Times New Roman"/>
                          <a:ea typeface="宋体"/>
                        </a:rPr>
                        <a:t>、户口本</a:t>
                      </a:r>
                      <a:r>
                        <a:rPr lang="en-US" sz="1200" kern="100">
                          <a:latin typeface="Times New Roman"/>
                          <a:ea typeface="宋体"/>
                        </a:rPr>
                        <a:t>(</a:t>
                      </a:r>
                      <a:r>
                        <a:rPr lang="zh-CN" sz="1200" kern="100">
                          <a:latin typeface="Times New Roman"/>
                          <a:ea typeface="宋体"/>
                        </a:rPr>
                        <a:t>全本</a:t>
                      </a:r>
                      <a:r>
                        <a:rPr lang="en-US" sz="1200" kern="100">
                          <a:latin typeface="Times New Roman"/>
                          <a:ea typeface="宋体"/>
                        </a:rPr>
                        <a:t>)</a:t>
                      </a:r>
                      <a:r>
                        <a:rPr lang="zh-CN" sz="1200" kern="100">
                          <a:latin typeface="Times New Roman"/>
                          <a:ea typeface="宋体"/>
                        </a:rPr>
                        <a:t>复印件</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2</a:t>
                      </a:r>
                      <a:r>
                        <a:rPr lang="zh-CN" sz="1200" kern="100">
                          <a:latin typeface="Times New Roman"/>
                          <a:ea typeface="宋体"/>
                        </a:rPr>
                        <a:t>、租赁物买卖合同</a:t>
                      </a:r>
                      <a:r>
                        <a:rPr lang="en-US" sz="1200" kern="100">
                          <a:latin typeface="Times New Roman"/>
                          <a:ea typeface="宋体"/>
                        </a:rPr>
                        <a:t>(</a:t>
                      </a:r>
                      <a:r>
                        <a:rPr lang="zh-CN" sz="1200" kern="100">
                          <a:latin typeface="Times New Roman"/>
                          <a:ea typeface="宋体"/>
                        </a:rPr>
                        <a:t>承租人、代理商</a:t>
                      </a:r>
                      <a:r>
                        <a:rPr lang="en-US" sz="1200" kern="100">
                          <a:latin typeface="Times New Roman"/>
                          <a:ea typeface="宋体"/>
                        </a:rPr>
                        <a:t>)</a:t>
                      </a:r>
                      <a:endParaRPr lang="zh-CN" sz="1200" kern="10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a:latin typeface="Times New Roman"/>
                          <a:ea typeface="宋体"/>
                        </a:rPr>
                        <a:t>□</a:t>
                      </a:r>
                      <a:r>
                        <a:rPr lang="en-US" sz="1200" kern="100">
                          <a:latin typeface="Times New Roman"/>
                          <a:ea typeface="宋体"/>
                        </a:rPr>
                        <a:t>3</a:t>
                      </a:r>
                      <a:r>
                        <a:rPr lang="zh-CN" sz="1200" kern="100">
                          <a:latin typeface="Times New Roman"/>
                          <a:ea typeface="宋体"/>
                        </a:rPr>
                        <a:t>、收入证明</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3</a:t>
                      </a:r>
                      <a:r>
                        <a:rPr lang="zh-CN" sz="1200" kern="100">
                          <a:latin typeface="Times New Roman"/>
                          <a:ea typeface="宋体"/>
                        </a:rPr>
                        <a:t>、租赁物验收单</a:t>
                      </a:r>
                      <a:r>
                        <a:rPr lang="en-US" sz="1200" kern="100">
                          <a:latin typeface="Times New Roman"/>
                          <a:ea typeface="宋体"/>
                        </a:rPr>
                        <a:t>(</a:t>
                      </a:r>
                      <a:r>
                        <a:rPr lang="zh-CN" sz="1200" kern="100">
                          <a:latin typeface="Times New Roman"/>
                          <a:ea typeface="宋体"/>
                        </a:rPr>
                        <a:t>承租人</a:t>
                      </a:r>
                      <a:r>
                        <a:rPr lang="en-US" sz="1200" kern="100">
                          <a:latin typeface="Times New Roman"/>
                          <a:ea typeface="宋体"/>
                        </a:rPr>
                        <a:t>)</a:t>
                      </a:r>
                      <a:endParaRPr lang="zh-CN" sz="1200" kern="10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4</a:t>
                      </a:r>
                      <a:r>
                        <a:rPr lang="zh-CN" sz="1200" kern="100" dirty="0">
                          <a:latin typeface="Times New Roman"/>
                          <a:ea typeface="宋体"/>
                        </a:rPr>
                        <a:t>、结婚证</a:t>
                      </a:r>
                      <a:r>
                        <a:rPr lang="en-US" sz="1200" kern="100" dirty="0">
                          <a:latin typeface="Times New Roman"/>
                          <a:ea typeface="宋体"/>
                        </a:rPr>
                        <a:t>/</a:t>
                      </a:r>
                      <a:r>
                        <a:rPr lang="zh-CN" sz="1200" kern="100" dirty="0">
                          <a:latin typeface="Times New Roman"/>
                          <a:ea typeface="宋体"/>
                        </a:rPr>
                        <a:t>离婚证</a:t>
                      </a:r>
                      <a:r>
                        <a:rPr lang="en-US" sz="1200" kern="100" dirty="0">
                          <a:latin typeface="Times New Roman"/>
                          <a:ea typeface="宋体"/>
                        </a:rPr>
                        <a:t>/</a:t>
                      </a:r>
                      <a:r>
                        <a:rPr lang="zh-CN" sz="1200" kern="100" dirty="0">
                          <a:latin typeface="Times New Roman"/>
                          <a:ea typeface="宋体"/>
                        </a:rPr>
                        <a:t>单身证明</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4</a:t>
                      </a:r>
                      <a:r>
                        <a:rPr lang="zh-CN" sz="1200" kern="100" dirty="0">
                          <a:latin typeface="Times New Roman"/>
                          <a:ea typeface="宋体"/>
                        </a:rPr>
                        <a:t>、扣款授权书</a:t>
                      </a:r>
                      <a:r>
                        <a:rPr lang="en-US" sz="1200" kern="100" dirty="0">
                          <a:latin typeface="Times New Roman"/>
                          <a:ea typeface="宋体"/>
                        </a:rPr>
                        <a:t>(</a:t>
                      </a:r>
                      <a:r>
                        <a:rPr lang="zh-CN" sz="1200" kern="100" dirty="0">
                          <a:latin typeface="Times New Roman"/>
                          <a:ea typeface="宋体"/>
                        </a:rPr>
                        <a:t>承租人</a:t>
                      </a:r>
                      <a:r>
                        <a:rPr lang="en-US" sz="1200" kern="100" dirty="0">
                          <a:latin typeface="Times New Roman"/>
                          <a:ea typeface="宋体"/>
                        </a:rPr>
                        <a:t>)</a:t>
                      </a:r>
                      <a:endParaRPr lang="zh-CN" sz="1200" kern="100" dirty="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5</a:t>
                      </a:r>
                      <a:r>
                        <a:rPr lang="zh-CN" sz="1200" kern="100" dirty="0">
                          <a:latin typeface="Times New Roman"/>
                          <a:ea typeface="宋体"/>
                        </a:rPr>
                        <a:t>、房产资料</a:t>
                      </a:r>
                      <a:r>
                        <a:rPr lang="en-US" sz="1200" kern="100" dirty="0">
                          <a:latin typeface="Times New Roman"/>
                          <a:ea typeface="宋体"/>
                        </a:rPr>
                        <a:t>(</a:t>
                      </a:r>
                      <a:r>
                        <a:rPr lang="zh-CN" sz="1200" kern="100" dirty="0">
                          <a:latin typeface="Times New Roman"/>
                          <a:ea typeface="宋体"/>
                        </a:rPr>
                        <a:t>全本</a:t>
                      </a:r>
                      <a:r>
                        <a:rPr lang="en-US" sz="1200" kern="100" dirty="0">
                          <a:latin typeface="Times New Roman"/>
                          <a:ea typeface="宋体"/>
                        </a:rPr>
                        <a:t>)</a:t>
                      </a:r>
                      <a:r>
                        <a:rPr lang="zh-CN" sz="1200" kern="100" dirty="0">
                          <a:latin typeface="Times New Roman"/>
                          <a:ea typeface="宋体"/>
                        </a:rPr>
                        <a:t>复印件</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5</a:t>
                      </a:r>
                      <a:r>
                        <a:rPr lang="zh-CN" sz="1200" kern="100">
                          <a:latin typeface="Times New Roman"/>
                          <a:ea typeface="宋体"/>
                        </a:rPr>
                        <a:t>、起租说明书</a:t>
                      </a:r>
                      <a:r>
                        <a:rPr lang="en-US" sz="1200" kern="100">
                          <a:latin typeface="Times New Roman"/>
                          <a:ea typeface="宋体"/>
                        </a:rPr>
                        <a:t>(</a:t>
                      </a:r>
                      <a:r>
                        <a:rPr lang="zh-CN" sz="1200" kern="100">
                          <a:latin typeface="Times New Roman"/>
                          <a:ea typeface="宋体"/>
                        </a:rPr>
                        <a:t>承租人</a:t>
                      </a:r>
                      <a:r>
                        <a:rPr lang="en-US" sz="1200" kern="100">
                          <a:latin typeface="Times New Roman"/>
                          <a:ea typeface="宋体"/>
                        </a:rPr>
                        <a:t>)</a:t>
                      </a:r>
                      <a:endParaRPr lang="zh-CN" sz="1200" kern="100">
                        <a:latin typeface="Times New Roman"/>
                        <a:ea typeface="宋体"/>
                      </a:endParaRPr>
                    </a:p>
                  </a:txBody>
                  <a:tcPr marL="59473" marR="59473" marT="0" marB="0">
                    <a:lnL>
                      <a:noFill/>
                    </a:lnL>
                    <a:lnR>
                      <a:noFill/>
                    </a:lnR>
                    <a:lnT>
                      <a:noFill/>
                    </a:lnT>
                    <a:lnB>
                      <a:noFill/>
                    </a:lnB>
                    <a:noFill/>
                  </a:tcPr>
                </a:tc>
              </a:tr>
              <a:tr h="188592">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6</a:t>
                      </a:r>
                      <a:r>
                        <a:rPr lang="zh-CN" sz="1200" kern="100" dirty="0">
                          <a:latin typeface="Times New Roman"/>
                          <a:ea typeface="宋体"/>
                        </a:rPr>
                        <a:t>、首付款收据（代理商首付款非网银）</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6</a:t>
                      </a:r>
                      <a:r>
                        <a:rPr lang="zh-CN" sz="1200" kern="100">
                          <a:latin typeface="Times New Roman"/>
                          <a:ea typeface="宋体"/>
                        </a:rPr>
                        <a:t>、留购合同</a:t>
                      </a:r>
                      <a:r>
                        <a:rPr lang="en-US" sz="1200" kern="100">
                          <a:latin typeface="Times New Roman"/>
                          <a:ea typeface="宋体"/>
                        </a:rPr>
                        <a:t>(</a:t>
                      </a:r>
                      <a:r>
                        <a:rPr lang="zh-CN" sz="1200" kern="100">
                          <a:latin typeface="Times New Roman"/>
                          <a:ea typeface="宋体"/>
                        </a:rPr>
                        <a:t>承租人</a:t>
                      </a:r>
                      <a:r>
                        <a:rPr lang="en-US" sz="1200" kern="100">
                          <a:latin typeface="Times New Roman"/>
                          <a:ea typeface="宋体"/>
                        </a:rPr>
                        <a:t>)</a:t>
                      </a:r>
                      <a:endParaRPr lang="zh-CN" sz="1200" kern="100">
                        <a:latin typeface="Times New Roman"/>
                        <a:ea typeface="宋体"/>
                      </a:endParaRPr>
                    </a:p>
                  </a:txBody>
                  <a:tcPr marL="59473" marR="59473" marT="0" marB="0">
                    <a:lnL>
                      <a:noFill/>
                    </a:lnL>
                    <a:lnR>
                      <a:noFill/>
                    </a:lnR>
                    <a:lnT>
                      <a:noFill/>
                    </a:lnT>
                    <a:lnB>
                      <a:noFill/>
                    </a:lnB>
                    <a:noFill/>
                  </a:tcPr>
                </a:tc>
              </a:tr>
              <a:tr h="182868">
                <a:tc>
                  <a:txBody>
                    <a:bodyPr/>
                    <a:lstStyle/>
                    <a:p>
                      <a:pPr marL="333375" indent="-333375" algn="just">
                        <a:spcAft>
                          <a:spcPts val="0"/>
                        </a:spcAft>
                      </a:pPr>
                      <a:r>
                        <a:rPr lang="zh-CN" sz="1200" kern="100" dirty="0">
                          <a:latin typeface="Times New Roman"/>
                          <a:ea typeface="宋体"/>
                        </a:rPr>
                        <a:t>□</a:t>
                      </a:r>
                      <a:r>
                        <a:rPr lang="en-US" sz="1200" kern="100" dirty="0">
                          <a:latin typeface="Times New Roman"/>
                          <a:ea typeface="宋体"/>
                        </a:rPr>
                        <a:t>7</a:t>
                      </a:r>
                      <a:r>
                        <a:rPr lang="zh-CN" sz="1200" kern="100" dirty="0">
                          <a:latin typeface="Times New Roman"/>
                          <a:ea typeface="宋体"/>
                        </a:rPr>
                        <a:t>、与开展融资租赁项目有关的材料</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7</a:t>
                      </a:r>
                      <a:r>
                        <a:rPr lang="zh-CN" sz="1200" kern="100">
                          <a:latin typeface="Times New Roman"/>
                          <a:ea typeface="宋体"/>
                        </a:rPr>
                        <a:t>、回购承诺函（代理商）</a:t>
                      </a:r>
                    </a:p>
                  </a:txBody>
                  <a:tcPr marL="59473" marR="59473" marT="0" marB="0">
                    <a:lnL>
                      <a:noFill/>
                    </a:lnL>
                    <a:lnR>
                      <a:noFill/>
                    </a:lnR>
                    <a:lnT>
                      <a:noFill/>
                    </a:lnT>
                    <a:lnB>
                      <a:noFill/>
                    </a:lnB>
                    <a:noFill/>
                  </a:tcPr>
                </a:tc>
              </a:tr>
              <a:tr h="182868">
                <a:tc>
                  <a:txBody>
                    <a:bodyPr/>
                    <a:lstStyle/>
                    <a:p>
                      <a:pPr indent="333375" algn="just">
                        <a:spcAft>
                          <a:spcPts val="0"/>
                        </a:spcAft>
                      </a:pPr>
                      <a:r>
                        <a:rPr lang="en-US" sz="1200" kern="100" dirty="0">
                          <a:latin typeface="Times New Roman"/>
                          <a:ea typeface="宋体"/>
                        </a:rPr>
                        <a:t>(</a:t>
                      </a:r>
                      <a:r>
                        <a:rPr lang="zh-CN" sz="1200" kern="100" dirty="0">
                          <a:latin typeface="Times New Roman"/>
                          <a:ea typeface="宋体"/>
                        </a:rPr>
                        <a:t>工程、承包、再租赁合同等</a:t>
                      </a:r>
                      <a:r>
                        <a:rPr lang="en-US" sz="1200" kern="100" dirty="0">
                          <a:latin typeface="Times New Roman"/>
                          <a:ea typeface="宋体"/>
                        </a:rPr>
                        <a:t>)</a:t>
                      </a:r>
                      <a:endParaRPr lang="zh-CN" sz="1200" kern="100" dirty="0">
                        <a:latin typeface="Times New Roman"/>
                        <a:ea typeface="宋体"/>
                      </a:endParaRPr>
                    </a:p>
                  </a:txBody>
                  <a:tcPr marL="59473" marR="59473" marT="0" marB="0">
                    <a:lnL>
                      <a:noFill/>
                    </a:lnL>
                    <a:lnR>
                      <a:noFill/>
                    </a:lnR>
                    <a:lnT>
                      <a:noFill/>
                    </a:lnT>
                    <a:lnB w="28575" cap="flat" cmpd="sng" algn="ctr">
                      <a:solidFill>
                        <a:schemeClr val="tx1"/>
                      </a:solidFill>
                      <a:prstDash val="solid"/>
                      <a:round/>
                      <a:headEnd type="none" w="med" len="med"/>
                      <a:tailEnd type="none" w="med" len="med"/>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8</a:t>
                      </a:r>
                      <a:r>
                        <a:rPr lang="zh-CN" sz="1200" kern="100">
                          <a:latin typeface="Times New Roman"/>
                          <a:ea typeface="宋体"/>
                        </a:rPr>
                        <a:t>、融资租赁申请书</a:t>
                      </a:r>
                      <a:r>
                        <a:rPr lang="en-US" sz="1200" kern="100">
                          <a:latin typeface="Times New Roman"/>
                          <a:ea typeface="宋体"/>
                        </a:rPr>
                        <a:t>(</a:t>
                      </a:r>
                      <a:r>
                        <a:rPr lang="zh-CN" sz="1200" kern="100">
                          <a:latin typeface="Times New Roman"/>
                          <a:ea typeface="宋体"/>
                        </a:rPr>
                        <a:t>承租人</a:t>
                      </a:r>
                      <a:r>
                        <a:rPr lang="en-US" sz="1200" kern="100">
                          <a:latin typeface="Times New Roman"/>
                          <a:ea typeface="宋体"/>
                        </a:rPr>
                        <a:t>)</a:t>
                      </a:r>
                      <a:endParaRPr lang="zh-CN" sz="1200" kern="10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8</a:t>
                      </a:r>
                      <a:r>
                        <a:rPr lang="zh-CN" sz="1200" kern="100" dirty="0">
                          <a:latin typeface="Times New Roman"/>
                          <a:ea typeface="宋体"/>
                        </a:rPr>
                        <a:t>、个人或家庭资产状况说明</a:t>
                      </a:r>
                    </a:p>
                  </a:txBody>
                  <a:tcPr marL="59473" marR="59473" marT="0" marB="0">
                    <a:lnL>
                      <a:noFill/>
                    </a:lnL>
                    <a:lnR>
                      <a:noFill/>
                    </a:lnR>
                    <a:lnT w="28575" cap="flat" cmpd="sng" algn="ctr">
                      <a:solidFill>
                        <a:schemeClr val="tx1"/>
                      </a:solidFill>
                      <a:prstDash val="solid"/>
                      <a:round/>
                      <a:headEnd type="none" w="med" len="med"/>
                      <a:tailEnd type="none" w="med" len="med"/>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9</a:t>
                      </a:r>
                      <a:r>
                        <a:rPr lang="zh-CN" sz="1200" kern="100">
                          <a:latin typeface="Times New Roman"/>
                          <a:ea typeface="宋体"/>
                        </a:rPr>
                        <a:t>、配偶承诺书</a:t>
                      </a:r>
                      <a:r>
                        <a:rPr lang="en-US" sz="1200" kern="100">
                          <a:latin typeface="Times New Roman"/>
                          <a:ea typeface="宋体"/>
                        </a:rPr>
                        <a:t>(</a:t>
                      </a:r>
                      <a:r>
                        <a:rPr lang="zh-CN" sz="1200" kern="100">
                          <a:latin typeface="Times New Roman"/>
                          <a:ea typeface="宋体"/>
                        </a:rPr>
                        <a:t>承租人配偶</a:t>
                      </a:r>
                      <a:r>
                        <a:rPr lang="en-US" sz="1200" kern="100">
                          <a:latin typeface="Times New Roman"/>
                          <a:ea typeface="宋体"/>
                        </a:rPr>
                        <a:t>)</a:t>
                      </a:r>
                      <a:endParaRPr lang="zh-CN" sz="1200" kern="10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9</a:t>
                      </a:r>
                      <a:r>
                        <a:rPr lang="zh-CN" sz="1200" kern="100" dirty="0">
                          <a:latin typeface="Times New Roman"/>
                          <a:ea typeface="宋体"/>
                        </a:rPr>
                        <a:t>、机械设备发票复印件</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10</a:t>
                      </a:r>
                      <a:r>
                        <a:rPr lang="zh-CN" sz="1200" kern="100">
                          <a:latin typeface="Times New Roman"/>
                          <a:ea typeface="宋体"/>
                        </a:rPr>
                        <a:t>、保险委托书（代理商）</a:t>
                      </a:r>
                    </a:p>
                  </a:txBody>
                  <a:tcPr marL="59473" marR="59473" marT="0" marB="0">
                    <a:lnL>
                      <a:noFill/>
                    </a:lnL>
                    <a:lnR>
                      <a:noFill/>
                    </a:lnR>
                    <a:lnT>
                      <a:noFill/>
                    </a:lnT>
                    <a:lnB>
                      <a:noFill/>
                    </a:lnB>
                    <a:noFill/>
                  </a:tcPr>
                </a:tc>
              </a:tr>
              <a:tr h="182868">
                <a:tc>
                  <a:txBody>
                    <a:bodyPr/>
                    <a:lstStyle/>
                    <a:p>
                      <a:pPr marL="333375" indent="-333375" algn="l">
                        <a:spcAft>
                          <a:spcPts val="0"/>
                        </a:spcAft>
                      </a:pPr>
                      <a:r>
                        <a:rPr lang="zh-CN" sz="1200" kern="100" dirty="0">
                          <a:latin typeface="Times New Roman"/>
                          <a:ea typeface="宋体"/>
                        </a:rPr>
                        <a:t>□</a:t>
                      </a:r>
                      <a:r>
                        <a:rPr lang="en-US" sz="1200" kern="100" dirty="0">
                          <a:latin typeface="Times New Roman"/>
                          <a:ea typeface="宋体"/>
                        </a:rPr>
                        <a:t>10</a:t>
                      </a:r>
                      <a:r>
                        <a:rPr lang="zh-CN" sz="1200" kern="100" dirty="0">
                          <a:latin typeface="Times New Roman"/>
                          <a:ea typeface="宋体"/>
                        </a:rPr>
                        <a:t>、其他资产资料复印件</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11</a:t>
                      </a:r>
                      <a:r>
                        <a:rPr lang="zh-CN" sz="1200" kern="100" dirty="0">
                          <a:latin typeface="Times New Roman"/>
                          <a:ea typeface="宋体"/>
                        </a:rPr>
                        <a:t>、发票（代理商）</a:t>
                      </a:r>
                    </a:p>
                  </a:txBody>
                  <a:tcPr marL="59473" marR="59473" marT="0" marB="0">
                    <a:lnL>
                      <a:noFill/>
                    </a:lnL>
                    <a:lnR>
                      <a:noFill/>
                    </a:lnR>
                    <a:lnT>
                      <a:noFill/>
                    </a:lnT>
                    <a:lnB>
                      <a:noFill/>
                    </a:lnB>
                    <a:noFill/>
                  </a:tcPr>
                </a:tc>
              </a:tr>
              <a:tr h="182868">
                <a:tc>
                  <a:txBody>
                    <a:bodyPr/>
                    <a:lstStyle/>
                    <a:p>
                      <a:pPr marL="333375" algn="just">
                        <a:spcAft>
                          <a:spcPts val="0"/>
                        </a:spcAft>
                      </a:pPr>
                      <a:r>
                        <a:rPr lang="en-US" sz="1200" kern="100" dirty="0">
                          <a:latin typeface="Times New Roman"/>
                          <a:ea typeface="宋体"/>
                        </a:rPr>
                        <a:t>(</a:t>
                      </a:r>
                      <a:r>
                        <a:rPr lang="zh-CN" sz="1200" kern="100" dirty="0">
                          <a:latin typeface="Times New Roman"/>
                          <a:ea typeface="宋体"/>
                        </a:rPr>
                        <a:t>存折、存单、债券、股票等</a:t>
                      </a:r>
                      <a:r>
                        <a:rPr lang="en-US" sz="1200" kern="100" dirty="0">
                          <a:latin typeface="Times New Roman"/>
                          <a:ea typeface="宋体"/>
                        </a:rPr>
                        <a:t>)</a:t>
                      </a:r>
                      <a:endParaRPr lang="zh-CN" sz="1200" kern="100" dirty="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12</a:t>
                      </a:r>
                      <a:r>
                        <a:rPr lang="zh-CN" sz="1200" kern="100" dirty="0">
                          <a:latin typeface="Times New Roman"/>
                          <a:ea typeface="宋体"/>
                        </a:rPr>
                        <a:t>、合格证</a:t>
                      </a:r>
                    </a:p>
                  </a:txBody>
                  <a:tcPr marL="59473" marR="59473" marT="0" marB="0">
                    <a:lnL>
                      <a:noFill/>
                    </a:lnL>
                    <a:lnR>
                      <a:noFill/>
                    </a:lnR>
                    <a:lnT>
                      <a:noFill/>
                    </a:lnT>
                    <a:lnB w="28575" cap="flat" cmpd="sng" algn="ctr">
                      <a:solidFill>
                        <a:schemeClr val="tx1"/>
                      </a:solidFill>
                      <a:prstDash val="solid"/>
                      <a:round/>
                      <a:headEnd type="none" w="med" len="med"/>
                      <a:tailEnd type="none" w="med" len="med"/>
                    </a:lnB>
                    <a:noFill/>
                  </a:tcPr>
                </a:tc>
              </a:tr>
              <a:tr h="182868">
                <a:tc>
                  <a:txBody>
                    <a:bodyPr/>
                    <a:lstStyle/>
                    <a:p>
                      <a:pPr marL="333375" indent="-333375" algn="just">
                        <a:spcAft>
                          <a:spcPts val="0"/>
                        </a:spcAft>
                      </a:pPr>
                      <a:endParaRPr lang="en-US" sz="1200" kern="100" dirty="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13</a:t>
                      </a:r>
                      <a:r>
                        <a:rPr lang="zh-CN" sz="1200" kern="100">
                          <a:latin typeface="Times New Roman"/>
                          <a:ea typeface="宋体"/>
                        </a:rPr>
                        <a:t>、免除公证通知书</a:t>
                      </a:r>
                      <a:r>
                        <a:rPr lang="en-US" sz="1200" kern="100">
                          <a:latin typeface="Times New Roman"/>
                          <a:ea typeface="宋体"/>
                        </a:rPr>
                        <a:t>(</a:t>
                      </a:r>
                      <a:r>
                        <a:rPr lang="zh-CN" sz="1200" kern="100">
                          <a:latin typeface="Times New Roman"/>
                          <a:ea typeface="宋体"/>
                        </a:rPr>
                        <a:t>代理商</a:t>
                      </a:r>
                      <a:r>
                        <a:rPr lang="en-US" sz="1200" kern="100">
                          <a:latin typeface="Times New Roman"/>
                          <a:ea typeface="宋体"/>
                        </a:rPr>
                        <a:t>)</a:t>
                      </a:r>
                      <a:endParaRPr lang="zh-CN" sz="1200" kern="100">
                        <a:latin typeface="Times New Roman"/>
                        <a:ea typeface="宋体"/>
                      </a:endParaRPr>
                    </a:p>
                  </a:txBody>
                  <a:tcPr marL="59473" marR="59473" marT="0" marB="0">
                    <a:lnL>
                      <a:noFill/>
                    </a:lnL>
                    <a:lnR>
                      <a:noFill/>
                    </a:lnR>
                    <a:lnT w="28575" cap="flat" cmpd="sng" algn="ctr">
                      <a:solidFill>
                        <a:schemeClr val="tx1"/>
                      </a:solidFill>
                      <a:prstDash val="solid"/>
                      <a:round/>
                      <a:headEnd type="none" w="med" len="med"/>
                      <a:tailEnd type="none" w="med" len="med"/>
                    </a:lnT>
                    <a:lnB>
                      <a:noFill/>
                    </a:lnB>
                    <a:noFill/>
                  </a:tcPr>
                </a:tc>
              </a:tr>
              <a:tr h="182868">
                <a:tc>
                  <a:txBody>
                    <a:bodyPr/>
                    <a:lstStyle/>
                    <a:p>
                      <a:pPr algn="ctr">
                        <a:spcAft>
                          <a:spcPts val="0"/>
                        </a:spcAft>
                      </a:pPr>
                      <a:r>
                        <a:rPr lang="zh-CN" sz="1200" b="1" kern="100">
                          <a:latin typeface="Times New Roman"/>
                          <a:ea typeface="宋体"/>
                        </a:rPr>
                        <a:t>申请人配偶资料</a:t>
                      </a:r>
                      <a:endParaRPr lang="zh-CN"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14</a:t>
                      </a:r>
                      <a:r>
                        <a:rPr lang="zh-CN" sz="1200" kern="100">
                          <a:latin typeface="Times New Roman"/>
                          <a:ea typeface="宋体"/>
                        </a:rPr>
                        <a:t>、委托支付确认书</a:t>
                      </a:r>
                      <a:r>
                        <a:rPr lang="en-US" sz="1200" kern="100">
                          <a:latin typeface="Times New Roman"/>
                          <a:ea typeface="宋体"/>
                        </a:rPr>
                        <a:t>(</a:t>
                      </a:r>
                      <a:r>
                        <a:rPr lang="zh-CN" sz="1200" kern="100">
                          <a:latin typeface="Times New Roman"/>
                          <a:ea typeface="宋体"/>
                        </a:rPr>
                        <a:t>承租人、代理商</a:t>
                      </a:r>
                      <a:r>
                        <a:rPr lang="en-US" sz="1200" kern="100">
                          <a:latin typeface="Times New Roman"/>
                          <a:ea typeface="宋体"/>
                        </a:rPr>
                        <a:t>)</a:t>
                      </a:r>
                      <a:endParaRPr lang="zh-CN" sz="1200" kern="10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a:latin typeface="Times New Roman"/>
                          <a:ea typeface="宋体"/>
                        </a:rPr>
                        <a:t>□</a:t>
                      </a:r>
                      <a:r>
                        <a:rPr lang="en-US" sz="1200" kern="100">
                          <a:latin typeface="Times New Roman"/>
                          <a:ea typeface="宋体"/>
                        </a:rPr>
                        <a:t>1</a:t>
                      </a:r>
                      <a:r>
                        <a:rPr lang="zh-CN" sz="1200" kern="100">
                          <a:latin typeface="Times New Roman"/>
                          <a:ea typeface="宋体"/>
                        </a:rPr>
                        <a:t>、身份证</a:t>
                      </a:r>
                      <a:r>
                        <a:rPr lang="en-US" sz="1200" kern="100">
                          <a:latin typeface="Times New Roman"/>
                          <a:ea typeface="宋体"/>
                        </a:rPr>
                        <a:t>(</a:t>
                      </a:r>
                      <a:r>
                        <a:rPr lang="zh-CN" sz="1200" kern="100">
                          <a:latin typeface="Times New Roman"/>
                          <a:ea typeface="宋体"/>
                        </a:rPr>
                        <a:t>两面</a:t>
                      </a:r>
                      <a:r>
                        <a:rPr lang="en-US" sz="1200" kern="100">
                          <a:latin typeface="Times New Roman"/>
                          <a:ea typeface="宋体"/>
                        </a:rPr>
                        <a:t>)</a:t>
                      </a:r>
                      <a:r>
                        <a:rPr lang="zh-CN" sz="1200" kern="100">
                          <a:latin typeface="Times New Roman"/>
                          <a:ea typeface="宋体"/>
                        </a:rPr>
                        <a:t>复印件</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15</a:t>
                      </a:r>
                      <a:r>
                        <a:rPr lang="zh-CN" sz="1200" kern="100" dirty="0">
                          <a:latin typeface="Times New Roman"/>
                          <a:ea typeface="宋体"/>
                        </a:rPr>
                        <a:t>、验收承诺</a:t>
                      </a:r>
                      <a:r>
                        <a:rPr lang="en-US" sz="1200" kern="100" dirty="0">
                          <a:latin typeface="Times New Roman"/>
                          <a:ea typeface="宋体"/>
                        </a:rPr>
                        <a:t>(</a:t>
                      </a:r>
                      <a:r>
                        <a:rPr lang="zh-CN" sz="1200" kern="100" dirty="0">
                          <a:latin typeface="Times New Roman"/>
                          <a:ea typeface="宋体"/>
                        </a:rPr>
                        <a:t>承租人</a:t>
                      </a:r>
                      <a:r>
                        <a:rPr lang="en-US" sz="1200" kern="100" dirty="0">
                          <a:latin typeface="Times New Roman"/>
                          <a:ea typeface="宋体"/>
                        </a:rPr>
                        <a:t>)</a:t>
                      </a:r>
                      <a:endParaRPr lang="zh-CN" sz="1200" kern="100" dirty="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2</a:t>
                      </a:r>
                      <a:r>
                        <a:rPr lang="zh-CN" sz="1200" kern="100" dirty="0">
                          <a:latin typeface="Times New Roman"/>
                          <a:ea typeface="宋体"/>
                        </a:rPr>
                        <a:t>、户口本</a:t>
                      </a:r>
                      <a:r>
                        <a:rPr lang="en-US" sz="1200" kern="100" dirty="0">
                          <a:latin typeface="Times New Roman"/>
                          <a:ea typeface="宋体"/>
                        </a:rPr>
                        <a:t>(</a:t>
                      </a:r>
                      <a:r>
                        <a:rPr lang="zh-CN" sz="1200" kern="100" dirty="0">
                          <a:latin typeface="Times New Roman"/>
                          <a:ea typeface="宋体"/>
                        </a:rPr>
                        <a:t>全本</a:t>
                      </a:r>
                      <a:r>
                        <a:rPr lang="en-US" sz="1200" kern="100" dirty="0">
                          <a:latin typeface="Times New Roman"/>
                          <a:ea typeface="宋体"/>
                        </a:rPr>
                        <a:t>)</a:t>
                      </a:r>
                      <a:r>
                        <a:rPr lang="zh-CN" sz="1200" kern="100" dirty="0">
                          <a:latin typeface="Times New Roman"/>
                          <a:ea typeface="宋体"/>
                        </a:rPr>
                        <a:t>复印件</a:t>
                      </a:r>
                    </a:p>
                  </a:txBody>
                  <a:tcPr marL="59473" marR="59473" marT="0" marB="0">
                    <a:lnL>
                      <a:noFill/>
                    </a:lnL>
                    <a:lnR>
                      <a:noFill/>
                    </a:lnR>
                    <a:lnT>
                      <a:noFill/>
                    </a:lnT>
                    <a:lnB w="28575" cap="flat" cmpd="sng" algn="ctr">
                      <a:solidFill>
                        <a:schemeClr val="tx1"/>
                      </a:solidFill>
                      <a:prstDash val="solid"/>
                      <a:round/>
                      <a:headEnd type="none" w="med" len="med"/>
                      <a:tailEnd type="none" w="med" len="med"/>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16</a:t>
                      </a:r>
                      <a:r>
                        <a:rPr lang="zh-CN" sz="1200" kern="100" dirty="0">
                          <a:latin typeface="Times New Roman"/>
                          <a:ea typeface="宋体"/>
                        </a:rPr>
                        <a:t>、保证书</a:t>
                      </a:r>
                      <a:r>
                        <a:rPr lang="en-US" sz="1200" kern="100" dirty="0">
                          <a:latin typeface="Times New Roman"/>
                          <a:ea typeface="宋体"/>
                        </a:rPr>
                        <a:t>(</a:t>
                      </a:r>
                      <a:r>
                        <a:rPr lang="zh-CN" sz="1200" kern="100" dirty="0">
                          <a:latin typeface="Times New Roman"/>
                          <a:ea typeface="宋体"/>
                        </a:rPr>
                        <a:t>承租人、担保人</a:t>
                      </a:r>
                      <a:r>
                        <a:rPr lang="en-US" sz="1200" kern="100" dirty="0">
                          <a:latin typeface="Times New Roman"/>
                          <a:ea typeface="宋体"/>
                        </a:rPr>
                        <a:t>)</a:t>
                      </a:r>
                      <a:endParaRPr lang="zh-CN" sz="1200" kern="100" dirty="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a:latin typeface="Times New Roman"/>
                          <a:ea typeface="宋体"/>
                        </a:rPr>
                        <a:t>□</a:t>
                      </a:r>
                      <a:r>
                        <a:rPr lang="en-US" sz="1200" kern="100">
                          <a:latin typeface="Times New Roman"/>
                          <a:ea typeface="宋体"/>
                        </a:rPr>
                        <a:t>3</a:t>
                      </a:r>
                      <a:r>
                        <a:rPr lang="zh-CN" sz="1200" kern="100">
                          <a:latin typeface="Times New Roman"/>
                          <a:ea typeface="宋体"/>
                        </a:rPr>
                        <a:t>、房产资料</a:t>
                      </a:r>
                      <a:r>
                        <a:rPr lang="en-US" sz="1200" kern="100">
                          <a:latin typeface="Times New Roman"/>
                          <a:ea typeface="宋体"/>
                        </a:rPr>
                        <a:t>(</a:t>
                      </a:r>
                      <a:r>
                        <a:rPr lang="zh-CN" sz="1200" kern="100">
                          <a:latin typeface="Times New Roman"/>
                          <a:ea typeface="宋体"/>
                        </a:rPr>
                        <a:t>全本</a:t>
                      </a:r>
                      <a:r>
                        <a:rPr lang="en-US" sz="1200" kern="100">
                          <a:latin typeface="Times New Roman"/>
                          <a:ea typeface="宋体"/>
                        </a:rPr>
                        <a:t>)</a:t>
                      </a:r>
                      <a:r>
                        <a:rPr lang="zh-CN" sz="1200" kern="100">
                          <a:latin typeface="Times New Roman"/>
                          <a:ea typeface="宋体"/>
                        </a:rPr>
                        <a:t>复印件</a:t>
                      </a:r>
                    </a:p>
                  </a:txBody>
                  <a:tcPr marL="59473" marR="59473" marT="0" marB="0">
                    <a:lnL>
                      <a:noFill/>
                    </a:lnL>
                    <a:lnR>
                      <a:noFill/>
                    </a:lnR>
                    <a:lnT w="28575" cap="flat" cmpd="sng" algn="ctr">
                      <a:solidFill>
                        <a:schemeClr val="tx1"/>
                      </a:solidFill>
                      <a:prstDash val="solid"/>
                      <a:round/>
                      <a:headEnd type="none" w="med" len="med"/>
                      <a:tailEnd type="none" w="med" len="med"/>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endParaRPr lang="en-US" sz="1200" kern="100" dirty="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a:latin typeface="Times New Roman"/>
                          <a:ea typeface="宋体"/>
                        </a:rPr>
                        <a:t>□</a:t>
                      </a:r>
                      <a:r>
                        <a:rPr lang="en-US" sz="1200" kern="100">
                          <a:latin typeface="Times New Roman"/>
                          <a:ea typeface="宋体"/>
                        </a:rPr>
                        <a:t>4</a:t>
                      </a:r>
                      <a:r>
                        <a:rPr lang="zh-CN" sz="1200" kern="100">
                          <a:latin typeface="Times New Roman"/>
                          <a:ea typeface="宋体"/>
                        </a:rPr>
                        <a:t>、个人或家庭资产状况说明</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ctr">
                        <a:spcAft>
                          <a:spcPts val="0"/>
                        </a:spcAft>
                      </a:pPr>
                      <a:r>
                        <a:rPr lang="zh-CN" sz="1200" b="1" kern="100">
                          <a:latin typeface="Times New Roman"/>
                          <a:ea typeface="宋体"/>
                        </a:rPr>
                        <a:t>资信调查表</a:t>
                      </a:r>
                      <a:endParaRPr lang="zh-CN" sz="1200" kern="100">
                        <a:latin typeface="Times New Roman"/>
                        <a:ea typeface="宋体"/>
                      </a:endParaRPr>
                    </a:p>
                  </a:txBody>
                  <a:tcPr marL="59473" marR="59473" marT="0" marB="0">
                    <a:lnL>
                      <a:noFill/>
                    </a:lnL>
                    <a:lnR>
                      <a:noFill/>
                    </a:lnR>
                    <a:lnT>
                      <a:noFill/>
                    </a:lnT>
                    <a:lnB>
                      <a:noFill/>
                    </a:lnB>
                    <a:noFill/>
                  </a:tcPr>
                </a:tc>
              </a:tr>
              <a:tr h="182868">
                <a:tc>
                  <a:txBody>
                    <a:bodyPr/>
                    <a:lstStyle/>
                    <a:p>
                      <a:pPr algn="ctr">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1</a:t>
                      </a:r>
                      <a:r>
                        <a:rPr lang="zh-CN" sz="1200" kern="100">
                          <a:latin typeface="Times New Roman"/>
                          <a:ea typeface="宋体"/>
                        </a:rPr>
                        <a:t>、业务审批表</a:t>
                      </a:r>
                    </a:p>
                  </a:txBody>
                  <a:tcPr marL="59473" marR="59473" marT="0" marB="0" anchor="ctr">
                    <a:lnL>
                      <a:noFill/>
                    </a:lnL>
                    <a:lnR>
                      <a:noFill/>
                    </a:lnR>
                    <a:lnT>
                      <a:noFill/>
                    </a:lnT>
                    <a:lnB>
                      <a:noFill/>
                    </a:lnB>
                    <a:noFill/>
                  </a:tcPr>
                </a:tc>
              </a:tr>
              <a:tr h="182868">
                <a:tc>
                  <a:txBody>
                    <a:bodyPr/>
                    <a:lstStyle/>
                    <a:p>
                      <a:pPr algn="ctr">
                        <a:spcAft>
                          <a:spcPts val="0"/>
                        </a:spcAft>
                      </a:pPr>
                      <a:r>
                        <a:rPr lang="zh-CN" sz="1200" b="1" kern="100">
                          <a:latin typeface="Times New Roman"/>
                          <a:ea typeface="宋体"/>
                        </a:rPr>
                        <a:t>担保人资料</a:t>
                      </a:r>
                      <a:endParaRPr lang="zh-CN" sz="1200" kern="100">
                        <a:latin typeface="Times New Roman"/>
                        <a:ea typeface="宋体"/>
                      </a:endParaRPr>
                    </a:p>
                  </a:txBody>
                  <a:tcPr marL="59473" marR="59473" marT="0" marB="0">
                    <a:lnL>
                      <a:noFill/>
                    </a:lnL>
                    <a:lnR>
                      <a:noFill/>
                    </a:lnR>
                    <a:lnT>
                      <a:noFill/>
                    </a:lnT>
                    <a:lnB>
                      <a:noFill/>
                    </a:lnB>
                    <a:noFill/>
                  </a:tcPr>
                </a:tc>
                <a:tc>
                  <a:txBody>
                    <a:bodyPr/>
                    <a:lstStyle/>
                    <a:p>
                      <a:pPr algn="ctr">
                        <a:spcAft>
                          <a:spcPts val="0"/>
                        </a:spcAft>
                      </a:pPr>
                      <a:endParaRPr lang="zh-CN"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2</a:t>
                      </a:r>
                      <a:r>
                        <a:rPr lang="zh-CN" sz="1200" kern="100" dirty="0">
                          <a:latin typeface="Times New Roman"/>
                          <a:ea typeface="宋体"/>
                        </a:rPr>
                        <a:t>、资信评估表</a:t>
                      </a:r>
                    </a:p>
                  </a:txBody>
                  <a:tcPr marL="59473" marR="59473" marT="0" marB="0" anchor="ctr">
                    <a:lnL>
                      <a:noFill/>
                    </a:lnL>
                    <a:lnR>
                      <a:noFill/>
                    </a:lnR>
                    <a:lnT>
                      <a:noFill/>
                    </a:lnT>
                    <a:lnB>
                      <a:noFill/>
                    </a:lnB>
                    <a:noFill/>
                  </a:tcPr>
                </a:tc>
              </a:tr>
              <a:tr h="182868">
                <a:tc>
                  <a:txBody>
                    <a:bodyPr/>
                    <a:lstStyle/>
                    <a:p>
                      <a:pPr algn="just">
                        <a:spcAft>
                          <a:spcPts val="0"/>
                        </a:spcAft>
                      </a:pPr>
                      <a:r>
                        <a:rPr lang="zh-CN" sz="1200" kern="100">
                          <a:latin typeface="Times New Roman"/>
                          <a:ea typeface="宋体"/>
                        </a:rPr>
                        <a:t>□</a:t>
                      </a:r>
                      <a:r>
                        <a:rPr lang="en-US" sz="1200" kern="100">
                          <a:latin typeface="Times New Roman"/>
                          <a:ea typeface="宋体"/>
                        </a:rPr>
                        <a:t>1</a:t>
                      </a:r>
                      <a:r>
                        <a:rPr lang="zh-CN" sz="1200" kern="100">
                          <a:latin typeface="Times New Roman"/>
                          <a:ea typeface="宋体"/>
                        </a:rPr>
                        <a:t>、身份证</a:t>
                      </a:r>
                      <a:r>
                        <a:rPr lang="en-US" sz="1200" kern="100">
                          <a:latin typeface="Times New Roman"/>
                          <a:ea typeface="宋体"/>
                        </a:rPr>
                        <a:t>(</a:t>
                      </a:r>
                      <a:r>
                        <a:rPr lang="zh-CN" sz="1200" kern="100">
                          <a:latin typeface="Times New Roman"/>
                          <a:ea typeface="宋体"/>
                        </a:rPr>
                        <a:t>两面</a:t>
                      </a:r>
                      <a:r>
                        <a:rPr lang="en-US" sz="1200" kern="100">
                          <a:latin typeface="Times New Roman"/>
                          <a:ea typeface="宋体"/>
                        </a:rPr>
                        <a:t>)</a:t>
                      </a:r>
                      <a:r>
                        <a:rPr lang="zh-CN" sz="1200" kern="100">
                          <a:latin typeface="Times New Roman"/>
                          <a:ea typeface="宋体"/>
                        </a:rPr>
                        <a:t>复印件</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3</a:t>
                      </a:r>
                      <a:r>
                        <a:rPr lang="zh-CN" sz="1200" kern="100">
                          <a:latin typeface="Times New Roman"/>
                          <a:ea typeface="宋体"/>
                        </a:rPr>
                        <a:t>、客户档案</a:t>
                      </a:r>
                    </a:p>
                  </a:txBody>
                  <a:tcPr marL="59473" marR="59473" marT="0" marB="0" anchor="ctr">
                    <a:lnL>
                      <a:noFill/>
                    </a:lnL>
                    <a:lnR>
                      <a:noFill/>
                    </a:lnR>
                    <a:lnT>
                      <a:noFill/>
                    </a:lnT>
                    <a:lnB>
                      <a:noFill/>
                    </a:lnB>
                    <a:noFill/>
                  </a:tcPr>
                </a:tc>
              </a:tr>
              <a:tr h="182868">
                <a:tc>
                  <a:txBody>
                    <a:bodyPr/>
                    <a:lstStyle/>
                    <a:p>
                      <a:pPr algn="just">
                        <a:spcAft>
                          <a:spcPts val="0"/>
                        </a:spcAft>
                      </a:pPr>
                      <a:r>
                        <a:rPr lang="zh-CN" sz="1200" kern="100">
                          <a:latin typeface="Times New Roman"/>
                          <a:ea typeface="宋体"/>
                        </a:rPr>
                        <a:t>□</a:t>
                      </a:r>
                      <a:r>
                        <a:rPr lang="en-US" sz="1200" kern="100">
                          <a:latin typeface="Times New Roman"/>
                          <a:ea typeface="宋体"/>
                        </a:rPr>
                        <a:t>2</a:t>
                      </a:r>
                      <a:r>
                        <a:rPr lang="zh-CN" sz="1200" kern="100">
                          <a:latin typeface="Times New Roman"/>
                          <a:ea typeface="宋体"/>
                        </a:rPr>
                        <a:t>、户口本</a:t>
                      </a:r>
                      <a:r>
                        <a:rPr lang="en-US" sz="1200" kern="100">
                          <a:latin typeface="Times New Roman"/>
                          <a:ea typeface="宋体"/>
                        </a:rPr>
                        <a:t>(</a:t>
                      </a:r>
                      <a:r>
                        <a:rPr lang="zh-CN" sz="1200" kern="100">
                          <a:latin typeface="Times New Roman"/>
                          <a:ea typeface="宋体"/>
                        </a:rPr>
                        <a:t>全本</a:t>
                      </a:r>
                      <a:r>
                        <a:rPr lang="en-US" sz="1200" kern="100">
                          <a:latin typeface="Times New Roman"/>
                          <a:ea typeface="宋体"/>
                        </a:rPr>
                        <a:t>)</a:t>
                      </a:r>
                      <a:r>
                        <a:rPr lang="zh-CN" sz="1200" kern="100">
                          <a:latin typeface="Times New Roman"/>
                          <a:ea typeface="宋体"/>
                        </a:rPr>
                        <a:t>复印件</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r>
                        <a:rPr lang="zh-CN" sz="1200" kern="100">
                          <a:latin typeface="Times New Roman"/>
                          <a:ea typeface="宋体"/>
                        </a:rPr>
                        <a:t>□</a:t>
                      </a:r>
                      <a:r>
                        <a:rPr lang="en-US" sz="1200" kern="100">
                          <a:latin typeface="Times New Roman"/>
                          <a:ea typeface="宋体"/>
                        </a:rPr>
                        <a:t>4</a:t>
                      </a:r>
                      <a:r>
                        <a:rPr lang="zh-CN" sz="1200" kern="100">
                          <a:latin typeface="Times New Roman"/>
                          <a:ea typeface="宋体"/>
                        </a:rPr>
                        <a:t>、项目档案</a:t>
                      </a:r>
                    </a:p>
                  </a:txBody>
                  <a:tcPr marL="59473" marR="59473" marT="0" marB="0" anchor="ctr">
                    <a:lnL>
                      <a:noFill/>
                    </a:lnL>
                    <a:lnR>
                      <a:noFill/>
                    </a:lnR>
                    <a:lnT>
                      <a:noFill/>
                    </a:lnT>
                    <a:lnB>
                      <a:noFill/>
                    </a:lnB>
                    <a:noFill/>
                  </a:tcPr>
                </a:tc>
              </a:tr>
              <a:tr h="182868">
                <a:tc>
                  <a:txBody>
                    <a:bodyPr/>
                    <a:lstStyle/>
                    <a:p>
                      <a:pPr algn="just">
                        <a:spcAft>
                          <a:spcPts val="0"/>
                        </a:spcAft>
                      </a:pPr>
                      <a:r>
                        <a:rPr lang="zh-CN" sz="1200" kern="100" dirty="0">
                          <a:latin typeface="Times New Roman"/>
                          <a:ea typeface="宋体"/>
                        </a:rPr>
                        <a:t>□</a:t>
                      </a:r>
                      <a:r>
                        <a:rPr lang="en-US" sz="1200" kern="100" dirty="0">
                          <a:latin typeface="Times New Roman"/>
                          <a:ea typeface="宋体"/>
                        </a:rPr>
                        <a:t>3</a:t>
                      </a:r>
                      <a:r>
                        <a:rPr lang="zh-CN" sz="1200" kern="100" dirty="0">
                          <a:latin typeface="Times New Roman"/>
                          <a:ea typeface="宋体"/>
                        </a:rPr>
                        <a:t>、结婚证</a:t>
                      </a:r>
                      <a:r>
                        <a:rPr lang="en-US" sz="1200" kern="100" dirty="0">
                          <a:latin typeface="Times New Roman"/>
                          <a:ea typeface="宋体"/>
                        </a:rPr>
                        <a:t>/</a:t>
                      </a:r>
                      <a:r>
                        <a:rPr lang="zh-CN" sz="1200" kern="100" dirty="0">
                          <a:latin typeface="Times New Roman"/>
                          <a:ea typeface="宋体"/>
                        </a:rPr>
                        <a:t>离婚证</a:t>
                      </a:r>
                      <a:r>
                        <a:rPr lang="en-US" sz="1200" kern="100" dirty="0">
                          <a:latin typeface="Times New Roman"/>
                          <a:ea typeface="宋体"/>
                        </a:rPr>
                        <a:t>/</a:t>
                      </a:r>
                      <a:r>
                        <a:rPr lang="zh-CN" sz="1200" kern="100" dirty="0">
                          <a:latin typeface="Times New Roman"/>
                          <a:ea typeface="宋体"/>
                        </a:rPr>
                        <a:t>单身证明</a:t>
                      </a:r>
                    </a:p>
                  </a:txBody>
                  <a:tcPr marL="59473" marR="59473" marT="0" marB="0">
                    <a:lnL>
                      <a:noFill/>
                    </a:lnL>
                    <a:lnR>
                      <a:noFill/>
                    </a:lnR>
                    <a:lnT>
                      <a:noFill/>
                    </a:lnT>
                    <a:lnB w="28575" cap="flat" cmpd="sng" algn="ctr">
                      <a:solidFill>
                        <a:schemeClr val="tx1"/>
                      </a:solidFill>
                      <a:prstDash val="solid"/>
                      <a:round/>
                      <a:headEnd type="none" w="med" len="med"/>
                      <a:tailEnd type="none" w="med" len="med"/>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endParaRPr lang="en-US" sz="1200" kern="100">
                        <a:latin typeface="宋体"/>
                        <a:ea typeface="宋体"/>
                        <a:cs typeface="宋体"/>
                      </a:endParaRPr>
                    </a:p>
                  </a:txBody>
                  <a:tcPr marL="59473" marR="59473" marT="0" marB="0" anchor="ctr">
                    <a:lnL>
                      <a:noFill/>
                    </a:lnL>
                    <a:lnR>
                      <a:noFill/>
                    </a:lnR>
                    <a:lnT>
                      <a:noFill/>
                    </a:lnT>
                    <a:lnB>
                      <a:noFill/>
                    </a:lnB>
                    <a:noFill/>
                  </a:tcPr>
                </a:tc>
              </a:tr>
              <a:tr h="182868">
                <a:tc>
                  <a:txBody>
                    <a:bodyPr/>
                    <a:lstStyle/>
                    <a:p>
                      <a:pPr algn="just">
                        <a:spcAft>
                          <a:spcPts val="0"/>
                        </a:spcAft>
                      </a:pPr>
                      <a:r>
                        <a:rPr lang="zh-CN" sz="1200" kern="100">
                          <a:latin typeface="Times New Roman"/>
                          <a:ea typeface="宋体"/>
                        </a:rPr>
                        <a:t>□</a:t>
                      </a:r>
                      <a:r>
                        <a:rPr lang="en-US" sz="1200" kern="100">
                          <a:latin typeface="Times New Roman"/>
                          <a:ea typeface="宋体"/>
                        </a:rPr>
                        <a:t>4</a:t>
                      </a:r>
                      <a:r>
                        <a:rPr lang="zh-CN" sz="1200" kern="100">
                          <a:latin typeface="Times New Roman"/>
                          <a:ea typeface="宋体"/>
                        </a:rPr>
                        <a:t>、收入证明</a:t>
                      </a:r>
                    </a:p>
                  </a:txBody>
                  <a:tcPr marL="59473" marR="59473" marT="0" marB="0">
                    <a:lnL>
                      <a:noFill/>
                    </a:lnL>
                    <a:lnR>
                      <a:noFill/>
                    </a:lnR>
                    <a:lnT w="28575" cap="flat" cmpd="sng" algn="ctr">
                      <a:solidFill>
                        <a:schemeClr val="tx1"/>
                      </a:solidFill>
                      <a:prstDash val="solid"/>
                      <a:round/>
                      <a:headEnd type="none" w="med" len="med"/>
                      <a:tailEnd type="none" w="med" len="med"/>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a:latin typeface="Times New Roman"/>
                          <a:ea typeface="宋体"/>
                        </a:rPr>
                        <a:t>□</a:t>
                      </a:r>
                      <a:r>
                        <a:rPr lang="en-US" sz="1200" kern="100">
                          <a:latin typeface="Times New Roman"/>
                          <a:ea typeface="宋体"/>
                        </a:rPr>
                        <a:t>5</a:t>
                      </a:r>
                      <a:r>
                        <a:rPr lang="zh-CN" sz="1200" kern="100">
                          <a:latin typeface="Times New Roman"/>
                          <a:ea typeface="宋体"/>
                        </a:rPr>
                        <a:t>、房产资料</a:t>
                      </a:r>
                      <a:r>
                        <a:rPr lang="en-US" sz="1200" kern="100">
                          <a:latin typeface="Times New Roman"/>
                          <a:ea typeface="宋体"/>
                        </a:rPr>
                        <a:t>(</a:t>
                      </a:r>
                      <a:r>
                        <a:rPr lang="zh-CN" sz="1200" kern="100">
                          <a:latin typeface="Times New Roman"/>
                          <a:ea typeface="宋体"/>
                        </a:rPr>
                        <a:t>全本</a:t>
                      </a:r>
                      <a:r>
                        <a:rPr lang="en-US" sz="1200" kern="100">
                          <a:latin typeface="Times New Roman"/>
                          <a:ea typeface="宋体"/>
                        </a:rPr>
                        <a:t>)</a:t>
                      </a:r>
                      <a:r>
                        <a:rPr lang="zh-CN" sz="1200" kern="100">
                          <a:latin typeface="Times New Roman"/>
                          <a:ea typeface="宋体"/>
                        </a:rPr>
                        <a:t>复印件</a:t>
                      </a:r>
                    </a:p>
                  </a:txBody>
                  <a:tcPr marL="59473" marR="59473" marT="0" marB="0">
                    <a:lnL>
                      <a:noFill/>
                    </a:lnL>
                    <a:lnR>
                      <a:noFill/>
                    </a:lnR>
                    <a:lnT>
                      <a:noFill/>
                    </a:lnT>
                    <a:lnB>
                      <a:noFill/>
                    </a:lnB>
                    <a:noFill/>
                  </a:tcPr>
                </a:tc>
                <a:tc>
                  <a:txBody>
                    <a:bodyPr/>
                    <a:lstStyle/>
                    <a:p>
                      <a:pPr algn="just">
                        <a:spcAft>
                          <a:spcPts val="0"/>
                        </a:spcAft>
                      </a:pPr>
                      <a:endParaRPr lang="en-US" sz="1200" kern="100">
                        <a:latin typeface="宋体"/>
                        <a:ea typeface="宋体"/>
                        <a:cs typeface="宋体"/>
                      </a:endParaRP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a:latin typeface="Times New Roman"/>
                          <a:ea typeface="宋体"/>
                        </a:rPr>
                        <a:t>□</a:t>
                      </a:r>
                      <a:r>
                        <a:rPr lang="en-US" sz="1200" kern="100">
                          <a:latin typeface="Times New Roman"/>
                          <a:ea typeface="宋体"/>
                        </a:rPr>
                        <a:t>6</a:t>
                      </a:r>
                      <a:r>
                        <a:rPr lang="zh-CN" sz="1200" kern="100">
                          <a:latin typeface="Times New Roman"/>
                          <a:ea typeface="宋体"/>
                        </a:rPr>
                        <a:t>、个人或家庭资产状况说明</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r>
              <a:tr h="182868">
                <a:tc>
                  <a:txBody>
                    <a:bodyPr/>
                    <a:lstStyle/>
                    <a:p>
                      <a:pPr algn="just">
                        <a:spcAft>
                          <a:spcPts val="0"/>
                        </a:spcAft>
                      </a:pPr>
                      <a:r>
                        <a:rPr lang="zh-CN" sz="1200" kern="100">
                          <a:latin typeface="Times New Roman"/>
                          <a:ea typeface="宋体"/>
                        </a:rPr>
                        <a:t>□</a:t>
                      </a:r>
                      <a:r>
                        <a:rPr lang="en-US" sz="1200" kern="100">
                          <a:latin typeface="Times New Roman"/>
                          <a:ea typeface="宋体"/>
                        </a:rPr>
                        <a:t>7</a:t>
                      </a:r>
                      <a:r>
                        <a:rPr lang="zh-CN" sz="1200" kern="100">
                          <a:latin typeface="Times New Roman"/>
                          <a:ea typeface="宋体"/>
                        </a:rPr>
                        <a:t>、机械设备发票复印件</a:t>
                      </a:r>
                    </a:p>
                  </a:txBody>
                  <a:tcPr marL="59473" marR="59473" marT="0" marB="0">
                    <a:lnL>
                      <a:noFill/>
                    </a:lnL>
                    <a:lnR>
                      <a:noFill/>
                    </a:lnR>
                    <a:lnT>
                      <a:noFill/>
                    </a:lnT>
                    <a:lnB>
                      <a:noFill/>
                    </a:lnB>
                    <a:noFill/>
                  </a:tcPr>
                </a:tc>
                <a:tc>
                  <a:txBody>
                    <a:bodyPr/>
                    <a:lstStyle/>
                    <a:p>
                      <a:pPr algn="just">
                        <a:spcAft>
                          <a:spcPts val="0"/>
                        </a:spcAft>
                      </a:pPr>
                      <a:endParaRPr lang="en-US" sz="1200" kern="100">
                        <a:latin typeface="Times New Roman"/>
                        <a:ea typeface="宋体"/>
                      </a:endParaRPr>
                    </a:p>
                  </a:txBody>
                  <a:tcPr marL="59473" marR="59473" marT="0" marB="0">
                    <a:lnL>
                      <a:noFill/>
                    </a:lnL>
                    <a:lnR>
                      <a:noFill/>
                    </a:lnR>
                    <a:lnT>
                      <a:noFill/>
                    </a:lnT>
                    <a:lnB>
                      <a:noFill/>
                    </a:lnB>
                    <a:noFill/>
                  </a:tcPr>
                </a:tc>
                <a:tc>
                  <a:txBody>
                    <a:bodyPr/>
                    <a:lstStyle/>
                    <a:p>
                      <a:pPr algn="just">
                        <a:spcAft>
                          <a:spcPts val="0"/>
                        </a:spcAft>
                      </a:pPr>
                      <a:endParaRPr lang="en-US" sz="1200" kern="100" dirty="0">
                        <a:latin typeface="Times New Roman"/>
                        <a:ea typeface="宋体"/>
                      </a:endParaRPr>
                    </a:p>
                  </a:txBody>
                  <a:tcPr marL="59473" marR="59473" marT="0" marB="0">
                    <a:lnL>
                      <a:noFill/>
                    </a:lnL>
                    <a:lnR>
                      <a:noFill/>
                    </a:lnR>
                    <a:lnT>
                      <a:noFill/>
                    </a:lnT>
                    <a:lnB>
                      <a:noFill/>
                    </a:lnB>
                    <a:noFill/>
                  </a:tcPr>
                </a:tc>
              </a:tr>
            </a:tbl>
          </a:graphicData>
        </a:graphic>
      </p:graphicFrame>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nchor="ct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algn="ctr" eaLnBrk="1" hangingPunct="1">
              <a:lnSpc>
                <a:spcPct val="80000"/>
              </a:lnSpc>
              <a:spcBef>
                <a:spcPct val="20000"/>
              </a:spcBef>
            </a:pPr>
            <a:endParaRPr lang="zh-CN" altLang="en-US"/>
          </a:p>
        </p:txBody>
      </p:sp>
      <p:graphicFrame>
        <p:nvGraphicFramePr>
          <p:cNvPr id="14" name="表格 13"/>
          <p:cNvGraphicFramePr>
            <a:graphicFrameLocks noGrp="1"/>
          </p:cNvGraphicFramePr>
          <p:nvPr/>
        </p:nvGraphicFramePr>
        <p:xfrm>
          <a:off x="0" y="30163"/>
          <a:ext cx="9215438" cy="6827828"/>
        </p:xfrm>
        <a:graphic>
          <a:graphicData uri="http://schemas.openxmlformats.org/drawingml/2006/table">
            <a:tbl>
              <a:tblPr/>
              <a:tblGrid>
                <a:gridCol w="3983726"/>
                <a:gridCol w="806375"/>
                <a:gridCol w="4425337"/>
              </a:tblGrid>
              <a:tr h="243851">
                <a:tc>
                  <a:txBody>
                    <a:bodyPr/>
                    <a:lstStyle/>
                    <a:p>
                      <a:pPr algn="ctr">
                        <a:spcAft>
                          <a:spcPts val="0"/>
                        </a:spcAft>
                      </a:pPr>
                      <a:r>
                        <a:rPr lang="zh-CN" sz="1600" b="1" kern="100" dirty="0">
                          <a:latin typeface="Times New Roman"/>
                          <a:ea typeface="宋体"/>
                        </a:rPr>
                        <a:t>申请人资料</a:t>
                      </a:r>
                      <a:endParaRPr lang="zh-CN" sz="1600" kern="100" dirty="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ctr">
                        <a:spcAft>
                          <a:spcPts val="0"/>
                        </a:spcAft>
                      </a:pPr>
                      <a:endParaRPr lang="zh-CN"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ctr">
                        <a:spcAft>
                          <a:spcPts val="0"/>
                        </a:spcAft>
                      </a:pPr>
                      <a:r>
                        <a:rPr lang="zh-CN" sz="1600" b="1" kern="100">
                          <a:latin typeface="Times New Roman"/>
                          <a:ea typeface="宋体"/>
                        </a:rPr>
                        <a:t>融租相关合同</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a:latin typeface="Times New Roman"/>
                          <a:ea typeface="宋体"/>
                        </a:rPr>
                        <a:t>□</a:t>
                      </a:r>
                      <a:r>
                        <a:rPr lang="en-US" sz="1600" kern="100">
                          <a:latin typeface="Times New Roman"/>
                          <a:ea typeface="宋体"/>
                        </a:rPr>
                        <a:t>1</a:t>
                      </a:r>
                      <a:r>
                        <a:rPr lang="zh-CN" sz="1600" kern="100">
                          <a:latin typeface="Times New Roman"/>
                          <a:ea typeface="宋体"/>
                        </a:rPr>
                        <a:t>、身份证</a:t>
                      </a:r>
                      <a:r>
                        <a:rPr lang="en-US" sz="1600" kern="100">
                          <a:latin typeface="Times New Roman"/>
                          <a:ea typeface="宋体"/>
                        </a:rPr>
                        <a:t>(</a:t>
                      </a:r>
                      <a:r>
                        <a:rPr lang="zh-CN" sz="1600" kern="100">
                          <a:latin typeface="Times New Roman"/>
                          <a:ea typeface="宋体"/>
                        </a:rPr>
                        <a:t>两面</a:t>
                      </a:r>
                      <a:r>
                        <a:rPr lang="en-US" sz="1600" kern="100">
                          <a:latin typeface="Times New Roman"/>
                          <a:ea typeface="宋体"/>
                        </a:rPr>
                        <a:t>)</a:t>
                      </a:r>
                      <a:r>
                        <a:rPr lang="zh-CN" sz="1600" kern="100">
                          <a:latin typeface="Times New Roman"/>
                          <a:ea typeface="宋体"/>
                        </a:rPr>
                        <a:t>复印件</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1</a:t>
                      </a:r>
                      <a:r>
                        <a:rPr lang="zh-CN" sz="1600" kern="100">
                          <a:latin typeface="Times New Roman"/>
                          <a:ea typeface="宋体"/>
                        </a:rPr>
                        <a:t>、融资租赁合同</a:t>
                      </a:r>
                      <a:r>
                        <a:rPr lang="en-US" sz="1600" kern="100">
                          <a:latin typeface="Times New Roman"/>
                          <a:ea typeface="宋体"/>
                        </a:rPr>
                        <a:t>(</a:t>
                      </a:r>
                      <a:r>
                        <a:rPr lang="zh-CN" sz="1600" kern="100">
                          <a:latin typeface="Times New Roman"/>
                          <a:ea typeface="宋体"/>
                        </a:rPr>
                        <a:t>承租人、代理商</a:t>
                      </a:r>
                      <a:r>
                        <a:rPr lang="en-US" sz="1600" kern="100">
                          <a:latin typeface="Times New Roman"/>
                          <a:ea typeface="宋体"/>
                        </a:rPr>
                        <a:t>)</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a:latin typeface="Times New Roman"/>
                          <a:ea typeface="宋体"/>
                        </a:rPr>
                        <a:t>□</a:t>
                      </a:r>
                      <a:r>
                        <a:rPr lang="en-US" sz="1600" kern="100">
                          <a:latin typeface="Times New Roman"/>
                          <a:ea typeface="宋体"/>
                        </a:rPr>
                        <a:t>2</a:t>
                      </a:r>
                      <a:r>
                        <a:rPr lang="zh-CN" sz="1600" kern="100">
                          <a:latin typeface="Times New Roman"/>
                          <a:ea typeface="宋体"/>
                        </a:rPr>
                        <a:t>、户口本</a:t>
                      </a:r>
                      <a:r>
                        <a:rPr lang="en-US" sz="1600" kern="100">
                          <a:latin typeface="Times New Roman"/>
                          <a:ea typeface="宋体"/>
                        </a:rPr>
                        <a:t>(</a:t>
                      </a:r>
                      <a:r>
                        <a:rPr lang="zh-CN" sz="1600" kern="100">
                          <a:latin typeface="Times New Roman"/>
                          <a:ea typeface="宋体"/>
                        </a:rPr>
                        <a:t>全本</a:t>
                      </a:r>
                      <a:r>
                        <a:rPr lang="en-US" sz="1600" kern="100">
                          <a:latin typeface="Times New Roman"/>
                          <a:ea typeface="宋体"/>
                        </a:rPr>
                        <a:t>)</a:t>
                      </a:r>
                      <a:r>
                        <a:rPr lang="zh-CN" sz="1600" kern="100">
                          <a:latin typeface="Times New Roman"/>
                          <a:ea typeface="宋体"/>
                        </a:rPr>
                        <a:t>复印件</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2</a:t>
                      </a:r>
                      <a:r>
                        <a:rPr lang="zh-CN" sz="1600" kern="100">
                          <a:latin typeface="Times New Roman"/>
                          <a:ea typeface="宋体"/>
                        </a:rPr>
                        <a:t>、租赁物买卖合同</a:t>
                      </a:r>
                      <a:r>
                        <a:rPr lang="en-US" sz="1600" kern="100">
                          <a:latin typeface="Times New Roman"/>
                          <a:ea typeface="宋体"/>
                        </a:rPr>
                        <a:t>(</a:t>
                      </a:r>
                      <a:r>
                        <a:rPr lang="zh-CN" sz="1600" kern="100">
                          <a:latin typeface="Times New Roman"/>
                          <a:ea typeface="宋体"/>
                        </a:rPr>
                        <a:t>承租人、代理商</a:t>
                      </a:r>
                      <a:r>
                        <a:rPr lang="en-US" sz="1600" kern="100">
                          <a:latin typeface="Times New Roman"/>
                          <a:ea typeface="宋体"/>
                        </a:rPr>
                        <a:t>)</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a:latin typeface="Times New Roman"/>
                          <a:ea typeface="宋体"/>
                        </a:rPr>
                        <a:t>□</a:t>
                      </a:r>
                      <a:r>
                        <a:rPr lang="en-US" sz="1600" kern="100">
                          <a:latin typeface="Times New Roman"/>
                          <a:ea typeface="宋体"/>
                        </a:rPr>
                        <a:t>3</a:t>
                      </a:r>
                      <a:r>
                        <a:rPr lang="zh-CN" sz="1600" kern="100">
                          <a:latin typeface="Times New Roman"/>
                          <a:ea typeface="宋体"/>
                        </a:rPr>
                        <a:t>、收入证明</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3</a:t>
                      </a:r>
                      <a:r>
                        <a:rPr lang="zh-CN" sz="1600" kern="100">
                          <a:latin typeface="Times New Roman"/>
                          <a:ea typeface="宋体"/>
                        </a:rPr>
                        <a:t>、租赁物验收单</a:t>
                      </a:r>
                      <a:r>
                        <a:rPr lang="en-US" sz="1600" kern="100">
                          <a:latin typeface="Times New Roman"/>
                          <a:ea typeface="宋体"/>
                        </a:rPr>
                        <a:t>(</a:t>
                      </a:r>
                      <a:r>
                        <a:rPr lang="zh-CN" sz="1600" kern="100">
                          <a:latin typeface="Times New Roman"/>
                          <a:ea typeface="宋体"/>
                        </a:rPr>
                        <a:t>承租人</a:t>
                      </a:r>
                      <a:r>
                        <a:rPr lang="en-US" sz="1600" kern="100">
                          <a:latin typeface="Times New Roman"/>
                          <a:ea typeface="宋体"/>
                        </a:rPr>
                        <a:t>)</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4</a:t>
                      </a:r>
                      <a:r>
                        <a:rPr lang="zh-CN" sz="1600" kern="100" dirty="0">
                          <a:latin typeface="Times New Roman"/>
                          <a:ea typeface="宋体"/>
                        </a:rPr>
                        <a:t>、结婚证</a:t>
                      </a:r>
                      <a:r>
                        <a:rPr lang="en-US" sz="1600" kern="100" dirty="0">
                          <a:latin typeface="Times New Roman"/>
                          <a:ea typeface="宋体"/>
                        </a:rPr>
                        <a:t>/</a:t>
                      </a:r>
                      <a:r>
                        <a:rPr lang="zh-CN" sz="1600" kern="100" dirty="0">
                          <a:latin typeface="Times New Roman"/>
                          <a:ea typeface="宋体"/>
                        </a:rPr>
                        <a:t>离婚证</a:t>
                      </a:r>
                      <a:r>
                        <a:rPr lang="en-US" sz="1600" kern="100" dirty="0">
                          <a:latin typeface="Times New Roman"/>
                          <a:ea typeface="宋体"/>
                        </a:rPr>
                        <a:t>/</a:t>
                      </a:r>
                      <a:r>
                        <a:rPr lang="zh-CN" sz="1600" kern="100" dirty="0">
                          <a:latin typeface="Times New Roman"/>
                          <a:ea typeface="宋体"/>
                        </a:rPr>
                        <a:t>单身证明</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4</a:t>
                      </a:r>
                      <a:r>
                        <a:rPr lang="zh-CN" sz="1600" kern="100" dirty="0">
                          <a:latin typeface="Times New Roman"/>
                          <a:ea typeface="宋体"/>
                        </a:rPr>
                        <a:t>、扣款授权书</a:t>
                      </a:r>
                      <a:r>
                        <a:rPr lang="en-US" sz="1600" kern="100" dirty="0">
                          <a:latin typeface="Times New Roman"/>
                          <a:ea typeface="宋体"/>
                        </a:rPr>
                        <a:t>(</a:t>
                      </a:r>
                      <a:r>
                        <a:rPr lang="zh-CN" sz="1600" kern="100" dirty="0">
                          <a:latin typeface="Times New Roman"/>
                          <a:ea typeface="宋体"/>
                        </a:rPr>
                        <a:t>承租人</a:t>
                      </a:r>
                      <a:r>
                        <a:rPr lang="en-US" sz="1600" kern="100" dirty="0">
                          <a:latin typeface="Times New Roman"/>
                          <a:ea typeface="宋体"/>
                        </a:rPr>
                        <a:t>)</a:t>
                      </a:r>
                      <a:endParaRPr lang="zh-CN" sz="1600" kern="100" dirty="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5</a:t>
                      </a:r>
                      <a:r>
                        <a:rPr lang="zh-CN" sz="1600" kern="100" dirty="0">
                          <a:latin typeface="Times New Roman"/>
                          <a:ea typeface="宋体"/>
                        </a:rPr>
                        <a:t>、房产资料</a:t>
                      </a:r>
                      <a:r>
                        <a:rPr lang="en-US" sz="1600" kern="100" dirty="0">
                          <a:latin typeface="Times New Roman"/>
                          <a:ea typeface="宋体"/>
                        </a:rPr>
                        <a:t>(</a:t>
                      </a:r>
                      <a:r>
                        <a:rPr lang="zh-CN" sz="1600" kern="100" dirty="0">
                          <a:latin typeface="Times New Roman"/>
                          <a:ea typeface="宋体"/>
                        </a:rPr>
                        <a:t>全本</a:t>
                      </a:r>
                      <a:r>
                        <a:rPr lang="en-US" sz="1600" kern="100" dirty="0">
                          <a:latin typeface="Times New Roman"/>
                          <a:ea typeface="宋体"/>
                        </a:rPr>
                        <a:t>)</a:t>
                      </a:r>
                      <a:r>
                        <a:rPr lang="zh-CN" sz="1600" kern="100" dirty="0">
                          <a:latin typeface="Times New Roman"/>
                          <a:ea typeface="宋体"/>
                        </a:rPr>
                        <a:t>复印件</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5</a:t>
                      </a:r>
                      <a:r>
                        <a:rPr lang="zh-CN" sz="1600" kern="100">
                          <a:latin typeface="Times New Roman"/>
                          <a:ea typeface="宋体"/>
                        </a:rPr>
                        <a:t>、起租说明书</a:t>
                      </a:r>
                      <a:r>
                        <a:rPr lang="en-US" sz="1600" kern="100">
                          <a:latin typeface="Times New Roman"/>
                          <a:ea typeface="宋体"/>
                        </a:rPr>
                        <a:t>(</a:t>
                      </a:r>
                      <a:r>
                        <a:rPr lang="zh-CN" sz="1600" kern="100">
                          <a:latin typeface="Times New Roman"/>
                          <a:ea typeface="宋体"/>
                        </a:rPr>
                        <a:t>承租人</a:t>
                      </a:r>
                      <a:r>
                        <a:rPr lang="en-US" sz="1600" kern="100">
                          <a:latin typeface="Times New Roman"/>
                          <a:ea typeface="宋体"/>
                        </a:rPr>
                        <a:t>)</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6</a:t>
                      </a:r>
                      <a:r>
                        <a:rPr lang="zh-CN" sz="1600" kern="100" dirty="0">
                          <a:latin typeface="Times New Roman"/>
                          <a:ea typeface="宋体"/>
                        </a:rPr>
                        <a:t>、首付款收据（代理商首付款非网银）</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6</a:t>
                      </a:r>
                      <a:r>
                        <a:rPr lang="zh-CN" sz="1600" kern="100">
                          <a:latin typeface="Times New Roman"/>
                          <a:ea typeface="宋体"/>
                        </a:rPr>
                        <a:t>、留购合同</a:t>
                      </a:r>
                      <a:r>
                        <a:rPr lang="en-US" sz="1600" kern="100">
                          <a:latin typeface="Times New Roman"/>
                          <a:ea typeface="宋体"/>
                        </a:rPr>
                        <a:t>(</a:t>
                      </a:r>
                      <a:r>
                        <a:rPr lang="zh-CN" sz="1600" kern="100">
                          <a:latin typeface="Times New Roman"/>
                          <a:ea typeface="宋体"/>
                        </a:rPr>
                        <a:t>承租人</a:t>
                      </a:r>
                      <a:r>
                        <a:rPr lang="en-US" sz="1600" kern="100">
                          <a:latin typeface="Times New Roman"/>
                          <a:ea typeface="宋体"/>
                        </a:rPr>
                        <a:t>)</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marL="333375" indent="-333375" algn="just">
                        <a:spcAft>
                          <a:spcPts val="0"/>
                        </a:spcAft>
                      </a:pPr>
                      <a:r>
                        <a:rPr lang="zh-CN" sz="1600" kern="100" dirty="0">
                          <a:latin typeface="Times New Roman"/>
                          <a:ea typeface="宋体"/>
                        </a:rPr>
                        <a:t>□</a:t>
                      </a:r>
                      <a:r>
                        <a:rPr lang="en-US" sz="1600" kern="100" dirty="0">
                          <a:latin typeface="Times New Roman"/>
                          <a:ea typeface="宋体"/>
                        </a:rPr>
                        <a:t>7</a:t>
                      </a:r>
                      <a:r>
                        <a:rPr lang="zh-CN" sz="1600" kern="100" dirty="0">
                          <a:latin typeface="Times New Roman"/>
                          <a:ea typeface="宋体"/>
                        </a:rPr>
                        <a:t>、与开展融资租赁项目有关的材料</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7</a:t>
                      </a:r>
                      <a:r>
                        <a:rPr lang="zh-CN" sz="1600" kern="100">
                          <a:latin typeface="Times New Roman"/>
                          <a:ea typeface="宋体"/>
                        </a:rPr>
                        <a:t>、回购承诺函（代理商）</a:t>
                      </a:r>
                    </a:p>
                  </a:txBody>
                  <a:tcPr marL="59473" marR="59473" marT="0" marB="0">
                    <a:lnL>
                      <a:noFill/>
                    </a:lnL>
                    <a:lnR>
                      <a:noFill/>
                    </a:lnR>
                    <a:lnT>
                      <a:noFill/>
                    </a:lnT>
                    <a:lnB>
                      <a:noFill/>
                    </a:lnB>
                    <a:solidFill>
                      <a:schemeClr val="accent3"/>
                    </a:solidFill>
                  </a:tcPr>
                </a:tc>
              </a:tr>
              <a:tr h="243851">
                <a:tc>
                  <a:txBody>
                    <a:bodyPr/>
                    <a:lstStyle/>
                    <a:p>
                      <a:pPr indent="333375" algn="just">
                        <a:spcAft>
                          <a:spcPts val="0"/>
                        </a:spcAft>
                      </a:pPr>
                      <a:r>
                        <a:rPr lang="en-US" sz="1600" kern="100" dirty="0">
                          <a:latin typeface="Times New Roman"/>
                          <a:ea typeface="宋体"/>
                        </a:rPr>
                        <a:t>(</a:t>
                      </a:r>
                      <a:r>
                        <a:rPr lang="zh-CN" sz="1600" kern="100" dirty="0">
                          <a:latin typeface="Times New Roman"/>
                          <a:ea typeface="宋体"/>
                        </a:rPr>
                        <a:t>工程、承包、再租赁合同等</a:t>
                      </a:r>
                      <a:r>
                        <a:rPr lang="en-US" sz="1600" kern="100" dirty="0">
                          <a:latin typeface="Times New Roman"/>
                          <a:ea typeface="宋体"/>
                        </a:rPr>
                        <a:t>)</a:t>
                      </a:r>
                      <a:endParaRPr lang="zh-CN" sz="1600" kern="100" dirty="0">
                        <a:latin typeface="Times New Roman"/>
                        <a:ea typeface="宋体"/>
                      </a:endParaRPr>
                    </a:p>
                  </a:txBody>
                  <a:tcPr marL="59473" marR="59473" marT="0" marB="0">
                    <a:lnL>
                      <a:noFill/>
                    </a:lnL>
                    <a:lnR>
                      <a:noFill/>
                    </a:lnR>
                    <a:lnT>
                      <a:noFill/>
                    </a:lnT>
                    <a:lnB w="28575" cap="flat" cmpd="sng" algn="ctr">
                      <a:solidFill>
                        <a:schemeClr val="tx1"/>
                      </a:solidFill>
                      <a:prstDash val="solid"/>
                      <a:round/>
                      <a:headEnd type="none" w="med" len="med"/>
                      <a:tailEnd type="none" w="med" len="med"/>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8</a:t>
                      </a:r>
                      <a:r>
                        <a:rPr lang="zh-CN" sz="1600" kern="100">
                          <a:latin typeface="Times New Roman"/>
                          <a:ea typeface="宋体"/>
                        </a:rPr>
                        <a:t>、融资租赁申请书</a:t>
                      </a:r>
                      <a:r>
                        <a:rPr lang="en-US" sz="1600" kern="100">
                          <a:latin typeface="Times New Roman"/>
                          <a:ea typeface="宋体"/>
                        </a:rPr>
                        <a:t>(</a:t>
                      </a:r>
                      <a:r>
                        <a:rPr lang="zh-CN" sz="1600" kern="100">
                          <a:latin typeface="Times New Roman"/>
                          <a:ea typeface="宋体"/>
                        </a:rPr>
                        <a:t>承租人</a:t>
                      </a:r>
                      <a:r>
                        <a:rPr lang="en-US" sz="1600" kern="100">
                          <a:latin typeface="Times New Roman"/>
                          <a:ea typeface="宋体"/>
                        </a:rPr>
                        <a:t>)</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8</a:t>
                      </a:r>
                      <a:r>
                        <a:rPr lang="zh-CN" sz="1600" kern="100" dirty="0">
                          <a:latin typeface="Times New Roman"/>
                          <a:ea typeface="宋体"/>
                        </a:rPr>
                        <a:t>、个人或家庭资产状况说明</a:t>
                      </a:r>
                    </a:p>
                  </a:txBody>
                  <a:tcPr marL="59473" marR="59473" marT="0" marB="0">
                    <a:lnL>
                      <a:noFill/>
                    </a:lnL>
                    <a:lnR>
                      <a:noFill/>
                    </a:lnR>
                    <a:lnT w="28575" cap="flat" cmpd="sng" algn="ctr">
                      <a:solidFill>
                        <a:schemeClr val="tx1"/>
                      </a:solidFill>
                      <a:prstDash val="solid"/>
                      <a:round/>
                      <a:headEnd type="none" w="med" len="med"/>
                      <a:tailEnd type="none" w="med" len="med"/>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9</a:t>
                      </a:r>
                      <a:r>
                        <a:rPr lang="zh-CN" sz="1600" kern="100">
                          <a:latin typeface="Times New Roman"/>
                          <a:ea typeface="宋体"/>
                        </a:rPr>
                        <a:t>、配偶承诺书</a:t>
                      </a:r>
                      <a:r>
                        <a:rPr lang="en-US" sz="1600" kern="100">
                          <a:latin typeface="Times New Roman"/>
                          <a:ea typeface="宋体"/>
                        </a:rPr>
                        <a:t>(</a:t>
                      </a:r>
                      <a:r>
                        <a:rPr lang="zh-CN" sz="1600" kern="100">
                          <a:latin typeface="Times New Roman"/>
                          <a:ea typeface="宋体"/>
                        </a:rPr>
                        <a:t>承租人配偶</a:t>
                      </a:r>
                      <a:r>
                        <a:rPr lang="en-US" sz="1600" kern="100">
                          <a:latin typeface="Times New Roman"/>
                          <a:ea typeface="宋体"/>
                        </a:rPr>
                        <a:t>)</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9</a:t>
                      </a:r>
                      <a:r>
                        <a:rPr lang="zh-CN" sz="1600" kern="100" dirty="0">
                          <a:latin typeface="Times New Roman"/>
                          <a:ea typeface="宋体"/>
                        </a:rPr>
                        <a:t>、机械设备发票复印件</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10</a:t>
                      </a:r>
                      <a:r>
                        <a:rPr lang="zh-CN" sz="1600" kern="100">
                          <a:latin typeface="Times New Roman"/>
                          <a:ea typeface="宋体"/>
                        </a:rPr>
                        <a:t>、保险委托书（代理商）</a:t>
                      </a:r>
                    </a:p>
                  </a:txBody>
                  <a:tcPr marL="59473" marR="59473" marT="0" marB="0">
                    <a:lnL>
                      <a:noFill/>
                    </a:lnL>
                    <a:lnR>
                      <a:noFill/>
                    </a:lnR>
                    <a:lnT>
                      <a:noFill/>
                    </a:lnT>
                    <a:lnB>
                      <a:noFill/>
                    </a:lnB>
                    <a:solidFill>
                      <a:schemeClr val="accent3"/>
                    </a:solidFill>
                  </a:tcPr>
                </a:tc>
              </a:tr>
              <a:tr h="243851">
                <a:tc>
                  <a:txBody>
                    <a:bodyPr/>
                    <a:lstStyle/>
                    <a:p>
                      <a:pPr marL="333375" indent="-333375" algn="l">
                        <a:spcAft>
                          <a:spcPts val="0"/>
                        </a:spcAft>
                      </a:pPr>
                      <a:r>
                        <a:rPr lang="zh-CN" sz="1600" kern="100" dirty="0">
                          <a:latin typeface="Times New Roman"/>
                          <a:ea typeface="宋体"/>
                        </a:rPr>
                        <a:t>□</a:t>
                      </a:r>
                      <a:r>
                        <a:rPr lang="en-US" sz="1600" kern="100" dirty="0">
                          <a:latin typeface="Times New Roman"/>
                          <a:ea typeface="宋体"/>
                        </a:rPr>
                        <a:t>10</a:t>
                      </a:r>
                      <a:r>
                        <a:rPr lang="zh-CN" sz="1600" kern="100" dirty="0">
                          <a:latin typeface="Times New Roman"/>
                          <a:ea typeface="宋体"/>
                        </a:rPr>
                        <a:t>、其他资产资料复印件</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11</a:t>
                      </a:r>
                      <a:r>
                        <a:rPr lang="zh-CN" sz="1600" kern="100" dirty="0">
                          <a:latin typeface="Times New Roman"/>
                          <a:ea typeface="宋体"/>
                        </a:rPr>
                        <a:t>、发票（代理商）</a:t>
                      </a:r>
                    </a:p>
                  </a:txBody>
                  <a:tcPr marL="59473" marR="59473" marT="0" marB="0">
                    <a:lnL>
                      <a:noFill/>
                    </a:lnL>
                    <a:lnR>
                      <a:noFill/>
                    </a:lnR>
                    <a:lnT>
                      <a:noFill/>
                    </a:lnT>
                    <a:lnB>
                      <a:noFill/>
                    </a:lnB>
                    <a:solidFill>
                      <a:schemeClr val="accent3"/>
                    </a:solidFill>
                  </a:tcPr>
                </a:tc>
              </a:tr>
              <a:tr h="243851">
                <a:tc>
                  <a:txBody>
                    <a:bodyPr/>
                    <a:lstStyle/>
                    <a:p>
                      <a:pPr marL="333375" algn="just">
                        <a:spcAft>
                          <a:spcPts val="0"/>
                        </a:spcAft>
                      </a:pPr>
                      <a:r>
                        <a:rPr lang="en-US" sz="1600" kern="100" dirty="0">
                          <a:latin typeface="Times New Roman"/>
                          <a:ea typeface="宋体"/>
                        </a:rPr>
                        <a:t>(</a:t>
                      </a:r>
                      <a:r>
                        <a:rPr lang="zh-CN" sz="1600" kern="100" dirty="0">
                          <a:latin typeface="Times New Roman"/>
                          <a:ea typeface="宋体"/>
                        </a:rPr>
                        <a:t>存折、存单、债券、股票等</a:t>
                      </a:r>
                      <a:r>
                        <a:rPr lang="en-US" sz="1600" kern="100" dirty="0">
                          <a:latin typeface="Times New Roman"/>
                          <a:ea typeface="宋体"/>
                        </a:rPr>
                        <a:t>)</a:t>
                      </a:r>
                      <a:endParaRPr lang="zh-CN" sz="1600" kern="100" dirty="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12</a:t>
                      </a:r>
                      <a:r>
                        <a:rPr lang="zh-CN" sz="1600" kern="100" dirty="0">
                          <a:latin typeface="Times New Roman"/>
                          <a:ea typeface="宋体"/>
                        </a:rPr>
                        <a:t>、合格证</a:t>
                      </a:r>
                    </a:p>
                  </a:txBody>
                  <a:tcPr marL="59473" marR="59473" marT="0" marB="0">
                    <a:lnL>
                      <a:noFill/>
                    </a:lnL>
                    <a:lnR>
                      <a:noFill/>
                    </a:lnR>
                    <a:lnT>
                      <a:noFill/>
                    </a:lnT>
                    <a:lnB w="28575" cap="flat" cmpd="sng" algn="ctr">
                      <a:solidFill>
                        <a:schemeClr val="tx1"/>
                      </a:solidFill>
                      <a:prstDash val="solid"/>
                      <a:round/>
                      <a:headEnd type="none" w="med" len="med"/>
                      <a:tailEnd type="none" w="med" len="med"/>
                    </a:lnB>
                    <a:solidFill>
                      <a:schemeClr val="accent3"/>
                    </a:solidFill>
                  </a:tcPr>
                </a:tc>
              </a:tr>
              <a:tr h="243851">
                <a:tc>
                  <a:txBody>
                    <a:bodyPr/>
                    <a:lstStyle/>
                    <a:p>
                      <a:pPr marL="333375" indent="-333375" algn="just">
                        <a:spcAft>
                          <a:spcPts val="0"/>
                        </a:spcAft>
                      </a:pPr>
                      <a:endParaRPr lang="en-US" sz="1600" kern="100" dirty="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13</a:t>
                      </a:r>
                      <a:r>
                        <a:rPr lang="zh-CN" sz="1600" kern="100">
                          <a:latin typeface="Times New Roman"/>
                          <a:ea typeface="宋体"/>
                        </a:rPr>
                        <a:t>、免除公证通知书</a:t>
                      </a:r>
                      <a:r>
                        <a:rPr lang="en-US" sz="1600" kern="100">
                          <a:latin typeface="Times New Roman"/>
                          <a:ea typeface="宋体"/>
                        </a:rPr>
                        <a:t>(</a:t>
                      </a:r>
                      <a:r>
                        <a:rPr lang="zh-CN" sz="1600" kern="100">
                          <a:latin typeface="Times New Roman"/>
                          <a:ea typeface="宋体"/>
                        </a:rPr>
                        <a:t>代理商</a:t>
                      </a:r>
                      <a:r>
                        <a:rPr lang="en-US" sz="1600" kern="100">
                          <a:latin typeface="Times New Roman"/>
                          <a:ea typeface="宋体"/>
                        </a:rPr>
                        <a:t>)</a:t>
                      </a:r>
                      <a:endParaRPr lang="zh-CN" sz="1600" kern="100">
                        <a:latin typeface="Times New Roman"/>
                        <a:ea typeface="宋体"/>
                      </a:endParaRPr>
                    </a:p>
                  </a:txBody>
                  <a:tcPr marL="59473" marR="59473" marT="0" marB="0">
                    <a:lnL>
                      <a:noFill/>
                    </a:lnL>
                    <a:lnR>
                      <a:noFill/>
                    </a:lnR>
                    <a:lnT w="28575" cap="flat" cmpd="sng" algn="ctr">
                      <a:solidFill>
                        <a:schemeClr val="tx1"/>
                      </a:solidFill>
                      <a:prstDash val="solid"/>
                      <a:round/>
                      <a:headEnd type="none" w="med" len="med"/>
                      <a:tailEnd type="none" w="med" len="med"/>
                    </a:lnT>
                    <a:lnB>
                      <a:noFill/>
                    </a:lnB>
                    <a:solidFill>
                      <a:schemeClr val="accent3"/>
                    </a:solidFill>
                  </a:tcPr>
                </a:tc>
              </a:tr>
              <a:tr h="243851">
                <a:tc>
                  <a:txBody>
                    <a:bodyPr/>
                    <a:lstStyle/>
                    <a:p>
                      <a:pPr algn="ctr">
                        <a:spcAft>
                          <a:spcPts val="0"/>
                        </a:spcAft>
                      </a:pPr>
                      <a:r>
                        <a:rPr lang="zh-CN" sz="1600" b="1" kern="100">
                          <a:latin typeface="Times New Roman"/>
                          <a:ea typeface="宋体"/>
                        </a:rPr>
                        <a:t>申请人配偶资料</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14</a:t>
                      </a:r>
                      <a:r>
                        <a:rPr lang="zh-CN" sz="1600" kern="100">
                          <a:latin typeface="Times New Roman"/>
                          <a:ea typeface="宋体"/>
                        </a:rPr>
                        <a:t>、委托支付确认书</a:t>
                      </a:r>
                      <a:r>
                        <a:rPr lang="en-US" sz="1600" kern="100">
                          <a:latin typeface="Times New Roman"/>
                          <a:ea typeface="宋体"/>
                        </a:rPr>
                        <a:t>(</a:t>
                      </a:r>
                      <a:r>
                        <a:rPr lang="zh-CN" sz="1600" kern="100">
                          <a:latin typeface="Times New Roman"/>
                          <a:ea typeface="宋体"/>
                        </a:rPr>
                        <a:t>承租人、代理商</a:t>
                      </a:r>
                      <a:r>
                        <a:rPr lang="en-US" sz="1600" kern="100">
                          <a:latin typeface="Times New Roman"/>
                          <a:ea typeface="宋体"/>
                        </a:rPr>
                        <a:t>)</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a:latin typeface="Times New Roman"/>
                          <a:ea typeface="宋体"/>
                        </a:rPr>
                        <a:t>□</a:t>
                      </a:r>
                      <a:r>
                        <a:rPr lang="en-US" sz="1600" kern="100">
                          <a:latin typeface="Times New Roman"/>
                          <a:ea typeface="宋体"/>
                        </a:rPr>
                        <a:t>1</a:t>
                      </a:r>
                      <a:r>
                        <a:rPr lang="zh-CN" sz="1600" kern="100">
                          <a:latin typeface="Times New Roman"/>
                          <a:ea typeface="宋体"/>
                        </a:rPr>
                        <a:t>、身份证</a:t>
                      </a:r>
                      <a:r>
                        <a:rPr lang="en-US" sz="1600" kern="100">
                          <a:latin typeface="Times New Roman"/>
                          <a:ea typeface="宋体"/>
                        </a:rPr>
                        <a:t>(</a:t>
                      </a:r>
                      <a:r>
                        <a:rPr lang="zh-CN" sz="1600" kern="100">
                          <a:latin typeface="Times New Roman"/>
                          <a:ea typeface="宋体"/>
                        </a:rPr>
                        <a:t>两面</a:t>
                      </a:r>
                      <a:r>
                        <a:rPr lang="en-US" sz="1600" kern="100">
                          <a:latin typeface="Times New Roman"/>
                          <a:ea typeface="宋体"/>
                        </a:rPr>
                        <a:t>)</a:t>
                      </a:r>
                      <a:r>
                        <a:rPr lang="zh-CN" sz="1600" kern="100">
                          <a:latin typeface="Times New Roman"/>
                          <a:ea typeface="宋体"/>
                        </a:rPr>
                        <a:t>复印件</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15</a:t>
                      </a:r>
                      <a:r>
                        <a:rPr lang="zh-CN" sz="1600" kern="100">
                          <a:latin typeface="Times New Roman"/>
                          <a:ea typeface="宋体"/>
                        </a:rPr>
                        <a:t>、验收承诺</a:t>
                      </a:r>
                      <a:r>
                        <a:rPr lang="en-US" sz="1600" kern="100">
                          <a:latin typeface="Times New Roman"/>
                          <a:ea typeface="宋体"/>
                        </a:rPr>
                        <a:t>(</a:t>
                      </a:r>
                      <a:r>
                        <a:rPr lang="zh-CN" sz="1600" kern="100">
                          <a:latin typeface="Times New Roman"/>
                          <a:ea typeface="宋体"/>
                        </a:rPr>
                        <a:t>承租人</a:t>
                      </a:r>
                      <a:r>
                        <a:rPr lang="en-US" sz="1600" kern="100">
                          <a:latin typeface="Times New Roman"/>
                          <a:ea typeface="宋体"/>
                        </a:rPr>
                        <a:t>)</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2</a:t>
                      </a:r>
                      <a:r>
                        <a:rPr lang="zh-CN" sz="1600" kern="100" dirty="0">
                          <a:latin typeface="Times New Roman"/>
                          <a:ea typeface="宋体"/>
                        </a:rPr>
                        <a:t>、户口本</a:t>
                      </a:r>
                      <a:r>
                        <a:rPr lang="en-US" sz="1600" kern="100" dirty="0">
                          <a:latin typeface="Times New Roman"/>
                          <a:ea typeface="宋体"/>
                        </a:rPr>
                        <a:t>(</a:t>
                      </a:r>
                      <a:r>
                        <a:rPr lang="zh-CN" sz="1600" kern="100" dirty="0">
                          <a:latin typeface="Times New Roman"/>
                          <a:ea typeface="宋体"/>
                        </a:rPr>
                        <a:t>全本</a:t>
                      </a:r>
                      <a:r>
                        <a:rPr lang="en-US" sz="1600" kern="100" dirty="0">
                          <a:latin typeface="Times New Roman"/>
                          <a:ea typeface="宋体"/>
                        </a:rPr>
                        <a:t>)</a:t>
                      </a:r>
                      <a:r>
                        <a:rPr lang="zh-CN" sz="1600" kern="100" dirty="0">
                          <a:latin typeface="Times New Roman"/>
                          <a:ea typeface="宋体"/>
                        </a:rPr>
                        <a:t>复印件</a:t>
                      </a:r>
                    </a:p>
                  </a:txBody>
                  <a:tcPr marL="59473" marR="59473" marT="0" marB="0">
                    <a:lnL>
                      <a:noFill/>
                    </a:lnL>
                    <a:lnR>
                      <a:noFill/>
                    </a:lnR>
                    <a:lnT>
                      <a:noFill/>
                    </a:lnT>
                    <a:lnB w="28575" cap="flat" cmpd="sng" algn="ctr">
                      <a:solidFill>
                        <a:schemeClr val="tx1"/>
                      </a:solidFill>
                      <a:prstDash val="solid"/>
                      <a:round/>
                      <a:headEnd type="none" w="med" len="med"/>
                      <a:tailEnd type="none" w="med" len="med"/>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16</a:t>
                      </a:r>
                      <a:r>
                        <a:rPr lang="zh-CN" sz="1600" kern="100" dirty="0">
                          <a:latin typeface="Times New Roman"/>
                          <a:ea typeface="宋体"/>
                        </a:rPr>
                        <a:t>、保证书</a:t>
                      </a:r>
                      <a:r>
                        <a:rPr lang="en-US" sz="1600" kern="100" dirty="0">
                          <a:latin typeface="Times New Roman"/>
                          <a:ea typeface="宋体"/>
                        </a:rPr>
                        <a:t>(</a:t>
                      </a:r>
                      <a:r>
                        <a:rPr lang="zh-CN" sz="1600" kern="100" dirty="0">
                          <a:latin typeface="Times New Roman"/>
                          <a:ea typeface="宋体"/>
                        </a:rPr>
                        <a:t>承租人、担保人</a:t>
                      </a:r>
                      <a:r>
                        <a:rPr lang="en-US" sz="1600" kern="100" dirty="0">
                          <a:latin typeface="Times New Roman"/>
                          <a:ea typeface="宋体"/>
                        </a:rPr>
                        <a:t>)</a:t>
                      </a:r>
                      <a:endParaRPr lang="zh-CN" sz="1600" kern="100" dirty="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a:latin typeface="Times New Roman"/>
                          <a:ea typeface="宋体"/>
                        </a:rPr>
                        <a:t>□</a:t>
                      </a:r>
                      <a:r>
                        <a:rPr lang="en-US" sz="1600" kern="100">
                          <a:latin typeface="Times New Roman"/>
                          <a:ea typeface="宋体"/>
                        </a:rPr>
                        <a:t>3</a:t>
                      </a:r>
                      <a:r>
                        <a:rPr lang="zh-CN" sz="1600" kern="100">
                          <a:latin typeface="Times New Roman"/>
                          <a:ea typeface="宋体"/>
                        </a:rPr>
                        <a:t>、房产资料</a:t>
                      </a:r>
                      <a:r>
                        <a:rPr lang="en-US" sz="1600" kern="100">
                          <a:latin typeface="Times New Roman"/>
                          <a:ea typeface="宋体"/>
                        </a:rPr>
                        <a:t>(</a:t>
                      </a:r>
                      <a:r>
                        <a:rPr lang="zh-CN" sz="1600" kern="100">
                          <a:latin typeface="Times New Roman"/>
                          <a:ea typeface="宋体"/>
                        </a:rPr>
                        <a:t>全本</a:t>
                      </a:r>
                      <a:r>
                        <a:rPr lang="en-US" sz="1600" kern="100">
                          <a:latin typeface="Times New Roman"/>
                          <a:ea typeface="宋体"/>
                        </a:rPr>
                        <a:t>)</a:t>
                      </a:r>
                      <a:r>
                        <a:rPr lang="zh-CN" sz="1600" kern="100">
                          <a:latin typeface="Times New Roman"/>
                          <a:ea typeface="宋体"/>
                        </a:rPr>
                        <a:t>复印件</a:t>
                      </a:r>
                    </a:p>
                  </a:txBody>
                  <a:tcPr marL="59473" marR="59473" marT="0" marB="0">
                    <a:lnL>
                      <a:noFill/>
                    </a:lnL>
                    <a:lnR>
                      <a:noFill/>
                    </a:lnR>
                    <a:lnT w="28575" cap="flat" cmpd="sng" algn="ctr">
                      <a:solidFill>
                        <a:schemeClr val="tx1"/>
                      </a:solidFill>
                      <a:prstDash val="solid"/>
                      <a:round/>
                      <a:headEnd type="none" w="med" len="med"/>
                      <a:tailEnd type="none" w="med" len="med"/>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a:latin typeface="Times New Roman"/>
                          <a:ea typeface="宋体"/>
                        </a:rPr>
                        <a:t>□</a:t>
                      </a:r>
                      <a:r>
                        <a:rPr lang="en-US" sz="1600" kern="100">
                          <a:latin typeface="Times New Roman"/>
                          <a:ea typeface="宋体"/>
                        </a:rPr>
                        <a:t>4</a:t>
                      </a:r>
                      <a:r>
                        <a:rPr lang="zh-CN" sz="1600" kern="100">
                          <a:latin typeface="Times New Roman"/>
                          <a:ea typeface="宋体"/>
                        </a:rPr>
                        <a:t>、个人或家庭资产状况说明</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ctr">
                        <a:spcAft>
                          <a:spcPts val="0"/>
                        </a:spcAft>
                      </a:pPr>
                      <a:r>
                        <a:rPr lang="zh-CN" sz="1600" b="1" kern="100">
                          <a:latin typeface="Times New Roman"/>
                          <a:ea typeface="宋体"/>
                        </a:rPr>
                        <a:t>资信调查表</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ctr">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1</a:t>
                      </a:r>
                      <a:r>
                        <a:rPr lang="zh-CN" sz="1600" kern="100">
                          <a:latin typeface="Times New Roman"/>
                          <a:ea typeface="宋体"/>
                        </a:rPr>
                        <a:t>、业务审批表</a:t>
                      </a:r>
                    </a:p>
                  </a:txBody>
                  <a:tcPr marL="59473" marR="59473" marT="0" marB="0" anchor="ctr">
                    <a:lnL>
                      <a:noFill/>
                    </a:lnL>
                    <a:lnR>
                      <a:noFill/>
                    </a:lnR>
                    <a:lnT>
                      <a:noFill/>
                    </a:lnT>
                    <a:lnB>
                      <a:noFill/>
                    </a:lnB>
                    <a:solidFill>
                      <a:schemeClr val="accent3"/>
                    </a:solidFill>
                  </a:tcPr>
                </a:tc>
              </a:tr>
              <a:tr h="243851">
                <a:tc>
                  <a:txBody>
                    <a:bodyPr/>
                    <a:lstStyle/>
                    <a:p>
                      <a:pPr algn="ctr">
                        <a:spcAft>
                          <a:spcPts val="0"/>
                        </a:spcAft>
                      </a:pPr>
                      <a:r>
                        <a:rPr lang="zh-CN" sz="1600" b="1" kern="100">
                          <a:latin typeface="Times New Roman"/>
                          <a:ea typeface="宋体"/>
                        </a:rPr>
                        <a:t>担保人资料</a:t>
                      </a:r>
                      <a:endParaRPr lang="zh-CN"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ctr">
                        <a:spcAft>
                          <a:spcPts val="0"/>
                        </a:spcAft>
                      </a:pPr>
                      <a:endParaRPr lang="zh-CN"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2</a:t>
                      </a:r>
                      <a:r>
                        <a:rPr lang="zh-CN" sz="1600" kern="100" dirty="0">
                          <a:latin typeface="Times New Roman"/>
                          <a:ea typeface="宋体"/>
                        </a:rPr>
                        <a:t>、资信评估表</a:t>
                      </a:r>
                    </a:p>
                  </a:txBody>
                  <a:tcPr marL="59473" marR="59473" marT="0" marB="0" anchor="ctr">
                    <a:lnL>
                      <a:noFill/>
                    </a:lnL>
                    <a:lnR>
                      <a:noFill/>
                    </a:lnR>
                    <a:lnT>
                      <a:noFill/>
                    </a:lnT>
                    <a:lnB>
                      <a:noFill/>
                    </a:lnB>
                    <a:solidFill>
                      <a:schemeClr val="accent3"/>
                    </a:solidFill>
                  </a:tcPr>
                </a:tc>
              </a:tr>
              <a:tr h="243851">
                <a:tc>
                  <a:txBody>
                    <a:bodyPr/>
                    <a:lstStyle/>
                    <a:p>
                      <a:pPr algn="just">
                        <a:spcAft>
                          <a:spcPts val="0"/>
                        </a:spcAft>
                      </a:pPr>
                      <a:r>
                        <a:rPr lang="zh-CN" sz="1600" kern="100">
                          <a:latin typeface="Times New Roman"/>
                          <a:ea typeface="宋体"/>
                        </a:rPr>
                        <a:t>□</a:t>
                      </a:r>
                      <a:r>
                        <a:rPr lang="en-US" sz="1600" kern="100">
                          <a:latin typeface="Times New Roman"/>
                          <a:ea typeface="宋体"/>
                        </a:rPr>
                        <a:t>1</a:t>
                      </a:r>
                      <a:r>
                        <a:rPr lang="zh-CN" sz="1600" kern="100">
                          <a:latin typeface="Times New Roman"/>
                          <a:ea typeface="宋体"/>
                        </a:rPr>
                        <a:t>、身份证</a:t>
                      </a:r>
                      <a:r>
                        <a:rPr lang="en-US" sz="1600" kern="100">
                          <a:latin typeface="Times New Roman"/>
                          <a:ea typeface="宋体"/>
                        </a:rPr>
                        <a:t>(</a:t>
                      </a:r>
                      <a:r>
                        <a:rPr lang="zh-CN" sz="1600" kern="100">
                          <a:latin typeface="Times New Roman"/>
                          <a:ea typeface="宋体"/>
                        </a:rPr>
                        <a:t>两面</a:t>
                      </a:r>
                      <a:r>
                        <a:rPr lang="en-US" sz="1600" kern="100">
                          <a:latin typeface="Times New Roman"/>
                          <a:ea typeface="宋体"/>
                        </a:rPr>
                        <a:t>)</a:t>
                      </a:r>
                      <a:r>
                        <a:rPr lang="zh-CN" sz="1600" kern="100">
                          <a:latin typeface="Times New Roman"/>
                          <a:ea typeface="宋体"/>
                        </a:rPr>
                        <a:t>复印件</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3</a:t>
                      </a:r>
                      <a:r>
                        <a:rPr lang="zh-CN" sz="1600" kern="100">
                          <a:latin typeface="Times New Roman"/>
                          <a:ea typeface="宋体"/>
                        </a:rPr>
                        <a:t>、客户档案</a:t>
                      </a:r>
                    </a:p>
                  </a:txBody>
                  <a:tcPr marL="59473" marR="59473" marT="0" marB="0" anchor="ctr">
                    <a:lnL>
                      <a:noFill/>
                    </a:lnL>
                    <a:lnR>
                      <a:noFill/>
                    </a:lnR>
                    <a:lnT>
                      <a:noFill/>
                    </a:lnT>
                    <a:lnB>
                      <a:noFill/>
                    </a:lnB>
                    <a:solidFill>
                      <a:schemeClr val="accent3"/>
                    </a:solidFill>
                  </a:tcPr>
                </a:tc>
              </a:tr>
              <a:tr h="243851">
                <a:tc>
                  <a:txBody>
                    <a:bodyPr/>
                    <a:lstStyle/>
                    <a:p>
                      <a:pPr algn="just">
                        <a:spcAft>
                          <a:spcPts val="0"/>
                        </a:spcAft>
                      </a:pPr>
                      <a:r>
                        <a:rPr lang="zh-CN" sz="1600" kern="100">
                          <a:latin typeface="Times New Roman"/>
                          <a:ea typeface="宋体"/>
                        </a:rPr>
                        <a:t>□</a:t>
                      </a:r>
                      <a:r>
                        <a:rPr lang="en-US" sz="1600" kern="100">
                          <a:latin typeface="Times New Roman"/>
                          <a:ea typeface="宋体"/>
                        </a:rPr>
                        <a:t>2</a:t>
                      </a:r>
                      <a:r>
                        <a:rPr lang="zh-CN" sz="1600" kern="100">
                          <a:latin typeface="Times New Roman"/>
                          <a:ea typeface="宋体"/>
                        </a:rPr>
                        <a:t>、户口本</a:t>
                      </a:r>
                      <a:r>
                        <a:rPr lang="en-US" sz="1600" kern="100">
                          <a:latin typeface="Times New Roman"/>
                          <a:ea typeface="宋体"/>
                        </a:rPr>
                        <a:t>(</a:t>
                      </a:r>
                      <a:r>
                        <a:rPr lang="zh-CN" sz="1600" kern="100">
                          <a:latin typeface="Times New Roman"/>
                          <a:ea typeface="宋体"/>
                        </a:rPr>
                        <a:t>全本</a:t>
                      </a:r>
                      <a:r>
                        <a:rPr lang="en-US" sz="1600" kern="100">
                          <a:latin typeface="Times New Roman"/>
                          <a:ea typeface="宋体"/>
                        </a:rPr>
                        <a:t>)</a:t>
                      </a:r>
                      <a:r>
                        <a:rPr lang="zh-CN" sz="1600" kern="100">
                          <a:latin typeface="Times New Roman"/>
                          <a:ea typeface="宋体"/>
                        </a:rPr>
                        <a:t>复印件</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4</a:t>
                      </a:r>
                      <a:r>
                        <a:rPr lang="zh-CN" sz="1600" kern="100">
                          <a:latin typeface="Times New Roman"/>
                          <a:ea typeface="宋体"/>
                        </a:rPr>
                        <a:t>、项目档案</a:t>
                      </a:r>
                    </a:p>
                  </a:txBody>
                  <a:tcPr marL="59473" marR="59473" marT="0" marB="0" anchor="ctr">
                    <a:lnL>
                      <a:noFill/>
                    </a:lnL>
                    <a:lnR>
                      <a:noFill/>
                    </a:lnR>
                    <a:lnT>
                      <a:noFill/>
                    </a:lnT>
                    <a:lnB>
                      <a:noFill/>
                    </a:lnB>
                    <a:solidFill>
                      <a:schemeClr val="accent3"/>
                    </a:solidFill>
                  </a:tcPr>
                </a:tc>
              </a:tr>
              <a:tr h="243851">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3</a:t>
                      </a:r>
                      <a:r>
                        <a:rPr lang="zh-CN" sz="1600" kern="100" dirty="0">
                          <a:latin typeface="Times New Roman"/>
                          <a:ea typeface="宋体"/>
                        </a:rPr>
                        <a:t>、结婚证</a:t>
                      </a:r>
                      <a:r>
                        <a:rPr lang="en-US" sz="1600" kern="100" dirty="0">
                          <a:latin typeface="Times New Roman"/>
                          <a:ea typeface="宋体"/>
                        </a:rPr>
                        <a:t>/</a:t>
                      </a:r>
                      <a:r>
                        <a:rPr lang="zh-CN" sz="1600" kern="100" dirty="0">
                          <a:latin typeface="Times New Roman"/>
                          <a:ea typeface="宋体"/>
                        </a:rPr>
                        <a:t>离婚证</a:t>
                      </a:r>
                      <a:r>
                        <a:rPr lang="en-US" sz="1600" kern="100" dirty="0">
                          <a:latin typeface="Times New Roman"/>
                          <a:ea typeface="宋体"/>
                        </a:rPr>
                        <a:t>/</a:t>
                      </a:r>
                      <a:r>
                        <a:rPr lang="zh-CN" sz="1600" kern="100" dirty="0">
                          <a:latin typeface="Times New Roman"/>
                          <a:ea typeface="宋体"/>
                        </a:rPr>
                        <a:t>单身证明</a:t>
                      </a:r>
                    </a:p>
                  </a:txBody>
                  <a:tcPr marL="59473" marR="59473" marT="0" marB="0">
                    <a:lnL>
                      <a:noFill/>
                    </a:lnL>
                    <a:lnR>
                      <a:noFill/>
                    </a:lnR>
                    <a:lnT>
                      <a:noFill/>
                    </a:lnT>
                    <a:lnB w="28575" cap="flat" cmpd="sng" algn="ctr">
                      <a:solidFill>
                        <a:schemeClr val="tx1"/>
                      </a:solidFill>
                      <a:prstDash val="solid"/>
                      <a:round/>
                      <a:headEnd type="none" w="med" len="med"/>
                      <a:tailEnd type="none" w="med" len="med"/>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宋体"/>
                        <a:ea typeface="宋体"/>
                        <a:cs typeface="宋体"/>
                      </a:endParaRPr>
                    </a:p>
                  </a:txBody>
                  <a:tcPr marL="59473" marR="59473" marT="0" marB="0" anchor="ctr">
                    <a:lnL>
                      <a:noFill/>
                    </a:lnL>
                    <a:lnR>
                      <a:noFill/>
                    </a:lnR>
                    <a:lnT>
                      <a:noFill/>
                    </a:lnT>
                    <a:lnB>
                      <a:noFill/>
                    </a:lnB>
                    <a:solidFill>
                      <a:schemeClr val="accent3"/>
                    </a:solidFill>
                  </a:tcPr>
                </a:tc>
              </a:tr>
              <a:tr h="243851">
                <a:tc>
                  <a:txBody>
                    <a:bodyPr/>
                    <a:lstStyle/>
                    <a:p>
                      <a:pPr algn="just">
                        <a:spcAft>
                          <a:spcPts val="0"/>
                        </a:spcAft>
                      </a:pPr>
                      <a:r>
                        <a:rPr lang="zh-CN" sz="1600" kern="100">
                          <a:latin typeface="Times New Roman"/>
                          <a:ea typeface="宋体"/>
                        </a:rPr>
                        <a:t>□</a:t>
                      </a:r>
                      <a:r>
                        <a:rPr lang="en-US" sz="1600" kern="100">
                          <a:latin typeface="Times New Roman"/>
                          <a:ea typeface="宋体"/>
                        </a:rPr>
                        <a:t>4</a:t>
                      </a:r>
                      <a:r>
                        <a:rPr lang="zh-CN" sz="1600" kern="100">
                          <a:latin typeface="Times New Roman"/>
                          <a:ea typeface="宋体"/>
                        </a:rPr>
                        <a:t>、收入证明</a:t>
                      </a:r>
                    </a:p>
                  </a:txBody>
                  <a:tcPr marL="59473" marR="59473" marT="0" marB="0">
                    <a:lnL>
                      <a:noFill/>
                    </a:lnL>
                    <a:lnR>
                      <a:noFill/>
                    </a:lnR>
                    <a:lnT w="28575" cap="flat" cmpd="sng" algn="ctr">
                      <a:solidFill>
                        <a:schemeClr val="tx1"/>
                      </a:solidFill>
                      <a:prstDash val="solid"/>
                      <a:round/>
                      <a:headEnd type="none" w="med" len="med"/>
                      <a:tailEnd type="none" w="med" len="med"/>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a:latin typeface="Times New Roman"/>
                          <a:ea typeface="宋体"/>
                        </a:rPr>
                        <a:t>□</a:t>
                      </a:r>
                      <a:r>
                        <a:rPr lang="en-US" sz="1600" kern="100">
                          <a:latin typeface="Times New Roman"/>
                          <a:ea typeface="宋体"/>
                        </a:rPr>
                        <a:t>5</a:t>
                      </a:r>
                      <a:r>
                        <a:rPr lang="zh-CN" sz="1600" kern="100">
                          <a:latin typeface="Times New Roman"/>
                          <a:ea typeface="宋体"/>
                        </a:rPr>
                        <a:t>、房产资料</a:t>
                      </a:r>
                      <a:r>
                        <a:rPr lang="en-US" sz="1600" kern="100">
                          <a:latin typeface="Times New Roman"/>
                          <a:ea typeface="宋体"/>
                        </a:rPr>
                        <a:t>(</a:t>
                      </a:r>
                      <a:r>
                        <a:rPr lang="zh-CN" sz="1600" kern="100">
                          <a:latin typeface="Times New Roman"/>
                          <a:ea typeface="宋体"/>
                        </a:rPr>
                        <a:t>全本</a:t>
                      </a:r>
                      <a:r>
                        <a:rPr lang="en-US" sz="1600" kern="100">
                          <a:latin typeface="Times New Roman"/>
                          <a:ea typeface="宋体"/>
                        </a:rPr>
                        <a:t>)</a:t>
                      </a:r>
                      <a:r>
                        <a:rPr lang="zh-CN" sz="1600" kern="100">
                          <a:latin typeface="Times New Roman"/>
                          <a:ea typeface="宋体"/>
                        </a:rPr>
                        <a:t>复印件</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宋体"/>
                        <a:ea typeface="宋体"/>
                        <a:cs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a:latin typeface="Times New Roman"/>
                          <a:ea typeface="宋体"/>
                        </a:rPr>
                        <a:t>□</a:t>
                      </a:r>
                      <a:r>
                        <a:rPr lang="en-US" sz="1600" kern="100">
                          <a:latin typeface="Times New Roman"/>
                          <a:ea typeface="宋体"/>
                        </a:rPr>
                        <a:t>6</a:t>
                      </a:r>
                      <a:r>
                        <a:rPr lang="zh-CN" sz="1600" kern="100">
                          <a:latin typeface="Times New Roman"/>
                          <a:ea typeface="宋体"/>
                        </a:rPr>
                        <a:t>、个人或家庭资产状况说明</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r>
              <a:tr h="243851">
                <a:tc>
                  <a:txBody>
                    <a:bodyPr/>
                    <a:lstStyle/>
                    <a:p>
                      <a:pPr algn="just">
                        <a:spcAft>
                          <a:spcPts val="0"/>
                        </a:spcAft>
                      </a:pPr>
                      <a:r>
                        <a:rPr lang="zh-CN" sz="1600" kern="100">
                          <a:latin typeface="Times New Roman"/>
                          <a:ea typeface="宋体"/>
                        </a:rPr>
                        <a:t>□</a:t>
                      </a:r>
                      <a:r>
                        <a:rPr lang="en-US" sz="1600" kern="100">
                          <a:latin typeface="Times New Roman"/>
                          <a:ea typeface="宋体"/>
                        </a:rPr>
                        <a:t>7</a:t>
                      </a:r>
                      <a:r>
                        <a:rPr lang="zh-CN" sz="1600" kern="100">
                          <a:latin typeface="Times New Roman"/>
                          <a:ea typeface="宋体"/>
                        </a:rPr>
                        <a:t>、机械设备发票复印件</a:t>
                      </a: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9473" marR="59473" marT="0" marB="0">
                    <a:lnL>
                      <a:noFill/>
                    </a:lnL>
                    <a:lnR>
                      <a:noFill/>
                    </a:lnR>
                    <a:lnT>
                      <a:noFill/>
                    </a:lnT>
                    <a:lnB>
                      <a:noFill/>
                    </a:lnB>
                    <a:solidFill>
                      <a:schemeClr val="accent3"/>
                    </a:solidFill>
                  </a:tcPr>
                </a:tc>
                <a:tc>
                  <a:txBody>
                    <a:bodyPr/>
                    <a:lstStyle/>
                    <a:p>
                      <a:pPr algn="just">
                        <a:spcAft>
                          <a:spcPts val="0"/>
                        </a:spcAft>
                      </a:pPr>
                      <a:endParaRPr lang="en-US" sz="1600" kern="100" dirty="0">
                        <a:latin typeface="Times New Roman"/>
                        <a:ea typeface="宋体"/>
                      </a:endParaRPr>
                    </a:p>
                  </a:txBody>
                  <a:tcPr marL="59473" marR="59473" marT="0" marB="0">
                    <a:lnL>
                      <a:noFill/>
                    </a:lnL>
                    <a:lnR>
                      <a:noFill/>
                    </a:lnR>
                    <a:lnT>
                      <a:noFill/>
                    </a:lnT>
                    <a:lnB>
                      <a:noFill/>
                    </a:lnB>
                    <a:solidFill>
                      <a:schemeClr val="accent3"/>
                    </a:solidFill>
                  </a:tcPr>
                </a:tc>
              </a:tr>
            </a:tbl>
          </a:graphicData>
        </a:graphic>
      </p:graphicFrame>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323850" y="115888"/>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3-3 </a:t>
            </a:r>
            <a:r>
              <a:rPr lang="zh-CN" altLang="en-US" sz="4000">
                <a:solidFill>
                  <a:srgbClr val="000066"/>
                </a:solidFill>
                <a:latin typeface="黑体" panose="02010609060101010101" pitchFamily="49" charset="-122"/>
                <a:ea typeface="黑体" panose="02010609060101010101" pitchFamily="49" charset="-122"/>
              </a:rPr>
              <a:t>资料明细</a:t>
            </a:r>
            <a:r>
              <a:rPr lang="en-US" altLang="zh-CN" sz="4000">
                <a:solidFill>
                  <a:srgbClr val="000066"/>
                </a:solidFill>
                <a:latin typeface="黑体" panose="02010609060101010101" pitchFamily="49" charset="-122"/>
                <a:ea typeface="黑体" panose="02010609060101010101" pitchFamily="49" charset="-122"/>
              </a:rPr>
              <a:t>(</a:t>
            </a:r>
            <a:r>
              <a:rPr lang="zh-CN" altLang="en-US" sz="4000">
                <a:solidFill>
                  <a:srgbClr val="000066"/>
                </a:solidFill>
                <a:latin typeface="黑体" panose="02010609060101010101" pitchFamily="49" charset="-122"/>
                <a:ea typeface="黑体" panose="02010609060101010101" pitchFamily="49" charset="-122"/>
              </a:rPr>
              <a:t>法人客户</a:t>
            </a:r>
            <a:r>
              <a:rPr lang="en-US" altLang="zh-CN" sz="4000">
                <a:solidFill>
                  <a:srgbClr val="000066"/>
                </a:solidFill>
                <a:latin typeface="黑体" panose="02010609060101010101" pitchFamily="49" charset="-122"/>
                <a:ea typeface="黑体" panose="02010609060101010101" pitchFamily="49" charset="-122"/>
              </a:rPr>
              <a:t>)</a:t>
            </a:r>
          </a:p>
        </p:txBody>
      </p:sp>
      <p:graphicFrame>
        <p:nvGraphicFramePr>
          <p:cNvPr id="4" name="表格 3"/>
          <p:cNvGraphicFramePr>
            <a:graphicFrameLocks noGrp="1"/>
          </p:cNvGraphicFramePr>
          <p:nvPr/>
        </p:nvGraphicFramePr>
        <p:xfrm>
          <a:off x="357188" y="1017588"/>
          <a:ext cx="8501063" cy="5197460"/>
        </p:xfrm>
        <a:graphic>
          <a:graphicData uri="http://schemas.openxmlformats.org/drawingml/2006/table">
            <a:tbl>
              <a:tblPr/>
              <a:tblGrid>
                <a:gridCol w="3674910"/>
                <a:gridCol w="743867"/>
                <a:gridCol w="4082286"/>
              </a:tblGrid>
              <a:tr h="167660">
                <a:tc>
                  <a:txBody>
                    <a:bodyPr/>
                    <a:lstStyle/>
                    <a:p>
                      <a:pPr algn="ctr">
                        <a:spcAft>
                          <a:spcPts val="0"/>
                        </a:spcAft>
                      </a:pPr>
                      <a:r>
                        <a:rPr lang="zh-CN" sz="1100" b="1" kern="100" dirty="0">
                          <a:latin typeface="Times New Roman"/>
                          <a:ea typeface="宋体"/>
                        </a:rPr>
                        <a:t>申请人资料</a:t>
                      </a:r>
                      <a:endParaRPr lang="zh-CN" sz="1100" kern="100" dirty="0">
                        <a:latin typeface="Times New Roman"/>
                        <a:ea typeface="宋体"/>
                      </a:endParaRPr>
                    </a:p>
                  </a:txBody>
                  <a:tcPr marL="53947" marR="53947" marT="0" marB="0">
                    <a:lnL>
                      <a:noFill/>
                    </a:lnL>
                    <a:lnR>
                      <a:noFill/>
                    </a:lnR>
                    <a:lnT>
                      <a:noFill/>
                    </a:lnT>
                    <a:lnB>
                      <a:noFill/>
                    </a:lnB>
                    <a:noFill/>
                  </a:tcPr>
                </a:tc>
                <a:tc>
                  <a:txBody>
                    <a:bodyPr/>
                    <a:lstStyle/>
                    <a:p>
                      <a:pPr algn="ctr">
                        <a:spcAft>
                          <a:spcPts val="0"/>
                        </a:spcAft>
                      </a:pPr>
                      <a:endParaRPr lang="zh-CN" sz="1100" kern="100">
                        <a:latin typeface="Times New Roman"/>
                        <a:ea typeface="宋体"/>
                      </a:endParaRPr>
                    </a:p>
                  </a:txBody>
                  <a:tcPr marL="53947" marR="53947" marT="0" marB="0">
                    <a:lnL>
                      <a:noFill/>
                    </a:lnL>
                    <a:lnR>
                      <a:noFill/>
                    </a:lnR>
                    <a:lnT>
                      <a:noFill/>
                    </a:lnT>
                    <a:lnB>
                      <a:noFill/>
                    </a:lnB>
                    <a:noFill/>
                  </a:tcPr>
                </a:tc>
                <a:tc>
                  <a:txBody>
                    <a:bodyPr/>
                    <a:lstStyle/>
                    <a:p>
                      <a:pPr algn="ctr">
                        <a:spcAft>
                          <a:spcPts val="0"/>
                        </a:spcAft>
                      </a:pPr>
                      <a:r>
                        <a:rPr lang="zh-CN" sz="1100" b="1" kern="100">
                          <a:latin typeface="Times New Roman"/>
                          <a:ea typeface="宋体"/>
                        </a:rPr>
                        <a:t>融租相关合同</a:t>
                      </a:r>
                      <a:endParaRPr lang="zh-CN"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1</a:t>
                      </a:r>
                      <a:r>
                        <a:rPr lang="zh-CN" sz="1100" kern="100">
                          <a:latin typeface="Times New Roman"/>
                          <a:ea typeface="宋体"/>
                        </a:rPr>
                        <a:t>、营业执照</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1</a:t>
                      </a:r>
                      <a:r>
                        <a:rPr lang="zh-CN" sz="1100" kern="100">
                          <a:latin typeface="Times New Roman"/>
                          <a:ea typeface="宋体"/>
                        </a:rPr>
                        <a:t>、融资租赁合同</a:t>
                      </a:r>
                      <a:r>
                        <a:rPr lang="en-US" sz="1100" kern="100">
                          <a:latin typeface="Times New Roman"/>
                          <a:ea typeface="宋体"/>
                        </a:rPr>
                        <a:t>(</a:t>
                      </a:r>
                      <a:r>
                        <a:rPr lang="zh-CN" sz="1100" kern="100">
                          <a:latin typeface="Times New Roman"/>
                          <a:ea typeface="宋体"/>
                        </a:rPr>
                        <a:t>承租人、代理商</a:t>
                      </a:r>
                      <a:r>
                        <a:rPr lang="en-US" sz="1100" kern="100">
                          <a:latin typeface="Times New Roman"/>
                          <a:ea typeface="宋体"/>
                        </a:rPr>
                        <a:t>)</a:t>
                      </a:r>
                      <a:endParaRPr lang="zh-CN"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2</a:t>
                      </a:r>
                      <a:r>
                        <a:rPr lang="zh-CN" sz="1100" kern="100">
                          <a:latin typeface="Times New Roman"/>
                          <a:ea typeface="宋体"/>
                        </a:rPr>
                        <a:t>、组织机构代码证</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2</a:t>
                      </a:r>
                      <a:r>
                        <a:rPr lang="zh-CN" sz="1100" kern="100">
                          <a:latin typeface="Times New Roman"/>
                          <a:ea typeface="宋体"/>
                        </a:rPr>
                        <a:t>、租赁物买卖合同</a:t>
                      </a:r>
                      <a:r>
                        <a:rPr lang="en-US" sz="1100" kern="100">
                          <a:latin typeface="Times New Roman"/>
                          <a:ea typeface="宋体"/>
                        </a:rPr>
                        <a:t>(</a:t>
                      </a:r>
                      <a:r>
                        <a:rPr lang="zh-CN" sz="1100" kern="100">
                          <a:latin typeface="Times New Roman"/>
                          <a:ea typeface="宋体"/>
                        </a:rPr>
                        <a:t>承租人、代理商</a:t>
                      </a:r>
                      <a:r>
                        <a:rPr lang="en-US" sz="1100" kern="100">
                          <a:latin typeface="Times New Roman"/>
                          <a:ea typeface="宋体"/>
                        </a:rPr>
                        <a:t>)</a:t>
                      </a:r>
                      <a:endParaRPr lang="zh-CN"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3</a:t>
                      </a:r>
                      <a:r>
                        <a:rPr lang="zh-CN" sz="1100" kern="100">
                          <a:latin typeface="Times New Roman"/>
                          <a:ea typeface="宋体"/>
                        </a:rPr>
                        <a:t>、税务登记证复印件</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3</a:t>
                      </a:r>
                      <a:r>
                        <a:rPr lang="zh-CN" sz="1100" kern="100">
                          <a:latin typeface="Times New Roman"/>
                          <a:ea typeface="宋体"/>
                        </a:rPr>
                        <a:t>、租赁物验收单</a:t>
                      </a:r>
                      <a:r>
                        <a:rPr lang="en-US" sz="1100" kern="100">
                          <a:latin typeface="Times New Roman"/>
                          <a:ea typeface="宋体"/>
                        </a:rPr>
                        <a:t>(</a:t>
                      </a:r>
                      <a:r>
                        <a:rPr lang="zh-CN" sz="1100" kern="100">
                          <a:latin typeface="Times New Roman"/>
                          <a:ea typeface="宋体"/>
                        </a:rPr>
                        <a:t>承租人</a:t>
                      </a:r>
                      <a:r>
                        <a:rPr lang="en-US" sz="1100" kern="100">
                          <a:latin typeface="Times New Roman"/>
                          <a:ea typeface="宋体"/>
                        </a:rPr>
                        <a:t>)</a:t>
                      </a:r>
                      <a:endParaRPr lang="zh-CN"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4</a:t>
                      </a:r>
                      <a:r>
                        <a:rPr lang="zh-CN" sz="1100" kern="100">
                          <a:latin typeface="Times New Roman"/>
                          <a:ea typeface="宋体"/>
                        </a:rPr>
                        <a:t>、银行开户许可证</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4</a:t>
                      </a:r>
                      <a:r>
                        <a:rPr lang="zh-CN" sz="1100" kern="100">
                          <a:latin typeface="Times New Roman"/>
                          <a:ea typeface="宋体"/>
                        </a:rPr>
                        <a:t>、扣款授权书</a:t>
                      </a:r>
                      <a:r>
                        <a:rPr lang="en-US" sz="1100" kern="100">
                          <a:latin typeface="Times New Roman"/>
                          <a:ea typeface="宋体"/>
                        </a:rPr>
                        <a:t>(</a:t>
                      </a:r>
                      <a:r>
                        <a:rPr lang="zh-CN" sz="1100" kern="100">
                          <a:latin typeface="Times New Roman"/>
                          <a:ea typeface="宋体"/>
                        </a:rPr>
                        <a:t>承租人</a:t>
                      </a:r>
                      <a:r>
                        <a:rPr lang="en-US" sz="1100" kern="100">
                          <a:latin typeface="Times New Roman"/>
                          <a:ea typeface="宋体"/>
                        </a:rPr>
                        <a:t>)</a:t>
                      </a:r>
                      <a:endParaRPr lang="zh-CN"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5</a:t>
                      </a:r>
                      <a:r>
                        <a:rPr lang="zh-CN" sz="1100" kern="100">
                          <a:latin typeface="Times New Roman"/>
                          <a:ea typeface="宋体"/>
                        </a:rPr>
                        <a:t>、公司章程</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5</a:t>
                      </a:r>
                      <a:r>
                        <a:rPr lang="zh-CN" sz="1100" kern="100">
                          <a:latin typeface="Times New Roman"/>
                          <a:ea typeface="宋体"/>
                        </a:rPr>
                        <a:t>、起租说明书</a:t>
                      </a:r>
                      <a:r>
                        <a:rPr lang="en-US" sz="1100" kern="100">
                          <a:latin typeface="Times New Roman"/>
                          <a:ea typeface="宋体"/>
                        </a:rPr>
                        <a:t>(</a:t>
                      </a:r>
                      <a:r>
                        <a:rPr lang="zh-CN" sz="1100" kern="100">
                          <a:latin typeface="Times New Roman"/>
                          <a:ea typeface="宋体"/>
                        </a:rPr>
                        <a:t>承租人</a:t>
                      </a:r>
                      <a:r>
                        <a:rPr lang="en-US" sz="1100" kern="100">
                          <a:latin typeface="Times New Roman"/>
                          <a:ea typeface="宋体"/>
                        </a:rPr>
                        <a:t>)</a:t>
                      </a:r>
                      <a:endParaRPr lang="zh-CN"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6</a:t>
                      </a:r>
                      <a:r>
                        <a:rPr lang="zh-CN" sz="1100" kern="100">
                          <a:latin typeface="Times New Roman"/>
                          <a:ea typeface="宋体"/>
                        </a:rPr>
                        <a:t>、验资报告</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6</a:t>
                      </a:r>
                      <a:r>
                        <a:rPr lang="zh-CN" sz="1100" kern="100">
                          <a:latin typeface="Times New Roman"/>
                          <a:ea typeface="宋体"/>
                        </a:rPr>
                        <a:t>、留购合同</a:t>
                      </a:r>
                      <a:r>
                        <a:rPr lang="en-US" sz="1100" kern="100">
                          <a:latin typeface="Times New Roman"/>
                          <a:ea typeface="宋体"/>
                        </a:rPr>
                        <a:t>(</a:t>
                      </a:r>
                      <a:r>
                        <a:rPr lang="zh-CN" sz="1100" kern="100">
                          <a:latin typeface="Times New Roman"/>
                          <a:ea typeface="宋体"/>
                        </a:rPr>
                        <a:t>承租人</a:t>
                      </a:r>
                      <a:r>
                        <a:rPr lang="en-US" sz="1100" kern="100">
                          <a:latin typeface="Times New Roman"/>
                          <a:ea typeface="宋体"/>
                        </a:rPr>
                        <a:t>)</a:t>
                      </a:r>
                      <a:endParaRPr lang="zh-CN"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7</a:t>
                      </a:r>
                      <a:r>
                        <a:rPr lang="zh-CN" sz="1100" kern="100">
                          <a:latin typeface="Times New Roman"/>
                          <a:ea typeface="宋体"/>
                        </a:rPr>
                        <a:t>、法定代表人身份证</a:t>
                      </a:r>
                    </a:p>
                  </a:txBody>
                  <a:tcPr marL="53947" marR="53947" marT="0" marB="0" anchor="ctr">
                    <a:lnL>
                      <a:noFill/>
                    </a:lnL>
                    <a:lnR>
                      <a:noFill/>
                    </a:lnR>
                    <a:lnT>
                      <a:noFill/>
                    </a:lnT>
                    <a:lnB>
                      <a:noFill/>
                    </a:lnB>
                    <a:noFill/>
                  </a:tcPr>
                </a:tc>
                <a:tc>
                  <a:txBody>
                    <a:bodyPr/>
                    <a:lstStyle/>
                    <a:p>
                      <a:pPr algn="just">
                        <a:spcAft>
                          <a:spcPts val="0"/>
                        </a:spcAft>
                      </a:pPr>
                      <a:endParaRPr lang="en-US" sz="1100" kern="100" dirty="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dirty="0">
                          <a:latin typeface="Times New Roman"/>
                          <a:ea typeface="宋体"/>
                        </a:rPr>
                        <a:t>□</a:t>
                      </a:r>
                      <a:r>
                        <a:rPr lang="en-US" sz="1100" kern="100" dirty="0">
                          <a:latin typeface="Times New Roman"/>
                          <a:ea typeface="宋体"/>
                        </a:rPr>
                        <a:t>7</a:t>
                      </a:r>
                      <a:r>
                        <a:rPr lang="zh-CN" sz="1100" kern="100" dirty="0">
                          <a:latin typeface="Times New Roman"/>
                          <a:ea typeface="宋体"/>
                        </a:rPr>
                        <a:t>、回购承诺函（代理商）</a:t>
                      </a:r>
                    </a:p>
                  </a:txBody>
                  <a:tcPr marL="53947" marR="53947" marT="0" marB="0">
                    <a:lnL>
                      <a:noFill/>
                    </a:lnL>
                    <a:lnR>
                      <a:noFill/>
                    </a:lnR>
                    <a:lnT>
                      <a:noFill/>
                    </a:lnT>
                    <a:lnB>
                      <a:noFill/>
                    </a:lnB>
                    <a:noFill/>
                  </a:tcPr>
                </a:tc>
              </a:tr>
              <a:tr h="167660">
                <a:tc>
                  <a:txBody>
                    <a:bodyPr/>
                    <a:lstStyle/>
                    <a:p>
                      <a:pPr algn="just">
                        <a:spcAft>
                          <a:spcPts val="0"/>
                        </a:spcAft>
                      </a:pPr>
                      <a:r>
                        <a:rPr lang="zh-CN" sz="1100" kern="100" dirty="0">
                          <a:latin typeface="Times New Roman"/>
                          <a:ea typeface="宋体"/>
                        </a:rPr>
                        <a:t>□</a:t>
                      </a:r>
                      <a:r>
                        <a:rPr lang="en-US" sz="1100" kern="100" dirty="0">
                          <a:latin typeface="Times New Roman"/>
                          <a:ea typeface="宋体"/>
                        </a:rPr>
                        <a:t>8</a:t>
                      </a:r>
                      <a:r>
                        <a:rPr lang="zh-CN" sz="1100" kern="100" dirty="0">
                          <a:latin typeface="Times New Roman"/>
                          <a:ea typeface="宋体"/>
                        </a:rPr>
                        <a:t>、近三年财务报表</a:t>
                      </a:r>
                    </a:p>
                  </a:txBody>
                  <a:tcPr marL="53947" marR="53947" marT="0" marB="0" anchor="ctr">
                    <a:lnL>
                      <a:noFill/>
                    </a:lnL>
                    <a:lnR>
                      <a:noFill/>
                    </a:lnR>
                    <a:lnT>
                      <a:noFill/>
                    </a:lnT>
                    <a:lnB w="28575" cap="flat" cmpd="sng" algn="ctr">
                      <a:solidFill>
                        <a:schemeClr val="tx1"/>
                      </a:solidFill>
                      <a:prstDash val="solid"/>
                      <a:round/>
                      <a:headEnd type="none" w="med" len="med"/>
                      <a:tailEnd type="none" w="med" len="med"/>
                    </a:lnB>
                    <a:noFill/>
                  </a:tcPr>
                </a:tc>
                <a:tc>
                  <a:txBody>
                    <a:bodyPr/>
                    <a:lstStyle/>
                    <a:p>
                      <a:pPr algn="just">
                        <a:spcAft>
                          <a:spcPts val="0"/>
                        </a:spcAft>
                      </a:pPr>
                      <a:endParaRPr lang="en-US" sz="1100" kern="100" dirty="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dirty="0">
                          <a:latin typeface="Times New Roman"/>
                          <a:ea typeface="宋体"/>
                        </a:rPr>
                        <a:t>□</a:t>
                      </a:r>
                      <a:r>
                        <a:rPr lang="en-US" sz="1100" kern="100" dirty="0">
                          <a:latin typeface="Times New Roman"/>
                          <a:ea typeface="宋体"/>
                        </a:rPr>
                        <a:t>8</a:t>
                      </a:r>
                      <a:r>
                        <a:rPr lang="zh-CN" sz="1100" kern="100" dirty="0">
                          <a:latin typeface="Times New Roman"/>
                          <a:ea typeface="宋体"/>
                        </a:rPr>
                        <a:t>、融资租赁申请书</a:t>
                      </a:r>
                      <a:r>
                        <a:rPr lang="en-US" sz="1100" kern="100" dirty="0">
                          <a:latin typeface="Times New Roman"/>
                          <a:ea typeface="宋体"/>
                        </a:rPr>
                        <a:t>(</a:t>
                      </a:r>
                      <a:r>
                        <a:rPr lang="zh-CN" sz="1100" kern="100" dirty="0">
                          <a:latin typeface="Times New Roman"/>
                          <a:ea typeface="宋体"/>
                        </a:rPr>
                        <a:t>承租人</a:t>
                      </a:r>
                      <a:r>
                        <a:rPr lang="en-US" sz="1100" kern="100" dirty="0">
                          <a:latin typeface="Times New Roman"/>
                          <a:ea typeface="宋体"/>
                        </a:rPr>
                        <a:t>)</a:t>
                      </a:r>
                      <a:endParaRPr lang="zh-CN" sz="1100" kern="100" dirty="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9</a:t>
                      </a:r>
                      <a:r>
                        <a:rPr lang="zh-CN" sz="1100" kern="100">
                          <a:latin typeface="Times New Roman"/>
                          <a:ea typeface="宋体"/>
                        </a:rPr>
                        <a:t>、开户银行资信证明</a:t>
                      </a:r>
                    </a:p>
                  </a:txBody>
                  <a:tcPr marL="53947" marR="53947" marT="0" marB="0" anchor="ctr">
                    <a:lnL>
                      <a:noFill/>
                    </a:lnL>
                    <a:lnR>
                      <a:noFill/>
                    </a:lnR>
                    <a:lnT w="28575" cap="flat" cmpd="sng" algn="ctr">
                      <a:solidFill>
                        <a:schemeClr val="tx1"/>
                      </a:solidFill>
                      <a:prstDash val="solid"/>
                      <a:round/>
                      <a:headEnd type="none" w="med" len="med"/>
                      <a:tailEnd type="none" w="med" len="med"/>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9</a:t>
                      </a:r>
                      <a:r>
                        <a:rPr lang="zh-CN" sz="1100" kern="100">
                          <a:latin typeface="Times New Roman"/>
                          <a:ea typeface="宋体"/>
                        </a:rPr>
                        <a:t>、保险委托书（代理商）</a:t>
                      </a:r>
                    </a:p>
                  </a:txBody>
                  <a:tcPr marL="53947" marR="53947" marT="0" marB="0">
                    <a:lnL>
                      <a:noFill/>
                    </a:lnL>
                    <a:lnR>
                      <a:noFill/>
                    </a:lnR>
                    <a:lnT>
                      <a:noFill/>
                    </a:lnT>
                    <a:lnB>
                      <a:noFill/>
                    </a:lnB>
                    <a:noFill/>
                  </a:tcPr>
                </a:tc>
              </a:tr>
              <a:tr h="167660">
                <a:tc>
                  <a:txBody>
                    <a:bodyPr/>
                    <a:lstStyle/>
                    <a:p>
                      <a:pPr algn="just">
                        <a:spcAft>
                          <a:spcPts val="0"/>
                        </a:spcAft>
                      </a:pPr>
                      <a:r>
                        <a:rPr lang="zh-CN" sz="1100" kern="100" dirty="0">
                          <a:latin typeface="Times New Roman"/>
                          <a:ea typeface="宋体"/>
                        </a:rPr>
                        <a:t>□</a:t>
                      </a:r>
                      <a:r>
                        <a:rPr lang="en-US" sz="1100" kern="100" dirty="0">
                          <a:latin typeface="Times New Roman"/>
                          <a:ea typeface="宋体"/>
                        </a:rPr>
                        <a:t>11</a:t>
                      </a:r>
                      <a:r>
                        <a:rPr lang="zh-CN" sz="1100" kern="100" dirty="0">
                          <a:latin typeface="Times New Roman"/>
                          <a:ea typeface="宋体"/>
                        </a:rPr>
                        <a:t>、承包工程合同</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10</a:t>
                      </a:r>
                      <a:r>
                        <a:rPr lang="zh-CN" sz="1100" kern="100">
                          <a:latin typeface="Times New Roman"/>
                          <a:ea typeface="宋体"/>
                        </a:rPr>
                        <a:t>、发票（代理商）</a:t>
                      </a: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12</a:t>
                      </a:r>
                      <a:r>
                        <a:rPr lang="zh-CN" sz="1100" kern="100">
                          <a:latin typeface="Times New Roman"/>
                          <a:ea typeface="宋体"/>
                        </a:rPr>
                        <a:t>、公司资质证明</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dirty="0">
                          <a:latin typeface="Times New Roman"/>
                          <a:ea typeface="宋体"/>
                        </a:rPr>
                        <a:t>□</a:t>
                      </a:r>
                      <a:r>
                        <a:rPr lang="en-US" sz="1100" kern="100" dirty="0">
                          <a:latin typeface="Times New Roman"/>
                          <a:ea typeface="宋体"/>
                        </a:rPr>
                        <a:t>11</a:t>
                      </a:r>
                      <a:r>
                        <a:rPr lang="zh-CN" sz="1100" kern="100" dirty="0">
                          <a:latin typeface="Times New Roman"/>
                          <a:ea typeface="宋体"/>
                        </a:rPr>
                        <a:t>、合格证</a:t>
                      </a:r>
                    </a:p>
                  </a:txBody>
                  <a:tcPr marL="53947" marR="53947" marT="0" marB="0">
                    <a:lnL>
                      <a:noFill/>
                    </a:lnL>
                    <a:lnR>
                      <a:noFill/>
                    </a:lnR>
                    <a:lnT>
                      <a:noFill/>
                    </a:lnT>
                    <a:lnB w="28575" cap="flat" cmpd="sng" algn="ctr">
                      <a:solidFill>
                        <a:schemeClr val="tx1"/>
                      </a:solidFill>
                      <a:prstDash val="solid"/>
                      <a:round/>
                      <a:headEnd type="none" w="med" len="med"/>
                      <a:tailEnd type="none" w="med" len="med"/>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13</a:t>
                      </a:r>
                      <a:r>
                        <a:rPr lang="zh-CN" sz="1100" kern="100">
                          <a:latin typeface="Times New Roman"/>
                          <a:ea typeface="宋体"/>
                        </a:rPr>
                        <a:t>、租赁物保险单据</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12</a:t>
                      </a:r>
                      <a:r>
                        <a:rPr lang="zh-CN" sz="1100" kern="100">
                          <a:latin typeface="Times New Roman"/>
                          <a:ea typeface="宋体"/>
                        </a:rPr>
                        <a:t>、免除公证通知书</a:t>
                      </a:r>
                      <a:r>
                        <a:rPr lang="en-US" sz="1100" kern="100">
                          <a:latin typeface="Times New Roman"/>
                          <a:ea typeface="宋体"/>
                        </a:rPr>
                        <a:t>(</a:t>
                      </a:r>
                      <a:r>
                        <a:rPr lang="zh-CN" sz="1100" kern="100">
                          <a:latin typeface="Times New Roman"/>
                          <a:ea typeface="宋体"/>
                        </a:rPr>
                        <a:t>代理商</a:t>
                      </a:r>
                      <a:r>
                        <a:rPr lang="en-US" sz="1100" kern="100">
                          <a:latin typeface="Times New Roman"/>
                          <a:ea typeface="宋体"/>
                        </a:rPr>
                        <a:t>)</a:t>
                      </a:r>
                      <a:endParaRPr lang="zh-CN" sz="1100" kern="100">
                        <a:latin typeface="Times New Roman"/>
                        <a:ea typeface="宋体"/>
                      </a:endParaRPr>
                    </a:p>
                  </a:txBody>
                  <a:tcPr marL="53947" marR="53947" marT="0" marB="0">
                    <a:lnL>
                      <a:noFill/>
                    </a:lnL>
                    <a:lnR>
                      <a:noFill/>
                    </a:lnR>
                    <a:lnT w="28575" cap="flat" cmpd="sng" algn="ctr">
                      <a:solidFill>
                        <a:schemeClr val="tx1"/>
                      </a:solidFill>
                      <a:prstDash val="solid"/>
                      <a:round/>
                      <a:headEnd type="none" w="med" len="med"/>
                      <a:tailEnd type="none" w="med" len="med"/>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14</a:t>
                      </a:r>
                      <a:r>
                        <a:rPr lang="zh-CN" sz="1100" kern="100">
                          <a:latin typeface="Times New Roman"/>
                          <a:ea typeface="宋体"/>
                        </a:rPr>
                        <a:t>、法定代表人简历</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dirty="0">
                          <a:latin typeface="Times New Roman"/>
                          <a:ea typeface="宋体"/>
                        </a:rPr>
                        <a:t>□</a:t>
                      </a:r>
                      <a:r>
                        <a:rPr lang="en-US" sz="1100" kern="100" dirty="0">
                          <a:latin typeface="Times New Roman"/>
                          <a:ea typeface="宋体"/>
                        </a:rPr>
                        <a:t>13</a:t>
                      </a:r>
                      <a:r>
                        <a:rPr lang="zh-CN" sz="1100" kern="100" dirty="0">
                          <a:latin typeface="Times New Roman"/>
                          <a:ea typeface="宋体"/>
                        </a:rPr>
                        <a:t>、委托支付确认书</a:t>
                      </a:r>
                      <a:r>
                        <a:rPr lang="en-US" sz="1100" kern="100" dirty="0">
                          <a:latin typeface="Times New Roman"/>
                          <a:ea typeface="宋体"/>
                        </a:rPr>
                        <a:t>(</a:t>
                      </a:r>
                      <a:r>
                        <a:rPr lang="zh-CN" sz="1100" kern="100" dirty="0">
                          <a:latin typeface="Times New Roman"/>
                          <a:ea typeface="宋体"/>
                        </a:rPr>
                        <a:t>承租人、代理商</a:t>
                      </a:r>
                      <a:r>
                        <a:rPr lang="en-US" sz="1100" kern="100" dirty="0">
                          <a:latin typeface="Times New Roman"/>
                          <a:ea typeface="宋体"/>
                        </a:rPr>
                        <a:t>)</a:t>
                      </a:r>
                      <a:endParaRPr lang="zh-CN" sz="1100" kern="100" dirty="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15</a:t>
                      </a:r>
                      <a:r>
                        <a:rPr lang="zh-CN" sz="1100" kern="100">
                          <a:latin typeface="Times New Roman"/>
                          <a:ea typeface="宋体"/>
                        </a:rPr>
                        <a:t>、公司情况简介</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dirty="0">
                          <a:latin typeface="Times New Roman"/>
                          <a:ea typeface="宋体"/>
                        </a:rPr>
                        <a:t>□</a:t>
                      </a:r>
                      <a:r>
                        <a:rPr lang="en-US" sz="1100" kern="100" dirty="0">
                          <a:latin typeface="Times New Roman"/>
                          <a:ea typeface="宋体"/>
                        </a:rPr>
                        <a:t>14</a:t>
                      </a:r>
                      <a:r>
                        <a:rPr lang="zh-CN" sz="1100" kern="100" dirty="0">
                          <a:latin typeface="Times New Roman"/>
                          <a:ea typeface="宋体"/>
                        </a:rPr>
                        <a:t>、验收承诺</a:t>
                      </a:r>
                      <a:r>
                        <a:rPr lang="en-US" sz="1100" kern="100" dirty="0">
                          <a:latin typeface="Times New Roman"/>
                          <a:ea typeface="宋体"/>
                        </a:rPr>
                        <a:t>(</a:t>
                      </a:r>
                      <a:r>
                        <a:rPr lang="zh-CN" sz="1100" kern="100" dirty="0">
                          <a:latin typeface="Times New Roman"/>
                          <a:ea typeface="宋体"/>
                        </a:rPr>
                        <a:t>承租人</a:t>
                      </a:r>
                      <a:r>
                        <a:rPr lang="en-US" sz="1100" kern="100" dirty="0">
                          <a:latin typeface="Times New Roman"/>
                          <a:ea typeface="宋体"/>
                        </a:rPr>
                        <a:t>)</a:t>
                      </a:r>
                      <a:endParaRPr lang="zh-CN" sz="1100" kern="100" dirty="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16</a:t>
                      </a:r>
                      <a:r>
                        <a:rPr lang="zh-CN" sz="1100" kern="100">
                          <a:latin typeface="Times New Roman"/>
                          <a:ea typeface="宋体"/>
                        </a:rPr>
                        <a:t>、公司发展及未来规划</a:t>
                      </a:r>
                    </a:p>
                  </a:txBody>
                  <a:tcPr marL="53947" marR="53947" marT="0" marB="0" anchor="ctr">
                    <a:lnL>
                      <a:noFill/>
                    </a:lnL>
                    <a:lnR>
                      <a:noFill/>
                    </a:lnR>
                    <a:lnT>
                      <a:noFill/>
                    </a:lnT>
                    <a:lnB>
                      <a:noFill/>
                    </a:lnB>
                    <a:noFill/>
                  </a:tcPr>
                </a:tc>
                <a:tc>
                  <a:txBody>
                    <a:bodyPr/>
                    <a:lstStyle/>
                    <a:p>
                      <a:pPr algn="just">
                        <a:spcAft>
                          <a:spcPts val="0"/>
                        </a:spcAft>
                      </a:pPr>
                      <a:endParaRPr lang="en-US" sz="1100" kern="100" dirty="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dirty="0">
                          <a:latin typeface="Times New Roman"/>
                          <a:ea typeface="宋体"/>
                        </a:rPr>
                        <a:t>□</a:t>
                      </a:r>
                      <a:r>
                        <a:rPr lang="en-US" sz="1100" kern="100" dirty="0">
                          <a:latin typeface="Times New Roman"/>
                          <a:ea typeface="宋体"/>
                        </a:rPr>
                        <a:t>15</a:t>
                      </a:r>
                      <a:r>
                        <a:rPr lang="zh-CN" sz="1100" kern="100" dirty="0">
                          <a:latin typeface="Times New Roman"/>
                          <a:ea typeface="宋体"/>
                        </a:rPr>
                        <a:t>、担保承诺书</a:t>
                      </a:r>
                      <a:r>
                        <a:rPr lang="en-US" sz="1100" kern="100" dirty="0">
                          <a:latin typeface="Times New Roman"/>
                          <a:ea typeface="宋体"/>
                        </a:rPr>
                        <a:t>(</a:t>
                      </a:r>
                      <a:r>
                        <a:rPr lang="zh-CN" sz="1100" kern="100" dirty="0">
                          <a:latin typeface="Times New Roman"/>
                          <a:ea typeface="宋体"/>
                        </a:rPr>
                        <a:t>承租人、担保人</a:t>
                      </a:r>
                      <a:r>
                        <a:rPr lang="en-US" sz="1100" kern="100" dirty="0">
                          <a:latin typeface="Times New Roman"/>
                          <a:ea typeface="宋体"/>
                        </a:rPr>
                        <a:t>)</a:t>
                      </a:r>
                      <a:endParaRPr lang="zh-CN" sz="1100" kern="100" dirty="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17</a:t>
                      </a:r>
                      <a:r>
                        <a:rPr lang="zh-CN" sz="1100" kern="100">
                          <a:latin typeface="Times New Roman"/>
                          <a:ea typeface="宋体"/>
                        </a:rPr>
                        <a:t>、贷款卡</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18</a:t>
                      </a:r>
                      <a:r>
                        <a:rPr lang="zh-CN" sz="1100" kern="100">
                          <a:latin typeface="Times New Roman"/>
                          <a:ea typeface="宋体"/>
                        </a:rPr>
                        <a:t>、安全生产许可证</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endParaRPr lang="en-US" sz="1100" kern="100" dirty="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dirty="0">
                          <a:latin typeface="Times New Roman"/>
                          <a:ea typeface="宋体"/>
                        </a:rPr>
                        <a:t>□</a:t>
                      </a:r>
                      <a:r>
                        <a:rPr lang="en-US" sz="1100" kern="100" dirty="0">
                          <a:latin typeface="Times New Roman"/>
                          <a:ea typeface="宋体"/>
                        </a:rPr>
                        <a:t>19</a:t>
                      </a:r>
                      <a:r>
                        <a:rPr lang="zh-CN" sz="1100" kern="100" dirty="0">
                          <a:latin typeface="Times New Roman"/>
                          <a:ea typeface="宋体"/>
                        </a:rPr>
                        <a:t>、固定资产清单或台帐</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r>
              <a:tr h="167660">
                <a:tc>
                  <a:txBody>
                    <a:bodyPr/>
                    <a:lstStyle/>
                    <a:p>
                      <a:pPr algn="ctr">
                        <a:spcAft>
                          <a:spcPts val="0"/>
                        </a:spcAft>
                      </a:pPr>
                      <a:r>
                        <a:rPr lang="zh-CN" sz="1100" b="1" kern="100" dirty="0">
                          <a:latin typeface="Times New Roman"/>
                          <a:ea typeface="宋体"/>
                        </a:rPr>
                        <a:t>担保人资料</a:t>
                      </a:r>
                      <a:endParaRPr lang="zh-CN" sz="1100" kern="100" dirty="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ctr">
                        <a:spcAft>
                          <a:spcPts val="0"/>
                        </a:spcAft>
                      </a:pPr>
                      <a:r>
                        <a:rPr lang="zh-CN" sz="1100" b="1" kern="100" dirty="0">
                          <a:latin typeface="Times New Roman"/>
                          <a:ea typeface="宋体"/>
                        </a:rPr>
                        <a:t>资信调查表</a:t>
                      </a:r>
                      <a:endParaRPr lang="zh-CN" sz="1100" kern="100" dirty="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1</a:t>
                      </a:r>
                      <a:r>
                        <a:rPr lang="zh-CN" sz="1100" kern="100">
                          <a:latin typeface="Times New Roman"/>
                          <a:ea typeface="宋体"/>
                        </a:rPr>
                        <a:t>、营业执照</a:t>
                      </a:r>
                    </a:p>
                  </a:txBody>
                  <a:tcPr marL="53947" marR="53947" marT="0" marB="0" anchor="ctr">
                    <a:lnL>
                      <a:noFill/>
                    </a:lnL>
                    <a:lnR>
                      <a:noFill/>
                    </a:lnR>
                    <a:lnT>
                      <a:noFill/>
                    </a:lnT>
                    <a:lnB>
                      <a:noFill/>
                    </a:lnB>
                    <a:noFill/>
                  </a:tcPr>
                </a:tc>
                <a:tc>
                  <a:txBody>
                    <a:bodyPr/>
                    <a:lstStyle/>
                    <a:p>
                      <a:pPr algn="ctr">
                        <a:spcAft>
                          <a:spcPts val="0"/>
                        </a:spcAft>
                      </a:pPr>
                      <a:endParaRPr lang="zh-CN"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1</a:t>
                      </a:r>
                      <a:r>
                        <a:rPr lang="zh-CN" sz="1100" kern="100">
                          <a:latin typeface="Times New Roman"/>
                          <a:ea typeface="宋体"/>
                        </a:rPr>
                        <a:t>、业务审批表</a:t>
                      </a:r>
                    </a:p>
                  </a:txBody>
                  <a:tcPr marL="53947" marR="53947" marT="0" marB="0" anchor="ctr">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2</a:t>
                      </a:r>
                      <a:r>
                        <a:rPr lang="zh-CN" sz="1100" kern="100">
                          <a:latin typeface="Times New Roman"/>
                          <a:ea typeface="宋体"/>
                        </a:rPr>
                        <a:t>、组织机构代码证</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2</a:t>
                      </a:r>
                      <a:r>
                        <a:rPr lang="zh-CN" sz="1100" kern="100">
                          <a:latin typeface="Times New Roman"/>
                          <a:ea typeface="宋体"/>
                        </a:rPr>
                        <a:t>、资信评估表</a:t>
                      </a:r>
                    </a:p>
                  </a:txBody>
                  <a:tcPr marL="53947" marR="53947" marT="0" marB="0" anchor="ctr">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3</a:t>
                      </a:r>
                      <a:r>
                        <a:rPr lang="zh-CN" sz="1100" kern="100">
                          <a:latin typeface="Times New Roman"/>
                          <a:ea typeface="宋体"/>
                        </a:rPr>
                        <a:t>、税务登记证复印件</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3</a:t>
                      </a:r>
                      <a:r>
                        <a:rPr lang="zh-CN" sz="1100" kern="100">
                          <a:latin typeface="Times New Roman"/>
                          <a:ea typeface="宋体"/>
                        </a:rPr>
                        <a:t>、客户档案</a:t>
                      </a:r>
                    </a:p>
                  </a:txBody>
                  <a:tcPr marL="53947" marR="53947" marT="0" marB="0" anchor="ctr">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4</a:t>
                      </a:r>
                      <a:r>
                        <a:rPr lang="zh-CN" sz="1100" kern="100">
                          <a:latin typeface="Times New Roman"/>
                          <a:ea typeface="宋体"/>
                        </a:rPr>
                        <a:t>、银行开户许可证</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r>
                        <a:rPr lang="zh-CN" sz="1100" kern="100">
                          <a:latin typeface="Times New Roman"/>
                          <a:ea typeface="宋体"/>
                        </a:rPr>
                        <a:t>□</a:t>
                      </a:r>
                      <a:r>
                        <a:rPr lang="en-US" sz="1100" kern="100">
                          <a:latin typeface="Times New Roman"/>
                          <a:ea typeface="宋体"/>
                        </a:rPr>
                        <a:t>4</a:t>
                      </a:r>
                      <a:r>
                        <a:rPr lang="zh-CN" sz="1100" kern="100">
                          <a:latin typeface="Times New Roman"/>
                          <a:ea typeface="宋体"/>
                        </a:rPr>
                        <a:t>、项目档案</a:t>
                      </a:r>
                    </a:p>
                  </a:txBody>
                  <a:tcPr marL="53947" marR="53947" marT="0" marB="0" anchor="ctr">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5</a:t>
                      </a:r>
                      <a:r>
                        <a:rPr lang="zh-CN" sz="1100" kern="100">
                          <a:latin typeface="Times New Roman"/>
                          <a:ea typeface="宋体"/>
                        </a:rPr>
                        <a:t>、近三年财务报表</a:t>
                      </a:r>
                    </a:p>
                  </a:txBody>
                  <a:tcPr marL="53947" marR="53947" marT="0" marB="0">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endParaRPr lang="en-US" sz="1100" kern="100">
                        <a:latin typeface="宋体"/>
                        <a:ea typeface="宋体"/>
                        <a:cs typeface="宋体"/>
                      </a:endParaRPr>
                    </a:p>
                  </a:txBody>
                  <a:tcPr marL="53947" marR="53947" marT="0" marB="0" anchor="ctr">
                    <a:lnL>
                      <a:noFill/>
                    </a:lnL>
                    <a:lnR>
                      <a:noFill/>
                    </a:lnR>
                    <a:lnT>
                      <a:noFill/>
                    </a:lnT>
                    <a:lnB>
                      <a:noFill/>
                    </a:lnB>
                    <a:noFill/>
                  </a:tcPr>
                </a:tc>
              </a:tr>
              <a:tr h="167660">
                <a:tc>
                  <a:txBody>
                    <a:bodyPr/>
                    <a:lstStyle/>
                    <a:p>
                      <a:pPr algn="just">
                        <a:spcAft>
                          <a:spcPts val="0"/>
                        </a:spcAft>
                      </a:pPr>
                      <a:r>
                        <a:rPr lang="zh-CN" sz="1100" kern="100" dirty="0">
                          <a:latin typeface="Times New Roman"/>
                          <a:ea typeface="宋体"/>
                        </a:rPr>
                        <a:t>□</a:t>
                      </a:r>
                      <a:r>
                        <a:rPr lang="en-US" sz="1100" kern="100" dirty="0">
                          <a:latin typeface="Times New Roman"/>
                          <a:ea typeface="宋体"/>
                        </a:rPr>
                        <a:t>6</a:t>
                      </a:r>
                      <a:r>
                        <a:rPr lang="zh-CN" sz="1100" kern="100" dirty="0">
                          <a:latin typeface="Times New Roman"/>
                          <a:ea typeface="宋体"/>
                        </a:rPr>
                        <a:t>、公司章程</a:t>
                      </a:r>
                    </a:p>
                  </a:txBody>
                  <a:tcPr marL="53947" marR="53947" marT="0" marB="0">
                    <a:lnL>
                      <a:noFill/>
                    </a:lnL>
                    <a:lnR>
                      <a:noFill/>
                    </a:lnR>
                    <a:lnT>
                      <a:noFill/>
                    </a:lnT>
                    <a:lnB w="28575" cap="flat" cmpd="sng" algn="ctr">
                      <a:solidFill>
                        <a:schemeClr val="tx1"/>
                      </a:solidFill>
                      <a:prstDash val="solid"/>
                      <a:round/>
                      <a:headEnd type="none" w="med" len="med"/>
                      <a:tailEnd type="none" w="med" len="med"/>
                    </a:lnB>
                    <a:noFill/>
                  </a:tcPr>
                </a:tc>
                <a:tc>
                  <a:txBody>
                    <a:bodyPr/>
                    <a:lstStyle/>
                    <a:p>
                      <a:pPr algn="just">
                        <a:spcAft>
                          <a:spcPts val="0"/>
                        </a:spcAft>
                      </a:pPr>
                      <a:endParaRPr lang="en-US" sz="1100" kern="100">
                        <a:latin typeface="宋体"/>
                        <a:ea typeface="宋体"/>
                        <a:cs typeface="宋体"/>
                      </a:endParaRPr>
                    </a:p>
                  </a:txBody>
                  <a:tcPr marL="53947" marR="53947" marT="0" marB="0">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7</a:t>
                      </a:r>
                      <a:r>
                        <a:rPr lang="zh-CN" sz="1100" kern="100">
                          <a:latin typeface="Times New Roman"/>
                          <a:ea typeface="宋体"/>
                        </a:rPr>
                        <a:t>、验资报告</a:t>
                      </a:r>
                    </a:p>
                  </a:txBody>
                  <a:tcPr marL="53947" marR="53947" marT="0" marB="0">
                    <a:lnL>
                      <a:noFill/>
                    </a:lnL>
                    <a:lnR>
                      <a:noFill/>
                    </a:lnR>
                    <a:lnT w="28575" cap="flat" cmpd="sng" algn="ctr">
                      <a:solidFill>
                        <a:schemeClr val="tx1"/>
                      </a:solidFill>
                      <a:prstDash val="solid"/>
                      <a:round/>
                      <a:headEnd type="none" w="med" len="med"/>
                      <a:tailEnd type="none" w="med" len="med"/>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8</a:t>
                      </a:r>
                      <a:r>
                        <a:rPr lang="zh-CN" sz="1100" kern="100">
                          <a:latin typeface="Times New Roman"/>
                          <a:ea typeface="宋体"/>
                        </a:rPr>
                        <a:t>、法定代表人简历</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9</a:t>
                      </a:r>
                      <a:r>
                        <a:rPr lang="zh-CN" sz="1100" kern="100">
                          <a:latin typeface="Times New Roman"/>
                          <a:ea typeface="宋体"/>
                        </a:rPr>
                        <a:t>、公司情况简介</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10</a:t>
                      </a:r>
                      <a:r>
                        <a:rPr lang="zh-CN" sz="1100" kern="100">
                          <a:latin typeface="Times New Roman"/>
                          <a:ea typeface="宋体"/>
                        </a:rPr>
                        <a:t>、公司发展及未来规划</a:t>
                      </a:r>
                    </a:p>
                  </a:txBody>
                  <a:tcPr marL="53947" marR="53947" marT="0" marB="0" anchor="ctr">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r>
              <a:tr h="167660">
                <a:tc>
                  <a:txBody>
                    <a:bodyPr/>
                    <a:lstStyle/>
                    <a:p>
                      <a:pPr algn="just">
                        <a:spcAft>
                          <a:spcPts val="0"/>
                        </a:spcAft>
                      </a:pPr>
                      <a:r>
                        <a:rPr lang="zh-CN" sz="1100" kern="100">
                          <a:latin typeface="Times New Roman"/>
                          <a:ea typeface="宋体"/>
                        </a:rPr>
                        <a:t>□</a:t>
                      </a:r>
                      <a:r>
                        <a:rPr lang="en-US" sz="1100" kern="100">
                          <a:latin typeface="Times New Roman"/>
                          <a:ea typeface="宋体"/>
                        </a:rPr>
                        <a:t>11</a:t>
                      </a:r>
                      <a:r>
                        <a:rPr lang="zh-CN" sz="1100" kern="100">
                          <a:latin typeface="Times New Roman"/>
                          <a:ea typeface="宋体"/>
                        </a:rPr>
                        <a:t>、公司资质证明</a:t>
                      </a:r>
                    </a:p>
                  </a:txBody>
                  <a:tcPr marL="53947" marR="53947" marT="0" marB="0">
                    <a:lnL>
                      <a:noFill/>
                    </a:lnL>
                    <a:lnR>
                      <a:noFill/>
                    </a:lnR>
                    <a:lnT>
                      <a:noFill/>
                    </a:lnT>
                    <a:lnB>
                      <a:noFill/>
                    </a:lnB>
                    <a:noFill/>
                  </a:tcPr>
                </a:tc>
                <a:tc>
                  <a:txBody>
                    <a:bodyPr/>
                    <a:lstStyle/>
                    <a:p>
                      <a:pPr algn="just">
                        <a:spcAft>
                          <a:spcPts val="0"/>
                        </a:spcAft>
                      </a:pPr>
                      <a:endParaRPr lang="en-US" sz="1100" kern="100">
                        <a:latin typeface="Times New Roman"/>
                        <a:ea typeface="宋体"/>
                      </a:endParaRPr>
                    </a:p>
                  </a:txBody>
                  <a:tcPr marL="53947" marR="53947" marT="0" marB="0">
                    <a:lnL>
                      <a:noFill/>
                    </a:lnL>
                    <a:lnR>
                      <a:noFill/>
                    </a:lnR>
                    <a:lnT>
                      <a:noFill/>
                    </a:lnT>
                    <a:lnB>
                      <a:noFill/>
                    </a:lnB>
                    <a:noFill/>
                  </a:tcPr>
                </a:tc>
                <a:tc>
                  <a:txBody>
                    <a:bodyPr/>
                    <a:lstStyle/>
                    <a:p>
                      <a:pPr algn="just">
                        <a:spcAft>
                          <a:spcPts val="0"/>
                        </a:spcAft>
                      </a:pPr>
                      <a:endParaRPr lang="en-US" sz="1100" kern="100" dirty="0">
                        <a:latin typeface="Times New Roman"/>
                        <a:ea typeface="宋体"/>
                      </a:endParaRPr>
                    </a:p>
                  </a:txBody>
                  <a:tcPr marL="53947" marR="53947" marT="0" marB="0">
                    <a:lnL>
                      <a:noFill/>
                    </a:lnL>
                    <a:lnR>
                      <a:noFill/>
                    </a:lnR>
                    <a:lnT>
                      <a:noFill/>
                    </a:lnT>
                    <a:lnB>
                      <a:noFill/>
                    </a:lnB>
                    <a:noFill/>
                  </a:tcPr>
                </a:tc>
              </a:tr>
            </a:tbl>
          </a:graphicData>
        </a:graphic>
      </p:graphicFrame>
    </p:spTree>
  </p:cSld>
  <p:clrMapOvr>
    <a:masterClrMapping/>
  </p:clrMapOvr>
  <p:transition spd="med" advTm="4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0" y="-71438"/>
          <a:ext cx="9144000" cy="7559691"/>
        </p:xfrm>
        <a:graphic>
          <a:graphicData uri="http://schemas.openxmlformats.org/drawingml/2006/table">
            <a:tbl>
              <a:tblPr/>
              <a:tblGrid>
                <a:gridCol w="3952844"/>
                <a:gridCol w="800125"/>
                <a:gridCol w="4391031"/>
              </a:tblGrid>
              <a:tr h="243861">
                <a:tc>
                  <a:txBody>
                    <a:bodyPr/>
                    <a:lstStyle/>
                    <a:p>
                      <a:pPr algn="ctr">
                        <a:spcAft>
                          <a:spcPts val="0"/>
                        </a:spcAft>
                      </a:pPr>
                      <a:r>
                        <a:rPr lang="zh-CN" sz="1600" b="1" kern="100" dirty="0">
                          <a:latin typeface="Times New Roman"/>
                          <a:ea typeface="宋体"/>
                        </a:rPr>
                        <a:t>申请人资料</a:t>
                      </a:r>
                      <a:endParaRPr lang="zh-CN" sz="1600" kern="100" dirty="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ctr">
                        <a:spcAft>
                          <a:spcPts val="0"/>
                        </a:spcAft>
                      </a:pPr>
                      <a:endParaRPr lang="zh-CN"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ctr">
                        <a:spcAft>
                          <a:spcPts val="0"/>
                        </a:spcAft>
                      </a:pPr>
                      <a:r>
                        <a:rPr lang="zh-CN" sz="1600" b="1" kern="100">
                          <a:latin typeface="Times New Roman"/>
                          <a:ea typeface="宋体"/>
                        </a:rPr>
                        <a:t>融租相关合同</a:t>
                      </a:r>
                      <a:endParaRPr lang="zh-CN"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1</a:t>
                      </a:r>
                      <a:r>
                        <a:rPr lang="zh-CN" sz="1600" kern="100">
                          <a:latin typeface="Times New Roman"/>
                          <a:ea typeface="宋体"/>
                        </a:rPr>
                        <a:t>、营业执照</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1</a:t>
                      </a:r>
                      <a:r>
                        <a:rPr lang="zh-CN" sz="1600" kern="100">
                          <a:latin typeface="Times New Roman"/>
                          <a:ea typeface="宋体"/>
                        </a:rPr>
                        <a:t>、融资租赁合同</a:t>
                      </a:r>
                      <a:r>
                        <a:rPr lang="en-US" sz="1600" kern="100">
                          <a:latin typeface="Times New Roman"/>
                          <a:ea typeface="宋体"/>
                        </a:rPr>
                        <a:t>(</a:t>
                      </a:r>
                      <a:r>
                        <a:rPr lang="zh-CN" sz="1600" kern="100">
                          <a:latin typeface="Times New Roman"/>
                          <a:ea typeface="宋体"/>
                        </a:rPr>
                        <a:t>承租人、代理商</a:t>
                      </a:r>
                      <a:r>
                        <a:rPr lang="en-US" sz="1600" kern="100">
                          <a:latin typeface="Times New Roman"/>
                          <a:ea typeface="宋体"/>
                        </a:rPr>
                        <a:t>)</a:t>
                      </a:r>
                      <a:endParaRPr lang="zh-CN"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2</a:t>
                      </a:r>
                      <a:r>
                        <a:rPr lang="zh-CN" sz="1600" kern="100">
                          <a:latin typeface="Times New Roman"/>
                          <a:ea typeface="宋体"/>
                        </a:rPr>
                        <a:t>、组织机构代码证</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2</a:t>
                      </a:r>
                      <a:r>
                        <a:rPr lang="zh-CN" sz="1600" kern="100">
                          <a:latin typeface="Times New Roman"/>
                          <a:ea typeface="宋体"/>
                        </a:rPr>
                        <a:t>、租赁物买卖合同</a:t>
                      </a:r>
                      <a:r>
                        <a:rPr lang="en-US" sz="1600" kern="100">
                          <a:latin typeface="Times New Roman"/>
                          <a:ea typeface="宋体"/>
                        </a:rPr>
                        <a:t>(</a:t>
                      </a:r>
                      <a:r>
                        <a:rPr lang="zh-CN" sz="1600" kern="100">
                          <a:latin typeface="Times New Roman"/>
                          <a:ea typeface="宋体"/>
                        </a:rPr>
                        <a:t>承租人、代理商</a:t>
                      </a:r>
                      <a:r>
                        <a:rPr lang="en-US" sz="1600" kern="100">
                          <a:latin typeface="Times New Roman"/>
                          <a:ea typeface="宋体"/>
                        </a:rPr>
                        <a:t>)</a:t>
                      </a:r>
                      <a:endParaRPr lang="zh-CN"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3</a:t>
                      </a:r>
                      <a:r>
                        <a:rPr lang="zh-CN" sz="1600" kern="100">
                          <a:latin typeface="Times New Roman"/>
                          <a:ea typeface="宋体"/>
                        </a:rPr>
                        <a:t>、税务登记证复印件</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3</a:t>
                      </a:r>
                      <a:r>
                        <a:rPr lang="zh-CN" sz="1600" kern="100">
                          <a:latin typeface="Times New Roman"/>
                          <a:ea typeface="宋体"/>
                        </a:rPr>
                        <a:t>、租赁物验收单</a:t>
                      </a:r>
                      <a:r>
                        <a:rPr lang="en-US" sz="1600" kern="100">
                          <a:latin typeface="Times New Roman"/>
                          <a:ea typeface="宋体"/>
                        </a:rPr>
                        <a:t>(</a:t>
                      </a:r>
                      <a:r>
                        <a:rPr lang="zh-CN" sz="1600" kern="100">
                          <a:latin typeface="Times New Roman"/>
                          <a:ea typeface="宋体"/>
                        </a:rPr>
                        <a:t>承租人</a:t>
                      </a:r>
                      <a:r>
                        <a:rPr lang="en-US" sz="1600" kern="100">
                          <a:latin typeface="Times New Roman"/>
                          <a:ea typeface="宋体"/>
                        </a:rPr>
                        <a:t>)</a:t>
                      </a:r>
                      <a:endParaRPr lang="zh-CN"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4</a:t>
                      </a:r>
                      <a:r>
                        <a:rPr lang="zh-CN" sz="1600" kern="100">
                          <a:latin typeface="Times New Roman"/>
                          <a:ea typeface="宋体"/>
                        </a:rPr>
                        <a:t>、银行开户许可证</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4</a:t>
                      </a:r>
                      <a:r>
                        <a:rPr lang="zh-CN" sz="1600" kern="100">
                          <a:latin typeface="Times New Roman"/>
                          <a:ea typeface="宋体"/>
                        </a:rPr>
                        <a:t>、扣款授权书</a:t>
                      </a:r>
                      <a:r>
                        <a:rPr lang="en-US" sz="1600" kern="100">
                          <a:latin typeface="Times New Roman"/>
                          <a:ea typeface="宋体"/>
                        </a:rPr>
                        <a:t>(</a:t>
                      </a:r>
                      <a:r>
                        <a:rPr lang="zh-CN" sz="1600" kern="100">
                          <a:latin typeface="Times New Roman"/>
                          <a:ea typeface="宋体"/>
                        </a:rPr>
                        <a:t>承租人</a:t>
                      </a:r>
                      <a:r>
                        <a:rPr lang="en-US" sz="1600" kern="100">
                          <a:latin typeface="Times New Roman"/>
                          <a:ea typeface="宋体"/>
                        </a:rPr>
                        <a:t>)</a:t>
                      </a:r>
                      <a:endParaRPr lang="zh-CN"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5</a:t>
                      </a:r>
                      <a:r>
                        <a:rPr lang="zh-CN" sz="1600" kern="100">
                          <a:latin typeface="Times New Roman"/>
                          <a:ea typeface="宋体"/>
                        </a:rPr>
                        <a:t>、公司章程</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5</a:t>
                      </a:r>
                      <a:r>
                        <a:rPr lang="zh-CN" sz="1600" kern="100">
                          <a:latin typeface="Times New Roman"/>
                          <a:ea typeface="宋体"/>
                        </a:rPr>
                        <a:t>、起租说明书</a:t>
                      </a:r>
                      <a:r>
                        <a:rPr lang="en-US" sz="1600" kern="100">
                          <a:latin typeface="Times New Roman"/>
                          <a:ea typeface="宋体"/>
                        </a:rPr>
                        <a:t>(</a:t>
                      </a:r>
                      <a:r>
                        <a:rPr lang="zh-CN" sz="1600" kern="100">
                          <a:latin typeface="Times New Roman"/>
                          <a:ea typeface="宋体"/>
                        </a:rPr>
                        <a:t>承租人</a:t>
                      </a:r>
                      <a:r>
                        <a:rPr lang="en-US" sz="1600" kern="100">
                          <a:latin typeface="Times New Roman"/>
                          <a:ea typeface="宋体"/>
                        </a:rPr>
                        <a:t>)</a:t>
                      </a:r>
                      <a:endParaRPr lang="zh-CN"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6</a:t>
                      </a:r>
                      <a:r>
                        <a:rPr lang="zh-CN" sz="1600" kern="100">
                          <a:latin typeface="Times New Roman"/>
                          <a:ea typeface="宋体"/>
                        </a:rPr>
                        <a:t>、验资报告</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6</a:t>
                      </a:r>
                      <a:r>
                        <a:rPr lang="zh-CN" sz="1600" kern="100">
                          <a:latin typeface="Times New Roman"/>
                          <a:ea typeface="宋体"/>
                        </a:rPr>
                        <a:t>、留购合同</a:t>
                      </a:r>
                      <a:r>
                        <a:rPr lang="en-US" sz="1600" kern="100">
                          <a:latin typeface="Times New Roman"/>
                          <a:ea typeface="宋体"/>
                        </a:rPr>
                        <a:t>(</a:t>
                      </a:r>
                      <a:r>
                        <a:rPr lang="zh-CN" sz="1600" kern="100">
                          <a:latin typeface="Times New Roman"/>
                          <a:ea typeface="宋体"/>
                        </a:rPr>
                        <a:t>承租人</a:t>
                      </a:r>
                      <a:r>
                        <a:rPr lang="en-US" sz="1600" kern="100">
                          <a:latin typeface="Times New Roman"/>
                          <a:ea typeface="宋体"/>
                        </a:rPr>
                        <a:t>)</a:t>
                      </a:r>
                      <a:endParaRPr lang="zh-CN"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7</a:t>
                      </a:r>
                      <a:r>
                        <a:rPr lang="zh-CN" sz="1600" kern="100">
                          <a:latin typeface="Times New Roman"/>
                          <a:ea typeface="宋体"/>
                        </a:rPr>
                        <a:t>、法定代表人身份证</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dirty="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7</a:t>
                      </a:r>
                      <a:r>
                        <a:rPr lang="zh-CN" sz="1600" kern="100" dirty="0">
                          <a:latin typeface="Times New Roman"/>
                          <a:ea typeface="宋体"/>
                        </a:rPr>
                        <a:t>、回购承诺函（代理商）</a:t>
                      </a: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8</a:t>
                      </a:r>
                      <a:r>
                        <a:rPr lang="zh-CN" sz="1600" kern="100" dirty="0">
                          <a:latin typeface="Times New Roman"/>
                          <a:ea typeface="宋体"/>
                        </a:rPr>
                        <a:t>、近三年财务报表</a:t>
                      </a:r>
                    </a:p>
                  </a:txBody>
                  <a:tcPr marL="53947" marR="53947" marT="0" marB="0" anchor="ctr">
                    <a:lnL>
                      <a:noFill/>
                    </a:lnL>
                    <a:lnR>
                      <a:noFill/>
                    </a:lnR>
                    <a:lnT>
                      <a:noFill/>
                    </a:lnT>
                    <a:lnB w="28575" cap="flat" cmpd="sng" algn="ctr">
                      <a:solidFill>
                        <a:schemeClr val="tx1"/>
                      </a:solidFill>
                      <a:prstDash val="solid"/>
                      <a:round/>
                      <a:headEnd type="none" w="med" len="med"/>
                      <a:tailEnd type="none" w="med" len="med"/>
                    </a:lnB>
                    <a:solidFill>
                      <a:schemeClr val="accent3"/>
                    </a:solidFill>
                  </a:tcPr>
                </a:tc>
                <a:tc>
                  <a:txBody>
                    <a:bodyPr/>
                    <a:lstStyle/>
                    <a:p>
                      <a:pPr algn="just">
                        <a:spcAft>
                          <a:spcPts val="0"/>
                        </a:spcAft>
                      </a:pPr>
                      <a:endParaRPr lang="en-US" sz="1600" kern="100" dirty="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8</a:t>
                      </a:r>
                      <a:r>
                        <a:rPr lang="zh-CN" sz="1600" kern="100" dirty="0">
                          <a:latin typeface="Times New Roman"/>
                          <a:ea typeface="宋体"/>
                        </a:rPr>
                        <a:t>、融资租赁申请书</a:t>
                      </a:r>
                      <a:r>
                        <a:rPr lang="en-US" sz="1600" kern="100" dirty="0">
                          <a:latin typeface="Times New Roman"/>
                          <a:ea typeface="宋体"/>
                        </a:rPr>
                        <a:t>(</a:t>
                      </a:r>
                      <a:r>
                        <a:rPr lang="zh-CN" sz="1600" kern="100" dirty="0">
                          <a:latin typeface="Times New Roman"/>
                          <a:ea typeface="宋体"/>
                        </a:rPr>
                        <a:t>承租人</a:t>
                      </a:r>
                      <a:r>
                        <a:rPr lang="en-US" sz="1600" kern="100" dirty="0">
                          <a:latin typeface="Times New Roman"/>
                          <a:ea typeface="宋体"/>
                        </a:rPr>
                        <a:t>)</a:t>
                      </a:r>
                      <a:endParaRPr lang="zh-CN" sz="1600" kern="100" dirty="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9</a:t>
                      </a:r>
                      <a:r>
                        <a:rPr lang="zh-CN" sz="1600" kern="100">
                          <a:latin typeface="Times New Roman"/>
                          <a:ea typeface="宋体"/>
                        </a:rPr>
                        <a:t>、开户银行资信证明</a:t>
                      </a:r>
                    </a:p>
                  </a:txBody>
                  <a:tcPr marL="53947" marR="53947" marT="0" marB="0" anchor="ctr">
                    <a:lnL>
                      <a:noFill/>
                    </a:lnL>
                    <a:lnR>
                      <a:noFill/>
                    </a:lnR>
                    <a:lnT w="28575" cap="flat" cmpd="sng" algn="ctr">
                      <a:solidFill>
                        <a:schemeClr val="tx1"/>
                      </a:solidFill>
                      <a:prstDash val="solid"/>
                      <a:round/>
                      <a:headEnd type="none" w="med" len="med"/>
                      <a:tailEnd type="none" w="med" len="med"/>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9</a:t>
                      </a:r>
                      <a:r>
                        <a:rPr lang="zh-CN" sz="1600" kern="100">
                          <a:latin typeface="Times New Roman"/>
                          <a:ea typeface="宋体"/>
                        </a:rPr>
                        <a:t>、保险委托书（代理商）</a:t>
                      </a: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11</a:t>
                      </a:r>
                      <a:r>
                        <a:rPr lang="zh-CN" sz="1600" kern="100" dirty="0">
                          <a:latin typeface="Times New Roman"/>
                          <a:ea typeface="宋体"/>
                        </a:rPr>
                        <a:t>、承包工程合同</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10</a:t>
                      </a:r>
                      <a:r>
                        <a:rPr lang="zh-CN" sz="1600" kern="100">
                          <a:latin typeface="Times New Roman"/>
                          <a:ea typeface="宋体"/>
                        </a:rPr>
                        <a:t>、发票（代理商）</a:t>
                      </a: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12</a:t>
                      </a:r>
                      <a:r>
                        <a:rPr lang="zh-CN" sz="1600" kern="100">
                          <a:latin typeface="Times New Roman"/>
                          <a:ea typeface="宋体"/>
                        </a:rPr>
                        <a:t>、公司资质证明</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11</a:t>
                      </a:r>
                      <a:r>
                        <a:rPr lang="zh-CN" sz="1600" kern="100" dirty="0">
                          <a:latin typeface="Times New Roman"/>
                          <a:ea typeface="宋体"/>
                        </a:rPr>
                        <a:t>、合格证</a:t>
                      </a:r>
                    </a:p>
                  </a:txBody>
                  <a:tcPr marL="53947" marR="53947" marT="0" marB="0">
                    <a:lnL>
                      <a:noFill/>
                    </a:lnL>
                    <a:lnR>
                      <a:noFill/>
                    </a:lnR>
                    <a:lnT>
                      <a:noFill/>
                    </a:lnT>
                    <a:lnB w="28575" cap="flat" cmpd="sng" algn="ctr">
                      <a:solidFill>
                        <a:schemeClr val="tx1"/>
                      </a:solidFill>
                      <a:prstDash val="solid"/>
                      <a:round/>
                      <a:headEnd type="none" w="med" len="med"/>
                      <a:tailEnd type="none" w="med" len="med"/>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13</a:t>
                      </a:r>
                      <a:r>
                        <a:rPr lang="zh-CN" sz="1600" kern="100">
                          <a:latin typeface="Times New Roman"/>
                          <a:ea typeface="宋体"/>
                        </a:rPr>
                        <a:t>、租赁物保险单据</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12</a:t>
                      </a:r>
                      <a:r>
                        <a:rPr lang="zh-CN" sz="1600" kern="100">
                          <a:latin typeface="Times New Roman"/>
                          <a:ea typeface="宋体"/>
                        </a:rPr>
                        <a:t>、免除公证通知书</a:t>
                      </a:r>
                      <a:r>
                        <a:rPr lang="en-US" sz="1600" kern="100">
                          <a:latin typeface="Times New Roman"/>
                          <a:ea typeface="宋体"/>
                        </a:rPr>
                        <a:t>(</a:t>
                      </a:r>
                      <a:r>
                        <a:rPr lang="zh-CN" sz="1600" kern="100">
                          <a:latin typeface="Times New Roman"/>
                          <a:ea typeface="宋体"/>
                        </a:rPr>
                        <a:t>代理商</a:t>
                      </a:r>
                      <a:r>
                        <a:rPr lang="en-US" sz="1600" kern="100">
                          <a:latin typeface="Times New Roman"/>
                          <a:ea typeface="宋体"/>
                        </a:rPr>
                        <a:t>)</a:t>
                      </a:r>
                      <a:endParaRPr lang="zh-CN" sz="1600" kern="100">
                        <a:latin typeface="Times New Roman"/>
                        <a:ea typeface="宋体"/>
                      </a:endParaRPr>
                    </a:p>
                  </a:txBody>
                  <a:tcPr marL="53947" marR="53947" marT="0" marB="0">
                    <a:lnL>
                      <a:noFill/>
                    </a:lnL>
                    <a:lnR>
                      <a:noFill/>
                    </a:lnR>
                    <a:lnT w="28575" cap="flat" cmpd="sng" algn="ctr">
                      <a:solidFill>
                        <a:schemeClr val="tx1"/>
                      </a:solidFill>
                      <a:prstDash val="solid"/>
                      <a:round/>
                      <a:headEnd type="none" w="med" len="med"/>
                      <a:tailEnd type="none" w="med" len="med"/>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14</a:t>
                      </a:r>
                      <a:r>
                        <a:rPr lang="zh-CN" sz="1600" kern="100">
                          <a:latin typeface="Times New Roman"/>
                          <a:ea typeface="宋体"/>
                        </a:rPr>
                        <a:t>、法定代表人简历</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13</a:t>
                      </a:r>
                      <a:r>
                        <a:rPr lang="zh-CN" sz="1600" kern="100" dirty="0">
                          <a:latin typeface="Times New Roman"/>
                          <a:ea typeface="宋体"/>
                        </a:rPr>
                        <a:t>、委托支付确认书</a:t>
                      </a:r>
                      <a:r>
                        <a:rPr lang="en-US" sz="1600" kern="100" dirty="0">
                          <a:latin typeface="Times New Roman"/>
                          <a:ea typeface="宋体"/>
                        </a:rPr>
                        <a:t>(</a:t>
                      </a:r>
                      <a:r>
                        <a:rPr lang="zh-CN" sz="1600" kern="100" dirty="0">
                          <a:latin typeface="Times New Roman"/>
                          <a:ea typeface="宋体"/>
                        </a:rPr>
                        <a:t>承租人、代理商</a:t>
                      </a:r>
                      <a:r>
                        <a:rPr lang="en-US" sz="1600" kern="100" dirty="0">
                          <a:latin typeface="Times New Roman"/>
                          <a:ea typeface="宋体"/>
                        </a:rPr>
                        <a:t>)</a:t>
                      </a:r>
                      <a:endParaRPr lang="zh-CN" sz="1600" kern="100" dirty="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15</a:t>
                      </a:r>
                      <a:r>
                        <a:rPr lang="zh-CN" sz="1600" kern="100">
                          <a:latin typeface="Times New Roman"/>
                          <a:ea typeface="宋体"/>
                        </a:rPr>
                        <a:t>、公司情况简介</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14</a:t>
                      </a:r>
                      <a:r>
                        <a:rPr lang="zh-CN" sz="1600" kern="100" dirty="0">
                          <a:latin typeface="Times New Roman"/>
                          <a:ea typeface="宋体"/>
                        </a:rPr>
                        <a:t>、验收承诺</a:t>
                      </a:r>
                      <a:r>
                        <a:rPr lang="en-US" sz="1600" kern="100" dirty="0">
                          <a:latin typeface="Times New Roman"/>
                          <a:ea typeface="宋体"/>
                        </a:rPr>
                        <a:t>(</a:t>
                      </a:r>
                      <a:r>
                        <a:rPr lang="zh-CN" sz="1600" kern="100" dirty="0">
                          <a:latin typeface="Times New Roman"/>
                          <a:ea typeface="宋体"/>
                        </a:rPr>
                        <a:t>承租人</a:t>
                      </a:r>
                      <a:r>
                        <a:rPr lang="en-US" sz="1600" kern="100" dirty="0">
                          <a:latin typeface="Times New Roman"/>
                          <a:ea typeface="宋体"/>
                        </a:rPr>
                        <a:t>)</a:t>
                      </a:r>
                      <a:endParaRPr lang="zh-CN" sz="1600" kern="100" dirty="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16</a:t>
                      </a:r>
                      <a:r>
                        <a:rPr lang="zh-CN" sz="1600" kern="100" dirty="0">
                          <a:latin typeface="Times New Roman"/>
                          <a:ea typeface="宋体"/>
                        </a:rPr>
                        <a:t>、公司发展及未来规划</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dirty="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15</a:t>
                      </a:r>
                      <a:r>
                        <a:rPr lang="zh-CN" sz="1600" kern="100" dirty="0">
                          <a:latin typeface="Times New Roman"/>
                          <a:ea typeface="宋体"/>
                        </a:rPr>
                        <a:t>、担保承诺书</a:t>
                      </a:r>
                      <a:r>
                        <a:rPr lang="en-US" sz="1600" kern="100" dirty="0">
                          <a:latin typeface="Times New Roman"/>
                          <a:ea typeface="宋体"/>
                        </a:rPr>
                        <a:t>(</a:t>
                      </a:r>
                      <a:r>
                        <a:rPr lang="zh-CN" sz="1600" kern="100" dirty="0">
                          <a:latin typeface="Times New Roman"/>
                          <a:ea typeface="宋体"/>
                        </a:rPr>
                        <a:t>承租人、担保人</a:t>
                      </a:r>
                      <a:r>
                        <a:rPr lang="en-US" sz="1600" kern="100" dirty="0">
                          <a:latin typeface="Times New Roman"/>
                          <a:ea typeface="宋体"/>
                        </a:rPr>
                        <a:t>)</a:t>
                      </a:r>
                      <a:endParaRPr lang="zh-CN" sz="1600" kern="100" dirty="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17</a:t>
                      </a:r>
                      <a:r>
                        <a:rPr lang="zh-CN" sz="1600" kern="100">
                          <a:latin typeface="Times New Roman"/>
                          <a:ea typeface="宋体"/>
                        </a:rPr>
                        <a:t>、贷款卡</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18</a:t>
                      </a:r>
                      <a:r>
                        <a:rPr lang="zh-CN" sz="1600" kern="100">
                          <a:latin typeface="Times New Roman"/>
                          <a:ea typeface="宋体"/>
                        </a:rPr>
                        <a:t>、安全生产许可证</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dirty="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19</a:t>
                      </a:r>
                      <a:r>
                        <a:rPr lang="zh-CN" sz="1600" kern="100">
                          <a:latin typeface="Times New Roman"/>
                          <a:ea typeface="宋体"/>
                        </a:rPr>
                        <a:t>、固定资产清单或台帐</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ctr">
                        <a:spcAft>
                          <a:spcPts val="0"/>
                        </a:spcAft>
                      </a:pPr>
                      <a:r>
                        <a:rPr lang="zh-CN" sz="1600" b="1" kern="100" dirty="0">
                          <a:latin typeface="Times New Roman"/>
                          <a:ea typeface="宋体"/>
                        </a:rPr>
                        <a:t>担保人资料</a:t>
                      </a:r>
                      <a:endParaRPr lang="zh-CN" sz="1600" kern="100" dirty="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ctr">
                        <a:spcAft>
                          <a:spcPts val="0"/>
                        </a:spcAft>
                      </a:pPr>
                      <a:r>
                        <a:rPr lang="zh-CN" sz="1600" b="1" kern="100" dirty="0">
                          <a:latin typeface="Times New Roman"/>
                          <a:ea typeface="宋体"/>
                        </a:rPr>
                        <a:t>资信调查表</a:t>
                      </a:r>
                      <a:endParaRPr lang="zh-CN" sz="1600" kern="100" dirty="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1</a:t>
                      </a:r>
                      <a:r>
                        <a:rPr lang="zh-CN" sz="1600" kern="100">
                          <a:latin typeface="Times New Roman"/>
                          <a:ea typeface="宋体"/>
                        </a:rPr>
                        <a:t>、营业执照</a:t>
                      </a:r>
                    </a:p>
                  </a:txBody>
                  <a:tcPr marL="53947" marR="53947" marT="0" marB="0" anchor="ctr">
                    <a:lnL>
                      <a:noFill/>
                    </a:lnL>
                    <a:lnR>
                      <a:noFill/>
                    </a:lnR>
                    <a:lnT>
                      <a:noFill/>
                    </a:lnT>
                    <a:lnB>
                      <a:noFill/>
                    </a:lnB>
                    <a:solidFill>
                      <a:schemeClr val="accent3"/>
                    </a:solidFill>
                  </a:tcPr>
                </a:tc>
                <a:tc>
                  <a:txBody>
                    <a:bodyPr/>
                    <a:lstStyle/>
                    <a:p>
                      <a:pPr algn="ctr">
                        <a:spcAft>
                          <a:spcPts val="0"/>
                        </a:spcAft>
                      </a:pPr>
                      <a:endParaRPr lang="zh-CN"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1</a:t>
                      </a:r>
                      <a:r>
                        <a:rPr lang="zh-CN" sz="1600" kern="100">
                          <a:latin typeface="Times New Roman"/>
                          <a:ea typeface="宋体"/>
                        </a:rPr>
                        <a:t>、业务审批表</a:t>
                      </a:r>
                    </a:p>
                  </a:txBody>
                  <a:tcPr marL="53947" marR="53947" marT="0" marB="0" anchor="ctr">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2</a:t>
                      </a:r>
                      <a:r>
                        <a:rPr lang="zh-CN" sz="1600" kern="100">
                          <a:latin typeface="Times New Roman"/>
                          <a:ea typeface="宋体"/>
                        </a:rPr>
                        <a:t>、组织机构代码证</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2</a:t>
                      </a:r>
                      <a:r>
                        <a:rPr lang="zh-CN" sz="1600" kern="100">
                          <a:latin typeface="Times New Roman"/>
                          <a:ea typeface="宋体"/>
                        </a:rPr>
                        <a:t>、资信评估表</a:t>
                      </a:r>
                    </a:p>
                  </a:txBody>
                  <a:tcPr marL="53947" marR="53947" marT="0" marB="0" anchor="ctr">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3</a:t>
                      </a:r>
                      <a:r>
                        <a:rPr lang="zh-CN" sz="1600" kern="100">
                          <a:latin typeface="Times New Roman"/>
                          <a:ea typeface="宋体"/>
                        </a:rPr>
                        <a:t>、税务登记证复印件</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3</a:t>
                      </a:r>
                      <a:r>
                        <a:rPr lang="zh-CN" sz="1600" kern="100">
                          <a:latin typeface="Times New Roman"/>
                          <a:ea typeface="宋体"/>
                        </a:rPr>
                        <a:t>、客户档案</a:t>
                      </a:r>
                    </a:p>
                  </a:txBody>
                  <a:tcPr marL="53947" marR="53947" marT="0" marB="0" anchor="ctr">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4</a:t>
                      </a:r>
                      <a:r>
                        <a:rPr lang="zh-CN" sz="1600" kern="100">
                          <a:latin typeface="Times New Roman"/>
                          <a:ea typeface="宋体"/>
                        </a:rPr>
                        <a:t>、银行开户许可证</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r>
                        <a:rPr lang="zh-CN" sz="1600" kern="100">
                          <a:latin typeface="Times New Roman"/>
                          <a:ea typeface="宋体"/>
                        </a:rPr>
                        <a:t>□</a:t>
                      </a:r>
                      <a:r>
                        <a:rPr lang="en-US" sz="1600" kern="100">
                          <a:latin typeface="Times New Roman"/>
                          <a:ea typeface="宋体"/>
                        </a:rPr>
                        <a:t>4</a:t>
                      </a:r>
                      <a:r>
                        <a:rPr lang="zh-CN" sz="1600" kern="100">
                          <a:latin typeface="Times New Roman"/>
                          <a:ea typeface="宋体"/>
                        </a:rPr>
                        <a:t>、项目档案</a:t>
                      </a:r>
                    </a:p>
                  </a:txBody>
                  <a:tcPr marL="53947" marR="53947" marT="0" marB="0" anchor="ctr">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5</a:t>
                      </a:r>
                      <a:r>
                        <a:rPr lang="zh-CN" sz="1600" kern="100">
                          <a:latin typeface="Times New Roman"/>
                          <a:ea typeface="宋体"/>
                        </a:rPr>
                        <a:t>、近三年财务报表</a:t>
                      </a: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a:latin typeface="宋体"/>
                        <a:ea typeface="宋体"/>
                        <a:cs typeface="宋体"/>
                      </a:endParaRPr>
                    </a:p>
                  </a:txBody>
                  <a:tcPr marL="53947" marR="53947" marT="0" marB="0" anchor="ctr">
                    <a:lnL>
                      <a:noFill/>
                    </a:lnL>
                    <a:lnR>
                      <a:noFill/>
                    </a:lnR>
                    <a:lnT>
                      <a:noFill/>
                    </a:lnT>
                    <a:lnB>
                      <a:noFill/>
                    </a:lnB>
                    <a:solidFill>
                      <a:schemeClr val="accent3"/>
                    </a:solidFill>
                  </a:tcPr>
                </a:tc>
              </a:tr>
              <a:tr h="243861">
                <a:tc>
                  <a:txBody>
                    <a:bodyPr/>
                    <a:lstStyle/>
                    <a:p>
                      <a:pPr algn="just">
                        <a:spcAft>
                          <a:spcPts val="0"/>
                        </a:spcAft>
                      </a:pPr>
                      <a:r>
                        <a:rPr lang="zh-CN" sz="1600" kern="100" dirty="0">
                          <a:latin typeface="Times New Roman"/>
                          <a:ea typeface="宋体"/>
                        </a:rPr>
                        <a:t>□</a:t>
                      </a:r>
                      <a:r>
                        <a:rPr lang="en-US" sz="1600" kern="100" dirty="0">
                          <a:latin typeface="Times New Roman"/>
                          <a:ea typeface="宋体"/>
                        </a:rPr>
                        <a:t>6</a:t>
                      </a:r>
                      <a:r>
                        <a:rPr lang="zh-CN" sz="1600" kern="100" dirty="0">
                          <a:latin typeface="Times New Roman"/>
                          <a:ea typeface="宋体"/>
                        </a:rPr>
                        <a:t>、公司章程</a:t>
                      </a:r>
                    </a:p>
                  </a:txBody>
                  <a:tcPr marL="53947" marR="53947" marT="0" marB="0">
                    <a:lnL>
                      <a:noFill/>
                    </a:lnL>
                    <a:lnR>
                      <a:noFill/>
                    </a:lnR>
                    <a:lnT>
                      <a:noFill/>
                    </a:lnT>
                    <a:lnB w="28575" cap="flat" cmpd="sng" algn="ctr">
                      <a:solidFill>
                        <a:schemeClr val="tx1"/>
                      </a:solidFill>
                      <a:prstDash val="solid"/>
                      <a:round/>
                      <a:headEnd type="none" w="med" len="med"/>
                      <a:tailEnd type="none" w="med" len="med"/>
                    </a:lnB>
                    <a:solidFill>
                      <a:schemeClr val="accent3"/>
                    </a:solidFill>
                  </a:tcPr>
                </a:tc>
                <a:tc>
                  <a:txBody>
                    <a:bodyPr/>
                    <a:lstStyle/>
                    <a:p>
                      <a:pPr algn="just">
                        <a:spcAft>
                          <a:spcPts val="0"/>
                        </a:spcAft>
                      </a:pPr>
                      <a:endParaRPr lang="en-US" sz="1600" kern="100">
                        <a:latin typeface="宋体"/>
                        <a:ea typeface="宋体"/>
                        <a:cs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7</a:t>
                      </a:r>
                      <a:r>
                        <a:rPr lang="zh-CN" sz="1600" kern="100">
                          <a:latin typeface="Times New Roman"/>
                          <a:ea typeface="宋体"/>
                        </a:rPr>
                        <a:t>、验资报告</a:t>
                      </a:r>
                    </a:p>
                  </a:txBody>
                  <a:tcPr marL="53947" marR="53947" marT="0" marB="0">
                    <a:lnL>
                      <a:noFill/>
                    </a:lnL>
                    <a:lnR>
                      <a:noFill/>
                    </a:lnR>
                    <a:lnT w="28575" cap="flat" cmpd="sng" algn="ctr">
                      <a:solidFill>
                        <a:schemeClr val="tx1"/>
                      </a:solidFill>
                      <a:prstDash val="solid"/>
                      <a:round/>
                      <a:headEnd type="none" w="med" len="med"/>
                      <a:tailEnd type="none" w="med" len="med"/>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8</a:t>
                      </a:r>
                      <a:r>
                        <a:rPr lang="zh-CN" sz="1600" kern="100">
                          <a:latin typeface="Times New Roman"/>
                          <a:ea typeface="宋体"/>
                        </a:rPr>
                        <a:t>、法定代表人简历</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9</a:t>
                      </a:r>
                      <a:r>
                        <a:rPr lang="zh-CN" sz="1600" kern="100">
                          <a:latin typeface="Times New Roman"/>
                          <a:ea typeface="宋体"/>
                        </a:rPr>
                        <a:t>、公司情况简介</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10</a:t>
                      </a:r>
                      <a:r>
                        <a:rPr lang="zh-CN" sz="1600" kern="100">
                          <a:latin typeface="Times New Roman"/>
                          <a:ea typeface="宋体"/>
                        </a:rPr>
                        <a:t>、公司发展及未来规划</a:t>
                      </a:r>
                    </a:p>
                  </a:txBody>
                  <a:tcPr marL="53947" marR="53947" marT="0" marB="0" anchor="ctr">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r>
              <a:tr h="243861">
                <a:tc>
                  <a:txBody>
                    <a:bodyPr/>
                    <a:lstStyle/>
                    <a:p>
                      <a:pPr algn="just">
                        <a:spcAft>
                          <a:spcPts val="0"/>
                        </a:spcAft>
                      </a:pPr>
                      <a:r>
                        <a:rPr lang="zh-CN" sz="1600" kern="100">
                          <a:latin typeface="Times New Roman"/>
                          <a:ea typeface="宋体"/>
                        </a:rPr>
                        <a:t>□</a:t>
                      </a:r>
                      <a:r>
                        <a:rPr lang="en-US" sz="1600" kern="100">
                          <a:latin typeface="Times New Roman"/>
                          <a:ea typeface="宋体"/>
                        </a:rPr>
                        <a:t>11</a:t>
                      </a:r>
                      <a:r>
                        <a:rPr lang="zh-CN" sz="1600" kern="100">
                          <a:latin typeface="Times New Roman"/>
                          <a:ea typeface="宋体"/>
                        </a:rPr>
                        <a:t>、公司资质证明</a:t>
                      </a: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a:latin typeface="Times New Roman"/>
                        <a:ea typeface="宋体"/>
                      </a:endParaRPr>
                    </a:p>
                  </a:txBody>
                  <a:tcPr marL="53947" marR="53947" marT="0" marB="0">
                    <a:lnL>
                      <a:noFill/>
                    </a:lnL>
                    <a:lnR>
                      <a:noFill/>
                    </a:lnR>
                    <a:lnT>
                      <a:noFill/>
                    </a:lnT>
                    <a:lnB>
                      <a:noFill/>
                    </a:lnB>
                    <a:solidFill>
                      <a:schemeClr val="accent3"/>
                    </a:solidFill>
                  </a:tcPr>
                </a:tc>
                <a:tc>
                  <a:txBody>
                    <a:bodyPr/>
                    <a:lstStyle/>
                    <a:p>
                      <a:pPr algn="just">
                        <a:spcAft>
                          <a:spcPts val="0"/>
                        </a:spcAft>
                      </a:pPr>
                      <a:endParaRPr lang="en-US" sz="1600" kern="100" dirty="0">
                        <a:latin typeface="Times New Roman"/>
                        <a:ea typeface="宋体"/>
                      </a:endParaRPr>
                    </a:p>
                  </a:txBody>
                  <a:tcPr marL="53947" marR="53947" marT="0" marB="0">
                    <a:lnL>
                      <a:noFill/>
                    </a:lnL>
                    <a:lnR>
                      <a:noFill/>
                    </a:lnR>
                    <a:lnT>
                      <a:noFill/>
                    </a:lnT>
                    <a:lnB>
                      <a:noFill/>
                    </a:lnB>
                    <a:solidFill>
                      <a:schemeClr val="accent3"/>
                    </a:solidFill>
                  </a:tcPr>
                </a:tc>
              </a:tr>
            </a:tbl>
          </a:graphicData>
        </a:graphic>
      </p:graphicFrame>
    </p:spTree>
  </p:cSld>
  <p:clrMapOvr>
    <a:masterClrMapping/>
  </p:clrMapOvr>
  <p:transition spd="med" advTm="4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ChangeArrowheads="1"/>
          </p:cNvSpPr>
          <p:nvPr/>
        </p:nvSpPr>
        <p:spPr bwMode="auto">
          <a:xfrm>
            <a:off x="323850" y="115888"/>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3-4 </a:t>
            </a:r>
            <a:r>
              <a:rPr lang="zh-CN" altLang="en-US" sz="4000">
                <a:solidFill>
                  <a:srgbClr val="000066"/>
                </a:solidFill>
                <a:latin typeface="黑体" panose="02010609060101010101" pitchFamily="49" charset="-122"/>
                <a:ea typeface="黑体" panose="02010609060101010101" pitchFamily="49" charset="-122"/>
              </a:rPr>
              <a:t>融资租赁的几个重要参数</a:t>
            </a:r>
          </a:p>
        </p:txBody>
      </p:sp>
      <p:graphicFrame>
        <p:nvGraphicFramePr>
          <p:cNvPr id="224460" name="Group 204"/>
          <p:cNvGraphicFramePr>
            <a:graphicFrameLocks noGrp="1"/>
          </p:cNvGraphicFramePr>
          <p:nvPr>
            <p:ph/>
          </p:nvPr>
        </p:nvGraphicFramePr>
        <p:xfrm>
          <a:off x="388938" y="1023938"/>
          <a:ext cx="8326438" cy="5119696"/>
        </p:xfrm>
        <a:graphic>
          <a:graphicData uri="http://schemas.openxmlformats.org/drawingml/2006/table">
            <a:tbl>
              <a:tblPr/>
              <a:tblGrid>
                <a:gridCol w="2102400"/>
                <a:gridCol w="4428017"/>
                <a:gridCol w="1796021"/>
              </a:tblGrid>
              <a:tr h="436705">
                <a:tc gridSpan="3">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融资租赁中的几个重要参数：</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ltLang="en-US"/>
                    </a:p>
                  </a:txBody>
                  <a:tcPr/>
                </a:tc>
                <a:tc hMerge="1">
                  <a:txBody>
                    <a:bodyPr/>
                    <a:lstStyle/>
                    <a:p>
                      <a:endParaRPr lang="zh-CN" altLang="en-US"/>
                    </a:p>
                  </a:txBody>
                  <a:tcPr/>
                </a:tc>
              </a:tr>
              <a:tr h="43670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起租比例</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a:t>
                      </a:r>
                      <a:r>
                        <a:rPr kumimoji="0" lang="en-US" altLang="zh-CN" sz="2400" b="1" i="0" u="none" strike="noStrike" cap="none" normalizeH="0" baseline="0" dirty="0" smtClean="0">
                          <a:ln>
                            <a:noFill/>
                          </a:ln>
                          <a:solidFill>
                            <a:schemeClr val="tx1"/>
                          </a:solidFill>
                          <a:effectLst/>
                          <a:latin typeface="Arial" charset="0"/>
                          <a:ea typeface="宋体" pitchFamily="2" charset="-122"/>
                        </a:rPr>
                        <a:t>20%</a:t>
                      </a: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承租人选择</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670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融资利率</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Arial" charset="0"/>
                          <a:ea typeface="宋体" pitchFamily="2" charset="-122"/>
                        </a:rPr>
                        <a:t>7.36(12-36</a:t>
                      </a:r>
                      <a:r>
                        <a:rPr kumimoji="0" lang="zh-CN" altLang="en-US" sz="2400" b="1" i="0" u="none" strike="noStrike" cap="none" normalizeH="0" baseline="0" dirty="0" smtClean="0">
                          <a:ln>
                            <a:noFill/>
                          </a:ln>
                          <a:solidFill>
                            <a:schemeClr val="tx1"/>
                          </a:solidFill>
                          <a:effectLst/>
                          <a:latin typeface="Arial" charset="0"/>
                          <a:ea typeface="宋体" pitchFamily="2" charset="-122"/>
                        </a:rPr>
                        <a:t>个月</a:t>
                      </a:r>
                      <a:r>
                        <a:rPr kumimoji="0" lang="en-US" altLang="zh-CN" sz="2400" b="1" i="0" u="none" strike="noStrike" cap="none" normalizeH="0" baseline="0" dirty="0" smtClean="0">
                          <a:ln>
                            <a:noFill/>
                          </a:ln>
                          <a:solidFill>
                            <a:schemeClr val="tx1"/>
                          </a:solidFill>
                          <a:effectLst/>
                          <a:latin typeface="Arial" charset="0"/>
                          <a:ea typeface="宋体" pitchFamily="2" charset="-122"/>
                        </a:rPr>
                        <a:t>)</a:t>
                      </a: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Arial" charset="0"/>
                        <a:ea typeface="宋体" pitchFamily="2" charset="-122"/>
                      </a:endParaRP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183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租赁期限</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Arial" charset="0"/>
                          <a:ea typeface="宋体" pitchFamily="2" charset="-122"/>
                        </a:rPr>
                        <a:t>12-36</a:t>
                      </a:r>
                      <a:r>
                        <a:rPr kumimoji="0" lang="zh-CN" altLang="en-US" sz="2400" b="1" i="0" u="none" strike="noStrike" cap="none" normalizeH="0" baseline="0" dirty="0" smtClean="0">
                          <a:ln>
                            <a:noFill/>
                          </a:ln>
                          <a:solidFill>
                            <a:schemeClr val="tx1"/>
                          </a:solidFill>
                          <a:effectLst/>
                          <a:latin typeface="Arial" charset="0"/>
                          <a:ea typeface="宋体" pitchFamily="2" charset="-122"/>
                        </a:rPr>
                        <a:t>个月</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承租人选择</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670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手续费率</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Arial" charset="0"/>
                          <a:ea typeface="宋体" pitchFamily="2" charset="-122"/>
                        </a:rPr>
                        <a:t>0.5%(12</a:t>
                      </a:r>
                      <a:r>
                        <a:rPr kumimoji="0" lang="zh-CN" altLang="en-US" sz="2400" b="1" i="0" u="none" strike="noStrike" cap="none" normalizeH="0" baseline="0" dirty="0" smtClean="0">
                          <a:ln>
                            <a:noFill/>
                          </a:ln>
                          <a:solidFill>
                            <a:schemeClr val="tx1"/>
                          </a:solidFill>
                          <a:effectLst/>
                          <a:latin typeface="Arial" charset="0"/>
                          <a:ea typeface="宋体" pitchFamily="2" charset="-122"/>
                        </a:rPr>
                        <a:t>个月</a:t>
                      </a:r>
                      <a:r>
                        <a:rPr kumimoji="0" lang="en-US" altLang="zh-CN" sz="2400" b="1" i="0" u="none" strike="noStrike" cap="none" normalizeH="0" baseline="0" dirty="0" smtClean="0">
                          <a:ln>
                            <a:noFill/>
                          </a:ln>
                          <a:solidFill>
                            <a:schemeClr val="tx1"/>
                          </a:solidFill>
                          <a:effectLst/>
                          <a:latin typeface="Arial" charset="0"/>
                          <a:ea typeface="宋体" pitchFamily="2" charset="-122"/>
                        </a:rPr>
                        <a:t>)+0.1%(/6</a:t>
                      </a:r>
                      <a:r>
                        <a:rPr kumimoji="0" lang="zh-CN" altLang="en-US" sz="2400" b="1" i="0" u="none" strike="noStrike" cap="none" normalizeH="0" baseline="0" dirty="0" smtClean="0">
                          <a:ln>
                            <a:noFill/>
                          </a:ln>
                          <a:solidFill>
                            <a:schemeClr val="tx1"/>
                          </a:solidFill>
                          <a:effectLst/>
                          <a:latin typeface="Arial" charset="0"/>
                          <a:ea typeface="宋体" pitchFamily="2" charset="-122"/>
                        </a:rPr>
                        <a:t>个月</a:t>
                      </a:r>
                      <a:r>
                        <a:rPr kumimoji="0" lang="en-US" altLang="zh-CN" sz="2400" b="1" i="0" u="none" strike="noStrike" cap="none" normalizeH="0" baseline="0" dirty="0" smtClean="0">
                          <a:ln>
                            <a:noFill/>
                          </a:ln>
                          <a:solidFill>
                            <a:schemeClr val="tx1"/>
                          </a:solidFill>
                          <a:effectLst/>
                          <a:latin typeface="Arial" charset="0"/>
                          <a:ea typeface="宋体" pitchFamily="2" charset="-122"/>
                        </a:rPr>
                        <a:t>)</a:t>
                      </a: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Arial" charset="0"/>
                        <a:ea typeface="宋体" pitchFamily="2" charset="-122"/>
                      </a:endParaRP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751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保险费率</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Arial" charset="0"/>
                          <a:ea typeface="宋体" pitchFamily="2" charset="-122"/>
                        </a:rPr>
                        <a:t>0.6%(/</a:t>
                      </a:r>
                      <a:r>
                        <a:rPr kumimoji="0" lang="zh-CN" altLang="en-US" sz="2400" b="1" i="0" u="none" strike="noStrike" cap="none" normalizeH="0" baseline="0" dirty="0" smtClean="0">
                          <a:ln>
                            <a:noFill/>
                          </a:ln>
                          <a:solidFill>
                            <a:schemeClr val="tx1"/>
                          </a:solidFill>
                          <a:effectLst/>
                          <a:latin typeface="Arial" charset="0"/>
                          <a:ea typeface="宋体" pitchFamily="2" charset="-122"/>
                        </a:rPr>
                        <a:t>租赁物购买价款</a:t>
                      </a:r>
                      <a:r>
                        <a:rPr kumimoji="0" lang="en-US" altLang="zh-CN" sz="2400" b="1" i="0" u="none" strike="noStrike" cap="none" normalizeH="0" baseline="0" dirty="0" smtClean="0">
                          <a:ln>
                            <a:noFill/>
                          </a:ln>
                          <a:solidFill>
                            <a:schemeClr val="tx1"/>
                          </a:solidFill>
                          <a:effectLst/>
                          <a:latin typeface="Arial" charset="0"/>
                          <a:ea typeface="宋体" pitchFamily="2" charset="-122"/>
                        </a:rPr>
                        <a:t>/12</a:t>
                      </a:r>
                      <a:r>
                        <a:rPr kumimoji="0" lang="zh-CN" altLang="en-US" sz="2400" b="1" i="0" u="none" strike="noStrike" cap="none" normalizeH="0" baseline="0" dirty="0" smtClean="0">
                          <a:ln>
                            <a:noFill/>
                          </a:ln>
                          <a:solidFill>
                            <a:schemeClr val="tx1"/>
                          </a:solidFill>
                          <a:effectLst/>
                          <a:latin typeface="Arial" charset="0"/>
                          <a:ea typeface="宋体" pitchFamily="2" charset="-122"/>
                        </a:rPr>
                        <a:t>个月</a:t>
                      </a:r>
                      <a:r>
                        <a:rPr kumimoji="0" lang="en-US" altLang="zh-CN" sz="2400" b="1" i="0" u="none" strike="noStrike" cap="none" normalizeH="0" baseline="0" dirty="0" smtClean="0">
                          <a:ln>
                            <a:noFill/>
                          </a:ln>
                          <a:solidFill>
                            <a:schemeClr val="tx1"/>
                          </a:solidFill>
                          <a:effectLst/>
                          <a:latin typeface="Arial" charset="0"/>
                          <a:ea typeface="宋体" pitchFamily="2" charset="-122"/>
                        </a:rPr>
                        <a:t>)</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Arial" charset="0"/>
                          <a:ea typeface="宋体" pitchFamily="2" charset="-122"/>
                        </a:rPr>
                        <a:t>+1000</a:t>
                      </a:r>
                      <a:r>
                        <a:rPr kumimoji="0" lang="zh-CN" altLang="en-US" sz="2400" b="1" i="0" u="none" strike="noStrike" cap="none" normalizeH="0" baseline="0" dirty="0" smtClean="0">
                          <a:ln>
                            <a:noFill/>
                          </a:ln>
                          <a:solidFill>
                            <a:schemeClr val="tx1"/>
                          </a:solidFill>
                          <a:effectLst/>
                          <a:latin typeface="Arial" charset="0"/>
                          <a:ea typeface="宋体" pitchFamily="2" charset="-122"/>
                        </a:rPr>
                        <a:t>元</a:t>
                      </a:r>
                      <a:r>
                        <a:rPr kumimoji="0" lang="en-US" altLang="zh-CN" sz="2400" b="1" i="0" u="none" strike="noStrike" cap="none" normalizeH="0" baseline="0" dirty="0" smtClean="0">
                          <a:ln>
                            <a:noFill/>
                          </a:ln>
                          <a:solidFill>
                            <a:schemeClr val="tx1"/>
                          </a:solidFill>
                          <a:effectLst/>
                          <a:latin typeface="Arial" charset="0"/>
                          <a:ea typeface="宋体" pitchFamily="2" charset="-122"/>
                        </a:rPr>
                        <a:t>(/</a:t>
                      </a:r>
                      <a:r>
                        <a:rPr kumimoji="0" lang="zh-CN" altLang="en-US" sz="2400" b="1" i="0" u="none" strike="noStrike" cap="none" normalizeH="0" baseline="0" dirty="0" smtClean="0">
                          <a:ln>
                            <a:noFill/>
                          </a:ln>
                          <a:solidFill>
                            <a:schemeClr val="tx1"/>
                          </a:solidFill>
                          <a:effectLst/>
                          <a:latin typeface="Arial" charset="0"/>
                          <a:ea typeface="宋体" pitchFamily="2" charset="-122"/>
                        </a:rPr>
                        <a:t>三者</a:t>
                      </a:r>
                      <a:r>
                        <a:rPr kumimoji="0" lang="en-US" altLang="zh-CN" sz="2400" b="1" i="0" u="none" strike="noStrike" cap="none" normalizeH="0" baseline="0" dirty="0" smtClean="0">
                          <a:ln>
                            <a:noFill/>
                          </a:ln>
                          <a:solidFill>
                            <a:schemeClr val="tx1"/>
                          </a:solidFill>
                          <a:effectLst/>
                          <a:latin typeface="Arial" charset="0"/>
                          <a:ea typeface="宋体" pitchFamily="2" charset="-122"/>
                        </a:rPr>
                        <a:t>10</a:t>
                      </a:r>
                      <a:r>
                        <a:rPr kumimoji="0" lang="zh-CN" altLang="en-US" sz="2400" b="1" i="0" u="none" strike="noStrike" cap="none" normalizeH="0" baseline="0" dirty="0" smtClean="0">
                          <a:ln>
                            <a:noFill/>
                          </a:ln>
                          <a:solidFill>
                            <a:schemeClr val="tx1"/>
                          </a:solidFill>
                          <a:effectLst/>
                          <a:latin typeface="Arial" charset="0"/>
                          <a:ea typeface="宋体" pitchFamily="2" charset="-122"/>
                        </a:rPr>
                        <a:t>万元</a:t>
                      </a:r>
                      <a:r>
                        <a:rPr kumimoji="0" lang="en-US" altLang="zh-CN" sz="2400" b="1" i="0" u="none" strike="noStrike" cap="none" normalizeH="0" baseline="0" dirty="0" smtClean="0">
                          <a:ln>
                            <a:noFill/>
                          </a:ln>
                          <a:solidFill>
                            <a:schemeClr val="tx1"/>
                          </a:solidFill>
                          <a:effectLst/>
                          <a:latin typeface="Arial" charset="0"/>
                          <a:ea typeface="宋体" pitchFamily="2" charset="-122"/>
                        </a:rPr>
                        <a:t>)</a:t>
                      </a: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最低要求</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670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保险期限</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≥租赁期限</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Arial" charset="0"/>
                        <a:ea typeface="宋体" pitchFamily="2" charset="-122"/>
                      </a:endParaRP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670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保证金比例</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按</a:t>
                      </a:r>
                      <a:r>
                        <a:rPr kumimoji="0" lang="en-US" altLang="zh-CN" sz="2400" b="1" i="0" u="none" strike="noStrike" cap="none" normalizeH="0" baseline="0" dirty="0" smtClean="0">
                          <a:ln>
                            <a:noFill/>
                          </a:ln>
                          <a:solidFill>
                            <a:schemeClr val="tx1"/>
                          </a:solidFill>
                          <a:effectLst/>
                          <a:latin typeface="Arial" charset="0"/>
                          <a:ea typeface="宋体" pitchFamily="2" charset="-122"/>
                        </a:rPr>
                        <a:t>SFLC</a:t>
                      </a:r>
                      <a:r>
                        <a:rPr kumimoji="0" lang="zh-CN" altLang="en-US" sz="2400" b="1" i="0" u="none" strike="noStrike" cap="none" normalizeH="0" baseline="0" dirty="0" smtClean="0">
                          <a:ln>
                            <a:noFill/>
                          </a:ln>
                          <a:solidFill>
                            <a:schemeClr val="tx1"/>
                          </a:solidFill>
                          <a:effectLst/>
                          <a:latin typeface="Arial" charset="0"/>
                          <a:ea typeface="宋体" pitchFamily="2" charset="-122"/>
                        </a:rPr>
                        <a:t>规定执行</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Arial" charset="0"/>
                        <a:ea typeface="宋体" pitchFamily="2" charset="-122"/>
                      </a:endParaRP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670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付款日期</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按融资租赁合同执行</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670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留购价款比例</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chemeClr val="tx1"/>
                          </a:solidFill>
                          <a:effectLst/>
                          <a:latin typeface="Arial" charset="0"/>
                          <a:ea typeface="宋体" pitchFamily="2" charset="-122"/>
                        </a:rPr>
                        <a:t>0.05%</a:t>
                      </a: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Arial" charset="0"/>
                        <a:ea typeface="宋体" pitchFamily="2" charset="-122"/>
                      </a:endParaRP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670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回购价格税率</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按国家规定执行</a:t>
                      </a: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marL="89997" marR="89997" marT="18000" marB="180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ChangeArrowheads="1"/>
          </p:cNvSpPr>
          <p:nvPr/>
        </p:nvSpPr>
        <p:spPr bwMode="auto">
          <a:xfrm>
            <a:off x="323850" y="142875"/>
            <a:ext cx="79930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3-5 </a:t>
            </a:r>
            <a:r>
              <a:rPr lang="zh-CN" altLang="en-US" sz="4000">
                <a:solidFill>
                  <a:srgbClr val="000066"/>
                </a:solidFill>
                <a:latin typeface="黑体" panose="02010609060101010101" pitchFamily="49" charset="-122"/>
                <a:ea typeface="黑体" panose="02010609060101010101" pitchFamily="49" charset="-122"/>
              </a:rPr>
              <a:t>首期付款、租金收取办法</a:t>
            </a:r>
            <a:endParaRPr lang="zh-CN" altLang="en-US" sz="4000">
              <a:solidFill>
                <a:srgbClr val="000066"/>
              </a:solidFill>
              <a:ea typeface="黑体" panose="02010609060101010101" pitchFamily="49" charset="-122"/>
            </a:endParaRPr>
          </a:p>
        </p:txBody>
      </p:sp>
      <p:sp>
        <p:nvSpPr>
          <p:cNvPr id="28675" name="Rectangle 3"/>
          <p:cNvSpPr>
            <a:spLocks noChangeArrowheads="1"/>
          </p:cNvSpPr>
          <p:nvPr/>
        </p:nvSpPr>
        <p:spPr bwMode="auto">
          <a:xfrm>
            <a:off x="571500" y="1000125"/>
            <a:ext cx="8072438" cy="5094288"/>
          </a:xfrm>
          <a:prstGeom prst="rect">
            <a:avLst/>
          </a:prstGeom>
          <a:noFill/>
          <a:ln w="9525">
            <a:noFill/>
            <a:miter lim="800000"/>
            <a:headEnd/>
            <a:tailEnd/>
          </a:ln>
        </p:spPr>
        <p:txBody>
          <a:bodyPr anchor="ctr">
            <a:spAutoFit/>
          </a:bodyPr>
          <a:lstStyle>
            <a:lvl1pPr indent="228600" eaLnBrk="0" hangingPunct="0">
              <a:tabLst>
                <a:tab pos="457200" algn="l"/>
              </a:tabLst>
              <a:defRPr sz="2800" b="1">
                <a:solidFill>
                  <a:srgbClr val="FF0000"/>
                </a:solidFill>
                <a:latin typeface="Arial" panose="020B0604020202020204" pitchFamily="34" charset="0"/>
                <a:ea typeface="宋体" panose="02010600030101010101" pitchFamily="2" charset="-122"/>
              </a:defRPr>
            </a:lvl1pPr>
            <a:lvl2pPr eaLnBrk="0" hangingPunct="0">
              <a:tabLst>
                <a:tab pos="457200" algn="l"/>
              </a:tabLst>
              <a:defRPr sz="2800" b="1">
                <a:solidFill>
                  <a:srgbClr val="FF0000"/>
                </a:solidFill>
                <a:latin typeface="Arial" panose="020B0604020202020204" pitchFamily="34" charset="0"/>
                <a:ea typeface="宋体" panose="02010600030101010101" pitchFamily="2" charset="-122"/>
              </a:defRPr>
            </a:lvl2pPr>
            <a:lvl3pPr marL="1143000" indent="-228600" eaLnBrk="0" hangingPunct="0">
              <a:tabLst>
                <a:tab pos="457200" algn="l"/>
              </a:tabLst>
              <a:defRPr sz="2800" b="1">
                <a:solidFill>
                  <a:srgbClr val="FF0000"/>
                </a:solidFill>
                <a:latin typeface="Arial" panose="020B0604020202020204" pitchFamily="34" charset="0"/>
                <a:ea typeface="宋体" panose="02010600030101010101" pitchFamily="2" charset="-122"/>
              </a:defRPr>
            </a:lvl3pPr>
            <a:lvl4pPr marL="1600200" indent="-228600" eaLnBrk="0" hangingPunct="0">
              <a:tabLst>
                <a:tab pos="457200" algn="l"/>
              </a:tabLst>
              <a:defRPr sz="2800" b="1">
                <a:solidFill>
                  <a:srgbClr val="FF0000"/>
                </a:solidFill>
                <a:latin typeface="Arial" panose="020B0604020202020204" pitchFamily="34" charset="0"/>
                <a:ea typeface="宋体" panose="02010600030101010101" pitchFamily="2" charset="-122"/>
              </a:defRPr>
            </a:lvl4pPr>
            <a:lvl5pPr eaLnBrk="0" hangingPunct="0">
              <a:tabLst>
                <a:tab pos="457200" algn="l"/>
              </a:tabLst>
              <a:defRPr sz="2800" b="1">
                <a:solidFill>
                  <a:srgbClr val="FF0000"/>
                </a:solidFill>
                <a:latin typeface="Arial" panose="020B0604020202020204" pitchFamily="34" charset="0"/>
                <a:ea typeface="宋体" panose="02010600030101010101" pitchFamily="2" charset="-122"/>
              </a:defRPr>
            </a:lvl5pPr>
            <a:lvl6pPr eaLnBrk="0" fontAlgn="base" hangingPunct="0">
              <a:spcBef>
                <a:spcPct val="0"/>
              </a:spcBef>
              <a:spcAft>
                <a:spcPct val="0"/>
              </a:spcAft>
              <a:tabLst>
                <a:tab pos="457200" algn="l"/>
              </a:tabLst>
              <a:defRPr sz="2800" b="1">
                <a:solidFill>
                  <a:srgbClr val="FF0000"/>
                </a:solidFill>
                <a:latin typeface="Arial" panose="020B0604020202020204" pitchFamily="34" charset="0"/>
                <a:ea typeface="宋体" panose="02010600030101010101" pitchFamily="2" charset="-122"/>
              </a:defRPr>
            </a:lvl6pPr>
            <a:lvl7pPr eaLnBrk="0" fontAlgn="base" hangingPunct="0">
              <a:spcBef>
                <a:spcPct val="0"/>
              </a:spcBef>
              <a:spcAft>
                <a:spcPct val="0"/>
              </a:spcAft>
              <a:tabLst>
                <a:tab pos="457200" algn="l"/>
              </a:tabLst>
              <a:defRPr sz="2800" b="1">
                <a:solidFill>
                  <a:srgbClr val="FF0000"/>
                </a:solidFill>
                <a:latin typeface="Arial" panose="020B0604020202020204" pitchFamily="34" charset="0"/>
                <a:ea typeface="宋体" panose="02010600030101010101" pitchFamily="2" charset="-122"/>
              </a:defRPr>
            </a:lvl7pPr>
            <a:lvl8pPr eaLnBrk="0" fontAlgn="base" hangingPunct="0">
              <a:spcBef>
                <a:spcPct val="0"/>
              </a:spcBef>
              <a:spcAft>
                <a:spcPct val="0"/>
              </a:spcAft>
              <a:tabLst>
                <a:tab pos="457200" algn="l"/>
              </a:tabLst>
              <a:defRPr sz="2800" b="1">
                <a:solidFill>
                  <a:srgbClr val="FF0000"/>
                </a:solidFill>
                <a:latin typeface="Arial" panose="020B0604020202020204" pitchFamily="34" charset="0"/>
                <a:ea typeface="宋体" panose="02010600030101010101" pitchFamily="2" charset="-122"/>
              </a:defRPr>
            </a:lvl8pPr>
            <a:lvl9pPr eaLnBrk="0" fontAlgn="base" hangingPunct="0">
              <a:spcBef>
                <a:spcPct val="0"/>
              </a:spcBef>
              <a:spcAft>
                <a:spcPct val="0"/>
              </a:spcAft>
              <a:tabLst>
                <a:tab pos="457200" algn="l"/>
              </a:tabLst>
              <a:defRPr sz="2800" b="1">
                <a:solidFill>
                  <a:srgbClr val="FF0000"/>
                </a:solidFill>
                <a:latin typeface="Arial" panose="020B0604020202020204" pitchFamily="34" charset="0"/>
                <a:ea typeface="宋体" panose="02010600030101010101" pitchFamily="2" charset="-122"/>
              </a:defRPr>
            </a:lvl9pPr>
          </a:lstStyle>
          <a:p>
            <a:pPr>
              <a:lnSpc>
                <a:spcPts val="3000"/>
              </a:lnSpc>
            </a:pPr>
            <a:r>
              <a:rPr lang="zh-CN" altLang="en-US" sz="2400">
                <a:solidFill>
                  <a:schemeClr val="tx1"/>
                </a:solidFill>
                <a:latin typeface="宋体" panose="02010600030101010101" pitchFamily="2" charset="-122"/>
                <a:cs typeface="Times New Roman" panose="02020603050405020304" pitchFamily="18" charset="0"/>
              </a:rPr>
              <a:t>首期付款</a:t>
            </a:r>
            <a:r>
              <a:rPr lang="en-US" altLang="zh-CN" sz="2400">
                <a:solidFill>
                  <a:schemeClr val="tx1"/>
                </a:solidFill>
                <a:latin typeface="宋体" panose="02010600030101010101" pitchFamily="2" charset="-122"/>
                <a:cs typeface="Times New Roman" panose="02020603050405020304" pitchFamily="18" charset="0"/>
              </a:rPr>
              <a:t>——</a:t>
            </a:r>
            <a:r>
              <a:rPr lang="zh-CN" altLang="en-US" sz="2400">
                <a:solidFill>
                  <a:schemeClr val="tx1"/>
                </a:solidFill>
                <a:latin typeface="宋体" panose="02010600030101010101" pitchFamily="2" charset="-122"/>
                <a:cs typeface="Times New Roman" panose="02020603050405020304" pitchFamily="18" charset="0"/>
              </a:rPr>
              <a:t>推荐使用网银支付方式</a:t>
            </a:r>
            <a:endParaRPr lang="en-US" altLang="zh-CN" sz="2400">
              <a:solidFill>
                <a:schemeClr val="tx1"/>
              </a:solidFill>
              <a:latin typeface="宋体" panose="02010600030101010101" pitchFamily="2" charset="-122"/>
              <a:cs typeface="Times New Roman" panose="02020603050405020304" pitchFamily="18" charset="0"/>
            </a:endParaRPr>
          </a:p>
          <a:p>
            <a:pPr>
              <a:lnSpc>
                <a:spcPts val="3000"/>
              </a:lnSpc>
            </a:pPr>
            <a:r>
              <a:rPr lang="zh-CN" altLang="en-US" sz="2400">
                <a:solidFill>
                  <a:schemeClr val="tx1"/>
                </a:solidFill>
                <a:latin typeface="宋体" panose="02010600030101010101" pitchFamily="2" charset="-122"/>
                <a:cs typeface="Times New Roman" panose="02020603050405020304" pitchFamily="18" charset="0"/>
              </a:rPr>
              <a:t>租金</a:t>
            </a:r>
            <a:r>
              <a:rPr lang="en-US" altLang="zh-CN" sz="2400">
                <a:solidFill>
                  <a:schemeClr val="tx1"/>
                </a:solidFill>
                <a:latin typeface="宋体" panose="02010600030101010101" pitchFamily="2" charset="-122"/>
                <a:cs typeface="Times New Roman" panose="02020603050405020304" pitchFamily="18" charset="0"/>
              </a:rPr>
              <a:t>————</a:t>
            </a:r>
            <a:r>
              <a:rPr lang="zh-CN" altLang="en-US" sz="2400">
                <a:solidFill>
                  <a:schemeClr val="tx1"/>
                </a:solidFill>
                <a:latin typeface="宋体" panose="02010600030101010101" pitchFamily="2" charset="-122"/>
                <a:cs typeface="Times New Roman" panose="02020603050405020304" pitchFamily="18" charset="0"/>
              </a:rPr>
              <a:t>原则上必须使用网银支付方式</a:t>
            </a:r>
            <a:endParaRPr lang="en-US" altLang="zh-CN" sz="2400">
              <a:solidFill>
                <a:schemeClr val="tx1"/>
              </a:solidFill>
              <a:latin typeface="宋体" panose="02010600030101010101" pitchFamily="2" charset="-122"/>
              <a:cs typeface="Times New Roman" panose="02020603050405020304" pitchFamily="18" charset="0"/>
            </a:endParaRPr>
          </a:p>
          <a:p>
            <a:pPr>
              <a:lnSpc>
                <a:spcPts val="3000"/>
              </a:lnSpc>
            </a:pPr>
            <a:r>
              <a:rPr lang="zh-CN" altLang="en-US" sz="2400">
                <a:solidFill>
                  <a:schemeClr val="tx1"/>
                </a:solidFill>
                <a:latin typeface="宋体" panose="02010600030101010101" pitchFamily="2" charset="-122"/>
                <a:cs typeface="Times New Roman" panose="02020603050405020304" pitchFamily="18" charset="0"/>
              </a:rPr>
              <a:t>★承租人在</a:t>
            </a:r>
            <a:r>
              <a:rPr lang="en-US" altLang="zh-CN" sz="2400">
                <a:solidFill>
                  <a:schemeClr val="tx1"/>
                </a:solidFill>
                <a:latin typeface="宋体" panose="02010600030101010101" pitchFamily="2" charset="-122"/>
                <a:cs typeface="Times New Roman" panose="02020603050405020304" pitchFamily="18" charset="0"/>
              </a:rPr>
              <a:t>SFLC</a:t>
            </a:r>
            <a:r>
              <a:rPr lang="zh-CN" altLang="en-US" sz="2400">
                <a:solidFill>
                  <a:schemeClr val="tx1"/>
                </a:solidFill>
                <a:latin typeface="宋体" panose="02010600030101010101" pitchFamily="2" charset="-122"/>
                <a:cs typeface="Times New Roman" panose="02020603050405020304" pitchFamily="18" charset="0"/>
              </a:rPr>
              <a:t>指定银行开立“银行卡账户”，并授权“扣款银行”按</a:t>
            </a:r>
            <a:r>
              <a:rPr lang="en-US" altLang="zh-CN" sz="2400">
                <a:solidFill>
                  <a:schemeClr val="tx1"/>
                </a:solidFill>
                <a:latin typeface="宋体" panose="02010600030101010101" pitchFamily="2" charset="-122"/>
                <a:cs typeface="Times New Roman" panose="02020603050405020304" pitchFamily="18" charset="0"/>
              </a:rPr>
              <a:t>SFLC</a:t>
            </a:r>
            <a:r>
              <a:rPr lang="zh-CN" altLang="en-US" sz="2400">
                <a:solidFill>
                  <a:schemeClr val="tx1"/>
                </a:solidFill>
                <a:latin typeface="宋体" panose="02010600030101010101" pitchFamily="2" charset="-122"/>
                <a:cs typeface="Times New Roman" panose="02020603050405020304" pitchFamily="18" charset="0"/>
              </a:rPr>
              <a:t>提供的金额从承租人的银行卡账户中自动扣划至</a:t>
            </a:r>
            <a:r>
              <a:rPr lang="en-US" altLang="zh-CN" sz="2400">
                <a:solidFill>
                  <a:schemeClr val="tx1"/>
                </a:solidFill>
                <a:latin typeface="宋体" panose="02010600030101010101" pitchFamily="2" charset="-122"/>
                <a:cs typeface="Times New Roman" panose="02020603050405020304" pitchFamily="18" charset="0"/>
              </a:rPr>
              <a:t>SFLC</a:t>
            </a:r>
            <a:r>
              <a:rPr lang="zh-CN" altLang="en-US" sz="2400">
                <a:solidFill>
                  <a:schemeClr val="tx1"/>
                </a:solidFill>
                <a:latin typeface="宋体" panose="02010600030101010101" pitchFamily="2" charset="-122"/>
                <a:cs typeface="Times New Roman" panose="02020603050405020304" pitchFamily="18" charset="0"/>
              </a:rPr>
              <a:t>账户中。</a:t>
            </a:r>
            <a:endParaRPr lang="en-US" altLang="zh-CN" sz="2400">
              <a:solidFill>
                <a:schemeClr val="tx1"/>
              </a:solidFill>
              <a:latin typeface="宋体" panose="02010600030101010101" pitchFamily="2" charset="-122"/>
              <a:cs typeface="Times New Roman" panose="02020603050405020304" pitchFamily="18" charset="0"/>
            </a:endParaRPr>
          </a:p>
          <a:p>
            <a:pPr>
              <a:lnSpc>
                <a:spcPts val="3000"/>
              </a:lnSpc>
            </a:pPr>
            <a:r>
              <a:rPr lang="zh-CN" altLang="en-US" sz="2400">
                <a:solidFill>
                  <a:schemeClr val="tx1"/>
                </a:solidFill>
                <a:latin typeface="宋体" panose="02010600030101010101" pitchFamily="2" charset="-122"/>
                <a:cs typeface="Times New Roman" panose="02020603050405020304" pitchFamily="18" charset="0"/>
              </a:rPr>
              <a:t>★承租人在约定租金支付日期前将相应期次租金及违约金</a:t>
            </a:r>
            <a:r>
              <a:rPr lang="en-US" altLang="zh-CN" sz="2400">
                <a:solidFill>
                  <a:schemeClr val="tx1"/>
                </a:solidFill>
                <a:latin typeface="宋体" panose="02010600030101010101" pitchFamily="2" charset="-122"/>
                <a:cs typeface="Times New Roman" panose="02020603050405020304" pitchFamily="18" charset="0"/>
              </a:rPr>
              <a:t>(</a:t>
            </a:r>
            <a:r>
              <a:rPr lang="zh-CN" altLang="en-US" sz="2400">
                <a:solidFill>
                  <a:schemeClr val="tx1"/>
                </a:solidFill>
                <a:latin typeface="宋体" panose="02010600030101010101" pitchFamily="2" charset="-122"/>
                <a:cs typeface="Times New Roman" panose="02020603050405020304" pitchFamily="18" charset="0"/>
              </a:rPr>
              <a:t>如有</a:t>
            </a:r>
            <a:r>
              <a:rPr lang="en-US" altLang="zh-CN" sz="2400">
                <a:solidFill>
                  <a:schemeClr val="tx1"/>
                </a:solidFill>
                <a:latin typeface="宋体" panose="02010600030101010101" pitchFamily="2" charset="-122"/>
                <a:cs typeface="Times New Roman" panose="02020603050405020304" pitchFamily="18" charset="0"/>
              </a:rPr>
              <a:t>)</a:t>
            </a:r>
            <a:r>
              <a:rPr lang="zh-CN" altLang="en-US" sz="2400">
                <a:solidFill>
                  <a:schemeClr val="tx1"/>
                </a:solidFill>
                <a:latin typeface="宋体" panose="02010600030101010101" pitchFamily="2" charset="-122"/>
                <a:cs typeface="Times New Roman" panose="02020603050405020304" pitchFamily="18" charset="0"/>
              </a:rPr>
              <a:t>等足额存入“银行卡账户”中；</a:t>
            </a:r>
            <a:endParaRPr lang="en-US" altLang="zh-CN" sz="2400">
              <a:solidFill>
                <a:schemeClr val="tx1"/>
              </a:solidFill>
              <a:latin typeface="宋体" panose="02010600030101010101" pitchFamily="2" charset="-122"/>
              <a:cs typeface="Times New Roman" panose="02020603050405020304" pitchFamily="18" charset="0"/>
            </a:endParaRPr>
          </a:p>
          <a:p>
            <a:pPr>
              <a:lnSpc>
                <a:spcPts val="3000"/>
              </a:lnSpc>
            </a:pPr>
            <a:r>
              <a:rPr lang="zh-CN" altLang="en-US" sz="2400">
                <a:solidFill>
                  <a:schemeClr val="tx1"/>
                </a:solidFill>
                <a:latin typeface="宋体" panose="02010600030101010101" pitchFamily="2" charset="-122"/>
                <a:cs typeface="Times New Roman" panose="02020603050405020304" pitchFamily="18" charset="0"/>
              </a:rPr>
              <a:t>★如果</a:t>
            </a:r>
            <a:r>
              <a:rPr lang="en-US" altLang="zh-CN" sz="2400">
                <a:solidFill>
                  <a:schemeClr val="tx1"/>
                </a:solidFill>
                <a:latin typeface="宋体" panose="02010600030101010101" pitchFamily="2" charset="-122"/>
                <a:cs typeface="Times New Roman" panose="02020603050405020304" pitchFamily="18" charset="0"/>
              </a:rPr>
              <a:t>SFLC</a:t>
            </a:r>
            <a:r>
              <a:rPr lang="zh-CN" altLang="en-US" sz="2400">
                <a:solidFill>
                  <a:schemeClr val="tx1"/>
                </a:solidFill>
                <a:latin typeface="宋体" panose="02010600030101010101" pitchFamily="2" charset="-122"/>
                <a:cs typeface="Times New Roman" panose="02020603050405020304" pitchFamily="18" charset="0"/>
              </a:rPr>
              <a:t>未能按时成功扣划，</a:t>
            </a:r>
            <a:endParaRPr lang="en-US" altLang="zh-CN" sz="2400">
              <a:solidFill>
                <a:schemeClr val="tx1"/>
              </a:solidFill>
              <a:latin typeface="宋体" panose="02010600030101010101" pitchFamily="2" charset="-122"/>
              <a:cs typeface="Times New Roman" panose="02020603050405020304" pitchFamily="18" charset="0"/>
            </a:endParaRPr>
          </a:p>
          <a:p>
            <a:pPr>
              <a:lnSpc>
                <a:spcPts val="3000"/>
              </a:lnSpc>
            </a:pPr>
            <a:r>
              <a:rPr lang="en-US" altLang="zh-CN" sz="2400">
                <a:solidFill>
                  <a:schemeClr val="tx1"/>
                </a:solidFill>
                <a:latin typeface="宋体" panose="02010600030101010101" pitchFamily="2" charset="-122"/>
                <a:cs typeface="Times New Roman" panose="02020603050405020304" pitchFamily="18" charset="0"/>
              </a:rPr>
              <a:t>SFLC</a:t>
            </a:r>
            <a:r>
              <a:rPr lang="zh-CN" altLang="en-US" sz="2400">
                <a:solidFill>
                  <a:schemeClr val="tx1"/>
                </a:solidFill>
                <a:latin typeface="宋体" panose="02010600030101010101" pitchFamily="2" charset="-122"/>
                <a:cs typeface="Times New Roman" panose="02020603050405020304" pitchFamily="18" charset="0"/>
              </a:rPr>
              <a:t>将按融资租赁合同约定向承租人收取违约金。</a:t>
            </a:r>
            <a:endParaRPr lang="en-US" altLang="zh-CN" sz="2400">
              <a:solidFill>
                <a:schemeClr val="tx1"/>
              </a:solidFill>
              <a:latin typeface="宋体" panose="02010600030101010101" pitchFamily="2" charset="-122"/>
              <a:cs typeface="Times New Roman" panose="02020603050405020304" pitchFamily="18" charset="0"/>
            </a:endParaRPr>
          </a:p>
          <a:p>
            <a:pPr>
              <a:lnSpc>
                <a:spcPts val="3000"/>
              </a:lnSpc>
            </a:pPr>
            <a:r>
              <a:rPr lang="zh-CN" altLang="en-US" sz="2400">
                <a:solidFill>
                  <a:schemeClr val="tx1"/>
                </a:solidFill>
                <a:latin typeface="宋体" panose="02010600030101010101" pitchFamily="2" charset="-122"/>
                <a:cs typeface="Times New Roman" panose="02020603050405020304" pitchFamily="18" charset="0"/>
              </a:rPr>
              <a:t>★</a:t>
            </a:r>
            <a:r>
              <a:rPr lang="zh-CN" altLang="en-US" sz="2400">
                <a:solidFill>
                  <a:schemeClr val="tx1"/>
                </a:solidFill>
                <a:latin typeface="宋体" panose="02010600030101010101" pitchFamily="2" charset="-122"/>
              </a:rPr>
              <a:t>原则上禁止代理店为承租人垫款</a:t>
            </a:r>
            <a:endParaRPr lang="en-US" altLang="zh-CN" sz="2400">
              <a:solidFill>
                <a:schemeClr val="tx1"/>
              </a:solidFill>
              <a:latin typeface="宋体" panose="02010600030101010101" pitchFamily="2" charset="-122"/>
            </a:endParaRPr>
          </a:p>
          <a:p>
            <a:pPr lvl="1">
              <a:lnSpc>
                <a:spcPts val="3000"/>
              </a:lnSpc>
            </a:pPr>
            <a:r>
              <a:rPr lang="zh-CN" altLang="en-US" sz="2400">
                <a:solidFill>
                  <a:schemeClr val="tx1"/>
                </a:solidFill>
                <a:latin typeface="宋体" panose="02010600030101010101" pitchFamily="2" charset="-122"/>
              </a:rPr>
              <a:t>连续逾期</a:t>
            </a:r>
            <a:r>
              <a:rPr lang="en-US" altLang="zh-CN" sz="2400">
                <a:solidFill>
                  <a:schemeClr val="tx1"/>
                </a:solidFill>
                <a:latin typeface="宋体" panose="02010600030101010101" pitchFamily="2" charset="-122"/>
              </a:rPr>
              <a:t>2</a:t>
            </a:r>
            <a:r>
              <a:rPr lang="zh-CN" altLang="en-US" sz="2400">
                <a:solidFill>
                  <a:schemeClr val="tx1"/>
                </a:solidFill>
                <a:latin typeface="宋体" panose="02010600030101010101" pitchFamily="2" charset="-122"/>
              </a:rPr>
              <a:t>个月</a:t>
            </a:r>
            <a:r>
              <a:rPr lang="en-US" altLang="zh-CN" sz="2400">
                <a:solidFill>
                  <a:schemeClr val="tx1"/>
                </a:solidFill>
                <a:latin typeface="宋体" panose="02010600030101010101" pitchFamily="2" charset="-122"/>
              </a:rPr>
              <a:t>——</a:t>
            </a:r>
            <a:r>
              <a:rPr lang="zh-CN" altLang="en-US" sz="2400">
                <a:solidFill>
                  <a:srgbClr val="FF3300"/>
                </a:solidFill>
                <a:latin typeface="宋体" panose="02010600030101010101" pitchFamily="2" charset="-122"/>
              </a:rPr>
              <a:t>停止使用</a:t>
            </a:r>
            <a:endParaRPr lang="en-US" altLang="zh-CN" sz="2400">
              <a:solidFill>
                <a:srgbClr val="FF3300"/>
              </a:solidFill>
              <a:latin typeface="宋体" panose="02010600030101010101" pitchFamily="2" charset="-122"/>
            </a:endParaRPr>
          </a:p>
          <a:p>
            <a:pPr lvl="1">
              <a:lnSpc>
                <a:spcPts val="3000"/>
              </a:lnSpc>
            </a:pPr>
            <a:r>
              <a:rPr lang="zh-CN" altLang="en-US" sz="2400">
                <a:solidFill>
                  <a:schemeClr val="tx1"/>
                </a:solidFill>
                <a:latin typeface="宋体" panose="02010600030101010101" pitchFamily="2" charset="-122"/>
              </a:rPr>
              <a:t>连续逾期</a:t>
            </a:r>
            <a:r>
              <a:rPr lang="en-US" altLang="zh-CN" sz="2400">
                <a:solidFill>
                  <a:schemeClr val="tx1"/>
                </a:solidFill>
                <a:latin typeface="宋体" panose="02010600030101010101" pitchFamily="2" charset="-122"/>
              </a:rPr>
              <a:t>3</a:t>
            </a:r>
            <a:r>
              <a:rPr lang="zh-CN" altLang="en-US" sz="2400">
                <a:solidFill>
                  <a:schemeClr val="tx1"/>
                </a:solidFill>
                <a:latin typeface="宋体" panose="02010600030101010101" pitchFamily="2" charset="-122"/>
              </a:rPr>
              <a:t>个月</a:t>
            </a:r>
            <a:r>
              <a:rPr lang="en-US" altLang="zh-CN" sz="2400">
                <a:solidFill>
                  <a:schemeClr val="tx1"/>
                </a:solidFill>
                <a:latin typeface="宋体" panose="02010600030101010101" pitchFamily="2" charset="-122"/>
              </a:rPr>
              <a:t>——</a:t>
            </a:r>
            <a:r>
              <a:rPr lang="zh-CN" altLang="en-US" sz="2400">
                <a:solidFill>
                  <a:srgbClr val="FF3300"/>
                </a:solidFill>
                <a:latin typeface="宋体" panose="02010600030101010101" pitchFamily="2" charset="-122"/>
              </a:rPr>
              <a:t>解除租赁合同</a:t>
            </a:r>
            <a:endParaRPr lang="en-US" altLang="zh-CN" sz="2400">
              <a:solidFill>
                <a:srgbClr val="FF3300"/>
              </a:solidFill>
              <a:latin typeface="宋体" panose="02010600030101010101" pitchFamily="2" charset="-122"/>
            </a:endParaRPr>
          </a:p>
          <a:p>
            <a:pPr lvl="4">
              <a:lnSpc>
                <a:spcPts val="3000"/>
              </a:lnSpc>
            </a:pPr>
            <a:r>
              <a:rPr lang="en-US" altLang="zh-CN" sz="2400">
                <a:solidFill>
                  <a:srgbClr val="FF3300"/>
                </a:solidFill>
                <a:latin typeface="宋体" panose="02010600030101010101" pitchFamily="2" charset="-122"/>
              </a:rPr>
              <a:t>        </a:t>
            </a:r>
            <a:r>
              <a:rPr lang="zh-CN" altLang="en-US" sz="2400">
                <a:solidFill>
                  <a:srgbClr val="FF3300"/>
                </a:solidFill>
                <a:latin typeface="宋体" panose="02010600030101010101" pitchFamily="2" charset="-122"/>
              </a:rPr>
              <a:t>并委托</a:t>
            </a:r>
            <a:r>
              <a:rPr lang="en-US" altLang="zh-CN" sz="2400">
                <a:solidFill>
                  <a:srgbClr val="FF3300"/>
                </a:solidFill>
                <a:latin typeface="宋体" panose="02010600030101010101" pitchFamily="2" charset="-122"/>
              </a:rPr>
              <a:t>DB</a:t>
            </a:r>
            <a:r>
              <a:rPr lang="zh-CN" altLang="en-US" sz="2400">
                <a:solidFill>
                  <a:srgbClr val="FF3300"/>
                </a:solidFill>
                <a:latin typeface="宋体" panose="02010600030101010101" pitchFamily="2" charset="-122"/>
              </a:rPr>
              <a:t>取回</a:t>
            </a:r>
            <a:r>
              <a:rPr lang="zh-CN" altLang="en-US" sz="2400">
                <a:solidFill>
                  <a:schemeClr val="tx1"/>
                </a:solidFill>
                <a:latin typeface="宋体" panose="02010600030101010101" pitchFamily="2" charset="-122"/>
              </a:rPr>
              <a:t>租赁物，由</a:t>
            </a:r>
            <a:r>
              <a:rPr lang="en-US" altLang="zh-CN" sz="2400">
                <a:solidFill>
                  <a:schemeClr val="tx1"/>
                </a:solidFill>
                <a:latin typeface="宋体" panose="02010600030101010101" pitchFamily="2" charset="-122"/>
              </a:rPr>
              <a:t>DB</a:t>
            </a:r>
            <a:r>
              <a:rPr lang="zh-CN" altLang="en-US" sz="2400">
                <a:solidFill>
                  <a:schemeClr val="tx1"/>
                </a:solidFill>
                <a:latin typeface="宋体" panose="02010600030101010101" pitchFamily="2" charset="-122"/>
              </a:rPr>
              <a:t>回购</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ChangeArrowheads="1"/>
          </p:cNvSpPr>
          <p:nvPr/>
        </p:nvSpPr>
        <p:spPr bwMode="auto">
          <a:xfrm>
            <a:off x="323850" y="142875"/>
            <a:ext cx="79930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3-6 </a:t>
            </a:r>
            <a:r>
              <a:rPr lang="zh-CN" altLang="en-US" sz="4000">
                <a:solidFill>
                  <a:srgbClr val="000066"/>
                </a:solidFill>
                <a:latin typeface="黑体" panose="02010609060101010101" pitchFamily="49" charset="-122"/>
                <a:ea typeface="黑体" panose="02010609060101010101" pitchFamily="49" charset="-122"/>
              </a:rPr>
              <a:t>租赁物购买价款的支付</a:t>
            </a:r>
            <a:endParaRPr lang="zh-CN" altLang="en-US" sz="4000">
              <a:solidFill>
                <a:srgbClr val="000066"/>
              </a:solidFill>
              <a:ea typeface="黑体" panose="02010609060101010101" pitchFamily="49" charset="-122"/>
            </a:endParaRPr>
          </a:p>
        </p:txBody>
      </p:sp>
      <p:sp>
        <p:nvSpPr>
          <p:cNvPr id="28675" name="Rectangle 3"/>
          <p:cNvSpPr>
            <a:spLocks noChangeArrowheads="1"/>
          </p:cNvSpPr>
          <p:nvPr/>
        </p:nvSpPr>
        <p:spPr bwMode="auto">
          <a:xfrm>
            <a:off x="714375" y="1073150"/>
            <a:ext cx="7715250" cy="2400300"/>
          </a:xfrm>
          <a:prstGeom prst="rect">
            <a:avLst/>
          </a:prstGeom>
          <a:noFill/>
          <a:ln w="9525">
            <a:noFill/>
            <a:miter lim="800000"/>
            <a:headEnd/>
            <a:tailEnd/>
          </a:ln>
        </p:spPr>
        <p:txBody>
          <a:bodyPr anchor="ctr">
            <a:spAutoFit/>
          </a:bodyPr>
          <a:lstStyle/>
          <a:p>
            <a:pPr indent="228600" eaLnBrk="0" hangingPunct="0">
              <a:lnSpc>
                <a:spcPts val="3000"/>
              </a:lnSpc>
              <a:tabLst>
                <a:tab pos="457200" algn="l"/>
              </a:tabLst>
              <a:defRPr/>
            </a:pPr>
            <a:r>
              <a:rPr lang="zh-CN" altLang="en-US" sz="2400" dirty="0">
                <a:solidFill>
                  <a:schemeClr val="tx1"/>
                </a:solidFill>
                <a:latin typeface="+mn-ea"/>
                <a:ea typeface="+mn-ea"/>
              </a:rPr>
              <a:t>   </a:t>
            </a:r>
            <a:r>
              <a:rPr lang="en-US" altLang="zh-CN" sz="2400" dirty="0">
                <a:solidFill>
                  <a:schemeClr val="tx1"/>
                </a:solidFill>
                <a:latin typeface="+mn-ea"/>
                <a:ea typeface="+mn-ea"/>
              </a:rPr>
              <a:t>SFLC</a:t>
            </a:r>
            <a:r>
              <a:rPr lang="zh-CN" altLang="en-US" sz="2400" dirty="0">
                <a:solidFill>
                  <a:schemeClr val="tx1"/>
                </a:solidFill>
                <a:latin typeface="+mn-ea"/>
                <a:ea typeface="+mn-ea"/>
              </a:rPr>
              <a:t>每月</a:t>
            </a:r>
            <a:r>
              <a:rPr lang="en-US" sz="2400" dirty="0">
                <a:solidFill>
                  <a:schemeClr val="tx1"/>
                </a:solidFill>
                <a:latin typeface="+mn-ea"/>
                <a:ea typeface="+mn-ea"/>
              </a:rPr>
              <a:t>1</a:t>
            </a:r>
            <a:r>
              <a:rPr lang="zh-CN" altLang="en-US" sz="2400" dirty="0">
                <a:solidFill>
                  <a:schemeClr val="tx1"/>
                </a:solidFill>
                <a:latin typeface="+mn-ea"/>
                <a:ea typeface="+mn-ea"/>
              </a:rPr>
              <a:t>日至</a:t>
            </a:r>
            <a:r>
              <a:rPr lang="en-US" sz="2400" dirty="0">
                <a:solidFill>
                  <a:schemeClr val="tx1"/>
                </a:solidFill>
                <a:latin typeface="+mn-ea"/>
                <a:ea typeface="+mn-ea"/>
              </a:rPr>
              <a:t>15</a:t>
            </a:r>
            <a:r>
              <a:rPr lang="zh-CN" altLang="en-US" sz="2400" dirty="0">
                <a:solidFill>
                  <a:schemeClr val="tx1"/>
                </a:solidFill>
                <a:latin typeface="+mn-ea"/>
                <a:ea typeface="+mn-ea"/>
              </a:rPr>
              <a:t>日所确认的满足支付条件的融资租赁合同项下的租赁物购买价款应当在当月</a:t>
            </a:r>
            <a:r>
              <a:rPr lang="en-US" sz="2400" dirty="0">
                <a:solidFill>
                  <a:schemeClr val="tx1"/>
                </a:solidFill>
                <a:latin typeface="+mn-ea"/>
                <a:ea typeface="+mn-ea"/>
              </a:rPr>
              <a:t>25</a:t>
            </a:r>
            <a:r>
              <a:rPr lang="zh-CN" altLang="en-US" sz="2400" dirty="0">
                <a:solidFill>
                  <a:schemeClr val="tx1"/>
                </a:solidFill>
                <a:latin typeface="+mn-ea"/>
                <a:ea typeface="+mn-ea"/>
              </a:rPr>
              <a:t>日向代理商支付；</a:t>
            </a:r>
            <a:endParaRPr lang="en-US" altLang="zh-CN" sz="2400" dirty="0">
              <a:solidFill>
                <a:schemeClr val="tx1"/>
              </a:solidFill>
              <a:latin typeface="+mn-ea"/>
              <a:ea typeface="+mn-ea"/>
            </a:endParaRPr>
          </a:p>
          <a:p>
            <a:pPr indent="228600" eaLnBrk="0" hangingPunct="0">
              <a:lnSpc>
                <a:spcPts val="3000"/>
              </a:lnSpc>
              <a:tabLst>
                <a:tab pos="457200" algn="l"/>
              </a:tabLst>
              <a:defRPr/>
            </a:pPr>
            <a:r>
              <a:rPr lang="en-US" altLang="zh-CN" sz="2400" dirty="0">
                <a:solidFill>
                  <a:schemeClr val="tx1"/>
                </a:solidFill>
                <a:latin typeface="+mn-ea"/>
                <a:ea typeface="+mn-ea"/>
              </a:rPr>
              <a:t>       </a:t>
            </a:r>
            <a:r>
              <a:rPr lang="zh-CN" altLang="en-US" sz="2400" dirty="0">
                <a:solidFill>
                  <a:schemeClr val="tx1"/>
                </a:solidFill>
                <a:latin typeface="+mn-ea"/>
                <a:ea typeface="+mn-ea"/>
              </a:rPr>
              <a:t>每月</a:t>
            </a:r>
            <a:r>
              <a:rPr lang="en-US" sz="2400" dirty="0">
                <a:solidFill>
                  <a:schemeClr val="tx1"/>
                </a:solidFill>
                <a:latin typeface="+mn-ea"/>
                <a:ea typeface="+mn-ea"/>
              </a:rPr>
              <a:t>16</a:t>
            </a:r>
            <a:r>
              <a:rPr lang="zh-CN" altLang="en-US" sz="2400" dirty="0">
                <a:solidFill>
                  <a:schemeClr val="tx1"/>
                </a:solidFill>
                <a:latin typeface="+mn-ea"/>
                <a:ea typeface="+mn-ea"/>
              </a:rPr>
              <a:t>日至当月月底前确认的满足支付条件的融资租赁合同项下的租赁物购买价款应当在次月</a:t>
            </a:r>
            <a:r>
              <a:rPr lang="en-US" sz="2400" dirty="0">
                <a:solidFill>
                  <a:schemeClr val="tx1"/>
                </a:solidFill>
                <a:latin typeface="+mn-ea"/>
                <a:ea typeface="+mn-ea"/>
              </a:rPr>
              <a:t>10</a:t>
            </a:r>
            <a:r>
              <a:rPr lang="zh-CN" altLang="en-US" sz="2400" dirty="0">
                <a:solidFill>
                  <a:schemeClr val="tx1"/>
                </a:solidFill>
                <a:latin typeface="+mn-ea"/>
                <a:ea typeface="+mn-ea"/>
              </a:rPr>
              <a:t>日向代理商支付。</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ChangeArrowheads="1"/>
          </p:cNvSpPr>
          <p:nvPr/>
        </p:nvSpPr>
        <p:spPr bwMode="auto">
          <a:xfrm>
            <a:off x="323850" y="142875"/>
            <a:ext cx="79930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3-7 </a:t>
            </a:r>
            <a:r>
              <a:rPr lang="zh-CN" altLang="en-US" sz="4000">
                <a:solidFill>
                  <a:srgbClr val="000066"/>
                </a:solidFill>
                <a:latin typeface="黑体" panose="02010609060101010101" pitchFamily="49" charset="-122"/>
                <a:ea typeface="黑体" panose="02010609060101010101" pitchFamily="49" charset="-122"/>
              </a:rPr>
              <a:t>业务流程</a:t>
            </a:r>
            <a:r>
              <a:rPr lang="en-US" altLang="zh-CN">
                <a:solidFill>
                  <a:srgbClr val="000066"/>
                </a:solidFill>
                <a:latin typeface="宋体" panose="02010600030101010101" pitchFamily="2" charset="-122"/>
              </a:rPr>
              <a:t>——</a:t>
            </a:r>
            <a:r>
              <a:rPr lang="zh-CN" altLang="en-US" sz="4000">
                <a:solidFill>
                  <a:srgbClr val="000066"/>
                </a:solidFill>
                <a:ea typeface="黑体" panose="02010609060101010101" pitchFamily="49" charset="-122"/>
              </a:rPr>
              <a:t>业务载体</a:t>
            </a:r>
          </a:p>
        </p:txBody>
      </p:sp>
      <p:graphicFrame>
        <p:nvGraphicFramePr>
          <p:cNvPr id="200895" name="Group 191"/>
          <p:cNvGraphicFramePr>
            <a:graphicFrameLocks noGrp="1"/>
          </p:cNvGraphicFramePr>
          <p:nvPr>
            <p:ph/>
          </p:nvPr>
        </p:nvGraphicFramePr>
        <p:xfrm>
          <a:off x="406400" y="1196975"/>
          <a:ext cx="8432800" cy="4300541"/>
        </p:xfrm>
        <a:graphic>
          <a:graphicData uri="http://schemas.openxmlformats.org/drawingml/2006/table">
            <a:tbl>
              <a:tblPr/>
              <a:tblGrid>
                <a:gridCol w="808038"/>
                <a:gridCol w="2517775"/>
                <a:gridCol w="1562100"/>
                <a:gridCol w="1255712"/>
                <a:gridCol w="1255713"/>
                <a:gridCol w="1033462"/>
              </a:tblGrid>
              <a:tr h="61436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No</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项  目</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SFLC</a:t>
                      </a:r>
                      <a:endPar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DB</a:t>
                      </a:r>
                      <a:endPar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承租人</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银行</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1436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融资租赁合同</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1436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2</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租赁物买卖合同</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 </a:t>
                      </a: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1436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3</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回购承诺函</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1436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4</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租赁物验收单</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1436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5</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扣款授权书</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1</a:t>
                      </a: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1436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endPar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a:t>
                      </a:r>
                      <a:endPar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endPar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endParaRPr kumimoji="0" lang="zh-CN" altLang="en-US"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endPar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1" fontAlgn="ctr" latinLnBrk="0" hangingPunct="1">
                        <a:lnSpc>
                          <a:spcPct val="100000"/>
                        </a:lnSpc>
                        <a:spcBef>
                          <a:spcPct val="0"/>
                        </a:spcBef>
                        <a:spcAft>
                          <a:spcPct val="0"/>
                        </a:spcAft>
                        <a:buClrTx/>
                        <a:buSzTx/>
                        <a:buFontTx/>
                        <a:buNone/>
                        <a:tabLst/>
                      </a:pPr>
                      <a:endParaRPr kumimoji="0" lang="en-US" altLang="zh-CN" sz="24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4</a:t>
            </a:r>
            <a:r>
              <a:rPr lang="zh-CN" altLang="zh-CN" sz="4000">
                <a:solidFill>
                  <a:srgbClr val="000066"/>
                </a:solidFill>
                <a:latin typeface="黑体" panose="02010609060101010101" pitchFamily="49" charset="-122"/>
                <a:ea typeface="黑体" panose="02010609060101010101" pitchFamily="49" charset="-122"/>
              </a:rPr>
              <a:t>-</a:t>
            </a:r>
            <a:r>
              <a:rPr lang="en-US" altLang="zh-CN" sz="4000">
                <a:solidFill>
                  <a:srgbClr val="000066"/>
                </a:solidFill>
                <a:latin typeface="黑体" panose="02010609060101010101" pitchFamily="49" charset="-122"/>
                <a:ea typeface="黑体" panose="02010609060101010101" pitchFamily="49" charset="-122"/>
              </a:rPr>
              <a:t>1</a:t>
            </a:r>
            <a:r>
              <a:rPr lang="zh-CN" altLang="zh-CN" sz="4000">
                <a:solidFill>
                  <a:srgbClr val="000066"/>
                </a:solidFill>
                <a:latin typeface="黑体" panose="02010609060101010101" pitchFamily="49" charset="-122"/>
                <a:ea typeface="黑体" panose="02010609060101010101" pitchFamily="49" charset="-122"/>
              </a:rPr>
              <a:t> </a:t>
            </a:r>
            <a:r>
              <a:rPr lang="zh-CN" altLang="en-US" sz="4000">
                <a:solidFill>
                  <a:srgbClr val="000066"/>
                </a:solidFill>
                <a:latin typeface="黑体" panose="02010609060101010101" pitchFamily="49" charset="-122"/>
                <a:ea typeface="黑体" panose="02010609060101010101" pitchFamily="49" charset="-122"/>
              </a:rPr>
              <a:t>风险分析</a:t>
            </a:r>
          </a:p>
        </p:txBody>
      </p:sp>
      <p:sp>
        <p:nvSpPr>
          <p:cNvPr id="59403" name="Rectangle 11"/>
          <p:cNvSpPr>
            <a:spLocks noChangeArrowheads="1"/>
          </p:cNvSpPr>
          <p:nvPr/>
        </p:nvSpPr>
        <p:spPr bwMode="auto">
          <a:xfrm>
            <a:off x="500034" y="1052513"/>
            <a:ext cx="6357982" cy="5040312"/>
          </a:xfrm>
          <a:prstGeom prst="rect">
            <a:avLst/>
          </a:prstGeom>
          <a:noFill/>
          <a:ln w="9525">
            <a:noFill/>
            <a:miter lim="800000"/>
            <a:headEnd/>
            <a:tailEnd/>
          </a:ln>
          <a:effectLst/>
        </p:spPr>
        <p:txBody>
          <a:bodyPr/>
          <a:lstStyle/>
          <a:p>
            <a:pPr marL="609600" indent="-609600">
              <a:lnSpc>
                <a:spcPts val="3200"/>
              </a:lnSpc>
              <a:defRPr/>
            </a:pPr>
            <a:r>
              <a:rPr lang="zh-CN" altLang="en-US" sz="2400" dirty="0">
                <a:solidFill>
                  <a:schemeClr val="tx1"/>
                </a:solidFill>
                <a:latin typeface="+mn-ea"/>
                <a:ea typeface="+mn-ea"/>
              </a:rPr>
              <a:t>首先，承认风险</a:t>
            </a:r>
            <a:endParaRPr lang="en-US" altLang="zh-CN" sz="2400" dirty="0">
              <a:solidFill>
                <a:schemeClr val="tx1"/>
              </a:solidFill>
              <a:latin typeface="+mn-ea"/>
              <a:ea typeface="+mn-ea"/>
            </a:endParaRPr>
          </a:p>
          <a:p>
            <a:pPr marL="609600" indent="-609600">
              <a:lnSpc>
                <a:spcPts val="3200"/>
              </a:lnSpc>
              <a:defRPr/>
            </a:pPr>
            <a:r>
              <a:rPr lang="zh-CN" altLang="en-US" sz="2400" dirty="0">
                <a:solidFill>
                  <a:schemeClr val="tx1"/>
                </a:solidFill>
                <a:latin typeface="+mn-ea"/>
                <a:ea typeface="+mn-ea"/>
              </a:rPr>
              <a:t>其次，正视风险</a:t>
            </a:r>
          </a:p>
          <a:p>
            <a:pPr marL="609600" indent="-609600">
              <a:lnSpc>
                <a:spcPts val="3200"/>
              </a:lnSpc>
              <a:defRPr/>
            </a:pPr>
            <a:r>
              <a:rPr lang="zh-CN" altLang="en-US" sz="2400" dirty="0">
                <a:solidFill>
                  <a:schemeClr val="tx1"/>
                </a:solidFill>
                <a:latin typeface="+mn-ea"/>
                <a:ea typeface="+mn-ea"/>
              </a:rPr>
              <a:t>然后，认识风险</a:t>
            </a:r>
            <a:endParaRPr lang="en-US" altLang="zh-CN" sz="2400" dirty="0">
              <a:solidFill>
                <a:schemeClr val="tx1"/>
              </a:solidFill>
              <a:latin typeface="+mn-ea"/>
              <a:ea typeface="+mn-ea"/>
            </a:endParaRPr>
          </a:p>
          <a:p>
            <a:pPr marL="1524000" lvl="2" indent="-609600">
              <a:lnSpc>
                <a:spcPts val="3200"/>
              </a:lnSpc>
              <a:defRPr/>
            </a:pPr>
            <a:r>
              <a:rPr lang="zh-CN" altLang="en-US" sz="2400" dirty="0">
                <a:solidFill>
                  <a:schemeClr val="tx1"/>
                </a:solidFill>
                <a:latin typeface="+mn-ea"/>
                <a:ea typeface="+mn-ea"/>
              </a:rPr>
              <a:t>风险是可控的。</a:t>
            </a:r>
            <a:endParaRPr lang="en-US" altLang="zh-CN" sz="2400" dirty="0">
              <a:solidFill>
                <a:schemeClr val="tx1"/>
              </a:solidFill>
              <a:latin typeface="+mn-ea"/>
              <a:ea typeface="+mn-ea"/>
            </a:endParaRPr>
          </a:p>
          <a:p>
            <a:pPr marL="1524000" lvl="2" indent="-609600">
              <a:lnSpc>
                <a:spcPts val="3200"/>
              </a:lnSpc>
              <a:defRPr/>
            </a:pPr>
            <a:r>
              <a:rPr lang="zh-CN" altLang="en-US" sz="2400" dirty="0">
                <a:solidFill>
                  <a:schemeClr val="tx1"/>
                </a:solidFill>
                <a:latin typeface="+mn-ea"/>
                <a:ea typeface="+mn-ea"/>
              </a:rPr>
              <a:t>风险是怎么产生的？</a:t>
            </a:r>
            <a:endParaRPr lang="en-US" altLang="zh-CN" sz="2400" dirty="0">
              <a:solidFill>
                <a:schemeClr val="tx1"/>
              </a:solidFill>
              <a:latin typeface="+mn-ea"/>
              <a:ea typeface="+mn-ea"/>
            </a:endParaRPr>
          </a:p>
          <a:p>
            <a:pPr marL="1524000" lvl="2" indent="-609600">
              <a:lnSpc>
                <a:spcPts val="3200"/>
              </a:lnSpc>
              <a:defRPr/>
            </a:pPr>
            <a:r>
              <a:rPr lang="zh-CN" altLang="en-US" sz="2400" dirty="0">
                <a:solidFill>
                  <a:schemeClr val="tx1"/>
                </a:solidFill>
                <a:latin typeface="+mn-ea"/>
                <a:ea typeface="+mn-ea"/>
              </a:rPr>
              <a:t>风险起点：起租</a:t>
            </a:r>
          </a:p>
          <a:p>
            <a:pPr marL="1524000" lvl="2" indent="-609600">
              <a:lnSpc>
                <a:spcPts val="3200"/>
              </a:lnSpc>
              <a:defRPr/>
            </a:pPr>
            <a:r>
              <a:rPr lang="zh-CN" altLang="en-US" sz="2400" dirty="0">
                <a:solidFill>
                  <a:schemeClr val="tx1"/>
                </a:solidFill>
                <a:latin typeface="+mn-ea"/>
                <a:ea typeface="+mn-ea"/>
              </a:rPr>
              <a:t>风险控制：客户调查</a:t>
            </a:r>
            <a:r>
              <a:rPr lang="en-US" altLang="zh-CN" sz="2400" dirty="0">
                <a:solidFill>
                  <a:schemeClr val="tx1"/>
                </a:solidFill>
                <a:latin typeface="+mn-ea"/>
                <a:ea typeface="+mn-ea"/>
              </a:rPr>
              <a:t>—</a:t>
            </a:r>
            <a:r>
              <a:rPr lang="zh-CN" altLang="en-US" sz="2400" dirty="0">
                <a:solidFill>
                  <a:schemeClr val="tx1"/>
                </a:solidFill>
                <a:latin typeface="+mn-ea"/>
                <a:ea typeface="+mn-ea"/>
              </a:rPr>
              <a:t>评估体系</a:t>
            </a:r>
          </a:p>
          <a:p>
            <a:pPr marL="2895600" lvl="5" indent="-609600">
              <a:lnSpc>
                <a:spcPts val="3200"/>
              </a:lnSpc>
              <a:defRPr/>
            </a:pPr>
            <a:r>
              <a:rPr lang="zh-CN" altLang="en-US" sz="2400" dirty="0">
                <a:solidFill>
                  <a:schemeClr val="tx1"/>
                </a:solidFill>
                <a:latin typeface="+mn-ea"/>
                <a:ea typeface="+mn-ea"/>
              </a:rPr>
              <a:t> 资产管理</a:t>
            </a:r>
            <a:r>
              <a:rPr lang="en-US" altLang="zh-CN" sz="2400" dirty="0">
                <a:solidFill>
                  <a:schemeClr val="tx1"/>
                </a:solidFill>
                <a:latin typeface="+mn-ea"/>
                <a:ea typeface="+mn-ea"/>
              </a:rPr>
              <a:t>—</a:t>
            </a:r>
            <a:r>
              <a:rPr lang="zh-CN" altLang="en-US" sz="2400" dirty="0">
                <a:solidFill>
                  <a:schemeClr val="tx1"/>
                </a:solidFill>
                <a:latin typeface="+mn-ea"/>
                <a:ea typeface="+mn-ea"/>
              </a:rPr>
              <a:t>过程控制</a:t>
            </a:r>
          </a:p>
          <a:p>
            <a:pPr marL="1524000" lvl="2" indent="-609600">
              <a:lnSpc>
                <a:spcPts val="3200"/>
              </a:lnSpc>
              <a:defRPr/>
            </a:pPr>
            <a:r>
              <a:rPr lang="zh-CN" altLang="en-US" sz="2400" dirty="0">
                <a:solidFill>
                  <a:schemeClr val="tx1"/>
                </a:solidFill>
                <a:latin typeface="+mn-ea"/>
                <a:ea typeface="+mn-ea"/>
              </a:rPr>
              <a:t>风险承担：</a:t>
            </a:r>
            <a:r>
              <a:rPr lang="en-US" altLang="zh-CN" sz="2400" dirty="0">
                <a:solidFill>
                  <a:schemeClr val="tx1"/>
                </a:solidFill>
                <a:latin typeface="+mn-ea"/>
                <a:ea typeface="+mn-ea"/>
              </a:rPr>
              <a:t>DB——  《</a:t>
            </a:r>
            <a:r>
              <a:rPr lang="zh-CN" altLang="en-US" sz="2400" dirty="0">
                <a:solidFill>
                  <a:schemeClr val="tx1"/>
                </a:solidFill>
                <a:latin typeface="+mn-ea"/>
                <a:ea typeface="+mn-ea"/>
              </a:rPr>
              <a:t>业务协定书</a:t>
            </a:r>
            <a:r>
              <a:rPr lang="en-US" altLang="zh-CN" sz="2400" dirty="0">
                <a:solidFill>
                  <a:schemeClr val="tx1"/>
                </a:solidFill>
                <a:latin typeface="+mn-ea"/>
                <a:ea typeface="+mn-ea"/>
              </a:rPr>
              <a:t>》</a:t>
            </a:r>
          </a:p>
          <a:p>
            <a:pPr marL="1524000" lvl="2" indent="-609600">
              <a:lnSpc>
                <a:spcPts val="3200"/>
              </a:lnSpc>
              <a:defRPr/>
            </a:pPr>
            <a:r>
              <a:rPr lang="en-US" altLang="zh-CN" sz="2400" dirty="0">
                <a:solidFill>
                  <a:schemeClr val="tx1"/>
                </a:solidFill>
                <a:latin typeface="+mn-ea"/>
                <a:ea typeface="+mn-ea"/>
              </a:rPr>
              <a:t>                  《</a:t>
            </a:r>
            <a:r>
              <a:rPr lang="zh-CN" altLang="en-US" sz="2400" dirty="0">
                <a:solidFill>
                  <a:schemeClr val="tx1"/>
                </a:solidFill>
                <a:latin typeface="+mn-ea"/>
                <a:ea typeface="+mn-ea"/>
              </a:rPr>
              <a:t>回购承诺函</a:t>
            </a:r>
            <a:r>
              <a:rPr lang="en-US" altLang="zh-CN" sz="2400" dirty="0">
                <a:solidFill>
                  <a:schemeClr val="tx1"/>
                </a:solidFill>
                <a:latin typeface="+mn-ea"/>
                <a:ea typeface="+mn-ea"/>
              </a:rPr>
              <a:t>》</a:t>
            </a:r>
            <a:endParaRPr lang="zh-CN" altLang="en-US" sz="2400" dirty="0">
              <a:solidFill>
                <a:schemeClr val="tx1"/>
              </a:solidFill>
              <a:latin typeface="+mn-ea"/>
              <a:ea typeface="+mn-ea"/>
            </a:endParaRPr>
          </a:p>
          <a:p>
            <a:pPr marL="1524000" lvl="2" indent="-609600">
              <a:lnSpc>
                <a:spcPts val="3200"/>
              </a:lnSpc>
              <a:defRPr/>
            </a:pPr>
            <a:r>
              <a:rPr lang="zh-CN" altLang="en-US" sz="2400" dirty="0">
                <a:solidFill>
                  <a:schemeClr val="tx1"/>
                </a:solidFill>
                <a:latin typeface="+mn-ea"/>
                <a:ea typeface="+mn-ea"/>
              </a:rPr>
              <a:t>          制造商</a:t>
            </a:r>
            <a:r>
              <a:rPr lang="en-US" altLang="zh-CN" sz="2400" dirty="0">
                <a:solidFill>
                  <a:schemeClr val="tx1"/>
                </a:solidFill>
                <a:latin typeface="+mn-ea"/>
                <a:ea typeface="+mn-ea"/>
              </a:rPr>
              <a:t>—《</a:t>
            </a:r>
            <a:r>
              <a:rPr lang="zh-CN" altLang="en-US" sz="2400" dirty="0">
                <a:solidFill>
                  <a:schemeClr val="tx1"/>
                </a:solidFill>
                <a:latin typeface="+mn-ea"/>
                <a:ea typeface="+mn-ea"/>
              </a:rPr>
              <a:t>回购协议书</a:t>
            </a:r>
            <a:r>
              <a:rPr lang="en-US" altLang="zh-CN" sz="2400" dirty="0">
                <a:solidFill>
                  <a:schemeClr val="tx1"/>
                </a:solidFill>
                <a:latin typeface="+mn-ea"/>
                <a:ea typeface="+mn-ea"/>
              </a:rPr>
              <a:t>》</a:t>
            </a:r>
            <a:endParaRPr lang="zh-CN" altLang="en-US" sz="2400" dirty="0">
              <a:solidFill>
                <a:schemeClr val="tx1"/>
              </a:solidFill>
              <a:latin typeface="+mn-ea"/>
              <a:ea typeface="+mn-ea"/>
            </a:endParaRPr>
          </a:p>
          <a:p>
            <a:pPr marL="1524000" lvl="2" indent="-609600">
              <a:lnSpc>
                <a:spcPts val="3200"/>
              </a:lnSpc>
              <a:defRPr/>
            </a:pPr>
            <a:r>
              <a:rPr lang="zh-CN" altLang="en-US" sz="2400" dirty="0">
                <a:solidFill>
                  <a:schemeClr val="tx1"/>
                </a:solidFill>
                <a:latin typeface="+mn-ea"/>
                <a:ea typeface="+mn-ea"/>
              </a:rPr>
              <a:t>          </a:t>
            </a:r>
            <a:r>
              <a:rPr lang="en-US" altLang="zh-CN" sz="2400" dirty="0">
                <a:solidFill>
                  <a:schemeClr val="tx1"/>
                </a:solidFill>
                <a:latin typeface="+mn-ea"/>
                <a:ea typeface="+mn-ea"/>
              </a:rPr>
              <a:t>SFLC</a:t>
            </a:r>
            <a:endParaRPr lang="zh-CN" altLang="en-US" sz="2400" dirty="0">
              <a:solidFill>
                <a:schemeClr val="tx1"/>
              </a:solidFill>
              <a:latin typeface="+mn-ea"/>
              <a:ea typeface="+mn-ea"/>
            </a:endParaRPr>
          </a:p>
        </p:txBody>
      </p:sp>
      <p:sp>
        <p:nvSpPr>
          <p:cNvPr id="4" name="Rectangle 4"/>
          <p:cNvSpPr>
            <a:spLocks noChangeArrowheads="1"/>
          </p:cNvSpPr>
          <p:nvPr/>
        </p:nvSpPr>
        <p:spPr bwMode="auto">
          <a:xfrm>
            <a:off x="7131050" y="1125538"/>
            <a:ext cx="1439863" cy="463550"/>
          </a:xfrm>
          <a:prstGeom prst="rect">
            <a:avLst/>
          </a:prstGeom>
          <a:noFill/>
          <a:ln w="6350">
            <a:solidFill>
              <a:schemeClr val="tx1"/>
            </a:solidFill>
            <a:miter lim="800000"/>
            <a:headEnd/>
            <a:tailEnd/>
          </a:ln>
        </p:spPr>
        <p:txBody>
          <a:bodyPr anchor="ctr">
            <a:spAutoFit/>
          </a:bodyPr>
          <a:lstStyle/>
          <a:p>
            <a:pPr algn="ctr">
              <a:defRPr/>
            </a:pPr>
            <a:r>
              <a:rPr lang="zh-CN" altLang="en-US" sz="2400" dirty="0">
                <a:solidFill>
                  <a:srgbClr val="000066"/>
                </a:solidFill>
                <a:latin typeface="+mn-ea"/>
                <a:ea typeface="+mn-ea"/>
              </a:rPr>
              <a:t>意向</a:t>
            </a:r>
          </a:p>
        </p:txBody>
      </p:sp>
      <p:sp>
        <p:nvSpPr>
          <p:cNvPr id="5" name="Rectangle 9"/>
          <p:cNvSpPr>
            <a:spLocks noChangeArrowheads="1"/>
          </p:cNvSpPr>
          <p:nvPr/>
        </p:nvSpPr>
        <p:spPr bwMode="auto">
          <a:xfrm>
            <a:off x="7131050" y="1773238"/>
            <a:ext cx="1439863" cy="463550"/>
          </a:xfrm>
          <a:prstGeom prst="rect">
            <a:avLst/>
          </a:prstGeom>
          <a:noFill/>
          <a:ln w="6350">
            <a:solidFill>
              <a:schemeClr val="tx1"/>
            </a:solidFill>
            <a:miter lim="800000"/>
            <a:headEnd/>
            <a:tailEnd/>
          </a:ln>
        </p:spPr>
        <p:txBody>
          <a:bodyPr anchor="ctr">
            <a:spAutoFit/>
          </a:bodyPr>
          <a:lstStyle/>
          <a:p>
            <a:pPr algn="ctr">
              <a:defRPr/>
            </a:pPr>
            <a:r>
              <a:rPr lang="zh-CN" altLang="en-US" sz="2400" dirty="0">
                <a:solidFill>
                  <a:srgbClr val="000066"/>
                </a:solidFill>
                <a:latin typeface="+mn-ea"/>
                <a:ea typeface="+mn-ea"/>
              </a:rPr>
              <a:t>客户调查</a:t>
            </a:r>
          </a:p>
        </p:txBody>
      </p:sp>
      <p:sp>
        <p:nvSpPr>
          <p:cNvPr id="6" name="Rectangle 10"/>
          <p:cNvSpPr>
            <a:spLocks noChangeArrowheads="1"/>
          </p:cNvSpPr>
          <p:nvPr/>
        </p:nvSpPr>
        <p:spPr bwMode="auto">
          <a:xfrm>
            <a:off x="7131050" y="2349500"/>
            <a:ext cx="1441450" cy="463550"/>
          </a:xfrm>
          <a:prstGeom prst="rect">
            <a:avLst/>
          </a:prstGeom>
          <a:noFill/>
          <a:ln w="6350">
            <a:solidFill>
              <a:schemeClr val="tx1"/>
            </a:solidFill>
            <a:miter lim="800000"/>
            <a:headEnd/>
            <a:tailEnd/>
          </a:ln>
        </p:spPr>
        <p:txBody>
          <a:bodyPr anchor="ctr">
            <a:spAutoFit/>
          </a:bodyPr>
          <a:lstStyle/>
          <a:p>
            <a:pPr algn="ctr">
              <a:defRPr/>
            </a:pPr>
            <a:r>
              <a:rPr lang="zh-CN" altLang="en-US" sz="2400" dirty="0">
                <a:solidFill>
                  <a:srgbClr val="000066"/>
                </a:solidFill>
                <a:latin typeface="+mn-ea"/>
                <a:ea typeface="+mn-ea"/>
              </a:rPr>
              <a:t>项目评估</a:t>
            </a:r>
          </a:p>
        </p:txBody>
      </p:sp>
      <p:sp>
        <p:nvSpPr>
          <p:cNvPr id="7" name="Rectangle 11"/>
          <p:cNvSpPr>
            <a:spLocks noChangeArrowheads="1"/>
          </p:cNvSpPr>
          <p:nvPr/>
        </p:nvSpPr>
        <p:spPr bwMode="auto">
          <a:xfrm>
            <a:off x="7131050" y="2997200"/>
            <a:ext cx="1441450" cy="463550"/>
          </a:xfrm>
          <a:prstGeom prst="rect">
            <a:avLst/>
          </a:prstGeom>
          <a:noFill/>
          <a:ln w="6350">
            <a:solidFill>
              <a:schemeClr val="tx1"/>
            </a:solidFill>
            <a:miter lim="800000"/>
            <a:headEnd/>
            <a:tailEnd/>
          </a:ln>
        </p:spPr>
        <p:txBody>
          <a:bodyPr anchor="ctr">
            <a:spAutoFit/>
          </a:bodyPr>
          <a:lstStyle/>
          <a:p>
            <a:pPr algn="ctr">
              <a:defRPr/>
            </a:pPr>
            <a:r>
              <a:rPr lang="zh-CN" altLang="en-US" sz="2400">
                <a:solidFill>
                  <a:srgbClr val="000066"/>
                </a:solidFill>
                <a:latin typeface="+mn-ea"/>
                <a:ea typeface="+mn-ea"/>
              </a:rPr>
              <a:t>项目审批</a:t>
            </a:r>
          </a:p>
        </p:txBody>
      </p:sp>
      <p:sp>
        <p:nvSpPr>
          <p:cNvPr id="8" name="Rectangle 12"/>
          <p:cNvSpPr>
            <a:spLocks noChangeArrowheads="1"/>
          </p:cNvSpPr>
          <p:nvPr/>
        </p:nvSpPr>
        <p:spPr bwMode="auto">
          <a:xfrm>
            <a:off x="7129463" y="3646488"/>
            <a:ext cx="1441450" cy="463550"/>
          </a:xfrm>
          <a:prstGeom prst="rect">
            <a:avLst/>
          </a:prstGeom>
          <a:noFill/>
          <a:ln w="6350">
            <a:solidFill>
              <a:schemeClr val="tx1"/>
            </a:solidFill>
            <a:miter lim="800000"/>
            <a:headEnd/>
            <a:tailEnd/>
          </a:ln>
        </p:spPr>
        <p:txBody>
          <a:bodyPr anchor="ctr">
            <a:spAutoFit/>
          </a:bodyPr>
          <a:lstStyle/>
          <a:p>
            <a:pPr algn="ctr">
              <a:defRPr/>
            </a:pPr>
            <a:r>
              <a:rPr lang="zh-CN" altLang="en-US" sz="2400">
                <a:solidFill>
                  <a:srgbClr val="000066"/>
                </a:solidFill>
                <a:latin typeface="+mn-ea"/>
                <a:ea typeface="+mn-ea"/>
              </a:rPr>
              <a:t>起租</a:t>
            </a:r>
          </a:p>
        </p:txBody>
      </p:sp>
      <p:sp>
        <p:nvSpPr>
          <p:cNvPr id="9" name="Rectangle 13"/>
          <p:cNvSpPr>
            <a:spLocks noChangeArrowheads="1"/>
          </p:cNvSpPr>
          <p:nvPr/>
        </p:nvSpPr>
        <p:spPr bwMode="auto">
          <a:xfrm>
            <a:off x="7129463" y="4294188"/>
            <a:ext cx="1441450" cy="463550"/>
          </a:xfrm>
          <a:prstGeom prst="rect">
            <a:avLst/>
          </a:prstGeom>
          <a:noFill/>
          <a:ln w="6350">
            <a:solidFill>
              <a:schemeClr val="tx1"/>
            </a:solidFill>
            <a:miter lim="800000"/>
            <a:headEnd/>
            <a:tailEnd/>
          </a:ln>
        </p:spPr>
        <p:txBody>
          <a:bodyPr anchor="ctr">
            <a:spAutoFit/>
          </a:bodyPr>
          <a:lstStyle/>
          <a:p>
            <a:pPr algn="ctr">
              <a:defRPr/>
            </a:pPr>
            <a:r>
              <a:rPr lang="zh-CN" altLang="en-US" sz="2400" dirty="0">
                <a:solidFill>
                  <a:srgbClr val="000066"/>
                </a:solidFill>
                <a:latin typeface="+mn-ea"/>
                <a:ea typeface="+mn-ea"/>
              </a:rPr>
              <a:t>资产管理</a:t>
            </a:r>
          </a:p>
        </p:txBody>
      </p:sp>
      <p:sp>
        <p:nvSpPr>
          <p:cNvPr id="10" name="Rectangle 14"/>
          <p:cNvSpPr>
            <a:spLocks noChangeArrowheads="1"/>
          </p:cNvSpPr>
          <p:nvPr/>
        </p:nvSpPr>
        <p:spPr bwMode="auto">
          <a:xfrm>
            <a:off x="7129463" y="4941888"/>
            <a:ext cx="1439862" cy="463550"/>
          </a:xfrm>
          <a:prstGeom prst="rect">
            <a:avLst/>
          </a:prstGeom>
          <a:noFill/>
          <a:ln w="6350">
            <a:solidFill>
              <a:schemeClr val="tx1"/>
            </a:solidFill>
            <a:miter lim="800000"/>
            <a:headEnd/>
            <a:tailEnd/>
          </a:ln>
        </p:spPr>
        <p:txBody>
          <a:bodyPr anchor="ctr">
            <a:spAutoFit/>
          </a:bodyPr>
          <a:lstStyle/>
          <a:p>
            <a:pPr algn="ctr">
              <a:defRPr/>
            </a:pPr>
            <a:r>
              <a:rPr lang="zh-CN" altLang="en-US" sz="2400" dirty="0">
                <a:solidFill>
                  <a:srgbClr val="000066"/>
                </a:solidFill>
                <a:latin typeface="+mn-ea"/>
                <a:ea typeface="+mn-ea"/>
              </a:rPr>
              <a:t>项目结束</a:t>
            </a:r>
          </a:p>
        </p:txBody>
      </p:sp>
      <p:sp>
        <p:nvSpPr>
          <p:cNvPr id="11" name="Rectangle 15"/>
          <p:cNvSpPr>
            <a:spLocks noChangeArrowheads="1"/>
          </p:cNvSpPr>
          <p:nvPr/>
        </p:nvSpPr>
        <p:spPr bwMode="auto">
          <a:xfrm>
            <a:off x="7129463" y="5589588"/>
            <a:ext cx="1439862" cy="463550"/>
          </a:xfrm>
          <a:prstGeom prst="rect">
            <a:avLst/>
          </a:prstGeom>
          <a:noFill/>
          <a:ln w="6350">
            <a:solidFill>
              <a:schemeClr val="tx1"/>
            </a:solidFill>
            <a:miter lim="800000"/>
            <a:headEnd/>
            <a:tailEnd/>
          </a:ln>
        </p:spPr>
        <p:txBody>
          <a:bodyPr anchor="ctr">
            <a:spAutoFit/>
          </a:bodyPr>
          <a:lstStyle/>
          <a:p>
            <a:pPr algn="ctr">
              <a:defRPr/>
            </a:pPr>
            <a:r>
              <a:rPr lang="zh-CN" altLang="en-US" sz="2400" dirty="0">
                <a:solidFill>
                  <a:srgbClr val="000066"/>
                </a:solidFill>
                <a:latin typeface="+mn-ea"/>
                <a:ea typeface="+mn-ea"/>
              </a:rPr>
              <a:t>项目总结</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4</a:t>
            </a:r>
            <a:r>
              <a:rPr lang="zh-CN" altLang="zh-CN" sz="4000">
                <a:solidFill>
                  <a:srgbClr val="000066"/>
                </a:solidFill>
                <a:latin typeface="黑体" panose="02010609060101010101" pitchFamily="49" charset="-122"/>
                <a:ea typeface="黑体" panose="02010609060101010101" pitchFamily="49" charset="-122"/>
              </a:rPr>
              <a:t>-</a:t>
            </a:r>
            <a:r>
              <a:rPr lang="en-US" altLang="zh-CN" sz="4000">
                <a:solidFill>
                  <a:srgbClr val="000066"/>
                </a:solidFill>
                <a:latin typeface="黑体" panose="02010609060101010101" pitchFamily="49" charset="-122"/>
                <a:ea typeface="黑体" panose="02010609060101010101" pitchFamily="49" charset="-122"/>
              </a:rPr>
              <a:t>2</a:t>
            </a:r>
            <a:r>
              <a:rPr lang="zh-CN" altLang="zh-CN" sz="4000">
                <a:solidFill>
                  <a:srgbClr val="000066"/>
                </a:solidFill>
                <a:latin typeface="黑体" panose="02010609060101010101" pitchFamily="49" charset="-122"/>
                <a:ea typeface="黑体" panose="02010609060101010101" pitchFamily="49" charset="-122"/>
              </a:rPr>
              <a:t> </a:t>
            </a:r>
            <a:r>
              <a:rPr lang="zh-CN" altLang="en-US" sz="4000">
                <a:solidFill>
                  <a:srgbClr val="000066"/>
                </a:solidFill>
                <a:latin typeface="黑体" panose="02010609060101010101" pitchFamily="49" charset="-122"/>
                <a:ea typeface="黑体" panose="02010609060101010101" pitchFamily="49" charset="-122"/>
              </a:rPr>
              <a:t>风险分类</a:t>
            </a:r>
            <a:endParaRPr lang="en-US" altLang="zh-CN" sz="4000">
              <a:solidFill>
                <a:srgbClr val="000066"/>
              </a:solidFill>
              <a:latin typeface="黑体" panose="02010609060101010101" pitchFamily="49" charset="-122"/>
              <a:ea typeface="黑体" panose="02010609060101010101" pitchFamily="49" charset="-122"/>
            </a:endParaRPr>
          </a:p>
        </p:txBody>
      </p:sp>
      <p:sp>
        <p:nvSpPr>
          <p:cNvPr id="27651" name="Rectangle 3"/>
          <p:cNvSpPr>
            <a:spLocks noChangeArrowheads="1"/>
          </p:cNvSpPr>
          <p:nvPr/>
        </p:nvSpPr>
        <p:spPr bwMode="auto">
          <a:xfrm>
            <a:off x="827088" y="1123950"/>
            <a:ext cx="7673975" cy="473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lnSpc>
                <a:spcPts val="3600"/>
              </a:lnSpc>
            </a:pPr>
            <a:r>
              <a:rPr lang="zh-CN" altLang="en-US" sz="2400">
                <a:solidFill>
                  <a:schemeClr val="tx1"/>
                </a:solidFill>
                <a:latin typeface="宋体" panose="02010600030101010101" pitchFamily="2" charset="-122"/>
              </a:rPr>
              <a:t>客观风险：金融、政策、市场、技术变革</a:t>
            </a:r>
          </a:p>
          <a:p>
            <a:pPr eaLnBrk="1" hangingPunct="1">
              <a:lnSpc>
                <a:spcPts val="3600"/>
              </a:lnSpc>
            </a:pPr>
            <a:r>
              <a:rPr lang="zh-CN" altLang="en-US" sz="2400">
                <a:solidFill>
                  <a:schemeClr val="tx1"/>
                </a:solidFill>
                <a:latin typeface="宋体" panose="02010600030101010101" pitchFamily="2" charset="-122"/>
              </a:rPr>
              <a:t>            属于不可抗力的风险          </a:t>
            </a:r>
          </a:p>
          <a:p>
            <a:pPr eaLnBrk="1" hangingPunct="1">
              <a:lnSpc>
                <a:spcPts val="3600"/>
              </a:lnSpc>
            </a:pPr>
            <a:r>
              <a:rPr lang="zh-CN" altLang="en-US" sz="2400">
                <a:solidFill>
                  <a:schemeClr val="tx1"/>
                </a:solidFill>
                <a:latin typeface="宋体" panose="02010600030101010101" pitchFamily="2" charset="-122"/>
              </a:rPr>
              <a:t>			    行业组织呼吁、改善外部环境</a:t>
            </a:r>
          </a:p>
          <a:p>
            <a:pPr eaLnBrk="1" hangingPunct="1">
              <a:lnSpc>
                <a:spcPts val="3600"/>
              </a:lnSpc>
            </a:pPr>
            <a:r>
              <a:rPr lang="zh-CN" altLang="en-US" sz="2400">
                <a:solidFill>
                  <a:schemeClr val="tx1"/>
                </a:solidFill>
                <a:latin typeface="宋体" panose="02010600030101010101" pitchFamily="2" charset="-122"/>
              </a:rPr>
              <a:t>			    健全二手市场体系</a:t>
            </a:r>
          </a:p>
          <a:p>
            <a:pPr eaLnBrk="1" hangingPunct="1">
              <a:lnSpc>
                <a:spcPts val="3600"/>
              </a:lnSpc>
            </a:pPr>
            <a:r>
              <a:rPr lang="zh-CN" altLang="en-US" sz="2400">
                <a:solidFill>
                  <a:schemeClr val="tx1"/>
                </a:solidFill>
                <a:latin typeface="宋体" panose="02010600030101010101" pitchFamily="2" charset="-122"/>
              </a:rPr>
              <a:t>主观风险：</a:t>
            </a:r>
            <a:r>
              <a:rPr lang="zh-CN" altLang="en-US" sz="2400">
                <a:solidFill>
                  <a:schemeClr val="tx1"/>
                </a:solidFill>
                <a:latin typeface="黑体" panose="02010609060101010101" pitchFamily="49" charset="-122"/>
                <a:ea typeface="黑体" panose="02010609060101010101" pitchFamily="49" charset="-122"/>
              </a:rPr>
              <a:t>信用、管理</a:t>
            </a:r>
          </a:p>
          <a:p>
            <a:pPr eaLnBrk="1" hangingPunct="1">
              <a:lnSpc>
                <a:spcPts val="3600"/>
              </a:lnSpc>
            </a:pPr>
            <a:r>
              <a:rPr lang="zh-CN" altLang="en-US" sz="2400">
                <a:solidFill>
                  <a:schemeClr val="tx1"/>
                </a:solidFill>
                <a:latin typeface="宋体" panose="02010600030101010101" pitchFamily="2" charset="-122"/>
              </a:rPr>
              <a:t>            属于可控风险</a:t>
            </a:r>
          </a:p>
          <a:p>
            <a:pPr eaLnBrk="1" hangingPunct="1">
              <a:lnSpc>
                <a:spcPts val="3600"/>
              </a:lnSpc>
            </a:pPr>
            <a:r>
              <a:rPr lang="zh-CN" altLang="en-US" sz="2400">
                <a:solidFill>
                  <a:schemeClr val="tx1"/>
                </a:solidFill>
                <a:latin typeface="宋体" panose="02010600030101010101" pitchFamily="2" charset="-122"/>
              </a:rPr>
              <a:t>		    </a:t>
            </a:r>
            <a:r>
              <a:rPr lang="zh-CN" altLang="en-US" sz="2400">
                <a:solidFill>
                  <a:schemeClr val="tx1"/>
                </a:solidFill>
                <a:latin typeface="黑体" panose="02010609060101010101" pitchFamily="49" charset="-122"/>
                <a:ea typeface="黑体" panose="02010609060101010101" pitchFamily="49" charset="-122"/>
              </a:rPr>
              <a:t>自然灾害、盗抢、损毁</a:t>
            </a:r>
          </a:p>
          <a:p>
            <a:pPr eaLnBrk="1" hangingPunct="1">
              <a:lnSpc>
                <a:spcPts val="3600"/>
              </a:lnSpc>
            </a:pPr>
            <a:r>
              <a:rPr lang="zh-CN" altLang="en-US" sz="2400">
                <a:solidFill>
                  <a:schemeClr val="tx1"/>
                </a:solidFill>
                <a:latin typeface="宋体" panose="02010600030101010101" pitchFamily="2" charset="-122"/>
              </a:rPr>
              <a:t>			属于意外风险</a:t>
            </a:r>
          </a:p>
          <a:p>
            <a:pPr eaLnBrk="1" hangingPunct="1">
              <a:lnSpc>
                <a:spcPts val="3600"/>
              </a:lnSpc>
            </a:pPr>
            <a:r>
              <a:rPr lang="zh-CN" altLang="en-US" sz="2400">
                <a:solidFill>
                  <a:schemeClr val="tx1"/>
                </a:solidFill>
                <a:latin typeface="宋体" panose="02010600030101010101" pitchFamily="2" charset="-122"/>
              </a:rPr>
              <a:t>			    转移至</a:t>
            </a:r>
            <a:r>
              <a:rPr lang="zh-CN" altLang="en-US" sz="2400">
                <a:solidFill>
                  <a:schemeClr val="tx1"/>
                </a:solidFill>
                <a:latin typeface="黑体" panose="02010609060101010101" pitchFamily="49" charset="-122"/>
                <a:ea typeface="黑体" panose="02010609060101010101" pitchFamily="49" charset="-122"/>
              </a:rPr>
              <a:t>保险</a:t>
            </a:r>
            <a:r>
              <a:rPr lang="zh-CN" altLang="en-US" sz="2400">
                <a:solidFill>
                  <a:schemeClr val="tx1"/>
                </a:solidFill>
                <a:latin typeface="宋体" panose="02010600030101010101" pitchFamily="2" charset="-122"/>
              </a:rPr>
              <a:t>公司</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323850" y="115888"/>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dirty="0">
                <a:solidFill>
                  <a:srgbClr val="000066"/>
                </a:solidFill>
                <a:latin typeface="黑体" panose="02010609060101010101" pitchFamily="49" charset="-122"/>
                <a:ea typeface="黑体" panose="02010609060101010101" pitchFamily="49" charset="-122"/>
              </a:rPr>
              <a:t>4-3 </a:t>
            </a:r>
            <a:r>
              <a:rPr lang="zh-CN" altLang="en-US" sz="4000" dirty="0">
                <a:solidFill>
                  <a:srgbClr val="000066"/>
                </a:solidFill>
                <a:latin typeface="黑体" panose="02010609060101010101" pitchFamily="49" charset="-122"/>
                <a:ea typeface="黑体" panose="02010609060101010101" pitchFamily="49" charset="-122"/>
              </a:rPr>
              <a:t>风险曲线</a:t>
            </a:r>
          </a:p>
        </p:txBody>
      </p:sp>
      <p:graphicFrame>
        <p:nvGraphicFramePr>
          <p:cNvPr id="5" name="Chart 2"/>
          <p:cNvGraphicFramePr>
            <a:graphicFrameLocks/>
          </p:cNvGraphicFramePr>
          <p:nvPr/>
        </p:nvGraphicFramePr>
        <p:xfrm>
          <a:off x="214282" y="1000108"/>
          <a:ext cx="8734425" cy="4343400"/>
        </p:xfrm>
        <a:graphic>
          <a:graphicData uri="http://schemas.openxmlformats.org/drawingml/2006/chart">
            <c:chart xmlns:c="http://schemas.openxmlformats.org/drawingml/2006/chart" xmlns:r="http://schemas.openxmlformats.org/officeDocument/2006/relationships" r:id="rId2"/>
          </a:graphicData>
        </a:graphic>
      </p:graphicFrame>
      <p:sp>
        <p:nvSpPr>
          <p:cNvPr id="28676" name="矩形 3"/>
          <p:cNvSpPr>
            <a:spLocks noChangeArrowheads="1"/>
          </p:cNvSpPr>
          <p:nvPr/>
        </p:nvSpPr>
        <p:spPr bwMode="auto">
          <a:xfrm>
            <a:off x="214313" y="5357813"/>
            <a:ext cx="87153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zh-CN" altLang="en-US">
                <a:solidFill>
                  <a:schemeClr val="tx1"/>
                </a:solidFill>
              </a:rPr>
              <a:t>按照起租比例</a:t>
            </a:r>
            <a:r>
              <a:rPr lang="en-US" altLang="zh-CN">
                <a:solidFill>
                  <a:schemeClr val="tx1"/>
                </a:solidFill>
              </a:rPr>
              <a:t>20%</a:t>
            </a:r>
            <a:r>
              <a:rPr lang="zh-CN" altLang="en-US">
                <a:solidFill>
                  <a:schemeClr val="tx1"/>
                </a:solidFill>
              </a:rPr>
              <a:t>，租赁期限</a:t>
            </a:r>
            <a:r>
              <a:rPr lang="en-US" altLang="zh-CN">
                <a:solidFill>
                  <a:schemeClr val="tx1"/>
                </a:solidFill>
              </a:rPr>
              <a:t>24</a:t>
            </a:r>
            <a:r>
              <a:rPr lang="zh-CN" altLang="en-US">
                <a:solidFill>
                  <a:schemeClr val="tx1"/>
                </a:solidFill>
              </a:rPr>
              <a:t>个月，车辆寿命为</a:t>
            </a:r>
            <a:r>
              <a:rPr lang="en-US" altLang="zh-CN">
                <a:solidFill>
                  <a:schemeClr val="tx1"/>
                </a:solidFill>
              </a:rPr>
              <a:t>36</a:t>
            </a:r>
            <a:r>
              <a:rPr lang="zh-CN" altLang="en-US">
                <a:solidFill>
                  <a:schemeClr val="tx1"/>
                </a:solidFill>
              </a:rPr>
              <a:t>个月进行核算。</a:t>
            </a:r>
            <a:endParaRPr lang="zh-CN" altLang="en-US"/>
          </a:p>
        </p:txBody>
      </p:sp>
      <p:sp>
        <p:nvSpPr>
          <p:cNvPr id="28677" name="Rectangle 2"/>
          <p:cNvSpPr>
            <a:spLocks noChangeArrowheads="1"/>
          </p:cNvSpPr>
          <p:nvPr/>
        </p:nvSpPr>
        <p:spPr bwMode="auto">
          <a:xfrm>
            <a:off x="1285875" y="2500313"/>
            <a:ext cx="2857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2000">
                <a:latin typeface="宋体" panose="02010600030101010101" pitchFamily="2" charset="-122"/>
              </a:rPr>
              <a:t>A</a:t>
            </a:r>
            <a:endParaRPr lang="zh-CN" altLang="en-US" sz="2000">
              <a:latin typeface="宋体" panose="02010600030101010101" pitchFamily="2" charset="-122"/>
            </a:endParaRPr>
          </a:p>
        </p:txBody>
      </p:sp>
      <p:sp>
        <p:nvSpPr>
          <p:cNvPr id="28678" name="Rectangle 2"/>
          <p:cNvSpPr>
            <a:spLocks noChangeArrowheads="1"/>
          </p:cNvSpPr>
          <p:nvPr/>
        </p:nvSpPr>
        <p:spPr bwMode="auto">
          <a:xfrm>
            <a:off x="2571750" y="2500313"/>
            <a:ext cx="2857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2000">
                <a:latin typeface="宋体" panose="02010600030101010101" pitchFamily="2" charset="-122"/>
              </a:rPr>
              <a:t>B</a:t>
            </a:r>
            <a:endParaRPr lang="zh-CN" altLang="en-US" sz="2000">
              <a:latin typeface="宋体" panose="02010600030101010101" pitchFamily="2" charset="-122"/>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323850" y="115888"/>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4-4 </a:t>
            </a:r>
            <a:r>
              <a:rPr lang="zh-CN" altLang="en-US" sz="4000">
                <a:solidFill>
                  <a:srgbClr val="000066"/>
                </a:solidFill>
                <a:latin typeface="黑体" panose="02010609060101010101" pitchFamily="49" charset="-122"/>
                <a:ea typeface="黑体" panose="02010609060101010101" pitchFamily="49" charset="-122"/>
              </a:rPr>
              <a:t>风险控制</a:t>
            </a:r>
          </a:p>
        </p:txBody>
      </p:sp>
      <p:sp>
        <p:nvSpPr>
          <p:cNvPr id="15363" name="Rectangle 3"/>
          <p:cNvSpPr>
            <a:spLocks noChangeArrowheads="1"/>
          </p:cNvSpPr>
          <p:nvPr/>
        </p:nvSpPr>
        <p:spPr bwMode="auto">
          <a:xfrm>
            <a:off x="682627" y="1071546"/>
            <a:ext cx="7961339" cy="4803793"/>
          </a:xfrm>
          <a:prstGeom prst="rect">
            <a:avLst/>
          </a:prstGeom>
          <a:noFill/>
          <a:ln w="3175" algn="ctr">
            <a:noFill/>
            <a:miter lim="800000"/>
            <a:headEnd/>
            <a:tailEnd/>
          </a:ln>
        </p:spPr>
        <p:txBody>
          <a:bodyPr lIns="90000" tIns="46800" rIns="90000" bIns="46800"/>
          <a:lstStyle/>
          <a:p>
            <a:pPr>
              <a:lnSpc>
                <a:spcPts val="3200"/>
              </a:lnSpc>
              <a:spcBef>
                <a:spcPct val="20000"/>
              </a:spcBef>
              <a:defRPr/>
            </a:pPr>
            <a:r>
              <a:rPr lang="zh-CN" altLang="en-US" sz="2400" dirty="0">
                <a:solidFill>
                  <a:schemeClr val="tx1"/>
                </a:solidFill>
                <a:latin typeface="+mn-ea"/>
                <a:ea typeface="+mn-ea"/>
              </a:rPr>
              <a:t>具体说，我们的风险在哪里呢？就是能否做到以下</a:t>
            </a:r>
            <a:r>
              <a:rPr lang="en-US" altLang="zh-CN" sz="2400" dirty="0">
                <a:solidFill>
                  <a:schemeClr val="tx1"/>
                </a:solidFill>
                <a:latin typeface="+mn-ea"/>
                <a:ea typeface="+mn-ea"/>
              </a:rPr>
              <a:t>3</a:t>
            </a:r>
            <a:r>
              <a:rPr lang="zh-CN" altLang="en-US" sz="2400" dirty="0">
                <a:solidFill>
                  <a:schemeClr val="tx1"/>
                </a:solidFill>
                <a:latin typeface="+mn-ea"/>
                <a:ea typeface="+mn-ea"/>
              </a:rPr>
              <a:t>点：</a:t>
            </a:r>
          </a:p>
          <a:p>
            <a:pPr lvl="2">
              <a:lnSpc>
                <a:spcPts val="3200"/>
              </a:lnSpc>
              <a:spcBef>
                <a:spcPct val="20000"/>
              </a:spcBef>
              <a:defRPr/>
            </a:pPr>
            <a:r>
              <a:rPr lang="en-US" altLang="zh-CN" sz="2400" dirty="0">
                <a:solidFill>
                  <a:schemeClr val="tx1"/>
                </a:solidFill>
                <a:latin typeface="+mn-ea"/>
                <a:ea typeface="+mn-ea"/>
              </a:rPr>
              <a:t>(1)</a:t>
            </a:r>
            <a:r>
              <a:rPr lang="zh-CN" altLang="en-US" sz="2400" dirty="0">
                <a:solidFill>
                  <a:schemeClr val="tx1"/>
                </a:solidFill>
                <a:latin typeface="+mn-ea"/>
                <a:ea typeface="+mn-ea"/>
              </a:rPr>
              <a:t>按期足额回收租金；</a:t>
            </a:r>
          </a:p>
          <a:p>
            <a:pPr lvl="2">
              <a:lnSpc>
                <a:spcPts val="3200"/>
              </a:lnSpc>
              <a:spcBef>
                <a:spcPct val="20000"/>
              </a:spcBef>
              <a:defRPr/>
            </a:pPr>
            <a:r>
              <a:rPr lang="en-US" altLang="zh-CN" sz="2400" dirty="0">
                <a:solidFill>
                  <a:schemeClr val="tx1"/>
                </a:solidFill>
                <a:latin typeface="+mn-ea"/>
                <a:ea typeface="+mn-ea"/>
              </a:rPr>
              <a:t>(2)</a:t>
            </a:r>
            <a:r>
              <a:rPr lang="zh-CN" altLang="en-US" sz="2400" dirty="0">
                <a:solidFill>
                  <a:schemeClr val="tx1"/>
                </a:solidFill>
                <a:latin typeface="+mn-ea"/>
                <a:ea typeface="+mn-ea"/>
              </a:rPr>
              <a:t>安全取回租赁物</a:t>
            </a:r>
            <a:r>
              <a:rPr lang="en-US" altLang="zh-CN" sz="2400" dirty="0">
                <a:solidFill>
                  <a:schemeClr val="tx1"/>
                </a:solidFill>
                <a:latin typeface="+mn-ea"/>
                <a:ea typeface="+mn-ea"/>
              </a:rPr>
              <a:t>;</a:t>
            </a:r>
            <a:endParaRPr lang="zh-CN" altLang="en-US" sz="2400" dirty="0">
              <a:solidFill>
                <a:schemeClr val="tx1"/>
              </a:solidFill>
              <a:latin typeface="+mn-ea"/>
              <a:ea typeface="+mn-ea"/>
            </a:endParaRPr>
          </a:p>
          <a:p>
            <a:pPr lvl="2">
              <a:lnSpc>
                <a:spcPts val="3200"/>
              </a:lnSpc>
              <a:spcBef>
                <a:spcPct val="20000"/>
              </a:spcBef>
              <a:defRPr/>
            </a:pPr>
            <a:r>
              <a:rPr lang="en-US" altLang="zh-CN" sz="2400" dirty="0">
                <a:solidFill>
                  <a:schemeClr val="tx1"/>
                </a:solidFill>
                <a:latin typeface="+mn-ea"/>
                <a:ea typeface="+mn-ea"/>
              </a:rPr>
              <a:t>(3)</a:t>
            </a:r>
            <a:r>
              <a:rPr lang="zh-CN" altLang="en-US" sz="2400" dirty="0">
                <a:solidFill>
                  <a:schemeClr val="tx1"/>
                </a:solidFill>
                <a:latin typeface="+mn-ea"/>
                <a:ea typeface="+mn-ea"/>
              </a:rPr>
              <a:t>实现债权。</a:t>
            </a:r>
          </a:p>
          <a:p>
            <a:pPr lvl="1">
              <a:lnSpc>
                <a:spcPts val="3200"/>
              </a:lnSpc>
              <a:spcBef>
                <a:spcPct val="20000"/>
              </a:spcBef>
              <a:defRPr/>
            </a:pPr>
            <a:r>
              <a:rPr lang="zh-CN" altLang="en-US" sz="2400" dirty="0">
                <a:solidFill>
                  <a:schemeClr val="tx1"/>
                </a:solidFill>
                <a:latin typeface="+mn-ea"/>
                <a:ea typeface="+mn-ea"/>
              </a:rPr>
              <a:t>风险控制就是对以上</a:t>
            </a:r>
            <a:r>
              <a:rPr lang="en-US" altLang="zh-CN" sz="2400" dirty="0">
                <a:solidFill>
                  <a:schemeClr val="tx1"/>
                </a:solidFill>
                <a:latin typeface="+mn-ea"/>
                <a:ea typeface="+mn-ea"/>
              </a:rPr>
              <a:t>3</a:t>
            </a:r>
            <a:r>
              <a:rPr lang="zh-CN" altLang="en-US" sz="2400" dirty="0">
                <a:solidFill>
                  <a:schemeClr val="tx1"/>
                </a:solidFill>
                <a:latin typeface="+mn-ea"/>
                <a:ea typeface="+mn-ea"/>
              </a:rPr>
              <a:t>种情况的控制</a:t>
            </a:r>
            <a:endParaRPr lang="en-US" altLang="zh-CN" sz="2400" dirty="0">
              <a:solidFill>
                <a:schemeClr val="tx1"/>
              </a:solidFill>
              <a:latin typeface="+mn-ea"/>
              <a:ea typeface="+mn-ea"/>
            </a:endParaRPr>
          </a:p>
          <a:p>
            <a:pPr marL="3086100" lvl="6" indent="-342900">
              <a:lnSpc>
                <a:spcPts val="3200"/>
              </a:lnSpc>
              <a:spcBef>
                <a:spcPct val="20000"/>
              </a:spcBef>
              <a:defRPr/>
            </a:pPr>
            <a:r>
              <a:rPr lang="zh-CN" altLang="en-US" sz="2400" dirty="0">
                <a:solidFill>
                  <a:schemeClr val="tx1"/>
                </a:solidFill>
                <a:latin typeface="+mn-ea"/>
                <a:ea typeface="+mn-ea"/>
              </a:rPr>
              <a:t>如何风险控制：</a:t>
            </a:r>
            <a:endParaRPr lang="en-US" altLang="zh-CN" sz="2400" dirty="0">
              <a:solidFill>
                <a:schemeClr val="tx1"/>
              </a:solidFill>
              <a:latin typeface="+mn-ea"/>
              <a:ea typeface="+mn-ea"/>
            </a:endParaRPr>
          </a:p>
          <a:p>
            <a:pPr marL="3086100" lvl="6" indent="-342900">
              <a:lnSpc>
                <a:spcPts val="3200"/>
              </a:lnSpc>
              <a:spcBef>
                <a:spcPct val="20000"/>
              </a:spcBef>
              <a:defRPr/>
            </a:pPr>
            <a:r>
              <a:rPr lang="en-US" altLang="zh-CN" sz="2400" dirty="0">
                <a:solidFill>
                  <a:schemeClr val="tx1"/>
                </a:solidFill>
                <a:latin typeface="+mn-ea"/>
                <a:ea typeface="+mn-ea"/>
              </a:rPr>
              <a:t>    (1)</a:t>
            </a:r>
            <a:r>
              <a:rPr lang="zh-CN" altLang="en-US" sz="2400" dirty="0">
                <a:solidFill>
                  <a:schemeClr val="tx1"/>
                </a:solidFill>
                <a:latin typeface="+mn-ea"/>
                <a:ea typeface="+mn-ea"/>
              </a:rPr>
              <a:t>成立专职部门</a:t>
            </a:r>
          </a:p>
          <a:p>
            <a:pPr marL="3086100" lvl="6" indent="-342900">
              <a:lnSpc>
                <a:spcPts val="3200"/>
              </a:lnSpc>
              <a:spcBef>
                <a:spcPct val="20000"/>
              </a:spcBef>
              <a:defRPr/>
            </a:pPr>
            <a:r>
              <a:rPr lang="en-US" altLang="zh-CN" sz="2400" dirty="0">
                <a:solidFill>
                  <a:schemeClr val="tx1"/>
                </a:solidFill>
                <a:latin typeface="+mn-ea"/>
                <a:ea typeface="+mn-ea"/>
              </a:rPr>
              <a:t>    (2)</a:t>
            </a:r>
            <a:r>
              <a:rPr lang="zh-CN" altLang="en-US" sz="2400" dirty="0">
                <a:solidFill>
                  <a:schemeClr val="tx1"/>
                </a:solidFill>
                <a:latin typeface="+mn-ea"/>
                <a:ea typeface="+mn-ea"/>
              </a:rPr>
              <a:t>专职管理人员</a:t>
            </a:r>
          </a:p>
          <a:p>
            <a:pPr marL="3086100" lvl="6" indent="-342900">
              <a:lnSpc>
                <a:spcPts val="3200"/>
              </a:lnSpc>
              <a:spcBef>
                <a:spcPct val="20000"/>
              </a:spcBef>
              <a:defRPr/>
            </a:pPr>
            <a:r>
              <a:rPr lang="en-US" altLang="zh-CN" sz="2400" dirty="0">
                <a:solidFill>
                  <a:schemeClr val="tx1"/>
                </a:solidFill>
                <a:latin typeface="+mn-ea"/>
                <a:ea typeface="+mn-ea"/>
              </a:rPr>
              <a:t>    (3)</a:t>
            </a:r>
            <a:r>
              <a:rPr lang="zh-CN" altLang="en-US" sz="2400" dirty="0">
                <a:solidFill>
                  <a:schemeClr val="tx1"/>
                </a:solidFill>
                <a:latin typeface="+mn-ea"/>
                <a:ea typeface="+mn-ea"/>
              </a:rPr>
              <a:t>专业管理体系</a:t>
            </a:r>
            <a:r>
              <a:rPr lang="en-US" altLang="zh-CN" sz="2400" dirty="0">
                <a:solidFill>
                  <a:schemeClr val="tx1"/>
                </a:solidFill>
                <a:latin typeface="+mn-ea"/>
                <a:ea typeface="+mn-ea"/>
              </a:rPr>
              <a:t>—</a:t>
            </a:r>
            <a:r>
              <a:rPr lang="zh-CN" altLang="en-US" sz="2400" dirty="0">
                <a:solidFill>
                  <a:schemeClr val="tx1"/>
                </a:solidFill>
                <a:latin typeface="+mn-ea"/>
                <a:ea typeface="+mn-ea"/>
              </a:rPr>
              <a:t>资产管理</a:t>
            </a:r>
          </a:p>
          <a:p>
            <a:pPr marL="3086100" lvl="6" indent="-342900">
              <a:lnSpc>
                <a:spcPts val="3200"/>
              </a:lnSpc>
              <a:spcBef>
                <a:spcPct val="20000"/>
              </a:spcBef>
              <a:defRPr/>
            </a:pPr>
            <a:r>
              <a:rPr lang="en-US" altLang="zh-CN" sz="2400" dirty="0">
                <a:solidFill>
                  <a:schemeClr val="tx1"/>
                </a:solidFill>
                <a:latin typeface="+mn-ea"/>
                <a:ea typeface="+mn-ea"/>
              </a:rPr>
              <a:t>    (4)</a:t>
            </a:r>
            <a:r>
              <a:rPr lang="zh-CN" altLang="en-US" sz="2400" dirty="0">
                <a:solidFill>
                  <a:schemeClr val="tx1"/>
                </a:solidFill>
                <a:latin typeface="+mn-ea"/>
                <a:ea typeface="+mn-ea"/>
              </a:rPr>
              <a:t>法律途径</a:t>
            </a:r>
            <a:r>
              <a:rPr lang="en-US" altLang="zh-CN" sz="2400" dirty="0">
                <a:solidFill>
                  <a:schemeClr val="tx1"/>
                </a:solidFill>
                <a:latin typeface="+mn-ea"/>
                <a:ea typeface="+mn-ea"/>
              </a:rPr>
              <a:t>  </a:t>
            </a:r>
            <a:endParaRPr lang="zh-CN" altLang="en-US" sz="2400" dirty="0">
              <a:solidFill>
                <a:schemeClr val="tx1"/>
              </a:solidFill>
              <a:latin typeface="+mn-ea"/>
              <a:ea typeface="+mn-ea"/>
            </a:endParaRPr>
          </a:p>
          <a:p>
            <a:pPr>
              <a:spcBef>
                <a:spcPct val="20000"/>
              </a:spcBef>
              <a:defRPr/>
            </a:pPr>
            <a:endParaRPr lang="zh-CN" altLang="en-US" sz="2400" dirty="0">
              <a:solidFill>
                <a:schemeClr val="tx1"/>
              </a:solidFill>
              <a:latin typeface="+mn-ea"/>
              <a:ea typeface="+mn-ea"/>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642910" y="1000109"/>
            <a:ext cx="7929618" cy="4929221"/>
          </a:xfrm>
          <a:prstGeom prst="rect">
            <a:avLst/>
          </a:prstGeom>
          <a:noFill/>
          <a:ln w="9525">
            <a:noFill/>
            <a:miter lim="800000"/>
            <a:headEnd/>
            <a:tailEnd/>
          </a:ln>
        </p:spPr>
        <p:txBody>
          <a:bodyPr/>
          <a:lstStyle/>
          <a:p>
            <a:pPr marL="342900" indent="-342900">
              <a:lnSpc>
                <a:spcPts val="2600"/>
              </a:lnSpc>
              <a:spcBef>
                <a:spcPct val="20000"/>
              </a:spcBef>
              <a:defRPr/>
            </a:pPr>
            <a:r>
              <a:rPr lang="zh-CN" altLang="en-US" sz="2400" dirty="0">
                <a:solidFill>
                  <a:schemeClr val="tx1"/>
                </a:solidFill>
                <a:latin typeface="+mn-ea"/>
                <a:ea typeface="+mn-ea"/>
              </a:rPr>
              <a:t>代理商</a:t>
            </a:r>
            <a:r>
              <a:rPr lang="en-US" altLang="zh-CN" sz="2400" dirty="0">
                <a:solidFill>
                  <a:schemeClr val="tx1"/>
                </a:solidFill>
                <a:latin typeface="+mn-ea"/>
                <a:ea typeface="+mn-ea"/>
              </a:rPr>
              <a:t>——</a:t>
            </a:r>
          </a:p>
          <a:p>
            <a:pPr marL="1257300" lvl="2" indent="-342900">
              <a:lnSpc>
                <a:spcPts val="2600"/>
              </a:lnSpc>
              <a:spcBef>
                <a:spcPct val="20000"/>
              </a:spcBef>
              <a:defRPr/>
            </a:pPr>
            <a:r>
              <a:rPr lang="zh-CN" altLang="en-US" sz="2400" dirty="0">
                <a:solidFill>
                  <a:schemeClr val="tx1"/>
                </a:solidFill>
                <a:latin typeface="+mn-ea"/>
                <a:ea typeface="+mn-ea"/>
              </a:rPr>
              <a:t>思想准备：长期债权管理，回购，如何实现债权</a:t>
            </a:r>
            <a:endParaRPr lang="en-US" altLang="zh-CN" sz="2400" dirty="0">
              <a:solidFill>
                <a:schemeClr val="tx1"/>
              </a:solidFill>
              <a:latin typeface="+mn-ea"/>
              <a:ea typeface="+mn-ea"/>
            </a:endParaRPr>
          </a:p>
          <a:p>
            <a:pPr marL="1257300" lvl="2" indent="-342900">
              <a:lnSpc>
                <a:spcPts val="2600"/>
              </a:lnSpc>
              <a:spcBef>
                <a:spcPct val="20000"/>
              </a:spcBef>
              <a:defRPr/>
            </a:pPr>
            <a:r>
              <a:rPr lang="zh-CN" altLang="en-US" sz="2400" dirty="0">
                <a:solidFill>
                  <a:schemeClr val="tx1"/>
                </a:solidFill>
                <a:latin typeface="+mn-ea"/>
                <a:ea typeface="+mn-ea"/>
              </a:rPr>
              <a:t>组织准备：专业管理部门</a:t>
            </a:r>
            <a:endParaRPr lang="en-US" altLang="zh-CN" sz="2400" dirty="0">
              <a:solidFill>
                <a:schemeClr val="tx1"/>
              </a:solidFill>
              <a:latin typeface="+mn-ea"/>
              <a:ea typeface="+mn-ea"/>
            </a:endParaRPr>
          </a:p>
          <a:p>
            <a:pPr marL="3543300" lvl="7" indent="-342900">
              <a:lnSpc>
                <a:spcPts val="2600"/>
              </a:lnSpc>
              <a:spcBef>
                <a:spcPct val="20000"/>
              </a:spcBef>
              <a:defRPr/>
            </a:pPr>
            <a:r>
              <a:rPr lang="zh-CN" altLang="en-US" sz="2400" dirty="0">
                <a:solidFill>
                  <a:schemeClr val="tx1"/>
                </a:solidFill>
                <a:latin typeface="+mn-ea"/>
                <a:ea typeface="+mn-ea"/>
              </a:rPr>
              <a:t>资产管理、法务</a:t>
            </a:r>
          </a:p>
          <a:p>
            <a:pPr marL="2628900" lvl="5" indent="-342900">
              <a:lnSpc>
                <a:spcPts val="2600"/>
              </a:lnSpc>
              <a:spcBef>
                <a:spcPct val="20000"/>
              </a:spcBef>
              <a:defRPr/>
            </a:pPr>
            <a:r>
              <a:rPr lang="zh-CN" altLang="en-US" sz="2400" dirty="0">
                <a:solidFill>
                  <a:schemeClr val="tx1"/>
                </a:solidFill>
                <a:latin typeface="+mn-ea"/>
                <a:ea typeface="+mn-ea"/>
              </a:rPr>
              <a:t> 专职管理人员</a:t>
            </a:r>
          </a:p>
          <a:p>
            <a:pPr marL="3543300" lvl="7" indent="-342900">
              <a:lnSpc>
                <a:spcPts val="2600"/>
              </a:lnSpc>
              <a:spcBef>
                <a:spcPct val="20000"/>
              </a:spcBef>
              <a:defRPr/>
            </a:pPr>
            <a:r>
              <a:rPr lang="zh-CN" altLang="en-US" sz="2400" dirty="0">
                <a:solidFill>
                  <a:schemeClr val="tx1"/>
                </a:solidFill>
                <a:latin typeface="+mn-ea"/>
                <a:ea typeface="+mn-ea"/>
              </a:rPr>
              <a:t>融资管理员、业务主管、总经理</a:t>
            </a:r>
            <a:endParaRPr lang="en-US" altLang="zh-CN" sz="2400" dirty="0">
              <a:solidFill>
                <a:schemeClr val="tx1"/>
              </a:solidFill>
              <a:latin typeface="+mn-ea"/>
              <a:ea typeface="+mn-ea"/>
            </a:endParaRPr>
          </a:p>
          <a:p>
            <a:pPr marL="1257300" lvl="2" indent="-342900">
              <a:lnSpc>
                <a:spcPts val="2600"/>
              </a:lnSpc>
              <a:spcBef>
                <a:spcPct val="20000"/>
              </a:spcBef>
              <a:defRPr/>
            </a:pPr>
            <a:r>
              <a:rPr lang="zh-CN" altLang="en-US" sz="2400" dirty="0">
                <a:solidFill>
                  <a:schemeClr val="tx1"/>
                </a:solidFill>
                <a:latin typeface="+mn-ea"/>
                <a:ea typeface="+mn-ea"/>
              </a:rPr>
              <a:t>管理准备：信用审查，要严格，对老板负责</a:t>
            </a:r>
            <a:endParaRPr lang="en-US" altLang="zh-CN" sz="2400" dirty="0">
              <a:solidFill>
                <a:schemeClr val="tx1"/>
              </a:solidFill>
              <a:latin typeface="+mn-ea"/>
              <a:ea typeface="+mn-ea"/>
            </a:endParaRPr>
          </a:p>
          <a:p>
            <a:pPr marL="2628900" lvl="5" indent="-342900">
              <a:lnSpc>
                <a:spcPts val="2600"/>
              </a:lnSpc>
              <a:spcBef>
                <a:spcPct val="20000"/>
              </a:spcBef>
              <a:defRPr/>
            </a:pPr>
            <a:r>
              <a:rPr lang="zh-CN" altLang="en-US" sz="2400" dirty="0">
                <a:solidFill>
                  <a:schemeClr val="tx1"/>
                </a:solidFill>
                <a:latin typeface="+mn-ea"/>
                <a:ea typeface="+mn-ea"/>
              </a:rPr>
              <a:t> 过程控制，债权管理要到位</a:t>
            </a:r>
            <a:endParaRPr lang="en-US" altLang="zh-CN" sz="2400" dirty="0">
              <a:solidFill>
                <a:schemeClr val="tx1"/>
              </a:solidFill>
              <a:latin typeface="+mn-ea"/>
              <a:ea typeface="+mn-ea"/>
            </a:endParaRPr>
          </a:p>
          <a:p>
            <a:pPr marL="2628900" lvl="5" indent="-342900">
              <a:lnSpc>
                <a:spcPts val="2600"/>
              </a:lnSpc>
              <a:spcBef>
                <a:spcPct val="20000"/>
              </a:spcBef>
              <a:defRPr/>
            </a:pPr>
            <a:r>
              <a:rPr lang="zh-CN" altLang="en-US" sz="2400" dirty="0">
                <a:solidFill>
                  <a:schemeClr val="tx1"/>
                </a:solidFill>
                <a:latin typeface="+mn-ea"/>
                <a:ea typeface="+mn-ea"/>
              </a:rPr>
              <a:t> 保险是非常必要的，及时、统一办理</a:t>
            </a:r>
            <a:endParaRPr lang="en-US" altLang="zh-CN" sz="2400" dirty="0">
              <a:solidFill>
                <a:schemeClr val="tx1"/>
              </a:solidFill>
              <a:latin typeface="+mn-ea"/>
              <a:ea typeface="+mn-ea"/>
            </a:endParaRPr>
          </a:p>
          <a:p>
            <a:pPr marL="342900" indent="-342900">
              <a:lnSpc>
                <a:spcPts val="2600"/>
              </a:lnSpc>
              <a:spcBef>
                <a:spcPct val="20000"/>
              </a:spcBef>
              <a:defRPr/>
            </a:pPr>
            <a:endParaRPr lang="en-US" altLang="zh-CN" sz="2400" dirty="0">
              <a:solidFill>
                <a:schemeClr val="tx1"/>
              </a:solidFill>
              <a:latin typeface="+mn-ea"/>
              <a:ea typeface="+mn-ea"/>
            </a:endParaRPr>
          </a:p>
          <a:p>
            <a:pPr marL="342900" indent="-342900">
              <a:lnSpc>
                <a:spcPts val="2600"/>
              </a:lnSpc>
              <a:spcBef>
                <a:spcPct val="20000"/>
              </a:spcBef>
              <a:defRPr/>
            </a:pPr>
            <a:r>
              <a:rPr lang="zh-CN" altLang="en-US" sz="2400" dirty="0">
                <a:solidFill>
                  <a:schemeClr val="tx1"/>
                </a:solidFill>
                <a:latin typeface="+mn-ea"/>
                <a:ea typeface="+mn-ea"/>
              </a:rPr>
              <a:t>制造商</a:t>
            </a:r>
            <a:r>
              <a:rPr lang="en-US" altLang="zh-CN" sz="2400" dirty="0">
                <a:solidFill>
                  <a:schemeClr val="tx1"/>
                </a:solidFill>
                <a:latin typeface="+mn-ea"/>
                <a:ea typeface="+mn-ea"/>
              </a:rPr>
              <a:t>——</a:t>
            </a:r>
          </a:p>
          <a:p>
            <a:pPr marL="1257300" lvl="2" indent="-342900">
              <a:lnSpc>
                <a:spcPts val="2600"/>
              </a:lnSpc>
              <a:spcBef>
                <a:spcPct val="20000"/>
              </a:spcBef>
              <a:defRPr/>
            </a:pPr>
            <a:r>
              <a:rPr lang="zh-CN" altLang="en-US" sz="2400" dirty="0">
                <a:solidFill>
                  <a:schemeClr val="tx1"/>
                </a:solidFill>
              </a:rPr>
              <a:t>对口部门，统一管理、考核。</a:t>
            </a:r>
            <a:endParaRPr lang="zh-CN" altLang="en-US" sz="2400" dirty="0">
              <a:solidFill>
                <a:schemeClr val="tx1"/>
              </a:solidFill>
              <a:latin typeface="+mn-ea"/>
              <a:ea typeface="+mn-ea"/>
            </a:endParaRPr>
          </a:p>
        </p:txBody>
      </p:sp>
      <p:sp>
        <p:nvSpPr>
          <p:cNvPr id="30723" name="Rectangle 3"/>
          <p:cNvSpPr>
            <a:spLocks noChangeArrowheads="1"/>
          </p:cNvSpPr>
          <p:nvPr/>
        </p:nvSpPr>
        <p:spPr bwMode="auto">
          <a:xfrm>
            <a:off x="323850" y="115888"/>
            <a:ext cx="7993063"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4-5 </a:t>
            </a:r>
            <a:r>
              <a:rPr lang="zh-CN" altLang="en-US" sz="4000">
                <a:solidFill>
                  <a:srgbClr val="000066"/>
                </a:solidFill>
                <a:latin typeface="黑体" panose="02010609060101010101" pitchFamily="49" charset="-122"/>
                <a:ea typeface="黑体" panose="02010609060101010101" pitchFamily="49" charset="-122"/>
              </a:rPr>
              <a:t>融资租赁的要求</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ChangeArrowheads="1"/>
          </p:cNvSpPr>
          <p:nvPr/>
        </p:nvSpPr>
        <p:spPr bwMode="auto">
          <a:xfrm>
            <a:off x="395288" y="115888"/>
            <a:ext cx="79930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4-9 </a:t>
            </a:r>
            <a:r>
              <a:rPr lang="zh-CN" altLang="en-US" sz="4000">
                <a:solidFill>
                  <a:srgbClr val="000066"/>
                </a:solidFill>
                <a:latin typeface="黑体" panose="02010609060101010101" pitchFamily="49" charset="-122"/>
                <a:ea typeface="黑体" panose="02010609060101010101" pitchFamily="49" charset="-122"/>
              </a:rPr>
              <a:t>租赁物毁损、灭失</a:t>
            </a:r>
          </a:p>
        </p:txBody>
      </p:sp>
      <p:sp>
        <p:nvSpPr>
          <p:cNvPr id="31747" name="Rectangle 3"/>
          <p:cNvSpPr>
            <a:spLocks noChangeArrowheads="1"/>
          </p:cNvSpPr>
          <p:nvPr/>
        </p:nvSpPr>
        <p:spPr bwMode="auto">
          <a:xfrm>
            <a:off x="500063" y="928688"/>
            <a:ext cx="8208962" cy="5357812"/>
          </a:xfrm>
          <a:prstGeom prst="rect">
            <a:avLst/>
          </a:prstGeom>
          <a:noFill/>
          <a:ln w="9525">
            <a:noFill/>
            <a:miter lim="800000"/>
            <a:headEnd/>
            <a:tailEnd/>
          </a:ln>
        </p:spPr>
        <p:txBody>
          <a:bodyPr/>
          <a:lstStyle/>
          <a:p>
            <a:pPr marL="719138" indent="-719138">
              <a:lnSpc>
                <a:spcPts val="3200"/>
              </a:lnSpc>
              <a:defRPr/>
            </a:pPr>
            <a:r>
              <a:rPr lang="zh-CN" altLang="en-US" dirty="0">
                <a:solidFill>
                  <a:schemeClr val="tx1"/>
                </a:solidFill>
              </a:rPr>
              <a:t>租赁物在租赁期限内毁损、灭失的风险由承租人来承担，原有的债权关系</a:t>
            </a:r>
            <a:r>
              <a:rPr lang="zh-CN" altLang="en-US" dirty="0">
                <a:solidFill>
                  <a:schemeClr val="tx1"/>
                </a:solidFill>
                <a:latin typeface="+mn-ea"/>
              </a:rPr>
              <a:t>不受影响。</a:t>
            </a:r>
            <a:endParaRPr lang="en-US" altLang="zh-CN" dirty="0">
              <a:solidFill>
                <a:schemeClr val="tx1"/>
              </a:solidFill>
              <a:latin typeface="+mn-ea"/>
            </a:endParaRPr>
          </a:p>
          <a:p>
            <a:pPr marL="719138" indent="-719138">
              <a:lnSpc>
                <a:spcPts val="3200"/>
              </a:lnSpc>
              <a:defRPr/>
            </a:pPr>
            <a:r>
              <a:rPr lang="zh-CN" altLang="en-US" dirty="0">
                <a:solidFill>
                  <a:schemeClr val="tx1"/>
                </a:solidFill>
                <a:latin typeface="+mn-ea"/>
              </a:rPr>
              <a:t>处理流程如下：</a:t>
            </a:r>
            <a:endParaRPr lang="zh-CN" altLang="en-US" dirty="0">
              <a:solidFill>
                <a:schemeClr val="tx1"/>
              </a:solidFill>
            </a:endParaRPr>
          </a:p>
          <a:p>
            <a:pPr marL="1066800" lvl="1" indent="-609600">
              <a:lnSpc>
                <a:spcPts val="3200"/>
              </a:lnSpc>
              <a:defRPr/>
            </a:pPr>
            <a:r>
              <a:rPr lang="zh-CN" altLang="en-US" dirty="0">
                <a:solidFill>
                  <a:schemeClr val="tx1"/>
                </a:solidFill>
              </a:rPr>
              <a:t>首先、根据</a:t>
            </a:r>
            <a:r>
              <a:rPr lang="en-US" altLang="zh-CN" dirty="0">
                <a:solidFill>
                  <a:schemeClr val="tx1"/>
                </a:solidFill>
              </a:rPr>
              <a:t>《</a:t>
            </a:r>
            <a:r>
              <a:rPr lang="zh-CN" altLang="en-US" dirty="0">
                <a:solidFill>
                  <a:schemeClr val="tx1"/>
                </a:solidFill>
              </a:rPr>
              <a:t>融资租赁合同</a:t>
            </a:r>
            <a:r>
              <a:rPr lang="en-US" altLang="zh-CN" dirty="0">
                <a:solidFill>
                  <a:schemeClr val="tx1"/>
                </a:solidFill>
              </a:rPr>
              <a:t>》</a:t>
            </a:r>
          </a:p>
          <a:p>
            <a:pPr marL="2438400" lvl="4" indent="-609600">
              <a:lnSpc>
                <a:spcPts val="3200"/>
              </a:lnSpc>
              <a:defRPr/>
            </a:pPr>
            <a:r>
              <a:rPr lang="zh-CN" altLang="en-US" dirty="0">
                <a:solidFill>
                  <a:schemeClr val="tx1"/>
                </a:solidFill>
              </a:rPr>
              <a:t>要求承租人按提前还租执行；</a:t>
            </a:r>
          </a:p>
          <a:p>
            <a:pPr marL="1066800" lvl="1" indent="-609600">
              <a:lnSpc>
                <a:spcPts val="3200"/>
              </a:lnSpc>
              <a:defRPr/>
            </a:pPr>
            <a:r>
              <a:rPr lang="zh-CN" altLang="en-US" dirty="0">
                <a:solidFill>
                  <a:schemeClr val="tx1"/>
                </a:solidFill>
              </a:rPr>
              <a:t>其次、根据</a:t>
            </a:r>
            <a:r>
              <a:rPr lang="en-US" altLang="zh-CN" dirty="0">
                <a:solidFill>
                  <a:schemeClr val="tx1"/>
                </a:solidFill>
              </a:rPr>
              <a:t>《</a:t>
            </a:r>
            <a:r>
              <a:rPr lang="zh-CN" altLang="en-US" dirty="0">
                <a:solidFill>
                  <a:schemeClr val="tx1"/>
                </a:solidFill>
              </a:rPr>
              <a:t>业务协定书</a:t>
            </a:r>
            <a:r>
              <a:rPr lang="en-US" altLang="zh-CN" dirty="0">
                <a:solidFill>
                  <a:schemeClr val="tx1"/>
                </a:solidFill>
              </a:rPr>
              <a:t>》</a:t>
            </a:r>
          </a:p>
          <a:p>
            <a:pPr marL="2438400" lvl="4" indent="-609600">
              <a:lnSpc>
                <a:spcPts val="3200"/>
              </a:lnSpc>
              <a:defRPr/>
            </a:pPr>
            <a:r>
              <a:rPr lang="zh-CN" altLang="en-US" dirty="0">
                <a:solidFill>
                  <a:schemeClr val="tx1"/>
                </a:solidFill>
              </a:rPr>
              <a:t>承租人拒绝执行，</a:t>
            </a:r>
          </a:p>
          <a:p>
            <a:pPr marL="2438400" lvl="4" indent="-609600">
              <a:lnSpc>
                <a:spcPts val="3200"/>
              </a:lnSpc>
              <a:defRPr/>
            </a:pPr>
            <a:r>
              <a:rPr lang="zh-CN" altLang="en-US" dirty="0">
                <a:solidFill>
                  <a:schemeClr val="tx1"/>
                </a:solidFill>
              </a:rPr>
              <a:t>代理商全面履行回购义务，</a:t>
            </a:r>
          </a:p>
          <a:p>
            <a:pPr marL="2438400" lvl="4" indent="-609600">
              <a:lnSpc>
                <a:spcPts val="3200"/>
              </a:lnSpc>
              <a:defRPr/>
            </a:pPr>
            <a:r>
              <a:rPr lang="zh-CN" altLang="en-US" dirty="0">
                <a:solidFill>
                  <a:schemeClr val="tx1"/>
                </a:solidFill>
              </a:rPr>
              <a:t>制造商承担最后回购义务</a:t>
            </a:r>
          </a:p>
          <a:p>
            <a:pPr marL="1066800" lvl="1" indent="-609600">
              <a:lnSpc>
                <a:spcPts val="3200"/>
              </a:lnSpc>
              <a:defRPr/>
            </a:pPr>
            <a:r>
              <a:rPr lang="zh-CN" altLang="en-US" dirty="0">
                <a:solidFill>
                  <a:schemeClr val="tx1"/>
                </a:solidFill>
              </a:rPr>
              <a:t>然后、依据</a:t>
            </a:r>
            <a:r>
              <a:rPr lang="en-US" altLang="zh-CN" dirty="0">
                <a:solidFill>
                  <a:schemeClr val="tx1"/>
                </a:solidFill>
              </a:rPr>
              <a:t>《</a:t>
            </a:r>
            <a:r>
              <a:rPr lang="zh-CN" altLang="en-US" dirty="0">
                <a:solidFill>
                  <a:schemeClr val="tx1"/>
                </a:solidFill>
              </a:rPr>
              <a:t>保险单</a:t>
            </a:r>
            <a:r>
              <a:rPr lang="en-US" altLang="zh-CN" dirty="0">
                <a:solidFill>
                  <a:schemeClr val="tx1"/>
                </a:solidFill>
              </a:rPr>
              <a:t>》</a:t>
            </a:r>
          </a:p>
          <a:p>
            <a:pPr marL="2438400" lvl="4" indent="-609600">
              <a:lnSpc>
                <a:spcPts val="3200"/>
              </a:lnSpc>
              <a:defRPr/>
            </a:pPr>
            <a:r>
              <a:rPr lang="zh-CN" altLang="en-US" dirty="0">
                <a:solidFill>
                  <a:schemeClr val="tx1"/>
                </a:solidFill>
              </a:rPr>
              <a:t>通过保险公司索赔，</a:t>
            </a:r>
            <a:endParaRPr lang="en-US" altLang="zh-CN" dirty="0">
              <a:solidFill>
                <a:schemeClr val="tx1"/>
              </a:solidFill>
            </a:endParaRPr>
          </a:p>
          <a:p>
            <a:pPr marL="2438400" lvl="4" indent="-609600">
              <a:lnSpc>
                <a:spcPts val="3200"/>
              </a:lnSpc>
              <a:defRPr/>
            </a:pPr>
            <a:r>
              <a:rPr lang="zh-CN" altLang="en-US" dirty="0">
                <a:solidFill>
                  <a:schemeClr val="tx1"/>
                </a:solidFill>
              </a:rPr>
              <a:t>优先偿付代理商的损失，</a:t>
            </a:r>
            <a:endParaRPr lang="en-US" altLang="zh-CN" dirty="0">
              <a:solidFill>
                <a:schemeClr val="tx1"/>
              </a:solidFill>
            </a:endParaRPr>
          </a:p>
          <a:p>
            <a:pPr marL="2438400" lvl="4" indent="-609600">
              <a:lnSpc>
                <a:spcPts val="3200"/>
              </a:lnSpc>
              <a:defRPr/>
            </a:pPr>
            <a:r>
              <a:rPr lang="zh-CN" altLang="en-US" dirty="0">
                <a:solidFill>
                  <a:schemeClr val="tx1"/>
                </a:solidFill>
              </a:rPr>
              <a:t>如果还有节余，补偿承租人的损失。</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body" idx="1"/>
          </p:nvPr>
        </p:nvSpPr>
        <p:spPr bwMode="auto">
          <a:xfrm>
            <a:off x="1285875" y="1054100"/>
            <a:ext cx="7318375" cy="4679950"/>
          </a:xfrm>
          <a:ln>
            <a:miter lim="800000"/>
            <a:headEnd/>
            <a:tailEnd/>
          </a:ln>
        </p:spPr>
        <p:txBody>
          <a:bodyPr vert="horz" wrap="square" lIns="91440" tIns="45720" rIns="91440" bIns="45720" numCol="1" anchor="t" anchorCtr="0" compatLnSpc="1">
            <a:prstTxWarp prst="textNoShape">
              <a:avLst/>
            </a:prstTxWarp>
          </a:bodyPr>
          <a:lstStyle/>
          <a:p>
            <a:pPr eaLnBrk="1" hangingPunct="1">
              <a:spcBef>
                <a:spcPct val="0"/>
              </a:spcBef>
              <a:buFontTx/>
              <a:buNone/>
            </a:pPr>
            <a:r>
              <a:rPr lang="zh-CN" altLang="zh-CN" sz="2400" b="1" smtClean="0">
                <a:latin typeface="宋体" panose="02010600030101010101" pitchFamily="2" charset="-122"/>
              </a:rPr>
              <a:t>A</a:t>
            </a:r>
            <a:r>
              <a:rPr lang="en-US" altLang="zh-CN" sz="2400" b="1" smtClean="0">
                <a:latin typeface="宋体" panose="02010600030101010101" pitchFamily="2" charset="-122"/>
              </a:rPr>
              <a:t> </a:t>
            </a:r>
            <a:r>
              <a:rPr lang="zh-CN" altLang="en-US" sz="2400" b="1" smtClean="0">
                <a:latin typeface="宋体" panose="02010600030101010101" pitchFamily="2" charset="-122"/>
              </a:rPr>
              <a:t>“上牌照”类 租赁物</a:t>
            </a:r>
          </a:p>
          <a:p>
            <a:pPr eaLnBrk="1" hangingPunct="1">
              <a:spcBef>
                <a:spcPct val="0"/>
              </a:spcBef>
              <a:buFontTx/>
              <a:buNone/>
            </a:pPr>
            <a:r>
              <a:rPr lang="en-US" altLang="zh-CN" sz="2400" b="1" smtClean="0">
                <a:latin typeface="宋体" panose="02010600030101010101" pitchFamily="2" charset="-122"/>
              </a:rPr>
              <a:t>      1</a:t>
            </a:r>
            <a:r>
              <a:rPr lang="zh-CN" altLang="en-US" sz="2400" b="1" smtClean="0">
                <a:latin typeface="宋体" panose="02010600030101010101" pitchFamily="2" charset="-122"/>
              </a:rPr>
              <a:t>施工机械险</a:t>
            </a:r>
            <a:endParaRPr lang="en-US" altLang="zh-CN" sz="2400" b="1" smtClean="0">
              <a:latin typeface="宋体" panose="02010600030101010101" pitchFamily="2" charset="-122"/>
            </a:endParaRPr>
          </a:p>
          <a:p>
            <a:pPr eaLnBrk="1" hangingPunct="1">
              <a:spcBef>
                <a:spcPct val="0"/>
              </a:spcBef>
              <a:buFontTx/>
              <a:buNone/>
            </a:pPr>
            <a:r>
              <a:rPr lang="en-US" altLang="zh-CN" sz="2400" b="1" smtClean="0">
                <a:latin typeface="宋体" panose="02010600030101010101" pitchFamily="2" charset="-122"/>
              </a:rPr>
              <a:t>        (</a:t>
            </a:r>
            <a:r>
              <a:rPr lang="zh-CN" altLang="en-US" sz="2400" b="1" smtClean="0">
                <a:latin typeface="宋体" panose="02010600030101010101" pitchFamily="2" charset="-122"/>
              </a:rPr>
              <a:t>施工机械损失保险、整车盗抢保险</a:t>
            </a:r>
            <a:r>
              <a:rPr lang="en-US" altLang="zh-CN" sz="2400" b="1" smtClean="0">
                <a:latin typeface="宋体" panose="02010600030101010101" pitchFamily="2" charset="-122"/>
              </a:rPr>
              <a:t>)</a:t>
            </a:r>
            <a:endParaRPr lang="zh-CN" altLang="en-US" sz="2400" b="1" smtClean="0">
              <a:latin typeface="宋体" panose="02010600030101010101" pitchFamily="2" charset="-122"/>
            </a:endParaRPr>
          </a:p>
          <a:p>
            <a:pPr eaLnBrk="1" hangingPunct="1">
              <a:spcBef>
                <a:spcPct val="0"/>
              </a:spcBef>
              <a:buFontTx/>
              <a:buNone/>
            </a:pPr>
            <a:r>
              <a:rPr lang="zh-CN" altLang="en-US" sz="2400" b="1" smtClean="0">
                <a:latin typeface="宋体" panose="02010600030101010101" pitchFamily="2" charset="-122"/>
              </a:rPr>
              <a:t>      </a:t>
            </a:r>
            <a:r>
              <a:rPr lang="en-US" altLang="zh-CN" sz="2400" b="1" smtClean="0">
                <a:latin typeface="宋体" panose="02010600030101010101" pitchFamily="2" charset="-122"/>
              </a:rPr>
              <a:t>2</a:t>
            </a:r>
            <a:r>
              <a:rPr lang="zh-CN" altLang="en-US" sz="2400" b="1" smtClean="0">
                <a:latin typeface="宋体" panose="02010600030101010101" pitchFamily="2" charset="-122"/>
              </a:rPr>
              <a:t>第三者责任险</a:t>
            </a:r>
          </a:p>
          <a:p>
            <a:pPr eaLnBrk="1" hangingPunct="1">
              <a:spcBef>
                <a:spcPct val="0"/>
              </a:spcBef>
              <a:buFontTx/>
              <a:buNone/>
            </a:pPr>
            <a:r>
              <a:rPr lang="en-US" altLang="zh-CN" sz="2400" b="1" smtClean="0">
                <a:latin typeface="宋体" panose="02010600030101010101" pitchFamily="2" charset="-122"/>
              </a:rPr>
              <a:t>      3</a:t>
            </a:r>
            <a:r>
              <a:rPr lang="zh-CN" altLang="en-US" sz="2400" b="1" smtClean="0">
                <a:latin typeface="宋体" panose="02010600030101010101" pitchFamily="2" charset="-122"/>
              </a:rPr>
              <a:t>交强险。</a:t>
            </a:r>
          </a:p>
          <a:p>
            <a:pPr eaLnBrk="1" hangingPunct="1">
              <a:spcBef>
                <a:spcPct val="0"/>
              </a:spcBef>
              <a:buFontTx/>
              <a:buNone/>
            </a:pPr>
            <a:r>
              <a:rPr lang="zh-CN" altLang="zh-CN" sz="2400" b="1" smtClean="0">
                <a:latin typeface="宋体" panose="02010600030101010101" pitchFamily="2" charset="-122"/>
              </a:rPr>
              <a:t>B</a:t>
            </a:r>
            <a:r>
              <a:rPr lang="en-US" altLang="zh-CN" sz="2400" b="1" smtClean="0">
                <a:latin typeface="宋体" panose="02010600030101010101" pitchFamily="2" charset="-122"/>
              </a:rPr>
              <a:t> </a:t>
            </a:r>
            <a:r>
              <a:rPr lang="zh-CN" altLang="en-US" sz="2400" b="1" smtClean="0">
                <a:latin typeface="宋体" panose="02010600030101010101" pitchFamily="2" charset="-122"/>
              </a:rPr>
              <a:t>“不需上牌照”类 租赁物</a:t>
            </a:r>
          </a:p>
          <a:p>
            <a:pPr eaLnBrk="1" hangingPunct="1">
              <a:spcBef>
                <a:spcPct val="0"/>
              </a:spcBef>
              <a:buFontTx/>
              <a:buNone/>
            </a:pPr>
            <a:r>
              <a:rPr lang="en-US" altLang="zh-CN" sz="2400" b="1" smtClean="0">
                <a:latin typeface="宋体" panose="02010600030101010101" pitchFamily="2" charset="-122"/>
              </a:rPr>
              <a:t>      1</a:t>
            </a:r>
            <a:r>
              <a:rPr lang="zh-CN" altLang="en-US" sz="2400" b="1" smtClean="0">
                <a:latin typeface="宋体" panose="02010600030101010101" pitchFamily="2" charset="-122"/>
              </a:rPr>
              <a:t>施工机械险</a:t>
            </a:r>
            <a:endParaRPr lang="en-US" altLang="zh-CN" sz="2400" b="1" smtClean="0">
              <a:latin typeface="宋体" panose="02010600030101010101" pitchFamily="2" charset="-122"/>
            </a:endParaRPr>
          </a:p>
          <a:p>
            <a:pPr eaLnBrk="1" hangingPunct="1">
              <a:spcBef>
                <a:spcPct val="0"/>
              </a:spcBef>
              <a:buFontTx/>
              <a:buNone/>
            </a:pPr>
            <a:r>
              <a:rPr lang="en-US" altLang="zh-CN" sz="2400" b="1" smtClean="0">
                <a:latin typeface="宋体" panose="02010600030101010101" pitchFamily="2" charset="-122"/>
              </a:rPr>
              <a:t>        (</a:t>
            </a:r>
            <a:r>
              <a:rPr lang="zh-CN" altLang="en-US" sz="2400" b="1" smtClean="0">
                <a:latin typeface="宋体" panose="02010600030101010101" pitchFamily="2" charset="-122"/>
              </a:rPr>
              <a:t>施工机械损失保险、整车盗抢保险</a:t>
            </a:r>
            <a:r>
              <a:rPr lang="en-US" altLang="zh-CN" sz="2400" b="1" smtClean="0">
                <a:latin typeface="宋体" panose="02010600030101010101" pitchFamily="2" charset="-122"/>
              </a:rPr>
              <a:t>)</a:t>
            </a:r>
            <a:endParaRPr lang="zh-CN" altLang="zh-CN" sz="2400" b="1" smtClean="0">
              <a:latin typeface="宋体" panose="02010600030101010101" pitchFamily="2" charset="-122"/>
            </a:endParaRPr>
          </a:p>
          <a:p>
            <a:pPr eaLnBrk="1" hangingPunct="1">
              <a:spcBef>
                <a:spcPct val="0"/>
              </a:spcBef>
              <a:buFontTx/>
              <a:buNone/>
            </a:pPr>
            <a:r>
              <a:rPr lang="en-US" altLang="zh-CN" sz="2400" b="1" smtClean="0">
                <a:latin typeface="宋体" panose="02010600030101010101" pitchFamily="2" charset="-122"/>
              </a:rPr>
              <a:t>      2</a:t>
            </a:r>
            <a:r>
              <a:rPr lang="zh-CN" altLang="en-US" sz="2400" b="1" smtClean="0">
                <a:latin typeface="宋体" panose="02010600030101010101" pitchFamily="2" charset="-122"/>
              </a:rPr>
              <a:t>第三者责任险</a:t>
            </a:r>
          </a:p>
          <a:p>
            <a:pPr eaLnBrk="1" hangingPunct="1">
              <a:spcBef>
                <a:spcPct val="0"/>
              </a:spcBef>
              <a:buFontTx/>
              <a:buNone/>
            </a:pPr>
            <a:r>
              <a:rPr lang="en-US" altLang="zh-CN" sz="2400" b="1" smtClean="0">
                <a:latin typeface="宋体" panose="02010600030101010101" pitchFamily="2" charset="-122"/>
              </a:rPr>
              <a:t>      3</a:t>
            </a:r>
            <a:r>
              <a:rPr lang="zh-CN" altLang="en-US" sz="2400" b="1" smtClean="0">
                <a:latin typeface="宋体" panose="02010600030101010101" pitchFamily="2" charset="-122"/>
              </a:rPr>
              <a:t>地下施工险（如果需要）</a:t>
            </a:r>
          </a:p>
        </p:txBody>
      </p:sp>
      <p:sp>
        <p:nvSpPr>
          <p:cNvPr id="32771" name="Rectangle 3"/>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5-1 </a:t>
            </a:r>
            <a:r>
              <a:rPr lang="zh-CN" altLang="en-US" sz="4000">
                <a:solidFill>
                  <a:srgbClr val="000066"/>
                </a:solidFill>
                <a:latin typeface="黑体" panose="02010609060101010101" pitchFamily="49" charset="-122"/>
                <a:ea typeface="黑体" panose="02010609060101010101" pitchFamily="49" charset="-122"/>
              </a:rPr>
              <a:t>保险种类</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p:cNvSpPr txBox="1">
            <a:spLocks noChangeArrowheads="1"/>
          </p:cNvSpPr>
          <p:nvPr/>
        </p:nvSpPr>
        <p:spPr bwMode="auto">
          <a:xfrm>
            <a:off x="1547813" y="2997200"/>
            <a:ext cx="52847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endParaRPr lang="zh-CN" altLang="en-US" sz="2400" b="0">
              <a:latin typeface="Times New Roman" panose="02020603050405020304" pitchFamily="18" charset="0"/>
            </a:endParaRPr>
          </a:p>
        </p:txBody>
      </p:sp>
      <p:sp>
        <p:nvSpPr>
          <p:cNvPr id="33795" name="Text Box 3"/>
          <p:cNvSpPr txBox="1">
            <a:spLocks noChangeArrowheads="1"/>
          </p:cNvSpPr>
          <p:nvPr/>
        </p:nvSpPr>
        <p:spPr bwMode="auto">
          <a:xfrm>
            <a:off x="755650" y="1020763"/>
            <a:ext cx="7920038" cy="526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buSzPct val="100000"/>
              <a:buFont typeface="Wingdings" panose="05000000000000000000" pitchFamily="2" charset="2"/>
              <a:buNone/>
            </a:pPr>
            <a:r>
              <a:rPr lang="en-US" altLang="zh-CN" sz="2400">
                <a:solidFill>
                  <a:schemeClr val="tx1"/>
                </a:solidFill>
                <a:latin typeface="宋体" panose="02010600030101010101" pitchFamily="2" charset="-122"/>
              </a:rPr>
              <a:t>(1)</a:t>
            </a:r>
            <a:r>
              <a:rPr lang="zh-CN" altLang="en-US" sz="2400">
                <a:solidFill>
                  <a:schemeClr val="tx1"/>
                </a:solidFill>
                <a:latin typeface="宋体" panose="02010600030101010101" pitchFamily="2" charset="-122"/>
              </a:rPr>
              <a:t>施工机械损失保险内容（静）：</a:t>
            </a:r>
          </a:p>
          <a:p>
            <a:pPr eaLnBrk="1" hangingPunct="1"/>
            <a:r>
              <a:rPr lang="zh-CN" altLang="en-US" sz="2400">
                <a:solidFill>
                  <a:schemeClr val="tx1"/>
                </a:solidFill>
                <a:latin typeface="宋体" panose="02010600030101010101" pitchFamily="2" charset="-122"/>
              </a:rPr>
              <a:t>    由于下列原因造成保险标的的损毁或灭失，保险人负责赔偿：</a:t>
            </a:r>
          </a:p>
          <a:p>
            <a:pPr eaLnBrk="1" hangingPunct="1"/>
            <a:r>
              <a:rPr lang="zh-CN" altLang="en-US" sz="2400">
                <a:solidFill>
                  <a:schemeClr val="tx1"/>
                </a:solidFill>
                <a:latin typeface="宋体" panose="02010600030101010101" pitchFamily="2" charset="-122"/>
              </a:rPr>
              <a:t>    </a:t>
            </a:r>
            <a:r>
              <a:rPr lang="en-US" altLang="zh-CN" sz="2400">
                <a:solidFill>
                  <a:schemeClr val="tx1"/>
                </a:solidFill>
                <a:latin typeface="宋体" panose="02010600030101010101" pitchFamily="2" charset="-122"/>
              </a:rPr>
              <a:t>①</a:t>
            </a:r>
            <a:r>
              <a:rPr lang="zh-CN" altLang="en-US" sz="2400">
                <a:solidFill>
                  <a:schemeClr val="tx1"/>
                </a:solidFill>
                <a:latin typeface="宋体" panose="02010600030101010101" pitchFamily="2" charset="-122"/>
              </a:rPr>
              <a:t>火灾、爆炸；	</a:t>
            </a:r>
          </a:p>
          <a:p>
            <a:pPr eaLnBrk="1" hangingPunct="1"/>
            <a:r>
              <a:rPr lang="zh-CN" altLang="en-US" sz="2400">
                <a:solidFill>
                  <a:schemeClr val="tx1"/>
                </a:solidFill>
                <a:latin typeface="宋体" panose="02010600030101010101" pitchFamily="2" charset="-122"/>
              </a:rPr>
              <a:t>    </a:t>
            </a:r>
            <a:r>
              <a:rPr lang="en-US" altLang="zh-CN" sz="2400">
                <a:solidFill>
                  <a:schemeClr val="tx1"/>
                </a:solidFill>
                <a:latin typeface="宋体" panose="02010600030101010101" pitchFamily="2" charset="-122"/>
              </a:rPr>
              <a:t>②</a:t>
            </a:r>
            <a:r>
              <a:rPr lang="zh-CN" altLang="en-US" sz="2400">
                <a:solidFill>
                  <a:schemeClr val="tx1"/>
                </a:solidFill>
                <a:latin typeface="宋体" panose="02010600030101010101" pitchFamily="2" charset="-122"/>
              </a:rPr>
              <a:t>雷击、暴雨、洪水、台风、暴风、龙卷风、雪灾、雹灾、冰凌、泥石流、崖崩及自然灾害引起的突发性滑坡和自然灾害引起的地面下沉下陷。</a:t>
            </a:r>
            <a:endParaRPr lang="en-US" altLang="zh-CN" sz="2400">
              <a:solidFill>
                <a:schemeClr val="tx1"/>
              </a:solidFill>
              <a:latin typeface="宋体" panose="02010600030101010101" pitchFamily="2" charset="-122"/>
            </a:endParaRPr>
          </a:p>
          <a:p>
            <a:pPr eaLnBrk="1" hangingPunct="1"/>
            <a:r>
              <a:rPr lang="en-US" altLang="zh-CN" sz="2400">
                <a:solidFill>
                  <a:schemeClr val="tx1"/>
                </a:solidFill>
                <a:latin typeface="宋体" panose="02010600030101010101" pitchFamily="2" charset="-122"/>
              </a:rPr>
              <a:t>(2)</a:t>
            </a:r>
            <a:r>
              <a:rPr lang="zh-CN" altLang="en-US" sz="2400">
                <a:solidFill>
                  <a:schemeClr val="tx1"/>
                </a:solidFill>
                <a:latin typeface="宋体" panose="02010600030101010101" pitchFamily="2" charset="-122"/>
              </a:rPr>
              <a:t>施工机械损失保险内容（动）：</a:t>
            </a:r>
          </a:p>
          <a:p>
            <a:pPr eaLnBrk="1" hangingPunct="1"/>
            <a:r>
              <a:rPr lang="zh-CN" altLang="en-US" sz="2400">
                <a:solidFill>
                  <a:schemeClr val="tx1"/>
                </a:solidFill>
                <a:latin typeface="宋体" panose="02010600030101010101" pitchFamily="2" charset="-122"/>
              </a:rPr>
              <a:t>    在施工场地范围内，保险标的在被有操作资格的人员使用、维护和保养过程中，由于下列原因造成保险标的的损毁，保险人负责赔偿：</a:t>
            </a:r>
          </a:p>
          <a:p>
            <a:pPr eaLnBrk="1" hangingPunct="1"/>
            <a:r>
              <a:rPr lang="zh-CN" altLang="en-US" sz="2400">
                <a:solidFill>
                  <a:schemeClr val="tx1"/>
                </a:solidFill>
                <a:latin typeface="宋体" panose="02010600030101010101" pitchFamily="2" charset="-122"/>
              </a:rPr>
              <a:t>    </a:t>
            </a:r>
            <a:r>
              <a:rPr lang="en-US" altLang="zh-CN" sz="2400">
                <a:solidFill>
                  <a:schemeClr val="tx1"/>
                </a:solidFill>
                <a:latin typeface="宋体" panose="02010600030101010101" pitchFamily="2" charset="-122"/>
              </a:rPr>
              <a:t>①</a:t>
            </a:r>
            <a:r>
              <a:rPr lang="zh-CN" altLang="en-US" sz="2400">
                <a:solidFill>
                  <a:schemeClr val="tx1"/>
                </a:solidFill>
                <a:latin typeface="宋体" panose="02010600030101010101" pitchFamily="2" charset="-122"/>
              </a:rPr>
              <a:t>电击</a:t>
            </a:r>
            <a:r>
              <a:rPr lang="zh-CN" altLang="en-US" sz="2400">
                <a:solidFill>
                  <a:schemeClr val="tx1"/>
                </a:solidFill>
                <a:latin typeface="宋体" panose="02010600030101010101" pitchFamily="2" charset="-122"/>
                <a:sym typeface="宋体" panose="02010600030101010101" pitchFamily="2" charset="-122"/>
              </a:rPr>
              <a:t>，特约提示中声明；</a:t>
            </a:r>
            <a:r>
              <a:rPr lang="zh-CN" altLang="en-US" sz="2400">
                <a:solidFill>
                  <a:schemeClr val="tx1"/>
                </a:solidFill>
                <a:latin typeface="宋体" panose="02010600030101010101" pitchFamily="2" charset="-122"/>
              </a:rPr>
              <a:t>	</a:t>
            </a:r>
          </a:p>
          <a:p>
            <a:pPr eaLnBrk="1" hangingPunct="1"/>
            <a:r>
              <a:rPr lang="zh-CN" altLang="en-US" sz="2400">
                <a:solidFill>
                  <a:schemeClr val="tx1"/>
                </a:solidFill>
                <a:latin typeface="宋体" panose="02010600030101010101" pitchFamily="2" charset="-122"/>
              </a:rPr>
              <a:t>    </a:t>
            </a:r>
            <a:r>
              <a:rPr lang="en-US" altLang="zh-CN" sz="2400">
                <a:solidFill>
                  <a:schemeClr val="tx1"/>
                </a:solidFill>
                <a:latin typeface="宋体" panose="02010600030101010101" pitchFamily="2" charset="-122"/>
              </a:rPr>
              <a:t>②</a:t>
            </a:r>
            <a:r>
              <a:rPr lang="zh-CN" altLang="en-US" sz="2400">
                <a:solidFill>
                  <a:schemeClr val="tx1"/>
                </a:solidFill>
                <a:latin typeface="宋体" panose="02010600030101010101" pitchFamily="2" charset="-122"/>
              </a:rPr>
              <a:t>碰撞、倾覆；</a:t>
            </a:r>
          </a:p>
          <a:p>
            <a:pPr eaLnBrk="1" hangingPunct="1"/>
            <a:r>
              <a:rPr lang="zh-CN" altLang="en-US" sz="2400">
                <a:solidFill>
                  <a:schemeClr val="tx1"/>
                </a:solidFill>
                <a:latin typeface="宋体" panose="02010600030101010101" pitchFamily="2" charset="-122"/>
              </a:rPr>
              <a:t>    </a:t>
            </a:r>
            <a:r>
              <a:rPr lang="en-US" altLang="zh-CN" sz="2400">
                <a:solidFill>
                  <a:schemeClr val="tx1"/>
                </a:solidFill>
                <a:latin typeface="宋体" panose="02010600030101010101" pitchFamily="2" charset="-122"/>
              </a:rPr>
              <a:t>③</a:t>
            </a:r>
            <a:r>
              <a:rPr lang="zh-CN" altLang="en-US" sz="2400">
                <a:solidFill>
                  <a:schemeClr val="tx1"/>
                </a:solidFill>
                <a:latin typeface="宋体" panose="02010600030101010101" pitchFamily="2" charset="-122"/>
              </a:rPr>
              <a:t>空中运行物体坠落及建筑物倒塌； </a:t>
            </a:r>
          </a:p>
        </p:txBody>
      </p:sp>
      <p:sp>
        <p:nvSpPr>
          <p:cNvPr id="33796" name="Rectangle 4"/>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5-2 </a:t>
            </a:r>
            <a:r>
              <a:rPr lang="zh-CN" altLang="en-US" sz="4000">
                <a:solidFill>
                  <a:srgbClr val="000066"/>
                </a:solidFill>
                <a:latin typeface="黑体" panose="02010609060101010101" pitchFamily="49" charset="-122"/>
                <a:ea typeface="黑体" panose="02010609060101010101" pitchFamily="49" charset="-122"/>
              </a:rPr>
              <a:t>保险内容</a:t>
            </a:r>
            <a:endParaRPr lang="en-US" altLang="zh-CN" sz="4000">
              <a:solidFill>
                <a:srgbClr val="000066"/>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body" idx="1"/>
          </p:nvPr>
        </p:nvSpPr>
        <p:spPr bwMode="auto">
          <a:xfrm>
            <a:off x="428625" y="1000125"/>
            <a:ext cx="8358188" cy="5375275"/>
          </a:xfrm>
          <a:ln>
            <a:miter lim="800000"/>
            <a:headEnd/>
            <a:tailEnd/>
          </a:ln>
        </p:spPr>
        <p:txBody>
          <a:bodyPr vert="horz" wrap="square" lIns="91440" tIns="45720" rIns="91440" bIns="45720" numCol="1" anchor="t" anchorCtr="0" compatLnSpc="1">
            <a:prstTxWarp prst="textNoShape">
              <a:avLst/>
            </a:prstTxWarp>
          </a:bodyPr>
          <a:lstStyle/>
          <a:p>
            <a:pPr marL="0" indent="0" eaLnBrk="1" hangingPunct="1">
              <a:buFontTx/>
              <a:buNone/>
              <a:defRPr/>
            </a:pPr>
            <a:r>
              <a:rPr lang="en-US" altLang="zh-CN" sz="2400" b="1" dirty="0" smtClean="0">
                <a:latin typeface="宋体" pitchFamily="2" charset="-122"/>
              </a:rPr>
              <a:t>(3)</a:t>
            </a:r>
            <a:r>
              <a:rPr lang="zh-CN" altLang="en-US" sz="2400" b="1" dirty="0" smtClean="0">
                <a:latin typeface="宋体" pitchFamily="2" charset="-122"/>
              </a:rPr>
              <a:t>施工机械损失保险内容（救）：</a:t>
            </a:r>
          </a:p>
          <a:p>
            <a:pPr marL="0" indent="0" eaLnBrk="1" hangingPunct="1">
              <a:buFontTx/>
              <a:buNone/>
              <a:defRPr/>
            </a:pPr>
            <a:r>
              <a:rPr lang="zh-CN" altLang="en-US" sz="2400" b="1" dirty="0" smtClean="0">
                <a:latin typeface="宋体" pitchFamily="2" charset="-122"/>
              </a:rPr>
              <a:t>    </a:t>
            </a:r>
            <a:r>
              <a:rPr lang="zh-CN" sz="2400" b="1" dirty="0" smtClean="0">
                <a:latin typeface="宋体" pitchFamily="2" charset="-122"/>
              </a:rPr>
              <a:t>在保险事故发生时，为抢救保险标的或减少保险标的的损失，采取合理的必要的措施而造成保险标的的损失，由保险人承担。</a:t>
            </a:r>
            <a:endParaRPr lang="en-US" altLang="zh-CN" sz="2400" b="1" dirty="0" smtClean="0">
              <a:latin typeface="宋体" pitchFamily="2" charset="-122"/>
            </a:endParaRPr>
          </a:p>
          <a:p>
            <a:pPr marL="0" indent="0" eaLnBrk="1" hangingPunct="1">
              <a:buFontTx/>
              <a:buNone/>
              <a:defRPr/>
            </a:pPr>
            <a:r>
              <a:rPr lang="en-US" altLang="zh-CN" sz="2400" b="1" dirty="0" smtClean="0">
                <a:latin typeface="宋体" pitchFamily="2" charset="-122"/>
              </a:rPr>
              <a:t>    </a:t>
            </a:r>
            <a:r>
              <a:rPr lang="zh-CN" sz="2400" b="1" dirty="0" smtClean="0">
                <a:latin typeface="宋体" pitchFamily="2" charset="-122"/>
              </a:rPr>
              <a:t>保险事故发生后，被保险人为防止或者减少保险标的的损失所支付的必要的、合理的费用，由保险人承担。</a:t>
            </a:r>
            <a:endParaRPr lang="en-US" altLang="zh-CN" sz="2400" b="1" dirty="0" smtClean="0">
              <a:latin typeface="宋体" pitchFamily="2" charset="-122"/>
            </a:endParaRPr>
          </a:p>
          <a:p>
            <a:pPr marL="0" indent="0" eaLnBrk="1" hangingPunct="1">
              <a:buFontTx/>
              <a:buNone/>
              <a:defRPr/>
            </a:pPr>
            <a:r>
              <a:rPr lang="en-US" altLang="zh-CN" sz="2400" b="1" dirty="0" smtClean="0">
                <a:latin typeface="宋体" pitchFamily="2" charset="-122"/>
              </a:rPr>
              <a:t>(4)</a:t>
            </a:r>
            <a:r>
              <a:rPr lang="zh-CN" altLang="en-US" sz="2400" b="1" dirty="0" smtClean="0">
                <a:latin typeface="宋体" pitchFamily="2" charset="-122"/>
              </a:rPr>
              <a:t>施工机械损失保险内容（灾）：</a:t>
            </a:r>
          </a:p>
          <a:p>
            <a:pPr marL="0" indent="0" eaLnBrk="1" hangingPunct="1">
              <a:spcBef>
                <a:spcPct val="0"/>
              </a:spcBef>
              <a:buFontTx/>
              <a:buNone/>
              <a:defRPr/>
            </a:pPr>
            <a:r>
              <a:rPr lang="zh-CN" altLang="en-US" sz="2400" b="1" dirty="0" smtClean="0"/>
              <a:t>       地震造成的保险标的的损毁或灭失，保险人负责赔偿。</a:t>
            </a:r>
            <a:endParaRPr lang="en-US" altLang="zh-CN" sz="2400" b="1" dirty="0" smtClean="0"/>
          </a:p>
          <a:p>
            <a:pPr>
              <a:buSzPct val="100000"/>
              <a:buFont typeface="Arial" pitchFamily="34" charset="0"/>
              <a:buNone/>
              <a:defRPr/>
            </a:pPr>
            <a:r>
              <a:rPr lang="en-US" altLang="zh-CN" sz="2400" b="1" dirty="0" smtClean="0">
                <a:latin typeface="宋体" pitchFamily="2" charset="-122"/>
              </a:rPr>
              <a:t>(5)</a:t>
            </a:r>
            <a:r>
              <a:rPr lang="zh-CN" altLang="en-US" sz="2400" b="1" dirty="0" smtClean="0">
                <a:latin typeface="宋体" pitchFamily="2" charset="-122"/>
              </a:rPr>
              <a:t>施工机械损失保险内容（盗）</a:t>
            </a:r>
          </a:p>
          <a:p>
            <a:pPr>
              <a:buSzPct val="100000"/>
              <a:buFont typeface="Arial" pitchFamily="34" charset="0"/>
              <a:buNone/>
              <a:defRPr/>
            </a:pPr>
            <a:r>
              <a:rPr lang="zh-CN" altLang="en-US" sz="2400" b="1" dirty="0" smtClean="0">
                <a:latin typeface="宋体" pitchFamily="2" charset="-122"/>
              </a:rPr>
              <a:t>    在保险有效期限内，保险标的整机被盗抢发生的下列损失</a:t>
            </a:r>
            <a:r>
              <a:rPr lang="en-US" altLang="zh-CN" sz="2400" b="1" dirty="0" smtClean="0">
                <a:latin typeface="宋体" pitchFamily="2" charset="-122"/>
              </a:rPr>
              <a:t>,</a:t>
            </a:r>
            <a:r>
              <a:rPr lang="zh-CN" altLang="en-US" sz="2400" b="1" dirty="0" smtClean="0">
                <a:latin typeface="宋体" pitchFamily="2" charset="-122"/>
              </a:rPr>
              <a:t>经县级以上公安刑侦部门立案受理并证实，保险人负责赔偿</a:t>
            </a:r>
            <a:r>
              <a:rPr lang="en-US" altLang="zh-CN" sz="2400" b="1" dirty="0" smtClean="0">
                <a:latin typeface="宋体" pitchFamily="2" charset="-122"/>
              </a:rPr>
              <a:t>:</a:t>
            </a:r>
            <a:r>
              <a:rPr lang="zh-CN" altLang="en-US" sz="2400" b="1" dirty="0" smtClean="0">
                <a:latin typeface="宋体" pitchFamily="2" charset="-122"/>
              </a:rPr>
              <a:t> </a:t>
            </a:r>
            <a:r>
              <a:rPr lang="en-US" altLang="zh-CN" sz="2400" b="1" dirty="0" smtClean="0">
                <a:latin typeface="宋体" pitchFamily="2" charset="-122"/>
              </a:rPr>
              <a:t>①</a:t>
            </a:r>
            <a:r>
              <a:rPr lang="zh-CN" altLang="en-US" sz="2400" b="1" dirty="0" smtClean="0">
                <a:latin typeface="宋体" pitchFamily="2" charset="-122"/>
              </a:rPr>
              <a:t>自盗抢事故发生之日起满三个月未查明下落的；</a:t>
            </a:r>
          </a:p>
          <a:p>
            <a:pPr>
              <a:buSzPct val="100000"/>
              <a:buFont typeface="Wingdings" pitchFamily="2" charset="2"/>
              <a:buNone/>
              <a:defRPr/>
            </a:pPr>
            <a:r>
              <a:rPr lang="zh-CN" altLang="en-US" sz="2400" b="1" dirty="0" smtClean="0">
                <a:latin typeface="宋体" pitchFamily="2" charset="-122"/>
              </a:rPr>
              <a:t>        </a:t>
            </a:r>
            <a:r>
              <a:rPr lang="en-US" altLang="zh-CN" sz="2400" b="1" dirty="0" smtClean="0">
                <a:latin typeface="宋体" pitchFamily="2" charset="-122"/>
              </a:rPr>
              <a:t>②</a:t>
            </a:r>
            <a:r>
              <a:rPr lang="zh-CN" altLang="en-US" sz="2400" b="1" dirty="0" smtClean="0">
                <a:latin typeface="宋体" pitchFamily="2" charset="-122"/>
              </a:rPr>
              <a:t>被盗抢期间发生的部分损失及合理的施救费用</a:t>
            </a:r>
          </a:p>
          <a:p>
            <a:pPr marL="0" indent="0" eaLnBrk="1" hangingPunct="1">
              <a:buFontTx/>
              <a:buNone/>
              <a:defRPr/>
            </a:pPr>
            <a:endParaRPr lang="zh-CN" sz="2400" b="1" dirty="0" smtClean="0">
              <a:latin typeface="宋体" pitchFamily="2" charset="-122"/>
            </a:endParaRPr>
          </a:p>
        </p:txBody>
      </p:sp>
      <p:sp>
        <p:nvSpPr>
          <p:cNvPr id="34819" name="Rectangle 3"/>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5-2 </a:t>
            </a:r>
            <a:r>
              <a:rPr lang="zh-CN" altLang="en-US" sz="4000">
                <a:solidFill>
                  <a:srgbClr val="000066"/>
                </a:solidFill>
                <a:latin typeface="黑体" panose="02010609060101010101" pitchFamily="49" charset="-122"/>
                <a:ea typeface="黑体" panose="02010609060101010101" pitchFamily="49" charset="-122"/>
              </a:rPr>
              <a:t>保险内容</a:t>
            </a:r>
            <a:endParaRPr lang="en-US" altLang="zh-CN" sz="4000">
              <a:solidFill>
                <a:srgbClr val="000066"/>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755650" y="1052513"/>
            <a:ext cx="7775575" cy="5262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buSzPct val="100000"/>
              <a:buFont typeface="Arial" panose="020B0604020202020204" pitchFamily="34" charset="0"/>
              <a:buNone/>
            </a:pPr>
            <a:r>
              <a:rPr lang="en-US" altLang="zh-CN" sz="2400">
                <a:solidFill>
                  <a:schemeClr val="tx1"/>
                </a:solidFill>
                <a:latin typeface="宋体" panose="02010600030101010101" pitchFamily="2" charset="-122"/>
              </a:rPr>
              <a:t>(6)</a:t>
            </a:r>
            <a:r>
              <a:rPr lang="zh-CN" altLang="en-US" sz="2400">
                <a:solidFill>
                  <a:schemeClr val="tx1"/>
                </a:solidFill>
                <a:latin typeface="宋体" panose="02010600030101010101" pitchFamily="2" charset="-122"/>
              </a:rPr>
              <a:t>第三者责任保险内容</a:t>
            </a:r>
          </a:p>
          <a:p>
            <a:pPr eaLnBrk="1" hangingPunct="1">
              <a:buSzPct val="100000"/>
              <a:buFont typeface="Arial" panose="020B0604020202020204" pitchFamily="34" charset="0"/>
              <a:buNone/>
            </a:pPr>
            <a:r>
              <a:rPr lang="zh-CN" altLang="en-US" sz="2400">
                <a:solidFill>
                  <a:schemeClr val="tx1"/>
                </a:solidFill>
                <a:latin typeface="宋体" panose="02010600030101010101" pitchFamily="2" charset="-122"/>
              </a:rPr>
              <a:t>    保险期限内，保险标的在使用过程中因发生意外事故引起第三者的人身伤亡或财产损失，依法应由被保险人承担的经济赔偿责任。</a:t>
            </a:r>
          </a:p>
          <a:p>
            <a:pPr eaLnBrk="1" hangingPunct="1">
              <a:buSzPct val="100000"/>
              <a:buFont typeface="Arial" panose="020B0604020202020204" pitchFamily="34" charset="0"/>
              <a:buNone/>
            </a:pPr>
            <a:r>
              <a:rPr lang="zh-CN" altLang="en-US" sz="2400">
                <a:solidFill>
                  <a:schemeClr val="tx1"/>
                </a:solidFill>
                <a:latin typeface="宋体" panose="02010600030101010101" pitchFamily="2" charset="-122"/>
              </a:rPr>
              <a:t>    事先经书面同意的诉讼费用亦负责赔偿。</a:t>
            </a:r>
          </a:p>
          <a:p>
            <a:pPr lvl="2" eaLnBrk="1" hangingPunct="1"/>
            <a:r>
              <a:rPr lang="zh-CN" altLang="en-US" sz="2400">
                <a:solidFill>
                  <a:schemeClr val="tx1"/>
                </a:solidFill>
                <a:latin typeface="宋体" panose="02010600030101010101" pitchFamily="2" charset="-122"/>
              </a:rPr>
              <a:t> 保险费率：</a:t>
            </a:r>
            <a:r>
              <a:rPr lang="en-US" altLang="zh-CN" sz="2400">
                <a:solidFill>
                  <a:schemeClr val="tx1"/>
                </a:solidFill>
                <a:latin typeface="宋体" panose="02010600030101010101" pitchFamily="2" charset="-122"/>
              </a:rPr>
              <a:t>10</a:t>
            </a:r>
            <a:r>
              <a:rPr lang="zh-CN" altLang="en-US" sz="2400">
                <a:solidFill>
                  <a:schemeClr val="tx1"/>
                </a:solidFill>
                <a:latin typeface="宋体" panose="02010600030101010101" pitchFamily="2" charset="-122"/>
              </a:rPr>
              <a:t>万</a:t>
            </a:r>
            <a:r>
              <a:rPr lang="en-US" altLang="zh-CN" sz="2400">
                <a:solidFill>
                  <a:schemeClr val="tx1"/>
                </a:solidFill>
                <a:latin typeface="宋体" panose="02010600030101010101" pitchFamily="2" charset="-122"/>
              </a:rPr>
              <a:t>/1000</a:t>
            </a:r>
            <a:r>
              <a:rPr lang="zh-CN" altLang="en-US" sz="2400">
                <a:solidFill>
                  <a:schemeClr val="tx1"/>
                </a:solidFill>
                <a:latin typeface="宋体" panose="02010600030101010101" pitchFamily="2" charset="-122"/>
              </a:rPr>
              <a:t>元 </a:t>
            </a:r>
          </a:p>
          <a:p>
            <a:pPr lvl="2" eaLnBrk="1" hangingPunct="1"/>
            <a:r>
              <a:rPr lang="zh-CN" altLang="en-US" sz="2400">
                <a:solidFill>
                  <a:schemeClr val="tx1"/>
                </a:solidFill>
                <a:latin typeface="宋体" panose="02010600030101010101" pitchFamily="2" charset="-122"/>
              </a:rPr>
              <a:t>           </a:t>
            </a:r>
            <a:r>
              <a:rPr lang="en-US" altLang="zh-CN" sz="2400">
                <a:solidFill>
                  <a:schemeClr val="tx1"/>
                </a:solidFill>
                <a:latin typeface="宋体" panose="02010600030101010101" pitchFamily="2" charset="-122"/>
              </a:rPr>
              <a:t>20</a:t>
            </a:r>
            <a:r>
              <a:rPr lang="zh-CN" altLang="en-US" sz="2400">
                <a:solidFill>
                  <a:schemeClr val="tx1"/>
                </a:solidFill>
                <a:latin typeface="宋体" panose="02010600030101010101" pitchFamily="2" charset="-122"/>
              </a:rPr>
              <a:t>万</a:t>
            </a:r>
            <a:r>
              <a:rPr lang="en-US" altLang="zh-CN" sz="2400">
                <a:solidFill>
                  <a:schemeClr val="tx1"/>
                </a:solidFill>
                <a:latin typeface="宋体" panose="02010600030101010101" pitchFamily="2" charset="-122"/>
              </a:rPr>
              <a:t>/1700</a:t>
            </a:r>
            <a:r>
              <a:rPr lang="zh-CN" altLang="en-US" sz="2400">
                <a:solidFill>
                  <a:schemeClr val="tx1"/>
                </a:solidFill>
                <a:latin typeface="宋体" panose="02010600030101010101" pitchFamily="2" charset="-122"/>
              </a:rPr>
              <a:t>元</a:t>
            </a:r>
            <a:endParaRPr lang="en-US" altLang="zh-CN" sz="2400">
              <a:solidFill>
                <a:schemeClr val="tx1"/>
              </a:solidFill>
              <a:latin typeface="宋体" panose="02010600030101010101" pitchFamily="2" charset="-122"/>
            </a:endParaRPr>
          </a:p>
          <a:p>
            <a:pPr eaLnBrk="1" hangingPunct="1">
              <a:buSzPct val="100000"/>
              <a:buFont typeface="Arial" panose="020B0604020202020204" pitchFamily="34" charset="0"/>
              <a:buNone/>
            </a:pPr>
            <a:r>
              <a:rPr lang="en-US" altLang="zh-CN" sz="2400">
                <a:solidFill>
                  <a:schemeClr val="tx1"/>
                </a:solidFill>
                <a:latin typeface="宋体" panose="02010600030101010101" pitchFamily="2" charset="-122"/>
              </a:rPr>
              <a:t>(7)</a:t>
            </a:r>
            <a:r>
              <a:rPr lang="zh-CN" altLang="en-US" sz="2400">
                <a:solidFill>
                  <a:schemeClr val="tx1"/>
                </a:solidFill>
                <a:latin typeface="宋体" panose="02010600030101010101" pitchFamily="2" charset="-122"/>
              </a:rPr>
              <a:t>地下施工保险内容</a:t>
            </a:r>
          </a:p>
          <a:p>
            <a:pPr eaLnBrk="1" hangingPunct="1">
              <a:buSzPct val="100000"/>
              <a:buFont typeface="Arial" panose="020B0604020202020204" pitchFamily="34" charset="0"/>
              <a:buNone/>
            </a:pPr>
            <a:r>
              <a:rPr lang="zh-CN" altLang="en-US" sz="2400">
                <a:solidFill>
                  <a:schemeClr val="tx1"/>
                </a:solidFill>
                <a:latin typeface="宋体" panose="02010600030101010101" pitchFamily="2" charset="-122"/>
              </a:rPr>
              <a:t>    保险标的在山洞、坑道、隧道内使用时因意外事故或自然灾害造成的保险标的的损失。	</a:t>
            </a:r>
            <a:br>
              <a:rPr lang="zh-CN" altLang="en-US" sz="2400">
                <a:solidFill>
                  <a:schemeClr val="tx1"/>
                </a:solidFill>
                <a:latin typeface="宋体" panose="02010600030101010101" pitchFamily="2" charset="-122"/>
              </a:rPr>
            </a:br>
            <a:r>
              <a:rPr lang="zh-CN" altLang="en-US" sz="2400">
                <a:solidFill>
                  <a:schemeClr val="tx1"/>
                </a:solidFill>
                <a:latin typeface="宋体" panose="02010600030101010101" pitchFamily="2" charset="-122"/>
              </a:rPr>
              <a:t>    任何损失赔偿仅限于保险标的本身的修理费用，且扣除</a:t>
            </a:r>
            <a:r>
              <a:rPr lang="en-US" altLang="zh-CN" sz="2400">
                <a:solidFill>
                  <a:schemeClr val="tx1"/>
                </a:solidFill>
                <a:latin typeface="宋体" panose="02010600030101010101" pitchFamily="2" charset="-122"/>
              </a:rPr>
              <a:t>10000</a:t>
            </a:r>
            <a:r>
              <a:rPr lang="zh-CN" altLang="en-US" sz="2400">
                <a:solidFill>
                  <a:schemeClr val="tx1"/>
                </a:solidFill>
                <a:latin typeface="宋体" panose="02010600030101010101" pitchFamily="2" charset="-122"/>
              </a:rPr>
              <a:t>元绝对免赔额或损失金额的</a:t>
            </a:r>
            <a:r>
              <a:rPr lang="en-US" altLang="zh-CN" sz="2400">
                <a:solidFill>
                  <a:schemeClr val="tx1"/>
                </a:solidFill>
                <a:latin typeface="宋体" panose="02010600030101010101" pitchFamily="2" charset="-122"/>
              </a:rPr>
              <a:t>30%</a:t>
            </a:r>
            <a:r>
              <a:rPr lang="zh-CN" altLang="en-US" sz="2400">
                <a:solidFill>
                  <a:schemeClr val="tx1"/>
                </a:solidFill>
                <a:latin typeface="宋体" panose="02010600030101010101" pitchFamily="2" charset="-122"/>
              </a:rPr>
              <a:t>，两者以高者为准。</a:t>
            </a:r>
            <a:endParaRPr lang="en-US" altLang="zh-CN" sz="2400">
              <a:solidFill>
                <a:schemeClr val="tx1"/>
              </a:solidFill>
              <a:latin typeface="宋体" panose="02010600030101010101" pitchFamily="2" charset="-122"/>
            </a:endParaRPr>
          </a:p>
          <a:p>
            <a:pPr eaLnBrk="1" hangingPunct="1">
              <a:buSzPct val="100000"/>
              <a:buFont typeface="Arial" panose="020B0604020202020204" pitchFamily="34" charset="0"/>
              <a:buNone/>
            </a:pPr>
            <a:r>
              <a:rPr lang="en-US" altLang="zh-CN" sz="2400">
                <a:solidFill>
                  <a:schemeClr val="tx1"/>
                </a:solidFill>
                <a:latin typeface="宋体" panose="02010600030101010101" pitchFamily="2" charset="-122"/>
              </a:rPr>
              <a:t>    </a:t>
            </a:r>
            <a:r>
              <a:rPr lang="zh-CN" altLang="en-US" sz="2400">
                <a:solidFill>
                  <a:schemeClr val="tx1"/>
                </a:solidFill>
                <a:latin typeface="宋体" panose="02010600030101010101" pitchFamily="2" charset="-122"/>
              </a:rPr>
              <a:t>保险费率：</a:t>
            </a:r>
            <a:r>
              <a:rPr lang="en-US" altLang="zh-CN" sz="2400">
                <a:solidFill>
                  <a:schemeClr val="tx1"/>
                </a:solidFill>
                <a:latin typeface="宋体" panose="02010600030101010101" pitchFamily="2" charset="-122"/>
              </a:rPr>
              <a:t>7‰</a:t>
            </a:r>
            <a:endParaRPr lang="zh-CN" altLang="en-US" sz="2400">
              <a:solidFill>
                <a:schemeClr val="tx1"/>
              </a:solidFill>
              <a:latin typeface="宋体" panose="02010600030101010101" pitchFamily="2" charset="-122"/>
            </a:endParaRPr>
          </a:p>
        </p:txBody>
      </p:sp>
      <p:sp>
        <p:nvSpPr>
          <p:cNvPr id="35843" name="Rectangle 3"/>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5-2 </a:t>
            </a:r>
            <a:r>
              <a:rPr lang="zh-CN" altLang="en-US" sz="4000">
                <a:solidFill>
                  <a:srgbClr val="000066"/>
                </a:solidFill>
                <a:latin typeface="黑体" panose="02010609060101010101" pitchFamily="49" charset="-122"/>
                <a:ea typeface="黑体" panose="02010609060101010101" pitchFamily="49" charset="-122"/>
              </a:rPr>
              <a:t>保险内容</a:t>
            </a:r>
            <a:endParaRPr lang="en-US" altLang="zh-CN" sz="4000">
              <a:solidFill>
                <a:srgbClr val="000066"/>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p:cNvSpPr txBox="1">
            <a:spLocks noChangeArrowheads="1"/>
          </p:cNvSpPr>
          <p:nvPr/>
        </p:nvSpPr>
        <p:spPr bwMode="auto">
          <a:xfrm>
            <a:off x="755650" y="1052513"/>
            <a:ext cx="7531100"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7532688" algn="l"/>
              </a:tabLst>
              <a:defRPr sz="2800" b="1">
                <a:solidFill>
                  <a:srgbClr val="FF0000"/>
                </a:solidFill>
                <a:latin typeface="Arial" panose="020B0604020202020204" pitchFamily="34" charset="0"/>
                <a:ea typeface="宋体" panose="02010600030101010101" pitchFamily="2" charset="-122"/>
              </a:defRPr>
            </a:lvl1pPr>
            <a:lvl2pPr marL="742950" indent="-285750" eaLnBrk="0" hangingPunct="0">
              <a:tabLst>
                <a:tab pos="7532688" algn="l"/>
              </a:tabLst>
              <a:defRPr sz="2800" b="1">
                <a:solidFill>
                  <a:srgbClr val="FF0000"/>
                </a:solidFill>
                <a:latin typeface="Arial" panose="020B0604020202020204" pitchFamily="34" charset="0"/>
                <a:ea typeface="宋体" panose="02010600030101010101" pitchFamily="2" charset="-122"/>
              </a:defRPr>
            </a:lvl2pPr>
            <a:lvl3pPr marL="1143000" indent="-228600" eaLnBrk="0" hangingPunct="0">
              <a:tabLst>
                <a:tab pos="7532688" algn="l"/>
              </a:tabLst>
              <a:defRPr sz="2800" b="1">
                <a:solidFill>
                  <a:srgbClr val="FF0000"/>
                </a:solidFill>
                <a:latin typeface="Arial" panose="020B0604020202020204" pitchFamily="34" charset="0"/>
                <a:ea typeface="宋体" panose="02010600030101010101" pitchFamily="2" charset="-122"/>
              </a:defRPr>
            </a:lvl3pPr>
            <a:lvl4pPr marL="1600200" indent="-228600" eaLnBrk="0" hangingPunct="0">
              <a:tabLst>
                <a:tab pos="7532688" algn="l"/>
              </a:tabLst>
              <a:defRPr sz="2800" b="1">
                <a:solidFill>
                  <a:srgbClr val="FF0000"/>
                </a:solidFill>
                <a:latin typeface="Arial" panose="020B0604020202020204" pitchFamily="34" charset="0"/>
                <a:ea typeface="宋体" panose="02010600030101010101" pitchFamily="2" charset="-122"/>
              </a:defRPr>
            </a:lvl4pPr>
            <a:lvl5pPr marL="2057400" indent="-228600" eaLnBrk="0" hangingPunct="0">
              <a:tabLst>
                <a:tab pos="7532688" algn="l"/>
              </a:tabLst>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tabLst>
                <a:tab pos="7532688" algn="l"/>
              </a:tabLs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tabLst>
                <a:tab pos="7532688" algn="l"/>
              </a:tabLs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tabLst>
                <a:tab pos="7532688" algn="l"/>
              </a:tabLs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tabLst>
                <a:tab pos="7532688" algn="l"/>
              </a:tabLst>
              <a:defRPr sz="2800" b="1">
                <a:solidFill>
                  <a:srgbClr val="FF0000"/>
                </a:solidFill>
                <a:latin typeface="Arial" panose="020B0604020202020204" pitchFamily="34" charset="0"/>
                <a:ea typeface="宋体" panose="02010600030101010101" pitchFamily="2" charset="-122"/>
              </a:defRPr>
            </a:lvl9pPr>
          </a:lstStyle>
          <a:p>
            <a:pPr eaLnBrk="1" hangingPunct="1"/>
            <a:r>
              <a:rPr lang="zh-CN" altLang="en-US" sz="2400">
                <a:solidFill>
                  <a:schemeClr val="tx1"/>
                </a:solidFill>
                <a:latin typeface="宋体" panose="02010600030101010101" pitchFamily="2" charset="-122"/>
              </a:rPr>
              <a:t>保险金额</a:t>
            </a:r>
            <a:r>
              <a:rPr lang="en-US" altLang="zh-CN" sz="2400">
                <a:solidFill>
                  <a:schemeClr val="tx1"/>
                </a:solidFill>
                <a:latin typeface="宋体" panose="02010600030101010101" pitchFamily="2" charset="-122"/>
              </a:rPr>
              <a:t>(</a:t>
            </a:r>
            <a:r>
              <a:rPr lang="zh-CN" altLang="en-US" sz="2400">
                <a:solidFill>
                  <a:schemeClr val="tx1"/>
                </a:solidFill>
                <a:latin typeface="宋体" panose="02010600030101010101" pitchFamily="2" charset="-122"/>
              </a:rPr>
              <a:t>基准</a:t>
            </a:r>
            <a:r>
              <a:rPr lang="en-US" altLang="zh-CN" sz="2400">
                <a:solidFill>
                  <a:schemeClr val="tx1"/>
                </a:solidFill>
                <a:latin typeface="宋体" panose="02010600030101010101" pitchFamily="2" charset="-122"/>
              </a:rPr>
              <a:t>):</a:t>
            </a:r>
            <a:r>
              <a:rPr lang="zh-CN" altLang="en-US" sz="2400">
                <a:solidFill>
                  <a:schemeClr val="tx1"/>
                </a:solidFill>
                <a:latin typeface="宋体" panose="02010600030101010101" pitchFamily="2" charset="-122"/>
              </a:rPr>
              <a:t>车辆购置价格</a:t>
            </a:r>
            <a:endParaRPr lang="zh-CN" altLang="en-US" sz="2400">
              <a:solidFill>
                <a:schemeClr val="tx1"/>
              </a:solidFill>
              <a:latin typeface="宋体" panose="02010600030101010101" pitchFamily="2" charset="-122"/>
              <a:sym typeface="宋体" panose="02010600030101010101" pitchFamily="2" charset="-122"/>
            </a:endParaRPr>
          </a:p>
          <a:p>
            <a:pPr eaLnBrk="1" hangingPunct="1"/>
            <a:r>
              <a:rPr lang="zh-CN" altLang="en-US" sz="2400">
                <a:solidFill>
                  <a:schemeClr val="tx1"/>
                </a:solidFill>
                <a:latin typeface="宋体" panose="02010600030101010101" pitchFamily="2" charset="-122"/>
                <a:sym typeface="宋体" panose="02010600030101010101" pitchFamily="2" charset="-122"/>
              </a:rPr>
              <a:t>保险费率</a:t>
            </a:r>
            <a:r>
              <a:rPr lang="en-US" altLang="zh-CN" sz="2400">
                <a:solidFill>
                  <a:schemeClr val="tx1"/>
                </a:solidFill>
                <a:latin typeface="宋体" panose="02010600030101010101" pitchFamily="2" charset="-122"/>
                <a:sym typeface="宋体" panose="02010600030101010101" pitchFamily="2" charset="-122"/>
              </a:rPr>
              <a:t>:</a:t>
            </a:r>
            <a:r>
              <a:rPr lang="zh-CN" altLang="en-US" sz="2400">
                <a:solidFill>
                  <a:schemeClr val="tx1"/>
                </a:solidFill>
                <a:latin typeface="宋体" panose="02010600030101010101" pitchFamily="2" charset="-122"/>
              </a:rPr>
              <a:t>施工机械险</a:t>
            </a:r>
            <a:r>
              <a:rPr lang="en-US" altLang="zh-CN" sz="2400">
                <a:solidFill>
                  <a:schemeClr val="tx1"/>
                </a:solidFill>
                <a:latin typeface="宋体" panose="02010600030101010101" pitchFamily="2" charset="-122"/>
              </a:rPr>
              <a:t>:</a:t>
            </a:r>
            <a:r>
              <a:rPr lang="zh-CN" altLang="en-US" sz="2400">
                <a:solidFill>
                  <a:schemeClr val="tx1"/>
                </a:solidFill>
                <a:latin typeface="宋体" panose="02010600030101010101" pitchFamily="2" charset="-122"/>
              </a:rPr>
              <a:t>保险金额</a:t>
            </a:r>
            <a:r>
              <a:rPr lang="en-US" altLang="zh-CN" sz="2400">
                <a:solidFill>
                  <a:schemeClr val="tx1"/>
                </a:solidFill>
                <a:latin typeface="宋体" panose="02010600030101010101" pitchFamily="2" charset="-122"/>
              </a:rPr>
              <a:t>×6‰</a:t>
            </a:r>
            <a:endParaRPr lang="zh-CN" altLang="en-US" sz="2400">
              <a:solidFill>
                <a:schemeClr val="tx1"/>
              </a:solidFill>
              <a:latin typeface="宋体" panose="02010600030101010101" pitchFamily="2" charset="-122"/>
              <a:sym typeface="宋体" panose="02010600030101010101" pitchFamily="2" charset="-122"/>
            </a:endParaRPr>
          </a:p>
          <a:p>
            <a:pPr eaLnBrk="1" hangingPunct="1"/>
            <a:r>
              <a:rPr lang="zh-CN" altLang="en-US" sz="2400">
                <a:solidFill>
                  <a:schemeClr val="tx1"/>
                </a:solidFill>
                <a:latin typeface="宋体" panose="02010600030101010101" pitchFamily="2" charset="-122"/>
              </a:rPr>
              <a:t>         第三者责任险</a:t>
            </a:r>
            <a:r>
              <a:rPr lang="en-US" altLang="zh-CN" sz="2400">
                <a:solidFill>
                  <a:schemeClr val="tx1"/>
                </a:solidFill>
                <a:latin typeface="宋体" panose="02010600030101010101" pitchFamily="2" charset="-122"/>
              </a:rPr>
              <a:t>:1000</a:t>
            </a:r>
            <a:r>
              <a:rPr lang="zh-CN" altLang="en-US" sz="2400">
                <a:solidFill>
                  <a:schemeClr val="tx1"/>
                </a:solidFill>
                <a:latin typeface="宋体" panose="02010600030101010101" pitchFamily="2" charset="-122"/>
              </a:rPr>
              <a:t>元</a:t>
            </a:r>
            <a:r>
              <a:rPr lang="en-US" altLang="zh-CN" sz="2400">
                <a:solidFill>
                  <a:schemeClr val="tx1"/>
                </a:solidFill>
                <a:latin typeface="宋体" panose="02010600030101010101" pitchFamily="2" charset="-122"/>
              </a:rPr>
              <a:t>(</a:t>
            </a:r>
            <a:r>
              <a:rPr lang="zh-CN" altLang="en-US" sz="2400">
                <a:solidFill>
                  <a:schemeClr val="tx1"/>
                </a:solidFill>
                <a:latin typeface="宋体" panose="02010600030101010101" pitchFamily="2" charset="-122"/>
              </a:rPr>
              <a:t>保额</a:t>
            </a:r>
            <a:r>
              <a:rPr lang="en-US" altLang="zh-CN" sz="2400">
                <a:solidFill>
                  <a:schemeClr val="tx1"/>
                </a:solidFill>
                <a:latin typeface="宋体" panose="02010600030101010101" pitchFamily="2" charset="-122"/>
              </a:rPr>
              <a:t>10</a:t>
            </a:r>
            <a:r>
              <a:rPr lang="zh-CN" altLang="en-US" sz="2400">
                <a:solidFill>
                  <a:schemeClr val="tx1"/>
                </a:solidFill>
                <a:latin typeface="宋体" panose="02010600030101010101" pitchFamily="2" charset="-122"/>
              </a:rPr>
              <a:t>万元</a:t>
            </a:r>
            <a:r>
              <a:rPr lang="en-US" altLang="zh-CN" sz="2400">
                <a:solidFill>
                  <a:schemeClr val="tx1"/>
                </a:solidFill>
                <a:latin typeface="宋体" panose="02010600030101010101" pitchFamily="2" charset="-122"/>
              </a:rPr>
              <a:t>) </a:t>
            </a:r>
          </a:p>
          <a:p>
            <a:pPr eaLnBrk="1" hangingPunct="1"/>
            <a:r>
              <a:rPr lang="en-US" altLang="zh-CN" sz="2400">
                <a:solidFill>
                  <a:schemeClr val="tx1"/>
                </a:solidFill>
                <a:latin typeface="宋体" panose="02010600030101010101" pitchFamily="2" charset="-122"/>
              </a:rPr>
              <a:t>         </a:t>
            </a:r>
            <a:r>
              <a:rPr lang="zh-CN" altLang="en-US" sz="2400">
                <a:solidFill>
                  <a:schemeClr val="tx1"/>
                </a:solidFill>
                <a:latin typeface="宋体" panose="02010600030101010101" pitchFamily="2" charset="-122"/>
                <a:sym typeface="宋体" panose="02010600030101010101" pitchFamily="2" charset="-122"/>
              </a:rPr>
              <a:t>地下施工险：保险金额</a:t>
            </a:r>
            <a:r>
              <a:rPr lang="zh-CN" altLang="zh-CN" sz="2400">
                <a:solidFill>
                  <a:schemeClr val="tx1"/>
                </a:solidFill>
                <a:latin typeface="宋体" panose="02010600030101010101" pitchFamily="2" charset="-122"/>
                <a:sym typeface="宋体" panose="02010600030101010101" pitchFamily="2" charset="-122"/>
              </a:rPr>
              <a:t>×7‰</a:t>
            </a:r>
            <a:endParaRPr lang="en-US" altLang="zh-CN" sz="2400">
              <a:solidFill>
                <a:schemeClr val="tx1"/>
              </a:solidFill>
              <a:latin typeface="宋体" panose="02010600030101010101" pitchFamily="2" charset="-122"/>
              <a:sym typeface="宋体" panose="02010600030101010101" pitchFamily="2" charset="-122"/>
            </a:endParaRPr>
          </a:p>
          <a:p>
            <a:pPr eaLnBrk="1" hangingPunct="1"/>
            <a:r>
              <a:rPr lang="zh-CN" altLang="en-US" sz="2400">
                <a:solidFill>
                  <a:schemeClr val="tx1"/>
                </a:solidFill>
                <a:latin typeface="宋体" panose="02010600030101010101" pitchFamily="2" charset="-122"/>
              </a:rPr>
              <a:t>         交强险</a:t>
            </a:r>
            <a:r>
              <a:rPr lang="en-US" altLang="zh-CN" sz="2400">
                <a:solidFill>
                  <a:schemeClr val="tx1"/>
                </a:solidFill>
                <a:latin typeface="宋体" panose="02010600030101010101" pitchFamily="2" charset="-122"/>
              </a:rPr>
              <a:t>:</a:t>
            </a:r>
            <a:r>
              <a:rPr lang="zh-CN" altLang="en-US" sz="2400">
                <a:solidFill>
                  <a:schemeClr val="tx1"/>
                </a:solidFill>
                <a:latin typeface="宋体" panose="02010600030101010101" pitchFamily="2" charset="-122"/>
              </a:rPr>
              <a:t>由客户自行办理</a:t>
            </a:r>
          </a:p>
          <a:p>
            <a:pPr eaLnBrk="1" hangingPunct="1"/>
            <a:r>
              <a:rPr lang="zh-CN" altLang="en-US" sz="2400">
                <a:solidFill>
                  <a:schemeClr val="tx1"/>
                </a:solidFill>
                <a:latin typeface="宋体" panose="02010600030101010101" pitchFamily="2" charset="-122"/>
                <a:sym typeface="宋体" panose="02010600030101010101" pitchFamily="2" charset="-122"/>
              </a:rPr>
              <a:t>折</a:t>
            </a:r>
            <a:r>
              <a:rPr lang="en-US" altLang="zh-CN" sz="2400">
                <a:solidFill>
                  <a:schemeClr val="tx1"/>
                </a:solidFill>
                <a:latin typeface="宋体" panose="02010600030101010101" pitchFamily="2" charset="-122"/>
                <a:sym typeface="宋体" panose="02010600030101010101" pitchFamily="2" charset="-122"/>
              </a:rPr>
              <a:t> </a:t>
            </a:r>
            <a:r>
              <a:rPr lang="zh-CN" altLang="en-US" sz="2400">
                <a:solidFill>
                  <a:schemeClr val="tx1"/>
                </a:solidFill>
                <a:latin typeface="宋体" panose="02010600030101010101" pitchFamily="2" charset="-122"/>
                <a:sym typeface="宋体" panose="02010600030101010101" pitchFamily="2" charset="-122"/>
              </a:rPr>
              <a:t>旧</a:t>
            </a:r>
            <a:r>
              <a:rPr lang="en-US" altLang="zh-CN" sz="2400">
                <a:solidFill>
                  <a:schemeClr val="tx1"/>
                </a:solidFill>
                <a:latin typeface="宋体" panose="02010600030101010101" pitchFamily="2" charset="-122"/>
                <a:sym typeface="宋体" panose="02010600030101010101" pitchFamily="2" charset="-122"/>
              </a:rPr>
              <a:t> </a:t>
            </a:r>
            <a:r>
              <a:rPr lang="zh-CN" altLang="en-US" sz="2400">
                <a:solidFill>
                  <a:schemeClr val="tx1"/>
                </a:solidFill>
                <a:latin typeface="宋体" panose="02010600030101010101" pitchFamily="2" charset="-122"/>
                <a:sym typeface="宋体" panose="02010600030101010101" pitchFamily="2" charset="-122"/>
              </a:rPr>
              <a:t>率</a:t>
            </a:r>
            <a:r>
              <a:rPr lang="en-US" altLang="zh-CN" sz="2400">
                <a:solidFill>
                  <a:schemeClr val="tx1"/>
                </a:solidFill>
                <a:latin typeface="宋体" panose="02010600030101010101" pitchFamily="2" charset="-122"/>
                <a:sym typeface="宋体" panose="02010600030101010101" pitchFamily="2" charset="-122"/>
              </a:rPr>
              <a:t>:</a:t>
            </a:r>
            <a:r>
              <a:rPr lang="zh-CN" altLang="zh-CN" sz="2400">
                <a:solidFill>
                  <a:schemeClr val="tx1"/>
                </a:solidFill>
                <a:latin typeface="宋体" panose="02010600030101010101" pitchFamily="2" charset="-122"/>
                <a:sym typeface="宋体" panose="02010600030101010101" pitchFamily="2" charset="-122"/>
              </a:rPr>
              <a:t>20%</a:t>
            </a:r>
            <a:endParaRPr lang="en-US" altLang="zh-CN" sz="2400">
              <a:solidFill>
                <a:schemeClr val="tx1"/>
              </a:solidFill>
              <a:latin typeface="宋体" panose="02010600030101010101" pitchFamily="2" charset="-122"/>
              <a:sym typeface="宋体" panose="02010600030101010101" pitchFamily="2" charset="-122"/>
            </a:endParaRPr>
          </a:p>
          <a:p>
            <a:pPr eaLnBrk="1" hangingPunct="1"/>
            <a:r>
              <a:rPr lang="zh-CN" altLang="en-US" sz="2400">
                <a:solidFill>
                  <a:schemeClr val="tx1"/>
                </a:solidFill>
                <a:latin typeface="宋体" panose="02010600030101010101" pitchFamily="2" charset="-122"/>
                <a:sym typeface="宋体" panose="02010600030101010101" pitchFamily="2" charset="-122"/>
              </a:rPr>
              <a:t>投保期限</a:t>
            </a:r>
            <a:r>
              <a:rPr lang="en-US" altLang="zh-CN" sz="2400">
                <a:solidFill>
                  <a:schemeClr val="tx1"/>
                </a:solidFill>
                <a:latin typeface="宋体" panose="02010600030101010101" pitchFamily="2" charset="-122"/>
                <a:sym typeface="宋体" panose="02010600030101010101" pitchFamily="2" charset="-122"/>
              </a:rPr>
              <a:t>:</a:t>
            </a:r>
            <a:r>
              <a:rPr lang="zh-CN" altLang="en-US" sz="2400">
                <a:solidFill>
                  <a:schemeClr val="tx1"/>
                </a:solidFill>
                <a:latin typeface="宋体" panose="02010600030101010101" pitchFamily="2" charset="-122"/>
                <a:sym typeface="宋体" panose="02010600030101010101" pitchFamily="2" charset="-122"/>
              </a:rPr>
              <a:t>不足</a:t>
            </a:r>
            <a:r>
              <a:rPr lang="en-US" altLang="zh-CN" sz="2400">
                <a:solidFill>
                  <a:schemeClr val="tx1"/>
                </a:solidFill>
                <a:latin typeface="宋体" panose="02010600030101010101" pitchFamily="2" charset="-122"/>
                <a:sym typeface="宋体" panose="02010600030101010101" pitchFamily="2" charset="-122"/>
              </a:rPr>
              <a:t>3</a:t>
            </a:r>
            <a:r>
              <a:rPr lang="zh-CN" altLang="en-US" sz="2400">
                <a:solidFill>
                  <a:schemeClr val="tx1"/>
                </a:solidFill>
                <a:latin typeface="宋体" panose="02010600030101010101" pitchFamily="2" charset="-122"/>
                <a:sym typeface="宋体" panose="02010600030101010101" pitchFamily="2" charset="-122"/>
              </a:rPr>
              <a:t>个月的按年保费的</a:t>
            </a:r>
            <a:r>
              <a:rPr lang="zh-CN" altLang="zh-CN" sz="2400">
                <a:solidFill>
                  <a:schemeClr val="tx1"/>
                </a:solidFill>
                <a:latin typeface="宋体" panose="02010600030101010101" pitchFamily="2" charset="-122"/>
                <a:sym typeface="宋体" panose="02010600030101010101" pitchFamily="2" charset="-122"/>
              </a:rPr>
              <a:t>30%</a:t>
            </a:r>
            <a:r>
              <a:rPr lang="zh-CN" altLang="en-US" sz="2400">
                <a:solidFill>
                  <a:schemeClr val="tx1"/>
                </a:solidFill>
                <a:latin typeface="宋体" panose="02010600030101010101" pitchFamily="2" charset="-122"/>
                <a:sym typeface="宋体" panose="02010600030101010101" pitchFamily="2" charset="-122"/>
              </a:rPr>
              <a:t>收费，</a:t>
            </a:r>
            <a:endParaRPr lang="en-US" altLang="zh-CN" sz="2400">
              <a:solidFill>
                <a:schemeClr val="tx1"/>
              </a:solidFill>
              <a:latin typeface="宋体" panose="02010600030101010101" pitchFamily="2" charset="-122"/>
              <a:sym typeface="宋体" panose="02010600030101010101" pitchFamily="2" charset="-122"/>
            </a:endParaRPr>
          </a:p>
          <a:p>
            <a:pPr eaLnBrk="1" hangingPunct="1"/>
            <a:r>
              <a:rPr lang="en-US" altLang="zh-CN" sz="2400">
                <a:solidFill>
                  <a:schemeClr val="tx1"/>
                </a:solidFill>
                <a:latin typeface="宋体" panose="02010600030101010101" pitchFamily="2" charset="-122"/>
                <a:sym typeface="宋体" panose="02010600030101010101" pitchFamily="2" charset="-122"/>
              </a:rPr>
              <a:t>         </a:t>
            </a:r>
            <a:r>
              <a:rPr lang="zh-CN" altLang="en-US" sz="2400">
                <a:solidFill>
                  <a:schemeClr val="tx1"/>
                </a:solidFill>
                <a:latin typeface="宋体" panose="02010600030101010101" pitchFamily="2" charset="-122"/>
                <a:sym typeface="宋体" panose="02010600030101010101" pitchFamily="2" charset="-122"/>
              </a:rPr>
              <a:t>超过</a:t>
            </a:r>
            <a:r>
              <a:rPr lang="en-US" altLang="zh-CN" sz="2400">
                <a:solidFill>
                  <a:schemeClr val="tx1"/>
                </a:solidFill>
                <a:latin typeface="宋体" panose="02010600030101010101" pitchFamily="2" charset="-122"/>
                <a:sym typeface="宋体" panose="02010600030101010101" pitchFamily="2" charset="-122"/>
              </a:rPr>
              <a:t>3</a:t>
            </a:r>
            <a:r>
              <a:rPr lang="zh-CN" altLang="en-US" sz="2400">
                <a:solidFill>
                  <a:schemeClr val="tx1"/>
                </a:solidFill>
                <a:latin typeface="宋体" panose="02010600030101010101" pitchFamily="2" charset="-122"/>
                <a:sym typeface="宋体" panose="02010600030101010101" pitchFamily="2" charset="-122"/>
              </a:rPr>
              <a:t>个月的按以下短期费率表执行。</a:t>
            </a:r>
            <a:endParaRPr lang="zh-CN" altLang="en-US" sz="2400" i="1" u="sng">
              <a:solidFill>
                <a:schemeClr val="tx1"/>
              </a:solidFill>
              <a:latin typeface="宋体" panose="02010600030101010101" pitchFamily="2" charset="-122"/>
              <a:sym typeface="宋体" panose="02010600030101010101" pitchFamily="2" charset="-122"/>
            </a:endParaRPr>
          </a:p>
        </p:txBody>
      </p:sp>
      <p:graphicFrame>
        <p:nvGraphicFramePr>
          <p:cNvPr id="128003" name="Group 3"/>
          <p:cNvGraphicFramePr>
            <a:graphicFrameLocks noGrp="1"/>
          </p:cNvGraphicFramePr>
          <p:nvPr>
            <p:ph sz="half" idx="2"/>
          </p:nvPr>
        </p:nvGraphicFramePr>
        <p:xfrm>
          <a:off x="642938" y="4786313"/>
          <a:ext cx="7940675" cy="1038226"/>
        </p:xfrm>
        <a:graphic>
          <a:graphicData uri="http://schemas.openxmlformats.org/drawingml/2006/table">
            <a:tbl>
              <a:tblPr/>
              <a:tblGrid>
                <a:gridCol w="1719262"/>
                <a:gridCol w="487363"/>
                <a:gridCol w="487362"/>
                <a:gridCol w="484188"/>
                <a:gridCol w="487362"/>
                <a:gridCol w="488950"/>
                <a:gridCol w="485775"/>
                <a:gridCol w="485775"/>
                <a:gridCol w="488950"/>
                <a:gridCol w="485775"/>
                <a:gridCol w="612775"/>
                <a:gridCol w="614363"/>
                <a:gridCol w="612775"/>
              </a:tblGrid>
              <a:tr h="5191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保险期限</a:t>
                      </a: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a:t>
                      </a: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月</a:t>
                      </a: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a:t>
                      </a:r>
                      <a:endPar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1</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2</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3</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4</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5</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6</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7</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8</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9</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10</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11</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12</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1911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按年费率</a:t>
                      </a: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10</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20</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30</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40</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50</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60</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70</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80</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85</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90</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95</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zh-CN" sz="20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100</a:t>
                      </a:r>
                    </a:p>
                  </a:txBody>
                  <a:tcPr marL="0" marR="0" marT="0" marB="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6911" name="Rectangle 47"/>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5-3 </a:t>
            </a:r>
            <a:r>
              <a:rPr lang="zh-CN" altLang="en-US" sz="4000">
                <a:solidFill>
                  <a:srgbClr val="000066"/>
                </a:solidFill>
                <a:latin typeface="黑体" panose="02010609060101010101" pitchFamily="49" charset="-122"/>
                <a:ea typeface="黑体" panose="02010609060101010101" pitchFamily="49" charset="-122"/>
              </a:rPr>
              <a:t>保费计算方法</a:t>
            </a:r>
            <a:endParaRPr lang="en-US" altLang="zh-CN" sz="4000">
              <a:solidFill>
                <a:srgbClr val="000066"/>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p:cNvSpPr txBox="1">
            <a:spLocks noChangeArrowheads="1"/>
          </p:cNvSpPr>
          <p:nvPr/>
        </p:nvSpPr>
        <p:spPr bwMode="auto">
          <a:xfrm>
            <a:off x="755650" y="1052513"/>
            <a:ext cx="75311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7532688" algn="l"/>
              </a:tabLst>
              <a:defRPr sz="2800" b="1">
                <a:solidFill>
                  <a:srgbClr val="FF0000"/>
                </a:solidFill>
                <a:latin typeface="Arial" panose="020B0604020202020204" pitchFamily="34" charset="0"/>
                <a:ea typeface="宋体" panose="02010600030101010101" pitchFamily="2" charset="-122"/>
              </a:defRPr>
            </a:lvl1pPr>
            <a:lvl2pPr eaLnBrk="0" hangingPunct="0">
              <a:tabLst>
                <a:tab pos="7532688" algn="l"/>
              </a:tabLst>
              <a:defRPr sz="2800" b="1">
                <a:solidFill>
                  <a:srgbClr val="FF0000"/>
                </a:solidFill>
                <a:latin typeface="Arial" panose="020B0604020202020204" pitchFamily="34" charset="0"/>
                <a:ea typeface="宋体" panose="02010600030101010101" pitchFamily="2" charset="-122"/>
              </a:defRPr>
            </a:lvl2pPr>
            <a:lvl3pPr marL="1143000" indent="-228600" eaLnBrk="0" hangingPunct="0">
              <a:tabLst>
                <a:tab pos="7532688" algn="l"/>
              </a:tabLst>
              <a:defRPr sz="2800" b="1">
                <a:solidFill>
                  <a:srgbClr val="FF0000"/>
                </a:solidFill>
                <a:latin typeface="Arial" panose="020B0604020202020204" pitchFamily="34" charset="0"/>
                <a:ea typeface="宋体" panose="02010600030101010101" pitchFamily="2" charset="-122"/>
              </a:defRPr>
            </a:lvl3pPr>
            <a:lvl4pPr marL="1600200" indent="-228600" eaLnBrk="0" hangingPunct="0">
              <a:tabLst>
                <a:tab pos="7532688" algn="l"/>
              </a:tabLst>
              <a:defRPr sz="2800" b="1">
                <a:solidFill>
                  <a:srgbClr val="FF0000"/>
                </a:solidFill>
                <a:latin typeface="Arial" panose="020B0604020202020204" pitchFamily="34" charset="0"/>
                <a:ea typeface="宋体" panose="02010600030101010101" pitchFamily="2" charset="-122"/>
              </a:defRPr>
            </a:lvl4pPr>
            <a:lvl5pPr marL="2057400" indent="-228600" eaLnBrk="0" hangingPunct="0">
              <a:tabLst>
                <a:tab pos="7532688" algn="l"/>
              </a:tabLst>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tabLst>
                <a:tab pos="7532688" algn="l"/>
              </a:tabLs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tabLst>
                <a:tab pos="7532688" algn="l"/>
              </a:tabLs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tabLst>
                <a:tab pos="7532688" algn="l"/>
              </a:tabLs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tabLst>
                <a:tab pos="7532688" algn="l"/>
              </a:tabLst>
              <a:defRPr sz="2800" b="1">
                <a:solidFill>
                  <a:srgbClr val="FF0000"/>
                </a:solidFill>
                <a:latin typeface="Arial" panose="020B0604020202020204" pitchFamily="34" charset="0"/>
                <a:ea typeface="宋体" panose="02010600030101010101" pitchFamily="2" charset="-122"/>
              </a:defRPr>
            </a:lvl9pPr>
          </a:lstStyle>
          <a:p>
            <a:pPr eaLnBrk="1" hangingPunct="1"/>
            <a:r>
              <a:rPr lang="zh-CN" altLang="en-US" sz="2400">
                <a:solidFill>
                  <a:schemeClr val="tx1"/>
                </a:solidFill>
                <a:latin typeface="宋体" panose="02010600030101010101" pitchFamily="2" charset="-122"/>
                <a:sym typeface="宋体" panose="02010600030101010101" pitchFamily="2" charset="-122"/>
              </a:rPr>
              <a:t>投保期限</a:t>
            </a:r>
            <a:r>
              <a:rPr lang="en-US" altLang="zh-CN" sz="2400">
                <a:solidFill>
                  <a:schemeClr val="tx1"/>
                </a:solidFill>
                <a:latin typeface="宋体" panose="02010600030101010101" pitchFamily="2" charset="-122"/>
                <a:sym typeface="宋体" panose="02010600030101010101" pitchFamily="2" charset="-122"/>
              </a:rPr>
              <a:t>:</a:t>
            </a:r>
            <a:r>
              <a:rPr lang="zh-CN" altLang="en-US" sz="2400">
                <a:solidFill>
                  <a:schemeClr val="tx1"/>
                </a:solidFill>
                <a:latin typeface="宋体" panose="02010600030101010101" pitchFamily="2" charset="-122"/>
                <a:sym typeface="宋体" panose="02010600030101010101" pitchFamily="2" charset="-122"/>
              </a:rPr>
              <a:t>不短于租赁期限</a:t>
            </a:r>
          </a:p>
          <a:p>
            <a:pPr eaLnBrk="1" hangingPunct="1"/>
            <a:r>
              <a:rPr lang="zh-CN" altLang="en-US" sz="2400">
                <a:solidFill>
                  <a:schemeClr val="tx1"/>
                </a:solidFill>
                <a:latin typeface="宋体" panose="02010600030101010101" pitchFamily="2" charset="-122"/>
                <a:sym typeface="宋体" panose="02010600030101010101" pitchFamily="2" charset="-122"/>
              </a:rPr>
              <a:t>第三者责任险</a:t>
            </a:r>
            <a:r>
              <a:rPr lang="en-US" altLang="zh-CN" sz="2400">
                <a:solidFill>
                  <a:schemeClr val="tx1"/>
                </a:solidFill>
                <a:latin typeface="宋体" panose="02010600030101010101" pitchFamily="2" charset="-122"/>
                <a:sym typeface="宋体" panose="02010600030101010101" pitchFamily="2" charset="-122"/>
              </a:rPr>
              <a:t>:</a:t>
            </a:r>
            <a:r>
              <a:rPr lang="zh-CN" altLang="en-US" sz="2400">
                <a:solidFill>
                  <a:schemeClr val="tx1"/>
                </a:solidFill>
                <a:latin typeface="宋体" panose="02010600030101010101" pitchFamily="2" charset="-122"/>
                <a:sym typeface="宋体" panose="02010600030101010101" pitchFamily="2" charset="-122"/>
              </a:rPr>
              <a:t>保险额度不小于</a:t>
            </a:r>
            <a:r>
              <a:rPr lang="en-US" altLang="zh-CN" sz="2400">
                <a:solidFill>
                  <a:schemeClr val="tx1"/>
                </a:solidFill>
                <a:latin typeface="宋体" panose="02010600030101010101" pitchFamily="2" charset="-122"/>
                <a:sym typeface="宋体" panose="02010600030101010101" pitchFamily="2" charset="-122"/>
              </a:rPr>
              <a:t>10</a:t>
            </a:r>
            <a:r>
              <a:rPr lang="zh-CN" altLang="en-US" sz="2400">
                <a:solidFill>
                  <a:schemeClr val="tx1"/>
                </a:solidFill>
                <a:latin typeface="宋体" panose="02010600030101010101" pitchFamily="2" charset="-122"/>
                <a:sym typeface="宋体" panose="02010600030101010101" pitchFamily="2" charset="-122"/>
              </a:rPr>
              <a:t>万元</a:t>
            </a:r>
          </a:p>
          <a:p>
            <a:pPr eaLnBrk="1" hangingPunct="1"/>
            <a:endParaRPr lang="en-US" altLang="zh-CN" sz="2400">
              <a:solidFill>
                <a:schemeClr val="tx1"/>
              </a:solidFill>
              <a:latin typeface="宋体" panose="02010600030101010101" pitchFamily="2" charset="-122"/>
              <a:sym typeface="宋体" panose="02010600030101010101" pitchFamily="2" charset="-122"/>
            </a:endParaRPr>
          </a:p>
          <a:p>
            <a:pPr eaLnBrk="1" hangingPunct="1"/>
            <a:r>
              <a:rPr lang="zh-CN" altLang="en-US" sz="2400">
                <a:solidFill>
                  <a:schemeClr val="tx1"/>
                </a:solidFill>
                <a:latin typeface="宋体" panose="02010600030101010101" pitchFamily="2" charset="-122"/>
                <a:sym typeface="宋体" panose="02010600030101010101" pitchFamily="2" charset="-122"/>
              </a:rPr>
              <a:t>受益人：</a:t>
            </a:r>
            <a:r>
              <a:rPr lang="en-US" altLang="zh-CN" sz="2400">
                <a:solidFill>
                  <a:schemeClr val="tx1"/>
                </a:solidFill>
                <a:latin typeface="宋体" panose="02010600030101010101" pitchFamily="2" charset="-122"/>
                <a:sym typeface="宋体" panose="02010600030101010101" pitchFamily="2" charset="-122"/>
              </a:rPr>
              <a:t>SFLC</a:t>
            </a:r>
          </a:p>
          <a:p>
            <a:pPr eaLnBrk="1" hangingPunct="1"/>
            <a:endParaRPr lang="zh-CN" altLang="en-US" sz="2400">
              <a:solidFill>
                <a:schemeClr val="tx1"/>
              </a:solidFill>
              <a:latin typeface="宋体" panose="02010600030101010101" pitchFamily="2" charset="-122"/>
              <a:sym typeface="宋体" panose="02010600030101010101" pitchFamily="2" charset="-122"/>
            </a:endParaRPr>
          </a:p>
          <a:p>
            <a:pPr lvl="1" eaLnBrk="1" hangingPunct="1"/>
            <a:r>
              <a:rPr lang="zh-CN" altLang="en-US" sz="2400">
                <a:solidFill>
                  <a:schemeClr val="tx1"/>
                </a:solidFill>
                <a:latin typeface="宋体" panose="02010600030101010101" pitchFamily="2" charset="-122"/>
                <a:sym typeface="宋体" panose="02010600030101010101" pitchFamily="2" charset="-122"/>
              </a:rPr>
              <a:t>租赁物灭失</a:t>
            </a:r>
            <a:r>
              <a:rPr lang="en-US" altLang="zh-CN" sz="2400">
                <a:solidFill>
                  <a:schemeClr val="tx1"/>
                </a:solidFill>
                <a:latin typeface="宋体" panose="02010600030101010101" pitchFamily="2" charset="-122"/>
                <a:sym typeface="宋体" panose="02010600030101010101" pitchFamily="2" charset="-122"/>
              </a:rPr>
              <a:t>——</a:t>
            </a:r>
            <a:r>
              <a:rPr lang="zh-CN" altLang="en-US" sz="2400">
                <a:solidFill>
                  <a:schemeClr val="tx1"/>
                </a:solidFill>
                <a:latin typeface="宋体" panose="02010600030101010101" pitchFamily="2" charset="-122"/>
                <a:sym typeface="宋体" panose="02010600030101010101" pitchFamily="2" charset="-122"/>
              </a:rPr>
              <a:t>受益人为</a:t>
            </a:r>
            <a:r>
              <a:rPr lang="en-US" altLang="zh-CN" sz="2400">
                <a:solidFill>
                  <a:schemeClr val="tx1"/>
                </a:solidFill>
                <a:latin typeface="宋体" panose="02010600030101010101" pitchFamily="2" charset="-122"/>
                <a:sym typeface="宋体" panose="02010600030101010101" pitchFamily="2" charset="-122"/>
              </a:rPr>
              <a:t>SFLC</a:t>
            </a:r>
            <a:endParaRPr lang="zh-CN" altLang="en-US" sz="2400">
              <a:solidFill>
                <a:schemeClr val="tx1"/>
              </a:solidFill>
              <a:latin typeface="宋体" panose="02010600030101010101" pitchFamily="2" charset="-122"/>
              <a:sym typeface="宋体" panose="02010600030101010101" pitchFamily="2" charset="-122"/>
            </a:endParaRPr>
          </a:p>
          <a:p>
            <a:pPr eaLnBrk="1" hangingPunct="1"/>
            <a:r>
              <a:rPr lang="zh-CN" altLang="en-US" sz="2400">
                <a:solidFill>
                  <a:schemeClr val="tx1"/>
                </a:solidFill>
                <a:latin typeface="宋体" panose="02010600030101010101" pitchFamily="2" charset="-122"/>
                <a:sym typeface="宋体" panose="02010600030101010101" pitchFamily="2" charset="-122"/>
              </a:rPr>
              <a:t>     一般赔付</a:t>
            </a:r>
            <a:r>
              <a:rPr lang="en-US" altLang="zh-CN" sz="2400">
                <a:solidFill>
                  <a:schemeClr val="tx1"/>
                </a:solidFill>
                <a:latin typeface="宋体" panose="02010600030101010101" pitchFamily="2" charset="-122"/>
                <a:sym typeface="宋体" panose="02010600030101010101" pitchFamily="2" charset="-122"/>
              </a:rPr>
              <a:t>——SFLC</a:t>
            </a:r>
            <a:r>
              <a:rPr lang="zh-CN" altLang="en-US" sz="2400">
                <a:solidFill>
                  <a:schemeClr val="tx1"/>
                </a:solidFill>
                <a:latin typeface="宋体" panose="02010600030101010101" pitchFamily="2" charset="-122"/>
                <a:sym typeface="宋体" panose="02010600030101010101" pitchFamily="2" charset="-122"/>
              </a:rPr>
              <a:t>授权代理商为第一受益人</a:t>
            </a:r>
          </a:p>
          <a:p>
            <a:pPr eaLnBrk="1" hangingPunct="1"/>
            <a:endParaRPr lang="zh-CN" altLang="en-US" sz="2400">
              <a:solidFill>
                <a:schemeClr val="tx1"/>
              </a:solidFill>
              <a:latin typeface="宋体" panose="02010600030101010101" pitchFamily="2" charset="-122"/>
              <a:sym typeface="宋体" panose="02010600030101010101" pitchFamily="2" charset="-122"/>
            </a:endParaRPr>
          </a:p>
          <a:p>
            <a:pPr eaLnBrk="1" hangingPunct="1"/>
            <a:r>
              <a:rPr lang="zh-CN" altLang="en-US" sz="2400">
                <a:solidFill>
                  <a:schemeClr val="tx1"/>
                </a:solidFill>
                <a:latin typeface="宋体" panose="02010600030101010101" pitchFamily="2" charset="-122"/>
                <a:sym typeface="宋体" panose="02010600030101010101" pitchFamily="2" charset="-122"/>
              </a:rPr>
              <a:t>其他按“保险公司规定”执行</a:t>
            </a:r>
            <a:endParaRPr lang="zh-CN" altLang="en-US" sz="2400" i="1" u="sng">
              <a:solidFill>
                <a:schemeClr val="tx1"/>
              </a:solidFill>
              <a:latin typeface="宋体" panose="02010600030101010101" pitchFamily="2" charset="-122"/>
              <a:sym typeface="宋体" panose="02010600030101010101" pitchFamily="2" charset="-122"/>
            </a:endParaRPr>
          </a:p>
        </p:txBody>
      </p:sp>
      <p:sp>
        <p:nvSpPr>
          <p:cNvPr id="37891" name="Rectangle 3"/>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5-4 </a:t>
            </a:r>
            <a:r>
              <a:rPr lang="zh-CN" altLang="en-US" sz="4000">
                <a:solidFill>
                  <a:srgbClr val="000066"/>
                </a:solidFill>
                <a:latin typeface="黑体" panose="02010609060101010101" pitchFamily="49" charset="-122"/>
                <a:ea typeface="黑体" panose="02010609060101010101" pitchFamily="49" charset="-122"/>
              </a:rPr>
              <a:t>保险规定</a:t>
            </a:r>
            <a:endParaRPr lang="en-US" altLang="zh-CN" sz="4000">
              <a:solidFill>
                <a:srgbClr val="000066"/>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074" name="Group 2"/>
          <p:cNvGraphicFramePr>
            <a:graphicFrameLocks noGrp="1"/>
          </p:cNvGraphicFramePr>
          <p:nvPr>
            <p:ph/>
          </p:nvPr>
        </p:nvGraphicFramePr>
        <p:xfrm>
          <a:off x="500063" y="2357438"/>
          <a:ext cx="2000250" cy="2803523"/>
        </p:xfrm>
        <a:graphic>
          <a:graphicData uri="http://schemas.openxmlformats.org/drawingml/2006/table">
            <a:tbl>
              <a:tblPr/>
              <a:tblGrid>
                <a:gridCol w="571480"/>
                <a:gridCol w="1428770"/>
              </a:tblGrid>
              <a:tr h="574531">
                <a:tc rowSpan="5">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rgbClr val="0000CC"/>
                          </a:solidFill>
                          <a:effectLst/>
                          <a:latin typeface="Arial" charset="0"/>
                          <a:ea typeface="宋体" pitchFamily="2" charset="-122"/>
                        </a:rPr>
                        <a:t>理赔流程</a:t>
                      </a:r>
                    </a:p>
                  </a:txBody>
                  <a:tcPr marL="90001" marR="90001"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保护现场</a:t>
                      </a:r>
                    </a:p>
                  </a:txBody>
                  <a:tcPr marL="90001" marR="90001"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800">
                <a:tc v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zh-CN" sz="2400" b="1" i="0" u="none" strike="noStrike" cap="none" normalizeH="0" baseline="0" dirty="0" smtClean="0">
                        <a:ln>
                          <a:noFill/>
                        </a:ln>
                        <a:solidFill>
                          <a:schemeClr val="tx1"/>
                        </a:solidFill>
                        <a:effectLst/>
                        <a:latin typeface="Arial" charset="0"/>
                        <a:ea typeface="宋体" pitchFamily="2"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报案</a:t>
                      </a:r>
                      <a:endParaRPr kumimoji="0" lang="en-US" altLang="zh-CN" sz="2400" b="1" i="0" u="none" strike="noStrike" cap="none" normalizeH="0" baseline="0" dirty="0" smtClean="0">
                        <a:ln>
                          <a:noFill/>
                        </a:ln>
                        <a:solidFill>
                          <a:schemeClr val="tx1"/>
                        </a:solidFill>
                        <a:effectLst/>
                        <a:latin typeface="Arial" charset="0"/>
                        <a:ea typeface="宋体" pitchFamily="2" charset="-122"/>
                      </a:endParaRPr>
                    </a:p>
                  </a:txBody>
                  <a:tcPr marL="90001" marR="90001"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4531">
                <a:tc v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定损</a:t>
                      </a:r>
                    </a:p>
                  </a:txBody>
                  <a:tcPr marL="90001" marR="90001"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3397">
                <a:tc v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理赔</a:t>
                      </a:r>
                    </a:p>
                  </a:txBody>
                  <a:tcPr marL="90001" marR="90001"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2264">
                <a:tc vMerge="1">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marL="90000" marR="90000"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支付</a:t>
                      </a:r>
                    </a:p>
                  </a:txBody>
                  <a:tcPr marL="90001" marR="90001" marT="46800" marB="46800" anchor="ctr" anchorCtr="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8930" name="Rectangle 16"/>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5-5 </a:t>
            </a:r>
            <a:r>
              <a:rPr lang="zh-CN" altLang="en-US" sz="4000">
                <a:solidFill>
                  <a:srgbClr val="000066"/>
                </a:solidFill>
                <a:latin typeface="黑体" panose="02010609060101010101" pitchFamily="49" charset="-122"/>
                <a:ea typeface="黑体" panose="02010609060101010101" pitchFamily="49" charset="-122"/>
              </a:rPr>
              <a:t>理赔流程</a:t>
            </a:r>
            <a:endParaRPr lang="en-US" altLang="zh-CN" sz="4000">
              <a:solidFill>
                <a:srgbClr val="000066"/>
              </a:solidFill>
              <a:latin typeface="黑体" panose="02010609060101010101" pitchFamily="49" charset="-122"/>
              <a:ea typeface="黑体" panose="02010609060101010101" pitchFamily="49" charset="-122"/>
            </a:endParaRPr>
          </a:p>
        </p:txBody>
      </p:sp>
      <p:sp>
        <p:nvSpPr>
          <p:cNvPr id="4" name="Text Box 2"/>
          <p:cNvSpPr txBox="1">
            <a:spLocks noChangeArrowheads="1"/>
          </p:cNvSpPr>
          <p:nvPr/>
        </p:nvSpPr>
        <p:spPr bwMode="auto">
          <a:xfrm>
            <a:off x="1071538" y="1085663"/>
            <a:ext cx="7245373" cy="1200329"/>
          </a:xfrm>
          <a:prstGeom prst="rect">
            <a:avLst/>
          </a:prstGeom>
          <a:noFill/>
          <a:ln w="9525">
            <a:noFill/>
            <a:miter lim="800000"/>
            <a:headEnd/>
            <a:tailEnd/>
          </a:ln>
        </p:spPr>
        <p:txBody>
          <a:bodyPr>
            <a:spAutoFit/>
          </a:bodyPr>
          <a:lstStyle/>
          <a:p>
            <a:pPr>
              <a:defRPr/>
            </a:pPr>
            <a:r>
              <a:rPr lang="zh-CN" altLang="en-US" sz="2400" dirty="0">
                <a:solidFill>
                  <a:schemeClr val="tx1"/>
                </a:solidFill>
                <a:latin typeface="宋体" pitchFamily="2" charset="-122"/>
              </a:rPr>
              <a:t>全力配合保险公司理赔，</a:t>
            </a:r>
            <a:endParaRPr lang="en-US" altLang="zh-CN" sz="2400" dirty="0">
              <a:solidFill>
                <a:schemeClr val="tx1"/>
              </a:solidFill>
              <a:latin typeface="宋体" pitchFamily="2" charset="-122"/>
            </a:endParaRPr>
          </a:p>
          <a:p>
            <a:pPr lvl="4">
              <a:defRPr/>
            </a:pPr>
            <a:r>
              <a:rPr lang="zh-CN" altLang="en-US" sz="2400" dirty="0">
                <a:solidFill>
                  <a:schemeClr val="tx1"/>
                </a:solidFill>
                <a:latin typeface="宋体" pitchFamily="2" charset="-122"/>
              </a:rPr>
              <a:t>不能认为出险就有理了，</a:t>
            </a:r>
            <a:endParaRPr lang="en-US" altLang="zh-CN" sz="2400" dirty="0">
              <a:solidFill>
                <a:schemeClr val="tx1"/>
              </a:solidFill>
              <a:latin typeface="宋体" pitchFamily="2" charset="-122"/>
            </a:endParaRPr>
          </a:p>
          <a:p>
            <a:pPr lvl="8">
              <a:defRPr/>
            </a:pPr>
            <a:r>
              <a:rPr lang="zh-CN" altLang="en-US" sz="2400" dirty="0">
                <a:solidFill>
                  <a:schemeClr val="tx1"/>
                </a:solidFill>
                <a:latin typeface="宋体" pitchFamily="2" charset="-122"/>
              </a:rPr>
              <a:t>完成理赔是目的。</a:t>
            </a:r>
            <a:endParaRPr lang="zh-CN" sz="2400" dirty="0">
              <a:solidFill>
                <a:schemeClr val="tx1"/>
              </a:solidFill>
              <a:latin typeface="宋体" pitchFamily="2" charset="-122"/>
            </a:endParaRPr>
          </a:p>
        </p:txBody>
      </p:sp>
      <p:graphicFrame>
        <p:nvGraphicFramePr>
          <p:cNvPr id="5" name="Group 4"/>
          <p:cNvGraphicFramePr>
            <a:graphicFrameLocks/>
          </p:cNvGraphicFramePr>
          <p:nvPr/>
        </p:nvGraphicFramePr>
        <p:xfrm>
          <a:off x="2714625" y="2928938"/>
          <a:ext cx="6000750" cy="3216276"/>
        </p:xfrm>
        <a:graphic>
          <a:graphicData uri="http://schemas.openxmlformats.org/drawingml/2006/table">
            <a:tbl>
              <a:tblPr/>
              <a:tblGrid>
                <a:gridCol w="3886835"/>
                <a:gridCol w="2113915"/>
              </a:tblGrid>
              <a:tr h="459468">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rgbClr val="0000CC"/>
                          </a:solidFill>
                          <a:effectLst/>
                          <a:latin typeface="Arial" charset="0"/>
                          <a:ea typeface="宋体" pitchFamily="2" charset="-122"/>
                        </a:rPr>
                        <a:t>理赔资料清单</a:t>
                      </a: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marL="90000" marR="90000" marT="46800" marB="468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946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客户身份证复印件</a:t>
                      </a: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修理发票</a:t>
                      </a: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946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派出所事故认定书</a:t>
                      </a: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修理清单</a:t>
                      </a: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946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有效的驾驶员操作证复印件</a:t>
                      </a: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配件清单</a:t>
                      </a: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946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合格证及发票</a:t>
                      </a: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相关医疗证明</a:t>
                      </a: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946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事故照片</a:t>
                      </a: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smtClean="0">
                          <a:ln>
                            <a:noFill/>
                          </a:ln>
                          <a:solidFill>
                            <a:schemeClr val="tx1"/>
                          </a:solidFill>
                          <a:effectLst/>
                          <a:latin typeface="Arial" charset="0"/>
                          <a:ea typeface="宋体" pitchFamily="2" charset="-122"/>
                        </a:rPr>
                        <a:t>误工证明</a:t>
                      </a: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946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Arial" charset="0"/>
                        <a:ea typeface="宋体" pitchFamily="2" charset="-122"/>
                      </a:endParaRP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Arial" charset="0"/>
                          <a:ea typeface="宋体" pitchFamily="2" charset="-122"/>
                        </a:rPr>
                        <a:t>代查勘费收据</a:t>
                      </a:r>
                    </a:p>
                  </a:txBody>
                  <a:tcPr marL="89999" marR="89999" marT="46811" marB="46811"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Grp="1" noChangeArrowheads="1"/>
          </p:cNvSpPr>
          <p:nvPr>
            <p:ph type="body" idx="1"/>
          </p:nvPr>
        </p:nvSpPr>
        <p:spPr bwMode="auto">
          <a:xfrm>
            <a:off x="323850" y="1000125"/>
            <a:ext cx="8496300" cy="5000625"/>
          </a:xfrm>
          <a:ln w="12700">
            <a:solidFill>
              <a:srgbClr val="0000FF"/>
            </a:solidFill>
            <a:miter lim="800000"/>
            <a:headEnd/>
            <a:tailEnd/>
          </a:ln>
        </p:spPr>
        <p:txBody>
          <a:bodyPr vert="horz" wrap="square" lIns="91440" tIns="45720" rIns="91440" bIns="45720" numCol="1" anchor="t" anchorCtr="0" compatLnSpc="1">
            <a:prstTxWarp prst="textNoShape">
              <a:avLst/>
            </a:prstTxWarp>
          </a:bodyPr>
          <a:lstStyle/>
          <a:p>
            <a:pPr eaLnBrk="1" hangingPunct="1">
              <a:buFontTx/>
              <a:buNone/>
              <a:defRPr/>
            </a:pPr>
            <a:r>
              <a:rPr lang="en-US" altLang="zh-CN" sz="2400" b="1" dirty="0" smtClean="0">
                <a:solidFill>
                  <a:srgbClr val="0000CC"/>
                </a:solidFill>
                <a:latin typeface="+mn-ea"/>
              </a:rPr>
              <a:t>6.1 </a:t>
            </a:r>
            <a:r>
              <a:rPr lang="zh-CN" altLang="en-US" sz="2400" b="1" dirty="0" smtClean="0">
                <a:solidFill>
                  <a:srgbClr val="0000CC"/>
                </a:solidFill>
                <a:latin typeface="+mn-ea"/>
              </a:rPr>
              <a:t>融资租赁合同是否可以中途解约？</a:t>
            </a:r>
            <a:endParaRPr lang="en-US" altLang="zh-CN" sz="2400" b="1" dirty="0" smtClean="0">
              <a:solidFill>
                <a:srgbClr val="0000CC"/>
              </a:solidFill>
              <a:latin typeface="+mn-ea"/>
            </a:endParaRPr>
          </a:p>
          <a:p>
            <a:pPr eaLnBrk="1" hangingPunct="1">
              <a:buFontTx/>
              <a:buNone/>
              <a:defRPr/>
            </a:pPr>
            <a:r>
              <a:rPr lang="zh-CN" altLang="en-US" sz="2400" b="1" dirty="0" smtClean="0">
                <a:latin typeface="+mn-ea"/>
              </a:rPr>
              <a:t>原则上，融资租赁合同未到租赁期满中途是不能解约的。</a:t>
            </a:r>
          </a:p>
          <a:p>
            <a:pPr marL="630238" lvl="3" indent="0" eaLnBrk="1" hangingPunct="1">
              <a:buFontTx/>
              <a:buNone/>
              <a:defRPr/>
            </a:pPr>
            <a:r>
              <a:rPr lang="zh-CN" altLang="en-US" sz="2400" b="1" dirty="0" smtClean="0">
                <a:latin typeface="+mn-ea"/>
              </a:rPr>
              <a:t>租赁物是由承租人自行选定（即使是出现供货商所供货物与合同不符或存在瑕疵的情况也不例外）。</a:t>
            </a:r>
            <a:endParaRPr lang="en-US" altLang="zh-CN" sz="2400" b="1" dirty="0" smtClean="0">
              <a:latin typeface="+mn-ea"/>
            </a:endParaRPr>
          </a:p>
          <a:p>
            <a:pPr eaLnBrk="1" hangingPunct="1">
              <a:buFontTx/>
              <a:buNone/>
              <a:defRPr/>
            </a:pPr>
            <a:r>
              <a:rPr lang="zh-CN" altLang="en-US" sz="2400" b="1" dirty="0" smtClean="0">
                <a:latin typeface="+mn-ea"/>
              </a:rPr>
              <a:t>如果一定要在中途解约，代理商需提出书面解约申请：</a:t>
            </a:r>
            <a:endParaRPr lang="en-US" altLang="zh-CN" sz="2400" b="1" dirty="0" smtClean="0">
              <a:latin typeface="+mn-ea"/>
            </a:endParaRPr>
          </a:p>
          <a:p>
            <a:pPr marL="1714500" lvl="3" indent="-342900">
              <a:defRPr/>
            </a:pPr>
            <a:r>
              <a:rPr lang="en-US" altLang="zh-CN" sz="2400" b="1" dirty="0" smtClean="0">
                <a:latin typeface="+mn-ea"/>
              </a:rPr>
              <a:t>(1)</a:t>
            </a:r>
            <a:r>
              <a:rPr lang="zh-CN" altLang="en-US" sz="2400" b="1" dirty="0" smtClean="0">
                <a:latin typeface="+mn-ea"/>
              </a:rPr>
              <a:t>“提前还租”</a:t>
            </a:r>
            <a:endParaRPr lang="en-US" altLang="zh-CN" sz="2400" b="1" dirty="0" smtClean="0">
              <a:latin typeface="+mn-ea"/>
            </a:endParaRPr>
          </a:p>
          <a:p>
            <a:pPr marL="1714500" lvl="3" indent="-342900">
              <a:defRPr/>
            </a:pPr>
            <a:r>
              <a:rPr lang="en-US" altLang="zh-CN" sz="2400" b="1" dirty="0" smtClean="0">
                <a:latin typeface="+mn-ea"/>
              </a:rPr>
              <a:t>(2)DB</a:t>
            </a:r>
            <a:r>
              <a:rPr lang="zh-CN" altLang="en-US" sz="2400" b="1" dirty="0" smtClean="0">
                <a:latin typeface="+mn-ea"/>
              </a:rPr>
              <a:t>“回购”</a:t>
            </a:r>
            <a:endParaRPr lang="en-US" altLang="zh-CN" sz="2400" b="1" dirty="0" smtClean="0">
              <a:latin typeface="+mn-ea"/>
            </a:endParaRPr>
          </a:p>
          <a:p>
            <a:pPr marL="0" lvl="3" indent="0">
              <a:buFontTx/>
              <a:buNone/>
              <a:defRPr/>
            </a:pPr>
            <a:endParaRPr lang="en-US" altLang="zh-CN" sz="2400" b="1" dirty="0" smtClean="0">
              <a:solidFill>
                <a:srgbClr val="0033CC"/>
              </a:solidFill>
              <a:latin typeface="+mn-ea"/>
            </a:endParaRPr>
          </a:p>
          <a:p>
            <a:pPr marL="0" lvl="3" indent="0">
              <a:buFontTx/>
              <a:buNone/>
              <a:defRPr/>
            </a:pPr>
            <a:r>
              <a:rPr lang="en-US" altLang="zh-CN" sz="2400" b="1" dirty="0" smtClean="0">
                <a:solidFill>
                  <a:srgbClr val="0033CC"/>
                </a:solidFill>
                <a:latin typeface="+mn-ea"/>
              </a:rPr>
              <a:t>6.2 </a:t>
            </a:r>
            <a:r>
              <a:rPr lang="zh-CN" altLang="en-US" sz="2400" b="1" dirty="0" smtClean="0">
                <a:solidFill>
                  <a:srgbClr val="0033CC"/>
                </a:solidFill>
                <a:latin typeface="+mn-ea"/>
              </a:rPr>
              <a:t>租赁债权偿还顺序是如何规定的？</a:t>
            </a:r>
            <a:br>
              <a:rPr lang="zh-CN" altLang="en-US" sz="2400" b="1" dirty="0" smtClean="0">
                <a:solidFill>
                  <a:srgbClr val="0033CC"/>
                </a:solidFill>
                <a:latin typeface="+mn-ea"/>
              </a:rPr>
            </a:br>
            <a:r>
              <a:rPr lang="zh-CN" altLang="en-US" sz="2400" b="1" dirty="0" smtClean="0">
                <a:solidFill>
                  <a:srgbClr val="0033CC"/>
                </a:solidFill>
                <a:latin typeface="+mn-ea"/>
              </a:rPr>
              <a:t>     </a:t>
            </a:r>
            <a:r>
              <a:rPr lang="zh-CN" altLang="en-US" sz="2400" b="1" dirty="0" smtClean="0">
                <a:latin typeface="+mn-ea"/>
              </a:rPr>
              <a:t>先违约金，再租金</a:t>
            </a:r>
          </a:p>
          <a:p>
            <a:pPr marL="457200">
              <a:buFontTx/>
              <a:buNone/>
              <a:defRPr/>
            </a:pPr>
            <a:endParaRPr lang="en-US" altLang="zh-CN" sz="2400" b="1" dirty="0" smtClean="0">
              <a:latin typeface="+mn-ea"/>
            </a:endParaRPr>
          </a:p>
        </p:txBody>
      </p:sp>
      <p:sp>
        <p:nvSpPr>
          <p:cNvPr id="39939" name="Rectangle 16"/>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6- </a:t>
            </a:r>
            <a:r>
              <a:rPr lang="zh-CN" altLang="en-US" sz="4000">
                <a:solidFill>
                  <a:srgbClr val="000066"/>
                </a:solidFill>
                <a:latin typeface="黑体" panose="02010609060101010101" pitchFamily="49" charset="-122"/>
                <a:ea typeface="黑体" panose="02010609060101010101" pitchFamily="49" charset="-122"/>
              </a:rPr>
              <a:t>问题解答</a:t>
            </a:r>
            <a:endParaRPr lang="en-US" altLang="zh-CN" sz="4000">
              <a:solidFill>
                <a:srgbClr val="000066"/>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6"/>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6- </a:t>
            </a:r>
            <a:r>
              <a:rPr lang="zh-CN" altLang="en-US" sz="4000">
                <a:solidFill>
                  <a:srgbClr val="000066"/>
                </a:solidFill>
                <a:latin typeface="黑体" panose="02010609060101010101" pitchFamily="49" charset="-122"/>
                <a:ea typeface="黑体" panose="02010609060101010101" pitchFamily="49" charset="-122"/>
              </a:rPr>
              <a:t>问题解答</a:t>
            </a:r>
            <a:endParaRPr lang="en-US" altLang="zh-CN" sz="4000">
              <a:solidFill>
                <a:srgbClr val="000066"/>
              </a:solidFill>
              <a:latin typeface="黑体" panose="02010609060101010101" pitchFamily="49" charset="-122"/>
              <a:ea typeface="黑体" panose="02010609060101010101" pitchFamily="49" charset="-122"/>
            </a:endParaRPr>
          </a:p>
        </p:txBody>
      </p:sp>
      <p:sp>
        <p:nvSpPr>
          <p:cNvPr id="16" name="Rectangle 9"/>
          <p:cNvSpPr>
            <a:spLocks noChangeArrowheads="1"/>
          </p:cNvSpPr>
          <p:nvPr/>
        </p:nvSpPr>
        <p:spPr bwMode="auto">
          <a:xfrm>
            <a:off x="642938" y="1000125"/>
            <a:ext cx="7929562" cy="5214938"/>
          </a:xfrm>
          <a:prstGeom prst="rect">
            <a:avLst/>
          </a:prstGeom>
          <a:noFill/>
          <a:ln w="12700">
            <a:solidFill>
              <a:srgbClr val="0000FF"/>
            </a:solidFill>
            <a:miter lim="800000"/>
            <a:headEnd/>
            <a:tailEnd/>
          </a:ln>
        </p:spPr>
        <p:txBody>
          <a:bodyPr/>
          <a:lstStyle/>
          <a:p>
            <a:pPr marL="342900" indent="-342900">
              <a:lnSpc>
                <a:spcPts val="2800"/>
              </a:lnSpc>
              <a:spcBef>
                <a:spcPct val="20000"/>
              </a:spcBef>
              <a:defRPr/>
            </a:pPr>
            <a:r>
              <a:rPr lang="en-US" altLang="zh-CN" sz="2400" dirty="0">
                <a:solidFill>
                  <a:srgbClr val="0033CC"/>
                </a:solidFill>
                <a:latin typeface="+mn-ea"/>
                <a:ea typeface="+mn-ea"/>
              </a:rPr>
              <a:t>6.3 </a:t>
            </a:r>
            <a:r>
              <a:rPr lang="zh-CN" altLang="en-US" sz="2400" dirty="0">
                <a:solidFill>
                  <a:srgbClr val="0033CC"/>
                </a:solidFill>
                <a:latin typeface="+mn-ea"/>
                <a:ea typeface="+mn-ea"/>
              </a:rPr>
              <a:t>租赁物的选择？</a:t>
            </a:r>
          </a:p>
          <a:p>
            <a:pPr marL="1257300" lvl="2" indent="-342900">
              <a:lnSpc>
                <a:spcPts val="2800"/>
              </a:lnSpc>
              <a:spcBef>
                <a:spcPct val="20000"/>
              </a:spcBef>
              <a:defRPr/>
            </a:pPr>
            <a:r>
              <a:rPr lang="zh-CN" altLang="en-US" sz="2400" dirty="0">
                <a:solidFill>
                  <a:schemeClr val="tx1"/>
                </a:solidFill>
                <a:latin typeface="+mn-ea"/>
                <a:ea typeface="+mn-ea"/>
              </a:rPr>
              <a:t>原则上是：山东重工集团内的产品   </a:t>
            </a:r>
            <a:endParaRPr lang="en-US" altLang="zh-CN" sz="2400" dirty="0">
              <a:solidFill>
                <a:schemeClr val="tx1"/>
              </a:solidFill>
              <a:latin typeface="+mn-ea"/>
              <a:ea typeface="+mn-ea"/>
            </a:endParaRPr>
          </a:p>
          <a:p>
            <a:pPr marL="342900" indent="-342900">
              <a:lnSpc>
                <a:spcPts val="2800"/>
              </a:lnSpc>
              <a:spcBef>
                <a:spcPct val="20000"/>
              </a:spcBef>
              <a:defRPr/>
            </a:pPr>
            <a:r>
              <a:rPr lang="en-US" altLang="zh-CN" sz="2400" dirty="0">
                <a:solidFill>
                  <a:srgbClr val="0033CC"/>
                </a:solidFill>
                <a:latin typeface="+mn-ea"/>
              </a:rPr>
              <a:t>6.4 </a:t>
            </a:r>
            <a:r>
              <a:rPr lang="zh-CN" altLang="en-US" sz="2400" dirty="0">
                <a:solidFill>
                  <a:srgbClr val="0033CC"/>
                </a:solidFill>
                <a:latin typeface="+mn-ea"/>
              </a:rPr>
              <a:t>租赁物更换新机械是否可以？</a:t>
            </a:r>
            <a:endParaRPr lang="en-US" altLang="zh-CN" sz="2400" dirty="0">
              <a:solidFill>
                <a:srgbClr val="0033CC"/>
              </a:solidFill>
              <a:latin typeface="+mn-ea"/>
            </a:endParaRPr>
          </a:p>
          <a:p>
            <a:pPr marL="1257300" lvl="2" indent="-342900">
              <a:lnSpc>
                <a:spcPts val="2800"/>
              </a:lnSpc>
              <a:spcBef>
                <a:spcPct val="20000"/>
              </a:spcBef>
              <a:defRPr/>
            </a:pPr>
            <a:r>
              <a:rPr lang="zh-CN" altLang="en-US" sz="2400" dirty="0">
                <a:solidFill>
                  <a:schemeClr val="tx1"/>
                </a:solidFill>
                <a:latin typeface="+mn-ea"/>
              </a:rPr>
              <a:t>原则上不可以。</a:t>
            </a:r>
            <a:endParaRPr lang="en-US" altLang="zh-CN" sz="2400" dirty="0">
              <a:solidFill>
                <a:schemeClr val="tx1"/>
              </a:solidFill>
              <a:latin typeface="+mn-ea"/>
            </a:endParaRPr>
          </a:p>
          <a:p>
            <a:pPr marL="269875" lvl="2" indent="644525">
              <a:lnSpc>
                <a:spcPts val="2800"/>
              </a:lnSpc>
              <a:spcBef>
                <a:spcPct val="20000"/>
              </a:spcBef>
              <a:defRPr/>
            </a:pPr>
            <a:r>
              <a:rPr lang="zh-CN" altLang="en-US" sz="2400" dirty="0">
                <a:solidFill>
                  <a:schemeClr val="tx1"/>
                </a:solidFill>
                <a:latin typeface="+mn-ea"/>
              </a:rPr>
              <a:t>如果制造商、代理商都同意，可就同型号、同配置在同样条件下更换。</a:t>
            </a:r>
            <a:endParaRPr lang="zh-CN" altLang="en-US" sz="2400" dirty="0">
              <a:solidFill>
                <a:srgbClr val="0033CC"/>
              </a:solidFill>
              <a:latin typeface="+mn-ea"/>
            </a:endParaRPr>
          </a:p>
          <a:p>
            <a:pPr marL="342900" indent="-342900">
              <a:lnSpc>
                <a:spcPts val="2800"/>
              </a:lnSpc>
              <a:spcBef>
                <a:spcPct val="20000"/>
              </a:spcBef>
              <a:defRPr/>
            </a:pPr>
            <a:r>
              <a:rPr lang="en-US" altLang="zh-CN" sz="2400" dirty="0">
                <a:solidFill>
                  <a:srgbClr val="0033CC"/>
                </a:solidFill>
                <a:latin typeface="+mn-ea"/>
              </a:rPr>
              <a:t>6.5 </a:t>
            </a:r>
            <a:r>
              <a:rPr lang="zh-CN" altLang="en-US" sz="2400" dirty="0">
                <a:solidFill>
                  <a:srgbClr val="0033CC"/>
                </a:solidFill>
                <a:latin typeface="+mn-ea"/>
              </a:rPr>
              <a:t>租金的扣划银行是如何确定的？</a:t>
            </a:r>
            <a:br>
              <a:rPr lang="zh-CN" altLang="en-US" sz="2400" dirty="0">
                <a:solidFill>
                  <a:srgbClr val="0033CC"/>
                </a:solidFill>
                <a:latin typeface="+mn-ea"/>
              </a:rPr>
            </a:br>
            <a:r>
              <a:rPr lang="zh-CN" altLang="en-US" sz="2400" dirty="0">
                <a:solidFill>
                  <a:srgbClr val="0033CC"/>
                </a:solidFill>
                <a:latin typeface="+mn-ea"/>
              </a:rPr>
              <a:t>    </a:t>
            </a:r>
            <a:r>
              <a:rPr lang="zh-CN" altLang="en-US" sz="2400" dirty="0">
                <a:solidFill>
                  <a:schemeClr val="tx1"/>
                </a:solidFill>
                <a:latin typeface="+mn-ea"/>
              </a:rPr>
              <a:t>承租人在</a:t>
            </a:r>
            <a:r>
              <a:rPr lang="en-US" altLang="zh-CN" sz="2400" dirty="0">
                <a:solidFill>
                  <a:schemeClr val="tx1"/>
                </a:solidFill>
                <a:latin typeface="+mn-ea"/>
              </a:rPr>
              <a:t>SFLC</a:t>
            </a:r>
            <a:r>
              <a:rPr lang="zh-CN" altLang="en-US" sz="2400" dirty="0">
                <a:solidFill>
                  <a:schemeClr val="tx1"/>
                </a:solidFill>
                <a:latin typeface="+mn-ea"/>
              </a:rPr>
              <a:t>指定的银行开立银行卡，并签署</a:t>
            </a:r>
            <a:r>
              <a:rPr lang="en-US" altLang="zh-CN" sz="2400" dirty="0">
                <a:solidFill>
                  <a:schemeClr val="tx1"/>
                </a:solidFill>
                <a:latin typeface="+mn-ea"/>
              </a:rPr>
              <a:t>《</a:t>
            </a:r>
            <a:r>
              <a:rPr lang="zh-CN" altLang="en-US" sz="2400" dirty="0">
                <a:solidFill>
                  <a:schemeClr val="tx1"/>
                </a:solidFill>
                <a:latin typeface="+mn-ea"/>
              </a:rPr>
              <a:t>扣款授权委托书</a:t>
            </a:r>
            <a:r>
              <a:rPr lang="en-US" altLang="zh-CN" sz="2400" dirty="0">
                <a:solidFill>
                  <a:schemeClr val="tx1"/>
                </a:solidFill>
                <a:latin typeface="+mn-ea"/>
              </a:rPr>
              <a:t>》</a:t>
            </a:r>
            <a:r>
              <a:rPr lang="zh-CN" altLang="en-US" sz="2400" dirty="0">
                <a:solidFill>
                  <a:schemeClr val="tx1"/>
                </a:solidFill>
                <a:latin typeface="+mn-ea"/>
              </a:rPr>
              <a:t>。</a:t>
            </a:r>
            <a:endParaRPr lang="zh-CN" altLang="en-US" sz="2400" dirty="0">
              <a:solidFill>
                <a:srgbClr val="0033CC"/>
              </a:solidFill>
              <a:latin typeface="+mn-ea"/>
            </a:endParaRPr>
          </a:p>
          <a:p>
            <a:pPr>
              <a:lnSpc>
                <a:spcPts val="2800"/>
              </a:lnSpc>
              <a:defRPr/>
            </a:pPr>
            <a:r>
              <a:rPr lang="en-US" altLang="zh-CN" sz="2400" dirty="0">
                <a:solidFill>
                  <a:srgbClr val="0033CC"/>
                </a:solidFill>
                <a:latin typeface="+mn-ea"/>
              </a:rPr>
              <a:t>6.6 </a:t>
            </a:r>
            <a:r>
              <a:rPr lang="zh-CN" altLang="en-US" sz="2400" dirty="0">
                <a:solidFill>
                  <a:srgbClr val="0033CC"/>
                </a:solidFill>
                <a:latin typeface="+mn-ea"/>
              </a:rPr>
              <a:t>租赁物在什么情况下将被收回？</a:t>
            </a:r>
            <a:br>
              <a:rPr lang="zh-CN" altLang="en-US" sz="2400" dirty="0">
                <a:solidFill>
                  <a:srgbClr val="0033CC"/>
                </a:solidFill>
                <a:latin typeface="+mn-ea"/>
              </a:rPr>
            </a:br>
            <a:r>
              <a:rPr lang="zh-CN" altLang="en-US" sz="2400" dirty="0">
                <a:solidFill>
                  <a:srgbClr val="0033CC"/>
                </a:solidFill>
                <a:latin typeface="+mn-ea"/>
              </a:rPr>
              <a:t>    </a:t>
            </a:r>
            <a:r>
              <a:rPr lang="zh-CN" altLang="en-US" sz="2400" dirty="0">
                <a:solidFill>
                  <a:schemeClr val="tx1"/>
                </a:solidFill>
                <a:latin typeface="+mn-ea"/>
              </a:rPr>
              <a:t>承租人</a:t>
            </a:r>
            <a:r>
              <a:rPr lang="zh-CN" altLang="en-US" sz="2400" dirty="0">
                <a:solidFill>
                  <a:schemeClr val="tx1"/>
                </a:solidFill>
              </a:rPr>
              <a:t>发生</a:t>
            </a:r>
            <a:r>
              <a:rPr lang="zh-CN" altLang="en-US" sz="2400" dirty="0"/>
              <a:t>迟延支付租金等</a:t>
            </a:r>
            <a:r>
              <a:rPr lang="zh-CN" altLang="en-US" sz="2400" dirty="0">
                <a:solidFill>
                  <a:schemeClr val="tx1"/>
                </a:solidFill>
              </a:rPr>
              <a:t>情形时，</a:t>
            </a:r>
            <a:r>
              <a:rPr lang="en-US" altLang="zh-CN" sz="2400" dirty="0">
                <a:solidFill>
                  <a:schemeClr val="tx1"/>
                </a:solidFill>
              </a:rPr>
              <a:t>SFLC</a:t>
            </a:r>
            <a:r>
              <a:rPr lang="zh-CN" altLang="en-US" sz="2400" dirty="0">
                <a:solidFill>
                  <a:schemeClr val="tx1"/>
                </a:solidFill>
              </a:rPr>
              <a:t>无需提前告知仅用通知即可解除本合同，并委托代理商</a:t>
            </a:r>
            <a:r>
              <a:rPr lang="zh-CN" altLang="en-US" sz="2400" dirty="0">
                <a:solidFill>
                  <a:schemeClr val="tx1"/>
                </a:solidFill>
                <a:latin typeface="+mn-ea"/>
              </a:rPr>
              <a:t>取回租赁物。</a:t>
            </a:r>
            <a:endParaRPr lang="en-US" altLang="zh-CN" sz="2400" dirty="0">
              <a:solidFill>
                <a:schemeClr val="tx1"/>
              </a:solidFill>
            </a:endParaRPr>
          </a:p>
          <a:p>
            <a:pPr>
              <a:lnSpc>
                <a:spcPts val="2800"/>
              </a:lnSpc>
              <a:defRPr/>
            </a:pPr>
            <a:r>
              <a:rPr lang="en-US" altLang="zh-CN" sz="2400" dirty="0">
                <a:solidFill>
                  <a:schemeClr val="tx1"/>
                </a:solidFill>
                <a:latin typeface="+mn-ea"/>
              </a:rPr>
              <a:t>    </a:t>
            </a:r>
            <a:r>
              <a:rPr lang="zh-CN" altLang="en-US" sz="2400" dirty="0">
                <a:solidFill>
                  <a:schemeClr val="tx1"/>
                </a:solidFill>
                <a:latin typeface="+mn-ea"/>
              </a:rPr>
              <a:t>由此造成</a:t>
            </a:r>
            <a:r>
              <a:rPr lang="en-US" altLang="zh-CN" sz="2400" dirty="0">
                <a:solidFill>
                  <a:schemeClr val="tx1"/>
                </a:solidFill>
                <a:latin typeface="+mn-ea"/>
              </a:rPr>
              <a:t>SFLC</a:t>
            </a:r>
            <a:r>
              <a:rPr lang="zh-CN" altLang="en-US" sz="2400" dirty="0">
                <a:solidFill>
                  <a:schemeClr val="tx1"/>
                </a:solidFill>
                <a:latin typeface="+mn-ea"/>
              </a:rPr>
              <a:t>的损失由承租人承担。</a:t>
            </a:r>
            <a:endParaRPr lang="zh-CN" altLang="en-US" sz="2400" dirty="0">
              <a:solidFill>
                <a:schemeClr val="tx1"/>
              </a:solidFill>
              <a:latin typeface="+mn-ea"/>
              <a:ea typeface="+mn-ea"/>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7" name="Rectangle 6"/>
          <p:cNvSpPr>
            <a:spLocks noChangeArrowheads="1"/>
          </p:cNvSpPr>
          <p:nvPr/>
        </p:nvSpPr>
        <p:spPr bwMode="auto">
          <a:xfrm>
            <a:off x="571500" y="1000125"/>
            <a:ext cx="7929563" cy="4929188"/>
          </a:xfrm>
          <a:prstGeom prst="rect">
            <a:avLst/>
          </a:prstGeom>
          <a:noFill/>
          <a:ln w="12700">
            <a:solidFill>
              <a:srgbClr val="0000FF"/>
            </a:solidFill>
            <a:miter lim="800000"/>
            <a:headEnd/>
            <a:tailEnd/>
          </a:ln>
        </p:spPr>
        <p:txBody>
          <a:bodyPr/>
          <a:lstStyle/>
          <a:p>
            <a:pPr>
              <a:lnSpc>
                <a:spcPts val="2800"/>
              </a:lnSpc>
              <a:defRPr/>
            </a:pPr>
            <a:r>
              <a:rPr lang="en-US" altLang="zh-CN" sz="2400" dirty="0">
                <a:solidFill>
                  <a:srgbClr val="0000CC"/>
                </a:solidFill>
                <a:latin typeface="+mn-ea"/>
                <a:ea typeface="+mn-ea"/>
              </a:rPr>
              <a:t>6.7 </a:t>
            </a:r>
            <a:r>
              <a:rPr lang="zh-CN" altLang="en-US" sz="2400" dirty="0">
                <a:solidFill>
                  <a:srgbClr val="0000CC"/>
                </a:solidFill>
                <a:latin typeface="+mn-ea"/>
                <a:ea typeface="+mn-ea"/>
              </a:rPr>
              <a:t>关于融资租赁费何时调整的说明？</a:t>
            </a:r>
            <a:endParaRPr lang="en-US" altLang="zh-CN" sz="2400" dirty="0">
              <a:solidFill>
                <a:srgbClr val="0000CC"/>
              </a:solidFill>
              <a:latin typeface="+mn-ea"/>
              <a:ea typeface="+mn-ea"/>
            </a:endParaRPr>
          </a:p>
          <a:p>
            <a:pPr indent="630238">
              <a:lnSpc>
                <a:spcPts val="2800"/>
              </a:lnSpc>
              <a:defRPr/>
            </a:pPr>
            <a:r>
              <a:rPr lang="zh-CN" altLang="en-US" sz="2400" dirty="0">
                <a:solidFill>
                  <a:schemeClr val="tx1"/>
                </a:solidFill>
                <a:latin typeface="+mn-ea"/>
                <a:ea typeface="+mn-ea"/>
              </a:rPr>
              <a:t>租赁期限内，如遇中国人民银行同期贷款基准利率调整时，</a:t>
            </a:r>
            <a:r>
              <a:rPr lang="en-US" altLang="zh-CN" sz="2400" dirty="0">
                <a:solidFill>
                  <a:schemeClr val="tx1"/>
                </a:solidFill>
                <a:latin typeface="+mn-ea"/>
                <a:ea typeface="+mn-ea"/>
              </a:rPr>
              <a:t>SFLC</a:t>
            </a:r>
            <a:r>
              <a:rPr lang="zh-CN" altLang="en-US" sz="2400" dirty="0">
                <a:solidFill>
                  <a:schemeClr val="tx1"/>
                </a:solidFill>
                <a:latin typeface="+mn-ea"/>
                <a:ea typeface="+mn-ea"/>
              </a:rPr>
              <a:t>将对租赁年利率作出同方向、同幅度的调整。自中国人民银行同期贷款基准利率调整当月起第</a:t>
            </a:r>
            <a:r>
              <a:rPr lang="en-US" sz="2400" dirty="0">
                <a:solidFill>
                  <a:schemeClr val="tx1"/>
                </a:solidFill>
                <a:latin typeface="+mn-ea"/>
                <a:ea typeface="+mn-ea"/>
              </a:rPr>
              <a:t>n+2</a:t>
            </a:r>
            <a:r>
              <a:rPr lang="zh-CN" altLang="en-US" sz="2400" dirty="0">
                <a:solidFill>
                  <a:schemeClr val="tx1"/>
                </a:solidFill>
                <a:latin typeface="+mn-ea"/>
                <a:ea typeface="+mn-ea"/>
              </a:rPr>
              <a:t>月</a:t>
            </a:r>
            <a:r>
              <a:rPr lang="en-US" sz="2400" dirty="0">
                <a:solidFill>
                  <a:schemeClr val="tx1"/>
                </a:solidFill>
                <a:latin typeface="+mn-ea"/>
                <a:ea typeface="+mn-ea"/>
              </a:rPr>
              <a:t>(n</a:t>
            </a:r>
            <a:r>
              <a:rPr lang="zh-CN" altLang="en-US" sz="2400" dirty="0">
                <a:solidFill>
                  <a:schemeClr val="tx1"/>
                </a:solidFill>
                <a:latin typeface="+mn-ea"/>
                <a:ea typeface="+mn-ea"/>
              </a:rPr>
              <a:t>为利率调整当月</a:t>
            </a:r>
            <a:r>
              <a:rPr lang="en-US" sz="2400" dirty="0">
                <a:solidFill>
                  <a:schemeClr val="tx1"/>
                </a:solidFill>
                <a:latin typeface="+mn-ea"/>
                <a:ea typeface="+mn-ea"/>
              </a:rPr>
              <a:t>)</a:t>
            </a:r>
            <a:r>
              <a:rPr lang="zh-CN" altLang="en-US" sz="2400" dirty="0">
                <a:solidFill>
                  <a:schemeClr val="tx1"/>
                </a:solidFill>
                <a:latin typeface="+mn-ea"/>
                <a:ea typeface="+mn-ea"/>
              </a:rPr>
              <a:t>开始，每期租金均按调整后的数额计收。</a:t>
            </a:r>
            <a:r>
              <a:rPr lang="en-US" altLang="zh-CN" sz="2400" dirty="0">
                <a:solidFill>
                  <a:srgbClr val="0000CC"/>
                </a:solidFill>
                <a:latin typeface="+mn-ea"/>
                <a:ea typeface="+mn-ea"/>
              </a:rPr>
              <a:t>6.8 SFLC</a:t>
            </a:r>
            <a:r>
              <a:rPr lang="zh-CN" altLang="en-US" sz="2400" dirty="0">
                <a:solidFill>
                  <a:srgbClr val="0000CC"/>
                </a:solidFill>
                <a:latin typeface="+mn-ea"/>
                <a:ea typeface="+mn-ea"/>
              </a:rPr>
              <a:t>在什么情况下将暂停代理店的融资租赁业务？</a:t>
            </a:r>
            <a:endParaRPr lang="en-US" altLang="zh-CN" sz="2400" dirty="0">
              <a:solidFill>
                <a:srgbClr val="0000CC"/>
              </a:solidFill>
              <a:latin typeface="+mn-ea"/>
              <a:ea typeface="+mn-ea"/>
            </a:endParaRPr>
          </a:p>
          <a:p>
            <a:pPr indent="630238">
              <a:lnSpc>
                <a:spcPts val="2800"/>
              </a:lnSpc>
              <a:defRPr/>
            </a:pPr>
            <a:r>
              <a:rPr lang="en-US" altLang="zh-CN" sz="2400" dirty="0">
                <a:solidFill>
                  <a:schemeClr val="tx1"/>
                </a:solidFill>
                <a:latin typeface="+mn-ea"/>
                <a:ea typeface="+mn-ea"/>
              </a:rPr>
              <a:t>(1)</a:t>
            </a:r>
            <a:r>
              <a:rPr lang="zh-CN" altLang="en-US" sz="2400" dirty="0">
                <a:solidFill>
                  <a:schemeClr val="tx1"/>
                </a:solidFill>
                <a:latin typeface="+mn-ea"/>
                <a:ea typeface="+mn-ea"/>
              </a:rPr>
              <a:t>承租人逾期不付租金，</a:t>
            </a:r>
            <a:r>
              <a:rPr lang="en-US" altLang="zh-CN" sz="2400" dirty="0">
                <a:solidFill>
                  <a:schemeClr val="tx1"/>
                </a:solidFill>
                <a:latin typeface="+mn-ea"/>
                <a:ea typeface="+mn-ea"/>
              </a:rPr>
              <a:t>SFLC</a:t>
            </a:r>
            <a:r>
              <a:rPr lang="zh-CN" altLang="en-US" sz="2400" dirty="0">
                <a:solidFill>
                  <a:schemeClr val="tx1"/>
                </a:solidFill>
                <a:latin typeface="+mn-ea"/>
                <a:ea typeface="+mn-ea"/>
              </a:rPr>
              <a:t>解除融资租赁合同，并委托代理商取回租赁物。</a:t>
            </a:r>
            <a:endParaRPr lang="en-US" altLang="zh-CN" sz="2400" dirty="0">
              <a:solidFill>
                <a:schemeClr val="tx1"/>
              </a:solidFill>
              <a:latin typeface="+mn-ea"/>
              <a:ea typeface="+mn-ea"/>
            </a:endParaRPr>
          </a:p>
          <a:p>
            <a:pPr indent="630238">
              <a:lnSpc>
                <a:spcPts val="2800"/>
              </a:lnSpc>
              <a:defRPr/>
            </a:pPr>
            <a:r>
              <a:rPr lang="zh-CN" altLang="en-US" sz="2400" dirty="0">
                <a:solidFill>
                  <a:schemeClr val="tx1"/>
                </a:solidFill>
                <a:latin typeface="+mn-ea"/>
                <a:ea typeface="+mn-ea"/>
              </a:rPr>
              <a:t>代理商未完成</a:t>
            </a:r>
            <a:r>
              <a:rPr lang="en-US" altLang="zh-CN" sz="2400" dirty="0">
                <a:solidFill>
                  <a:schemeClr val="tx1"/>
                </a:solidFill>
                <a:latin typeface="+mn-ea"/>
                <a:ea typeface="+mn-ea"/>
              </a:rPr>
              <a:t>SFLC</a:t>
            </a:r>
            <a:r>
              <a:rPr lang="zh-CN" altLang="en-US" sz="2400" dirty="0">
                <a:solidFill>
                  <a:schemeClr val="tx1"/>
                </a:solidFill>
                <a:latin typeface="+mn-ea"/>
                <a:ea typeface="+mn-ea"/>
              </a:rPr>
              <a:t>的委托，或回购责任未完成时。</a:t>
            </a:r>
            <a:br>
              <a:rPr lang="zh-CN" altLang="en-US" sz="2400" dirty="0">
                <a:solidFill>
                  <a:schemeClr val="tx1"/>
                </a:solidFill>
                <a:latin typeface="+mn-ea"/>
                <a:ea typeface="+mn-ea"/>
              </a:rPr>
            </a:br>
            <a:r>
              <a:rPr lang="zh-CN" altLang="en-US" sz="2400" dirty="0">
                <a:solidFill>
                  <a:schemeClr val="tx1"/>
                </a:solidFill>
                <a:latin typeface="+mn-ea"/>
                <a:ea typeface="+mn-ea"/>
              </a:rPr>
              <a:t>    </a:t>
            </a:r>
            <a:r>
              <a:rPr lang="en-US" altLang="zh-CN" sz="2400" dirty="0">
                <a:solidFill>
                  <a:schemeClr val="tx1"/>
                </a:solidFill>
                <a:latin typeface="+mn-ea"/>
                <a:ea typeface="+mn-ea"/>
              </a:rPr>
              <a:t>(2)</a:t>
            </a:r>
            <a:r>
              <a:rPr lang="zh-CN" altLang="en-US" sz="2400" dirty="0">
                <a:solidFill>
                  <a:schemeClr val="tx1"/>
                </a:solidFill>
                <a:latin typeface="+mn-ea"/>
                <a:ea typeface="+mn-ea"/>
              </a:rPr>
              <a:t>代理商担保的融资租赁业务所发生的逾期（金额和台量）超过</a:t>
            </a:r>
            <a:r>
              <a:rPr lang="en-US" altLang="zh-CN" sz="2400" dirty="0">
                <a:solidFill>
                  <a:schemeClr val="tx1"/>
                </a:solidFill>
                <a:latin typeface="+mn-ea"/>
                <a:ea typeface="+mn-ea"/>
              </a:rPr>
              <a:t>SFLC</a:t>
            </a:r>
            <a:r>
              <a:rPr lang="zh-CN" altLang="en-US" sz="2400" dirty="0">
                <a:solidFill>
                  <a:schemeClr val="tx1"/>
                </a:solidFill>
                <a:latin typeface="+mn-ea"/>
                <a:ea typeface="+mn-ea"/>
              </a:rPr>
              <a:t>的管理指导线时。</a:t>
            </a:r>
            <a:endParaRPr lang="en-US" altLang="zh-CN" sz="2400" dirty="0">
              <a:solidFill>
                <a:schemeClr val="tx1"/>
              </a:solidFill>
              <a:latin typeface="+mn-ea"/>
              <a:ea typeface="+mn-ea"/>
            </a:endParaRPr>
          </a:p>
          <a:p>
            <a:pPr indent="630238">
              <a:lnSpc>
                <a:spcPts val="2800"/>
              </a:lnSpc>
              <a:defRPr/>
            </a:pPr>
            <a:r>
              <a:rPr lang="zh-CN" altLang="en-US" sz="2400" dirty="0">
                <a:solidFill>
                  <a:schemeClr val="tx1"/>
                </a:solidFill>
                <a:latin typeface="+mn-ea"/>
                <a:ea typeface="+mn-ea"/>
              </a:rPr>
              <a:t>目前</a:t>
            </a:r>
            <a:r>
              <a:rPr lang="en-US" altLang="zh-CN" sz="2400" dirty="0">
                <a:solidFill>
                  <a:schemeClr val="tx1"/>
                </a:solidFill>
                <a:latin typeface="+mn-ea"/>
                <a:ea typeface="+mn-ea"/>
              </a:rPr>
              <a:t>SFLC</a:t>
            </a:r>
            <a:r>
              <a:rPr lang="zh-CN" altLang="en-US" sz="2400" dirty="0">
                <a:solidFill>
                  <a:schemeClr val="tx1"/>
                </a:solidFill>
                <a:latin typeface="+mn-ea"/>
                <a:ea typeface="+mn-ea"/>
              </a:rPr>
              <a:t>管理指导线为：</a:t>
            </a:r>
            <a:endParaRPr lang="en-US" altLang="zh-CN" sz="2400" dirty="0">
              <a:solidFill>
                <a:schemeClr val="tx1"/>
              </a:solidFill>
              <a:latin typeface="+mn-ea"/>
              <a:ea typeface="+mn-ea"/>
            </a:endParaRPr>
          </a:p>
          <a:p>
            <a:pPr indent="630238">
              <a:lnSpc>
                <a:spcPts val="2800"/>
              </a:lnSpc>
              <a:defRPr/>
            </a:pPr>
            <a:r>
              <a:rPr lang="zh-CN" altLang="en-US" sz="2400" dirty="0">
                <a:solidFill>
                  <a:schemeClr val="tx1"/>
                </a:solidFill>
                <a:latin typeface="+mn-ea"/>
                <a:ea typeface="+mn-ea"/>
              </a:rPr>
              <a:t>金额逾期率</a:t>
            </a:r>
            <a:r>
              <a:rPr lang="en-US" altLang="zh-CN" sz="2400" dirty="0">
                <a:solidFill>
                  <a:schemeClr val="tx1"/>
                </a:solidFill>
                <a:latin typeface="+mn-ea"/>
                <a:ea typeface="+mn-ea"/>
              </a:rPr>
              <a:t>2%</a:t>
            </a:r>
            <a:r>
              <a:rPr lang="zh-CN" altLang="en-US" sz="2400" dirty="0">
                <a:solidFill>
                  <a:schemeClr val="tx1"/>
                </a:solidFill>
                <a:latin typeface="+mn-ea"/>
                <a:ea typeface="+mn-ea"/>
              </a:rPr>
              <a:t>以内；台量逾期率</a:t>
            </a:r>
            <a:r>
              <a:rPr lang="en-US" altLang="zh-CN" sz="2400" dirty="0">
                <a:solidFill>
                  <a:schemeClr val="tx1"/>
                </a:solidFill>
                <a:latin typeface="+mn-ea"/>
                <a:ea typeface="+mn-ea"/>
              </a:rPr>
              <a:t>20%</a:t>
            </a:r>
            <a:r>
              <a:rPr lang="zh-CN" altLang="en-US" sz="2400" dirty="0">
                <a:solidFill>
                  <a:schemeClr val="tx1"/>
                </a:solidFill>
                <a:latin typeface="+mn-ea"/>
                <a:ea typeface="+mn-ea"/>
              </a:rPr>
              <a:t>以内</a:t>
            </a:r>
            <a:endParaRPr lang="en-US" altLang="zh-CN" sz="2400" dirty="0">
              <a:solidFill>
                <a:schemeClr val="tx1"/>
              </a:solidFill>
              <a:latin typeface="+mn-ea"/>
              <a:ea typeface="+mn-ea"/>
            </a:endParaRPr>
          </a:p>
        </p:txBody>
      </p:sp>
      <p:sp>
        <p:nvSpPr>
          <p:cNvPr id="41987" name="Rectangle 16"/>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6- </a:t>
            </a:r>
            <a:r>
              <a:rPr lang="zh-CN" altLang="en-US" sz="4000">
                <a:solidFill>
                  <a:srgbClr val="000066"/>
                </a:solidFill>
                <a:latin typeface="黑体" panose="02010609060101010101" pitchFamily="49" charset="-122"/>
                <a:ea typeface="黑体" panose="02010609060101010101" pitchFamily="49" charset="-122"/>
              </a:rPr>
              <a:t>问题解答</a:t>
            </a:r>
            <a:endParaRPr lang="en-US" altLang="zh-CN" sz="4000">
              <a:solidFill>
                <a:srgbClr val="000066"/>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16"/>
          <p:cNvSpPr>
            <a:spLocks noChangeArrowheads="1"/>
          </p:cNvSpPr>
          <p:nvPr/>
        </p:nvSpPr>
        <p:spPr bwMode="auto">
          <a:xfrm>
            <a:off x="395288" y="115888"/>
            <a:ext cx="7993062"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609600" indent="-609600"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r>
              <a:rPr lang="en-US" altLang="zh-CN" sz="4000">
                <a:solidFill>
                  <a:srgbClr val="000066"/>
                </a:solidFill>
                <a:latin typeface="黑体" panose="02010609060101010101" pitchFamily="49" charset="-122"/>
                <a:ea typeface="黑体" panose="02010609060101010101" pitchFamily="49" charset="-122"/>
              </a:rPr>
              <a:t>7- </a:t>
            </a:r>
            <a:r>
              <a:rPr lang="zh-CN" altLang="en-US" sz="4000">
                <a:solidFill>
                  <a:srgbClr val="000066"/>
                </a:solidFill>
                <a:latin typeface="黑体" panose="02010609060101010101" pitchFamily="49" charset="-122"/>
                <a:ea typeface="黑体" panose="02010609060101010101" pitchFamily="49" charset="-122"/>
              </a:rPr>
              <a:t>代理商准入流程</a:t>
            </a:r>
            <a:endParaRPr lang="en-US" altLang="zh-CN" sz="4000">
              <a:solidFill>
                <a:srgbClr val="000066"/>
              </a:solidFill>
              <a:latin typeface="黑体" panose="02010609060101010101" pitchFamily="49" charset="-122"/>
              <a:ea typeface="黑体" panose="02010609060101010101" pitchFamily="49" charset="-122"/>
            </a:endParaRPr>
          </a:p>
        </p:txBody>
      </p:sp>
      <p:sp>
        <p:nvSpPr>
          <p:cNvPr id="3076" name="Rectangle 8"/>
          <p:cNvSpPr>
            <a:spLocks noChangeArrowheads="1"/>
          </p:cNvSpPr>
          <p:nvPr/>
        </p:nvSpPr>
        <p:spPr bwMode="auto">
          <a:xfrm>
            <a:off x="0" y="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sz="2800" b="1">
                <a:solidFill>
                  <a:srgbClr val="FF0000"/>
                </a:solidFill>
                <a:latin typeface="Arial" panose="020B0604020202020204" pitchFamily="34" charset="0"/>
                <a:ea typeface="宋体" panose="02010600030101010101" pitchFamily="2" charset="-122"/>
              </a:defRPr>
            </a:lvl1pPr>
            <a:lvl2pPr marL="742950" indent="-285750" eaLnBrk="0" hangingPunct="0">
              <a:defRPr sz="2800" b="1">
                <a:solidFill>
                  <a:srgbClr val="FF0000"/>
                </a:solidFill>
                <a:latin typeface="Arial" panose="020B0604020202020204" pitchFamily="34" charset="0"/>
                <a:ea typeface="宋体" panose="02010600030101010101" pitchFamily="2" charset="-122"/>
              </a:defRPr>
            </a:lvl2pPr>
            <a:lvl3pPr marL="1143000" indent="-228600" eaLnBrk="0" hangingPunct="0">
              <a:defRPr sz="2800" b="1">
                <a:solidFill>
                  <a:srgbClr val="FF0000"/>
                </a:solidFill>
                <a:latin typeface="Arial" panose="020B0604020202020204" pitchFamily="34" charset="0"/>
                <a:ea typeface="宋体" panose="02010600030101010101" pitchFamily="2" charset="-122"/>
              </a:defRPr>
            </a:lvl3pPr>
            <a:lvl4pPr marL="1600200" indent="-228600" eaLnBrk="0" hangingPunct="0">
              <a:defRPr sz="2800" b="1">
                <a:solidFill>
                  <a:srgbClr val="FF0000"/>
                </a:solidFill>
                <a:latin typeface="Arial" panose="020B0604020202020204" pitchFamily="34" charset="0"/>
                <a:ea typeface="宋体" panose="02010600030101010101" pitchFamily="2" charset="-122"/>
              </a:defRPr>
            </a:lvl4pPr>
            <a:lvl5pPr marL="2057400" indent="-228600" eaLnBrk="0" hangingPunct="0">
              <a:defRPr sz="2800" b="1">
                <a:solidFill>
                  <a:srgbClr val="FF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800" b="1">
                <a:solidFill>
                  <a:srgbClr val="FF0000"/>
                </a:solidFill>
                <a:latin typeface="Arial" panose="020B0604020202020204" pitchFamily="34" charset="0"/>
                <a:ea typeface="宋体" panose="02010600030101010101" pitchFamily="2" charset="-122"/>
              </a:defRPr>
            </a:lvl9pPr>
          </a:lstStyle>
          <a:p>
            <a:pPr eaLnBrk="1" hangingPunct="1"/>
            <a:endParaRPr lang="zh-CN" altLang="en-US"/>
          </a:p>
        </p:txBody>
      </p:sp>
      <p:graphicFrame>
        <p:nvGraphicFramePr>
          <p:cNvPr id="3074" name="Object 7"/>
          <p:cNvGraphicFramePr>
            <a:graphicFrameLocks noChangeAspect="1"/>
          </p:cNvGraphicFramePr>
          <p:nvPr>
            <p:extLst>
              <p:ext uri="{D42A27DB-BD31-4B8C-83A1-F6EECF244321}">
                <p14:modId xmlns:p14="http://schemas.microsoft.com/office/powerpoint/2010/main" val="3735345712"/>
              </p:ext>
            </p:extLst>
          </p:nvPr>
        </p:nvGraphicFramePr>
        <p:xfrm>
          <a:off x="491331" y="1071563"/>
          <a:ext cx="8161338" cy="5089525"/>
        </p:xfrm>
        <a:graphic>
          <a:graphicData uri="http://schemas.openxmlformats.org/presentationml/2006/ole">
            <mc:AlternateContent xmlns:mc="http://schemas.openxmlformats.org/markup-compatibility/2006">
              <mc:Choice xmlns:v="urn:schemas-microsoft-com:vml" Requires="v">
                <p:oleObj spid="_x0000_s3083" name="Visio" r:id="rId3" imgW="5927416" imgH="3697862" progId="Visio.Drawing.11">
                  <p:embed/>
                </p:oleObj>
              </mc:Choice>
              <mc:Fallback>
                <p:oleObj name="Visio" r:id="rId3" imgW="5927416" imgH="3697862" progId="Visio.Drawing.11">
                  <p:embed/>
                  <p:pic>
                    <p:nvPicPr>
                      <p:cNvPr id="0"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1331" y="1071563"/>
                        <a:ext cx="8161338" cy="5089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自定义设计方案">
  <a:themeElements>
    <a:clrScheme name="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FF"/>
        </a:solidFill>
        <a:ln w="9525" cap="flat" cmpd="sng" algn="ctr">
          <a:solidFill>
            <a:srgbClr val="000000"/>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342900" marR="0" indent="-342900" algn="ctr" defTabSz="914400" rtl="0" eaLnBrk="1" fontAlgn="base" latinLnBrk="0" hangingPunct="1">
          <a:lnSpc>
            <a:spcPct val="80000"/>
          </a:lnSpc>
          <a:spcBef>
            <a:spcPct val="20000"/>
          </a:spcBef>
          <a:spcAft>
            <a:spcPct val="0"/>
          </a:spcAft>
          <a:buClrTx/>
          <a:buSzTx/>
          <a:buFontTx/>
          <a:buNone/>
          <a:tabLst/>
          <a:defRPr kumimoji="0" lang="zh-CN" sz="2800" b="1" i="0" u="none" strike="noStrike" cap="none" normalizeH="0" baseline="0" smtClean="0">
            <a:ln>
              <a:noFill/>
            </a:ln>
            <a:solidFill>
              <a:srgbClr val="FF0000"/>
            </a:solidFill>
            <a:effectLst/>
            <a:latin typeface="Arial" charset="0"/>
            <a:ea typeface="宋体" pitchFamily="2" charset="-122"/>
          </a:defRPr>
        </a:defPPr>
      </a:lstStyle>
    </a:spDef>
    <a:lnDef>
      <a:spPr bwMode="auto">
        <a:xfrm>
          <a:off x="0" y="0"/>
          <a:ext cx="1" cy="1"/>
        </a:xfrm>
        <a:custGeom>
          <a:avLst/>
          <a:gdLst/>
          <a:ahLst/>
          <a:cxnLst/>
          <a:rect l="0" t="0" r="0" b="0"/>
          <a:pathLst/>
        </a:custGeom>
        <a:solidFill>
          <a:srgbClr val="FFFFFF"/>
        </a:solidFill>
        <a:ln w="9525" cap="flat" cmpd="sng" algn="ctr">
          <a:solidFill>
            <a:srgbClr val="000000"/>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342900" marR="0" indent="-342900" algn="ctr" defTabSz="914400" rtl="0" eaLnBrk="1" fontAlgn="base" latinLnBrk="0" hangingPunct="1">
          <a:lnSpc>
            <a:spcPct val="80000"/>
          </a:lnSpc>
          <a:spcBef>
            <a:spcPct val="20000"/>
          </a:spcBef>
          <a:spcAft>
            <a:spcPct val="0"/>
          </a:spcAft>
          <a:buClrTx/>
          <a:buSzTx/>
          <a:buFontTx/>
          <a:buNone/>
          <a:tabLst/>
          <a:defRPr kumimoji="0" lang="zh-CN" sz="2800" b="1" i="0" u="none" strike="noStrike" cap="none" normalizeH="0" baseline="0" smtClean="0">
            <a:ln>
              <a:noFill/>
            </a:ln>
            <a:solidFill>
              <a:srgbClr val="FF0000"/>
            </a:solidFill>
            <a:effectLst/>
            <a:latin typeface="Arial" charset="0"/>
            <a:ea typeface="宋体" pitchFamily="2" charset="-122"/>
          </a:defRPr>
        </a:defPPr>
      </a:lstStyle>
    </a:lnDef>
  </a:objectDefaults>
  <a:extraClrSchemeLst>
    <a:extraClrScheme>
      <a:clrScheme name="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3735</TotalTime>
  <Pages>0</Pages>
  <Words>3905</Words>
  <Characters>0</Characters>
  <Application>Microsoft Office PowerPoint</Application>
  <DocSecurity>0</DocSecurity>
  <PresentationFormat>全屏显示(4:3)</PresentationFormat>
  <Lines>0</Lines>
  <Paragraphs>628</Paragraphs>
  <Slides>40</Slides>
  <Notes>2</Notes>
  <HiddenSlides>0</HiddenSlides>
  <MMClips>0</MMClips>
  <ScaleCrop>false</ScaleCrop>
  <HeadingPairs>
    <vt:vector size="8" baseType="variant">
      <vt:variant>
        <vt:lpstr>已用的字体</vt:lpstr>
      </vt:variant>
      <vt:variant>
        <vt:i4>8</vt:i4>
      </vt:variant>
      <vt:variant>
        <vt:lpstr>主题</vt:lpstr>
      </vt:variant>
      <vt:variant>
        <vt:i4>1</vt:i4>
      </vt:variant>
      <vt:variant>
        <vt:lpstr>嵌入 OLE 服务器</vt:lpstr>
      </vt:variant>
      <vt:variant>
        <vt:i4>1</vt:i4>
      </vt:variant>
      <vt:variant>
        <vt:lpstr>幻灯片标题</vt:lpstr>
      </vt:variant>
      <vt:variant>
        <vt:i4>40</vt:i4>
      </vt:variant>
    </vt:vector>
  </HeadingPairs>
  <TitlesOfParts>
    <vt:vector size="50" baseType="lpstr">
      <vt:lpstr>仿宋_GB2312</vt:lpstr>
      <vt:lpstr>黑体</vt:lpstr>
      <vt:lpstr>宋体</vt:lpstr>
      <vt:lpstr>Arial</vt:lpstr>
      <vt:lpstr>Arial Black</vt:lpstr>
      <vt:lpstr>Calibri</vt:lpstr>
      <vt:lpstr>Times New Roman</vt:lpstr>
      <vt:lpstr>Wingdings</vt:lpstr>
      <vt:lpstr>自定义设计方案</vt:lpstr>
      <vt:lpstr>Visio</vt:lpstr>
      <vt:lpstr>PowerPoint 演示文稿</vt:lpstr>
      <vt:lpstr>PowerPoint 演示文稿</vt:lpstr>
      <vt:lpstr>公司名称: 仲利国际租赁有限公司 注册地址: 上海市 成立日期: 2005年6月 注册资本: 250,000万元 董 事 长：陈凤龙 总 经 理: 陈坤明                             公司类型：股份制公司 经营范围: 融资租赁 等</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09年代理考核培训</dc:title>
  <dc:creator>t400</dc:creator>
  <cp:lastModifiedBy>张艳坤</cp:lastModifiedBy>
  <cp:revision>2916</cp:revision>
  <cp:lastPrinted>1601-01-01T00:00:00Z</cp:lastPrinted>
  <dcterms:created xsi:type="dcterms:W3CDTF">1601-01-01T00:00:00Z</dcterms:created>
  <dcterms:modified xsi:type="dcterms:W3CDTF">2015-10-15T03:45:03Z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2052-6.5.0.1966</vt:lpwstr>
  </property>
</Properties>
</file>