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60" r:id="rId5"/>
    <p:sldId id="264" r:id="rId6"/>
    <p:sldId id="266" r:id="rId7"/>
    <p:sldId id="267" r:id="rId8"/>
    <p:sldId id="265" r:id="rId9"/>
    <p:sldId id="269" r:id="rId10"/>
    <p:sldId id="268" r:id="rId11"/>
    <p:sldId id="270" r:id="rId12"/>
    <p:sldId id="271" r:id="rId13"/>
    <p:sldId id="272" r:id="rId14"/>
    <p:sldId id="261" r:id="rId15"/>
    <p:sldId id="273" r:id="rId16"/>
    <p:sldId id="262" r:id="rId17"/>
    <p:sldId id="274" r:id="rId18"/>
    <p:sldId id="275" r:id="rId19"/>
    <p:sldId id="276" r:id="rId20"/>
    <p:sldId id="277" r:id="rId21"/>
    <p:sldId id="278" r:id="rId22"/>
    <p:sldId id="263" r:id="rId23"/>
    <p:sldId id="279" r:id="rId24"/>
    <p:sldId id="280" r:id="rId25"/>
    <p:sldId id="281" r:id="rId26"/>
    <p:sldId id="282" r:id="rId27"/>
    <p:sldId id="283" r:id="rId28"/>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88" autoAdjust="0"/>
    <p:restoredTop sz="90929"/>
  </p:normalViewPr>
  <p:slideViewPr>
    <p:cSldViewPr>
      <p:cViewPr varScale="1">
        <p:scale>
          <a:sx n="68" d="100"/>
          <a:sy n="68" d="100"/>
        </p:scale>
        <p:origin x="1506" y="24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F686769F-3781-403A-8EA7-5E8C1AB6032E}" type="slidenum">
              <a:rPr lang="en-US" altLang="zh-CN" smtClean="0"/>
              <a:pPr/>
              <a:t>‹#›</a:t>
            </a:fld>
            <a:endParaRPr lang="en-US" altLang="zh-CN"/>
          </a:p>
        </p:txBody>
      </p:sp>
    </p:spTree>
    <p:extLst>
      <p:ext uri="{BB962C8B-B14F-4D97-AF65-F5344CB8AC3E}">
        <p14:creationId xmlns:p14="http://schemas.microsoft.com/office/powerpoint/2010/main" val="1740745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36601495-6C65-4335-8A79-C07149A9F548}" type="slidenum">
              <a:rPr lang="en-US" altLang="zh-CN" smtClean="0"/>
              <a:pPr/>
              <a:t>‹#›</a:t>
            </a:fld>
            <a:endParaRPr lang="en-US" altLang="zh-CN"/>
          </a:p>
        </p:txBody>
      </p:sp>
    </p:spTree>
    <p:extLst>
      <p:ext uri="{BB962C8B-B14F-4D97-AF65-F5344CB8AC3E}">
        <p14:creationId xmlns:p14="http://schemas.microsoft.com/office/powerpoint/2010/main" val="2862311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C8879717-E112-4564-805C-283CF9F212C5}" type="slidenum">
              <a:rPr lang="en-US" altLang="zh-CN" smtClean="0"/>
              <a:pPr/>
              <a:t>‹#›</a:t>
            </a:fld>
            <a:endParaRPr lang="en-US" altLang="zh-CN"/>
          </a:p>
        </p:txBody>
      </p:sp>
    </p:spTree>
    <p:extLst>
      <p:ext uri="{BB962C8B-B14F-4D97-AF65-F5344CB8AC3E}">
        <p14:creationId xmlns:p14="http://schemas.microsoft.com/office/powerpoint/2010/main" val="4159945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a:defRPr/>
            </a:pPr>
            <a:endParaRPr lang="en-US" altLang="zh-CN"/>
          </a:p>
        </p:txBody>
      </p:sp>
      <p:sp>
        <p:nvSpPr>
          <p:cNvPr id="6" name="Footer Placeholder 5"/>
          <p:cNvSpPr>
            <a:spLocks noGrp="1"/>
          </p:cNvSpPr>
          <p:nvPr>
            <p:ph type="ftr" sz="quarter" idx="11"/>
          </p:nvPr>
        </p:nvSpPr>
        <p:spPr/>
        <p:txBody>
          <a:bodyPr/>
          <a:lstStyle/>
          <a:p>
            <a:pPr>
              <a:defRPr/>
            </a:pPr>
            <a:endParaRPr lang="en-US" altLang="zh-CN"/>
          </a:p>
        </p:txBody>
      </p:sp>
      <p:sp>
        <p:nvSpPr>
          <p:cNvPr id="7" name="Slide Number Placeholder 6"/>
          <p:cNvSpPr>
            <a:spLocks noGrp="1"/>
          </p:cNvSpPr>
          <p:nvPr>
            <p:ph type="sldNum" sz="quarter" idx="12"/>
          </p:nvPr>
        </p:nvSpPr>
        <p:spPr/>
        <p:txBody>
          <a:bodyPr/>
          <a:lstStyle/>
          <a:p>
            <a:fld id="{AAE6F935-AB58-418A-BB66-581E4BA5E7BA}" type="slidenum">
              <a:rPr lang="en-US" altLang="zh-CN" smtClean="0"/>
              <a:pPr/>
              <a:t>‹#›</a:t>
            </a:fld>
            <a:endParaRPr lang="en-US" altLang="zh-CN"/>
          </a:p>
        </p:txBody>
      </p:sp>
    </p:spTree>
    <p:extLst>
      <p:ext uri="{BB962C8B-B14F-4D97-AF65-F5344CB8AC3E}">
        <p14:creationId xmlns:p14="http://schemas.microsoft.com/office/powerpoint/2010/main" val="2043544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a:defRPr/>
            </a:pPr>
            <a:endParaRPr lang="en-US" altLang="zh-CN"/>
          </a:p>
        </p:txBody>
      </p:sp>
      <p:sp>
        <p:nvSpPr>
          <p:cNvPr id="8" name="Footer Placeholder 7"/>
          <p:cNvSpPr>
            <a:spLocks noGrp="1"/>
          </p:cNvSpPr>
          <p:nvPr>
            <p:ph type="ftr" sz="quarter" idx="11"/>
          </p:nvPr>
        </p:nvSpPr>
        <p:spPr/>
        <p:txBody>
          <a:bodyPr/>
          <a:lstStyle/>
          <a:p>
            <a:pPr>
              <a:defRPr/>
            </a:pPr>
            <a:endParaRPr lang="en-US" altLang="zh-CN"/>
          </a:p>
        </p:txBody>
      </p:sp>
      <p:sp>
        <p:nvSpPr>
          <p:cNvPr id="9" name="Slide Number Placeholder 8"/>
          <p:cNvSpPr>
            <a:spLocks noGrp="1"/>
          </p:cNvSpPr>
          <p:nvPr>
            <p:ph type="sldNum" sz="quarter" idx="12"/>
          </p:nvPr>
        </p:nvSpPr>
        <p:spPr/>
        <p:txBody>
          <a:bodyPr/>
          <a:lstStyle/>
          <a:p>
            <a:fld id="{33BCE783-FAE8-477F-BDD6-E5D56F8BB822}" type="slidenum">
              <a:rPr lang="en-US" altLang="zh-CN" smtClean="0"/>
              <a:pPr/>
              <a:t>‹#›</a:t>
            </a:fld>
            <a:endParaRPr lang="en-US" altLang="zh-CN"/>
          </a:p>
        </p:txBody>
      </p:sp>
    </p:spTree>
    <p:extLst>
      <p:ext uri="{BB962C8B-B14F-4D97-AF65-F5344CB8AC3E}">
        <p14:creationId xmlns:p14="http://schemas.microsoft.com/office/powerpoint/2010/main" val="2922201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7" name="Date Placeholder 2"/>
          <p:cNvSpPr>
            <a:spLocks noGrp="1"/>
          </p:cNvSpPr>
          <p:nvPr>
            <p:ph type="dt" sz="half" idx="10"/>
          </p:nvPr>
        </p:nvSpPr>
        <p:spPr/>
        <p:txBody>
          <a:bodyPr/>
          <a:lstStyle/>
          <a:p>
            <a:pPr>
              <a:defRPr/>
            </a:pPr>
            <a:endParaRPr lang="en-US" altLang="zh-CN"/>
          </a:p>
        </p:txBody>
      </p:sp>
      <p:sp>
        <p:nvSpPr>
          <p:cNvPr id="5" name="Footer Placeholder 3"/>
          <p:cNvSpPr>
            <a:spLocks noGrp="1"/>
          </p:cNvSpPr>
          <p:nvPr>
            <p:ph type="ftr" sz="quarter" idx="11"/>
          </p:nvPr>
        </p:nvSpPr>
        <p:spPr/>
        <p:txBody>
          <a:bodyPr/>
          <a:lstStyle/>
          <a:p>
            <a:pPr>
              <a:defRPr/>
            </a:pPr>
            <a:endParaRPr lang="en-US" altLang="zh-CN"/>
          </a:p>
        </p:txBody>
      </p:sp>
      <p:sp>
        <p:nvSpPr>
          <p:cNvPr id="6" name="Slide Number Placeholder 4"/>
          <p:cNvSpPr>
            <a:spLocks noGrp="1"/>
          </p:cNvSpPr>
          <p:nvPr>
            <p:ph type="sldNum" sz="quarter" idx="12"/>
          </p:nvPr>
        </p:nvSpPr>
        <p:spPr/>
        <p:txBody>
          <a:bodyPr/>
          <a:lstStyle/>
          <a:p>
            <a:fld id="{2599E807-EB1E-48C8-AFFB-1B7E3F11AB24}" type="slidenum">
              <a:rPr lang="en-US" altLang="zh-CN" smtClean="0"/>
              <a:pPr/>
              <a:t>‹#›</a:t>
            </a:fld>
            <a:endParaRPr lang="en-US" altLang="zh-CN"/>
          </a:p>
        </p:txBody>
      </p:sp>
    </p:spTree>
    <p:extLst>
      <p:ext uri="{BB962C8B-B14F-4D97-AF65-F5344CB8AC3E}">
        <p14:creationId xmlns:p14="http://schemas.microsoft.com/office/powerpoint/2010/main" val="4286463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endParaRPr lang="en-US" altLang="zh-CN"/>
          </a:p>
        </p:txBody>
      </p:sp>
      <p:sp>
        <p:nvSpPr>
          <p:cNvPr id="5" name="Footer Placeholder 2"/>
          <p:cNvSpPr>
            <a:spLocks noGrp="1"/>
          </p:cNvSpPr>
          <p:nvPr>
            <p:ph type="ftr" sz="quarter" idx="11"/>
          </p:nvPr>
        </p:nvSpPr>
        <p:spPr/>
        <p:txBody>
          <a:bodyPr/>
          <a:lstStyle/>
          <a:p>
            <a:pPr>
              <a:defRPr/>
            </a:pPr>
            <a:endParaRPr lang="en-US" altLang="zh-CN"/>
          </a:p>
        </p:txBody>
      </p:sp>
      <p:sp>
        <p:nvSpPr>
          <p:cNvPr id="6" name="Slide Number Placeholder 3"/>
          <p:cNvSpPr>
            <a:spLocks noGrp="1"/>
          </p:cNvSpPr>
          <p:nvPr>
            <p:ph type="sldNum" sz="quarter" idx="12"/>
          </p:nvPr>
        </p:nvSpPr>
        <p:spPr/>
        <p:txBody>
          <a:bodyPr/>
          <a:lstStyle/>
          <a:p>
            <a:fld id="{F38E9B25-3BE8-4DC4-B953-DB9950FB31D3}" type="slidenum">
              <a:rPr lang="en-US" altLang="zh-CN" smtClean="0"/>
              <a:pPr/>
              <a:t>‹#›</a:t>
            </a:fld>
            <a:endParaRPr lang="en-US" altLang="zh-CN"/>
          </a:p>
        </p:txBody>
      </p:sp>
    </p:spTree>
    <p:extLst>
      <p:ext uri="{BB962C8B-B14F-4D97-AF65-F5344CB8AC3E}">
        <p14:creationId xmlns:p14="http://schemas.microsoft.com/office/powerpoint/2010/main" val="1907907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Date Placeholder 4"/>
          <p:cNvSpPr>
            <a:spLocks noGrp="1"/>
          </p:cNvSpPr>
          <p:nvPr>
            <p:ph type="dt" sz="half" idx="10"/>
          </p:nvPr>
        </p:nvSpPr>
        <p:spPr/>
        <p:txBody>
          <a:bodyPr/>
          <a:lstStyle/>
          <a:p>
            <a:pPr>
              <a:defRPr/>
            </a:pPr>
            <a:endParaRPr lang="en-US" altLang="zh-CN"/>
          </a:p>
        </p:txBody>
      </p:sp>
      <p:sp>
        <p:nvSpPr>
          <p:cNvPr id="5" name="Footer Placeholder 5"/>
          <p:cNvSpPr>
            <a:spLocks noGrp="1"/>
          </p:cNvSpPr>
          <p:nvPr>
            <p:ph type="ftr" sz="quarter" idx="11"/>
          </p:nvPr>
        </p:nvSpPr>
        <p:spPr/>
        <p:txBody>
          <a:bodyPr/>
          <a:lstStyle/>
          <a:p>
            <a:pPr>
              <a:defRPr/>
            </a:pPr>
            <a:endParaRPr lang="en-US" altLang="zh-CN"/>
          </a:p>
        </p:txBody>
      </p:sp>
      <p:sp>
        <p:nvSpPr>
          <p:cNvPr id="6" name="Slide Number Placeholder 6"/>
          <p:cNvSpPr>
            <a:spLocks noGrp="1"/>
          </p:cNvSpPr>
          <p:nvPr>
            <p:ph type="sldNum" sz="quarter" idx="12"/>
          </p:nvPr>
        </p:nvSpPr>
        <p:spPr/>
        <p:txBody>
          <a:bodyPr/>
          <a:lstStyle/>
          <a:p>
            <a:fld id="{132D3EBB-61DD-49C8-BD9F-A3A40FE1C3FE}" type="slidenum">
              <a:rPr lang="en-US" altLang="zh-CN" smtClean="0"/>
              <a:pPr/>
              <a:t>‹#›</a:t>
            </a:fld>
            <a:endParaRPr lang="en-US" altLang="zh-CN"/>
          </a:p>
        </p:txBody>
      </p:sp>
    </p:spTree>
    <p:extLst>
      <p:ext uri="{BB962C8B-B14F-4D97-AF65-F5344CB8AC3E}">
        <p14:creationId xmlns:p14="http://schemas.microsoft.com/office/powerpoint/2010/main" val="170785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pPr>
              <a:defRPr/>
            </a:pPr>
            <a:endParaRPr lang="en-US" altLang="zh-CN"/>
          </a:p>
        </p:txBody>
      </p:sp>
      <p:sp>
        <p:nvSpPr>
          <p:cNvPr id="6" name="Footer Placeholder 5"/>
          <p:cNvSpPr>
            <a:spLocks noGrp="1"/>
          </p:cNvSpPr>
          <p:nvPr>
            <p:ph type="ftr" sz="quarter" idx="11"/>
          </p:nvPr>
        </p:nvSpPr>
        <p:spPr/>
        <p:txBody>
          <a:bodyPr/>
          <a:lstStyle/>
          <a:p>
            <a:pPr>
              <a:defRPr/>
            </a:pPr>
            <a:endParaRPr lang="en-US" altLang="zh-CN"/>
          </a:p>
        </p:txBody>
      </p:sp>
      <p:sp>
        <p:nvSpPr>
          <p:cNvPr id="7" name="Slide Number Placeholder 6"/>
          <p:cNvSpPr>
            <a:spLocks noGrp="1"/>
          </p:cNvSpPr>
          <p:nvPr>
            <p:ph type="sldNum" sz="quarter" idx="12"/>
          </p:nvPr>
        </p:nvSpPr>
        <p:spPr/>
        <p:txBody>
          <a:bodyPr/>
          <a:lstStyle/>
          <a:p>
            <a:fld id="{C48E2662-73A0-4D0F-92DC-342D0D46E40F}" type="slidenum">
              <a:rPr lang="en-US" altLang="zh-CN" smtClean="0"/>
              <a:pPr/>
              <a:t>‹#›</a:t>
            </a:fld>
            <a:endParaRPr lang="en-US" altLang="zh-CN"/>
          </a:p>
        </p:txBody>
      </p:sp>
    </p:spTree>
    <p:extLst>
      <p:ext uri="{BB962C8B-B14F-4D97-AF65-F5344CB8AC3E}">
        <p14:creationId xmlns:p14="http://schemas.microsoft.com/office/powerpoint/2010/main" val="2958552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pPr>
              <a:defRPr/>
            </a:pPr>
            <a:endParaRPr lang="en-US" altLang="zh-CN"/>
          </a:p>
        </p:txBody>
      </p:sp>
      <p:sp>
        <p:nvSpPr>
          <p:cNvPr id="6" name="Footer Placeholder 5"/>
          <p:cNvSpPr>
            <a:spLocks noGrp="1"/>
          </p:cNvSpPr>
          <p:nvPr>
            <p:ph type="ftr" sz="quarter" idx="11"/>
          </p:nvPr>
        </p:nvSpPr>
        <p:spPr/>
        <p:txBody>
          <a:bodyPr/>
          <a:lstStyle/>
          <a:p>
            <a:pPr>
              <a:defRPr/>
            </a:pPr>
            <a:endParaRPr lang="en-US" altLang="zh-CN"/>
          </a:p>
        </p:txBody>
      </p:sp>
      <p:sp>
        <p:nvSpPr>
          <p:cNvPr id="7" name="Slide Number Placeholder 6"/>
          <p:cNvSpPr>
            <a:spLocks noGrp="1"/>
          </p:cNvSpPr>
          <p:nvPr>
            <p:ph type="sldNum" sz="quarter" idx="12"/>
          </p:nvPr>
        </p:nvSpPr>
        <p:spPr/>
        <p:txBody>
          <a:body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1991078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zh-CN" altLang="en-US" smtClean="0"/>
              <a:t>单击此处编辑母版标题样式</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141268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zh-CN" altLang="en-US" smtClean="0"/>
              <a:t>单击此处编辑母版标题样式</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zh-CN" altLang="en-US" smtClean="0"/>
              <a:t>单击此处编辑母版文本样式</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01340E8B-4DC5-4484-8E17-ED2C286A5DBE}" type="slidenum">
              <a:rPr lang="en-US" altLang="zh-CN" smtClean="0"/>
              <a:pPr/>
              <a:t>‹#›</a:t>
            </a:fld>
            <a:endParaRPr lang="en-US" altLang="zh-CN"/>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2403783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330766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US" altLang="zh-CN"/>
          </a:p>
        </p:txBody>
      </p:sp>
      <p:sp>
        <p:nvSpPr>
          <p:cNvPr id="4"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1687418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图片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US" altLang="zh-CN"/>
          </a:p>
        </p:txBody>
      </p:sp>
      <p:sp>
        <p:nvSpPr>
          <p:cNvPr id="4"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159269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nchor="t" anchorCtr="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D5D66FBF-1C53-40EE-BC4D-9911BCB01318}" type="slidenum">
              <a:rPr lang="en-US" altLang="zh-CN" smtClean="0"/>
              <a:pPr/>
              <a:t>‹#›</a:t>
            </a:fld>
            <a:endParaRPr lang="en-US" altLang="zh-CN"/>
          </a:p>
        </p:txBody>
      </p:sp>
    </p:spTree>
    <p:extLst>
      <p:ext uri="{BB962C8B-B14F-4D97-AF65-F5344CB8AC3E}">
        <p14:creationId xmlns:p14="http://schemas.microsoft.com/office/powerpoint/2010/main" val="7226100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112235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endParaRPr lang="en-US" altLang="zh-CN"/>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endParaRPr lang="en-US" altLang="zh-CN"/>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01340E8B-4DC5-4484-8E17-ED2C286A5DBE}" type="slidenum">
              <a:rPr lang="en-US" altLang="zh-CN" smtClean="0"/>
              <a:pPr/>
              <a:t>‹#›</a:t>
            </a:fld>
            <a:endParaRPr lang="en-US" altLang="zh-CN"/>
          </a:p>
        </p:txBody>
      </p:sp>
    </p:spTree>
    <p:extLst>
      <p:ext uri="{BB962C8B-B14F-4D97-AF65-F5344CB8AC3E}">
        <p14:creationId xmlns:p14="http://schemas.microsoft.com/office/powerpoint/2010/main" val="3082428747"/>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1187624" y="2780928"/>
            <a:ext cx="7772400" cy="1206500"/>
          </a:xfrm>
        </p:spPr>
        <p:txBody>
          <a:bodyPr/>
          <a:lstStyle/>
          <a:p>
            <a:pPr algn="ctr" eaLnBrk="1" hangingPunct="1"/>
            <a:r>
              <a:rPr lang="zh-CN" altLang="en-US" smtClean="0"/>
              <a:t>财务管理</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50">
                                            <p:txEl>
                                              <p:pRg st="0" end="0"/>
                                            </p:txEl>
                                          </p:spTgt>
                                        </p:tgtEl>
                                        <p:attrNameLst>
                                          <p:attrName>style.visibility</p:attrName>
                                        </p:attrNameLst>
                                      </p:cBhvr>
                                      <p:to>
                                        <p:strVal val="visible"/>
                                      </p:to>
                                    </p:set>
                                    <p:anim calcmode="lin" valueType="num">
                                      <p:cBhvr additive="base">
                                        <p:cTn id="7" dur="500" fill="hold"/>
                                        <p:tgtEl>
                                          <p:spTgt spid="205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5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mtClean="0"/>
              <a:t>主要内容</a:t>
            </a:r>
          </a:p>
        </p:txBody>
      </p:sp>
      <p:sp>
        <p:nvSpPr>
          <p:cNvPr id="5123" name="Rectangle 3"/>
          <p:cNvSpPr>
            <a:spLocks noGrp="1" noChangeArrowheads="1"/>
          </p:cNvSpPr>
          <p:nvPr>
            <p:ph idx="1"/>
          </p:nvPr>
        </p:nvSpPr>
        <p:spPr/>
        <p:txBody>
          <a:bodyPr/>
          <a:lstStyle/>
          <a:p>
            <a:pPr eaLnBrk="1" hangingPunct="1">
              <a:lnSpc>
                <a:spcPct val="90000"/>
              </a:lnSpc>
            </a:pPr>
            <a:r>
              <a:rPr lang="zh-CN" altLang="en-US" smtClean="0"/>
              <a:t>第一章      财务管理的基本理论</a:t>
            </a:r>
          </a:p>
          <a:p>
            <a:pPr eaLnBrk="1" hangingPunct="1">
              <a:lnSpc>
                <a:spcPct val="90000"/>
              </a:lnSpc>
            </a:pPr>
            <a:r>
              <a:rPr lang="zh-CN" altLang="en-US" smtClean="0"/>
              <a:t>第二章      财务管理的价值观念</a:t>
            </a:r>
          </a:p>
          <a:p>
            <a:pPr eaLnBrk="1" hangingPunct="1">
              <a:lnSpc>
                <a:spcPct val="90000"/>
              </a:lnSpc>
            </a:pPr>
            <a:r>
              <a:rPr lang="zh-CN" altLang="en-US" smtClean="0"/>
              <a:t>第三章      财务分析</a:t>
            </a:r>
          </a:p>
          <a:p>
            <a:pPr eaLnBrk="1" hangingPunct="1">
              <a:lnSpc>
                <a:spcPct val="90000"/>
              </a:lnSpc>
            </a:pPr>
            <a:r>
              <a:rPr lang="zh-CN" altLang="en-US" smtClean="0"/>
              <a:t>第四章      企业筹资决策</a:t>
            </a:r>
          </a:p>
          <a:p>
            <a:pPr eaLnBrk="1" hangingPunct="1">
              <a:lnSpc>
                <a:spcPct val="90000"/>
              </a:lnSpc>
            </a:pPr>
            <a:r>
              <a:rPr lang="zh-CN" altLang="en-US" smtClean="0"/>
              <a:t>第五章      企业投资决策</a:t>
            </a:r>
          </a:p>
          <a:p>
            <a:pPr eaLnBrk="1" hangingPunct="1">
              <a:lnSpc>
                <a:spcPct val="90000"/>
              </a:lnSpc>
            </a:pPr>
            <a:r>
              <a:rPr lang="zh-CN" altLang="en-US" smtClean="0"/>
              <a:t>第六章      企业分配决策</a:t>
            </a:r>
          </a:p>
          <a:p>
            <a:pPr eaLnBrk="1" hangingPunct="1">
              <a:lnSpc>
                <a:spcPct val="90000"/>
              </a:lnSpc>
            </a:pPr>
            <a:r>
              <a:rPr lang="zh-CN" altLang="en-US" smtClean="0"/>
              <a:t>第七章      企业并购财务管理</a:t>
            </a:r>
          </a:p>
          <a:p>
            <a:pPr eaLnBrk="1" hangingPunct="1">
              <a:lnSpc>
                <a:spcPct val="90000"/>
              </a:lnSpc>
            </a:pPr>
            <a:r>
              <a:rPr lang="zh-CN" altLang="en-US" smtClean="0"/>
              <a:t>第八章      国际财务管理</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mtClean="0"/>
              <a:t>第一章      财务管理的基本理论</a:t>
            </a:r>
          </a:p>
        </p:txBody>
      </p:sp>
      <p:sp>
        <p:nvSpPr>
          <p:cNvPr id="4099" name="Rectangle 3"/>
          <p:cNvSpPr>
            <a:spLocks noGrp="1" noChangeArrowheads="1"/>
          </p:cNvSpPr>
          <p:nvPr>
            <p:ph idx="1"/>
          </p:nvPr>
        </p:nvSpPr>
        <p:spPr/>
        <p:txBody>
          <a:bodyPr/>
          <a:lstStyle/>
          <a:p>
            <a:pPr eaLnBrk="1" hangingPunct="1"/>
            <a:r>
              <a:rPr lang="zh-CN" altLang="en-US" smtClean="0"/>
              <a:t>第一节      什么是财务管理</a:t>
            </a:r>
          </a:p>
          <a:p>
            <a:pPr eaLnBrk="1" hangingPunct="1"/>
            <a:r>
              <a:rPr lang="zh-CN" altLang="en-US" smtClean="0"/>
              <a:t>第二节      财务管理的理论框架</a:t>
            </a:r>
          </a:p>
          <a:p>
            <a:pPr eaLnBrk="1" hangingPunct="1"/>
            <a:r>
              <a:rPr lang="zh-CN" altLang="en-US" smtClean="0"/>
              <a:t>第三节      财务管理假设</a:t>
            </a:r>
          </a:p>
          <a:p>
            <a:pPr eaLnBrk="1" hangingPunct="1"/>
            <a:r>
              <a:rPr lang="zh-CN" altLang="en-US" smtClean="0"/>
              <a:t>第四节      财务管理的目标</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anim calcmode="lin" valueType="num">
                                      <p:cBhvr additive="base">
                                        <p:cTn id="7" dur="500" fill="hold"/>
                                        <p:tgtEl>
                                          <p:spTgt spid="409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99">
                                            <p:txEl>
                                              <p:pRg st="0" end="0"/>
                                            </p:txEl>
                                          </p:spTgt>
                                        </p:tgtEl>
                                        <p:attrNameLst>
                                          <p:attrName>style.visibility</p:attrName>
                                        </p:attrNameLst>
                                      </p:cBhvr>
                                      <p:to>
                                        <p:strVal val="visible"/>
                                      </p:to>
                                    </p:set>
                                    <p:anim calcmode="lin" valueType="num">
                                      <p:cBhvr additive="base">
                                        <p:cTn id="13" dur="500" fill="hold"/>
                                        <p:tgtEl>
                                          <p:spTgt spid="40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99">
                                            <p:txEl>
                                              <p:pRg st="1" end="1"/>
                                            </p:txEl>
                                          </p:spTgt>
                                        </p:tgtEl>
                                        <p:attrNameLst>
                                          <p:attrName>style.visibility</p:attrName>
                                        </p:attrNameLst>
                                      </p:cBhvr>
                                      <p:to>
                                        <p:strVal val="visible"/>
                                      </p:to>
                                    </p:set>
                                    <p:anim calcmode="lin" valueType="num">
                                      <p:cBhvr additive="base">
                                        <p:cTn id="19" dur="500" fill="hold"/>
                                        <p:tgtEl>
                                          <p:spTgt spid="40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099">
                                            <p:txEl>
                                              <p:pRg st="2" end="2"/>
                                            </p:txEl>
                                          </p:spTgt>
                                        </p:tgtEl>
                                        <p:attrNameLst>
                                          <p:attrName>style.visibility</p:attrName>
                                        </p:attrNameLst>
                                      </p:cBhvr>
                                      <p:to>
                                        <p:strVal val="visible"/>
                                      </p:to>
                                    </p:set>
                                    <p:anim calcmode="lin" valueType="num">
                                      <p:cBhvr additive="base">
                                        <p:cTn id="25" dur="500" fill="hold"/>
                                        <p:tgtEl>
                                          <p:spTgt spid="409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09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099">
                                            <p:txEl>
                                              <p:pRg st="3" end="3"/>
                                            </p:txEl>
                                          </p:spTgt>
                                        </p:tgtEl>
                                        <p:attrNameLst>
                                          <p:attrName>style.visibility</p:attrName>
                                        </p:attrNameLst>
                                      </p:cBhvr>
                                      <p:to>
                                        <p:strVal val="visible"/>
                                      </p:to>
                                    </p:set>
                                    <p:anim calcmode="lin" valueType="num">
                                      <p:cBhvr additive="base">
                                        <p:cTn id="31" dur="500" fill="hold"/>
                                        <p:tgtEl>
                                          <p:spTgt spid="409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099">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build="p" autoUpdateAnimBg="0"/>
      <p:bldP spid="409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zh-CN" altLang="en-US" smtClean="0"/>
              <a:t>第一节      什么是财务管理</a:t>
            </a:r>
          </a:p>
        </p:txBody>
      </p:sp>
      <p:sp>
        <p:nvSpPr>
          <p:cNvPr id="7171" name="Rectangle 3"/>
          <p:cNvSpPr>
            <a:spLocks noGrp="1" noChangeArrowheads="1"/>
          </p:cNvSpPr>
          <p:nvPr>
            <p:ph idx="1"/>
          </p:nvPr>
        </p:nvSpPr>
        <p:spPr>
          <a:xfrm>
            <a:off x="685800" y="1981200"/>
            <a:ext cx="8229600" cy="4114800"/>
          </a:xfrm>
        </p:spPr>
        <p:txBody>
          <a:bodyPr/>
          <a:lstStyle/>
          <a:p>
            <a:pPr eaLnBrk="1" hangingPunct="1"/>
            <a:r>
              <a:rPr lang="zh-CN" altLang="en-US" smtClean="0"/>
              <a:t>一、资金运动过程与财务活动</a:t>
            </a:r>
          </a:p>
          <a:p>
            <a:pPr eaLnBrk="1" hangingPunct="1"/>
            <a:r>
              <a:rPr lang="zh-CN" altLang="en-US" smtClean="0"/>
              <a:t>                       </a:t>
            </a:r>
            <a:r>
              <a:rPr lang="en-US" altLang="zh-CN" sz="2400" smtClean="0"/>
              <a:t>A</a:t>
            </a:r>
          </a:p>
          <a:p>
            <a:pPr eaLnBrk="1" hangingPunct="1"/>
            <a:r>
              <a:rPr lang="en-US" altLang="zh-CN" smtClean="0"/>
              <a:t>       G      W          P           W’       G’(G+</a:t>
            </a:r>
            <a:r>
              <a:rPr lang="en-US" altLang="zh-CN" smtClean="0">
                <a:sym typeface="Wingdings 3" pitchFamily="18" charset="2"/>
              </a:rPr>
              <a:t></a:t>
            </a:r>
            <a:r>
              <a:rPr lang="en-US" altLang="zh-CN" smtClean="0"/>
              <a:t>G) </a:t>
            </a:r>
          </a:p>
          <a:p>
            <a:pPr eaLnBrk="1" hangingPunct="1"/>
            <a:r>
              <a:rPr lang="en-US" altLang="zh-CN" sz="2400" smtClean="0"/>
              <a:t>                              P</a:t>
            </a:r>
            <a:r>
              <a:rPr lang="en-US" altLang="zh-CN" sz="2400" baseline="-25000" smtClean="0"/>
              <a:t>m</a:t>
            </a:r>
          </a:p>
          <a:p>
            <a:pPr eaLnBrk="1" hangingPunct="1"/>
            <a:endParaRPr lang="en-US" altLang="zh-CN" sz="2400" smtClean="0"/>
          </a:p>
          <a:p>
            <a:pPr eaLnBrk="1" hangingPunct="1"/>
            <a:r>
              <a:rPr lang="zh-CN" altLang="en-US" sz="2400" smtClean="0"/>
              <a:t>筹资                              投资活动                         分配活动</a:t>
            </a:r>
          </a:p>
          <a:p>
            <a:pPr eaLnBrk="1" hangingPunct="1"/>
            <a:r>
              <a:rPr lang="zh-CN" altLang="en-US" sz="2400" smtClean="0"/>
              <a:t>活动</a:t>
            </a:r>
          </a:p>
          <a:p>
            <a:pPr eaLnBrk="1" hangingPunct="1"/>
            <a:endParaRPr lang="en-US" altLang="zh-CN" smtClean="0"/>
          </a:p>
        </p:txBody>
      </p:sp>
      <p:grpSp>
        <p:nvGrpSpPr>
          <p:cNvPr id="7172" name="Group 18"/>
          <p:cNvGrpSpPr>
            <a:grpSpLocks/>
          </p:cNvGrpSpPr>
          <p:nvPr/>
        </p:nvGrpSpPr>
        <p:grpSpPr bwMode="auto">
          <a:xfrm>
            <a:off x="1066800" y="3124200"/>
            <a:ext cx="7315200" cy="2057400"/>
            <a:chOff x="672" y="1968"/>
            <a:chExt cx="4608" cy="1296"/>
          </a:xfrm>
        </p:grpSpPr>
        <p:grpSp>
          <p:nvGrpSpPr>
            <p:cNvPr id="7173" name="Group 11"/>
            <p:cNvGrpSpPr>
              <a:grpSpLocks/>
            </p:cNvGrpSpPr>
            <p:nvPr/>
          </p:nvGrpSpPr>
          <p:grpSpPr bwMode="auto">
            <a:xfrm>
              <a:off x="768" y="1968"/>
              <a:ext cx="3456" cy="432"/>
              <a:chOff x="768" y="1968"/>
              <a:chExt cx="3456" cy="432"/>
            </a:xfrm>
          </p:grpSpPr>
          <p:sp>
            <p:nvSpPr>
              <p:cNvPr id="7179" name="Line 4"/>
              <p:cNvSpPr>
                <a:spLocks noChangeShapeType="1"/>
              </p:cNvSpPr>
              <p:nvPr/>
            </p:nvSpPr>
            <p:spPr bwMode="auto">
              <a:xfrm>
                <a:off x="768" y="2160"/>
                <a:ext cx="33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80" name="Line 5"/>
              <p:cNvSpPr>
                <a:spLocks noChangeShapeType="1"/>
              </p:cNvSpPr>
              <p:nvPr/>
            </p:nvSpPr>
            <p:spPr bwMode="auto">
              <a:xfrm>
                <a:off x="1392" y="2160"/>
                <a:ext cx="38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81" name="Line 6"/>
              <p:cNvSpPr>
                <a:spLocks noChangeShapeType="1"/>
              </p:cNvSpPr>
              <p:nvPr/>
            </p:nvSpPr>
            <p:spPr bwMode="auto">
              <a:xfrm flipV="1">
                <a:off x="2016" y="1968"/>
                <a:ext cx="192"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82" name="Line 7"/>
              <p:cNvSpPr>
                <a:spLocks noChangeShapeType="1"/>
              </p:cNvSpPr>
              <p:nvPr/>
            </p:nvSpPr>
            <p:spPr bwMode="auto">
              <a:xfrm>
                <a:off x="2016" y="2160"/>
                <a:ext cx="144"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83" name="Line 8"/>
              <p:cNvSpPr>
                <a:spLocks noChangeShapeType="1"/>
              </p:cNvSpPr>
              <p:nvPr/>
            </p:nvSpPr>
            <p:spPr bwMode="auto">
              <a:xfrm>
                <a:off x="2208" y="2160"/>
                <a:ext cx="336"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84" name="Line 9"/>
              <p:cNvSpPr>
                <a:spLocks noChangeShapeType="1"/>
              </p:cNvSpPr>
              <p:nvPr/>
            </p:nvSpPr>
            <p:spPr bwMode="auto">
              <a:xfrm>
                <a:off x="2784" y="2160"/>
                <a:ext cx="624"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85" name="Line 10"/>
              <p:cNvSpPr>
                <a:spLocks noChangeShapeType="1"/>
              </p:cNvSpPr>
              <p:nvPr/>
            </p:nvSpPr>
            <p:spPr bwMode="auto">
              <a:xfrm>
                <a:off x="3744" y="2160"/>
                <a:ext cx="48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7174" name="Line 12"/>
            <p:cNvSpPr>
              <a:spLocks noChangeShapeType="1"/>
            </p:cNvSpPr>
            <p:nvPr/>
          </p:nvSpPr>
          <p:spPr bwMode="auto">
            <a:xfrm>
              <a:off x="1248" y="2352"/>
              <a:ext cx="0" cy="9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75" name="Line 13"/>
            <p:cNvSpPr>
              <a:spLocks noChangeShapeType="1"/>
            </p:cNvSpPr>
            <p:nvPr/>
          </p:nvSpPr>
          <p:spPr bwMode="auto">
            <a:xfrm>
              <a:off x="4368" y="2400"/>
              <a:ext cx="0" cy="86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76" name="Line 14"/>
            <p:cNvSpPr>
              <a:spLocks noChangeShapeType="1"/>
            </p:cNvSpPr>
            <p:nvPr/>
          </p:nvSpPr>
          <p:spPr bwMode="auto">
            <a:xfrm>
              <a:off x="672" y="2688"/>
              <a:ext cx="48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177" name="Line 15"/>
            <p:cNvSpPr>
              <a:spLocks noChangeShapeType="1"/>
            </p:cNvSpPr>
            <p:nvPr/>
          </p:nvSpPr>
          <p:spPr bwMode="auto">
            <a:xfrm>
              <a:off x="1296" y="2688"/>
              <a:ext cx="3072"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178" name="Line 17"/>
            <p:cNvSpPr>
              <a:spLocks noChangeShapeType="1"/>
            </p:cNvSpPr>
            <p:nvPr/>
          </p:nvSpPr>
          <p:spPr bwMode="auto">
            <a:xfrm>
              <a:off x="4368" y="2688"/>
              <a:ext cx="912"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19200" y="304800"/>
            <a:ext cx="7772400" cy="965200"/>
          </a:xfrm>
        </p:spPr>
        <p:txBody>
          <a:bodyPr/>
          <a:lstStyle/>
          <a:p>
            <a:pPr eaLnBrk="1" hangingPunct="1"/>
            <a:r>
              <a:rPr lang="zh-CN" altLang="en-US" smtClean="0"/>
              <a:t>筹资活动</a:t>
            </a:r>
          </a:p>
        </p:txBody>
      </p:sp>
      <p:sp>
        <p:nvSpPr>
          <p:cNvPr id="10243" name="Rectangle 3"/>
          <p:cNvSpPr>
            <a:spLocks noGrp="1" noChangeArrowheads="1"/>
          </p:cNvSpPr>
          <p:nvPr>
            <p:ph idx="1"/>
          </p:nvPr>
        </p:nvSpPr>
        <p:spPr>
          <a:xfrm>
            <a:off x="1600200" y="1219200"/>
            <a:ext cx="6858000" cy="5105400"/>
          </a:xfrm>
        </p:spPr>
        <p:txBody>
          <a:bodyPr/>
          <a:lstStyle/>
          <a:p>
            <a:pPr eaLnBrk="1" hangingPunct="1">
              <a:lnSpc>
                <a:spcPct val="90000"/>
              </a:lnSpc>
            </a:pPr>
            <a:r>
              <a:rPr lang="zh-CN" altLang="en-US" smtClean="0"/>
              <a:t>资金来源</a:t>
            </a:r>
          </a:p>
          <a:p>
            <a:pPr lvl="1" eaLnBrk="1" hangingPunct="1">
              <a:lnSpc>
                <a:spcPct val="90000"/>
              </a:lnSpc>
              <a:buFontTx/>
              <a:buChar char="•"/>
            </a:pPr>
            <a:r>
              <a:rPr lang="zh-CN" altLang="en-US" smtClean="0"/>
              <a:t>权益资金</a:t>
            </a:r>
          </a:p>
          <a:p>
            <a:pPr lvl="2" eaLnBrk="1" hangingPunct="1">
              <a:lnSpc>
                <a:spcPct val="90000"/>
              </a:lnSpc>
            </a:pPr>
            <a:r>
              <a:rPr lang="zh-CN" altLang="en-US" smtClean="0"/>
              <a:t>普通股</a:t>
            </a:r>
          </a:p>
          <a:p>
            <a:pPr lvl="2" eaLnBrk="1" hangingPunct="1">
              <a:lnSpc>
                <a:spcPct val="90000"/>
              </a:lnSpc>
            </a:pPr>
            <a:r>
              <a:rPr lang="zh-CN" altLang="en-US" smtClean="0"/>
              <a:t>优先股</a:t>
            </a:r>
          </a:p>
          <a:p>
            <a:pPr lvl="1" eaLnBrk="1" hangingPunct="1">
              <a:lnSpc>
                <a:spcPct val="90000"/>
              </a:lnSpc>
              <a:buFontTx/>
              <a:buChar char="•"/>
            </a:pPr>
            <a:r>
              <a:rPr lang="zh-CN" altLang="en-US" smtClean="0"/>
              <a:t>负债资金</a:t>
            </a:r>
          </a:p>
          <a:p>
            <a:pPr lvl="2" eaLnBrk="1" hangingPunct="1">
              <a:lnSpc>
                <a:spcPct val="90000"/>
              </a:lnSpc>
            </a:pPr>
            <a:r>
              <a:rPr lang="zh-CN" altLang="en-US" smtClean="0"/>
              <a:t>银行借款</a:t>
            </a:r>
          </a:p>
          <a:p>
            <a:pPr lvl="2" eaLnBrk="1" hangingPunct="1">
              <a:lnSpc>
                <a:spcPct val="90000"/>
              </a:lnSpc>
            </a:pPr>
            <a:r>
              <a:rPr lang="zh-CN" altLang="en-US" smtClean="0"/>
              <a:t>企业债券、可转换债券</a:t>
            </a:r>
          </a:p>
          <a:p>
            <a:pPr lvl="2" eaLnBrk="1" hangingPunct="1">
              <a:lnSpc>
                <a:spcPct val="90000"/>
              </a:lnSpc>
            </a:pPr>
            <a:r>
              <a:rPr lang="zh-CN" altLang="en-US" smtClean="0"/>
              <a:t>融资租赁</a:t>
            </a:r>
          </a:p>
          <a:p>
            <a:pPr lvl="2" eaLnBrk="1" hangingPunct="1">
              <a:lnSpc>
                <a:spcPct val="90000"/>
              </a:lnSpc>
            </a:pPr>
            <a:r>
              <a:rPr lang="zh-CN" altLang="en-US" smtClean="0"/>
              <a:t>商业信用</a:t>
            </a:r>
          </a:p>
          <a:p>
            <a:pPr eaLnBrk="1" hangingPunct="1">
              <a:lnSpc>
                <a:spcPct val="90000"/>
              </a:lnSpc>
            </a:pPr>
            <a:r>
              <a:rPr lang="zh-CN" altLang="en-US" smtClean="0"/>
              <a:t>资本结构安排</a:t>
            </a:r>
          </a:p>
          <a:p>
            <a:pPr eaLnBrk="1" hangingPunct="1">
              <a:lnSpc>
                <a:spcPct val="90000"/>
              </a:lnSpc>
            </a:pPr>
            <a:r>
              <a:rPr lang="zh-CN" altLang="en-US" smtClean="0"/>
              <a:t>资金来源与资产结构的期限配比</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additive="base">
                                        <p:cTn id="7" dur="500" fill="hold"/>
                                        <p:tgtEl>
                                          <p:spTgt spid="102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 calcmode="lin" valueType="num">
                                      <p:cBhvr additive="base">
                                        <p:cTn id="13"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10243">
                                            <p:txEl>
                                              <p:pRg st="1" end="1"/>
                                            </p:txEl>
                                          </p:spTgt>
                                        </p:tgtEl>
                                        <p:attrNameLst>
                                          <p:attrName>style.visibility</p:attrName>
                                        </p:attrNameLst>
                                      </p:cBhvr>
                                      <p:to>
                                        <p:strVal val="visible"/>
                                      </p:to>
                                    </p:set>
                                    <p:anim calcmode="lin" valueType="num">
                                      <p:cBhvr additive="base">
                                        <p:cTn id="17"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24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10243">
                                            <p:txEl>
                                              <p:pRg st="2" end="2"/>
                                            </p:txEl>
                                          </p:spTgt>
                                        </p:tgtEl>
                                        <p:attrNameLst>
                                          <p:attrName>style.visibility</p:attrName>
                                        </p:attrNameLst>
                                      </p:cBhvr>
                                      <p:to>
                                        <p:strVal val="visible"/>
                                      </p:to>
                                    </p:set>
                                    <p:anim calcmode="lin" valueType="num">
                                      <p:cBhvr additive="base">
                                        <p:cTn id="21"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024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10243">
                                            <p:txEl>
                                              <p:pRg st="3" end="3"/>
                                            </p:txEl>
                                          </p:spTgt>
                                        </p:tgtEl>
                                        <p:attrNameLst>
                                          <p:attrName>style.visibility</p:attrName>
                                        </p:attrNameLst>
                                      </p:cBhvr>
                                      <p:to>
                                        <p:strVal val="visible"/>
                                      </p:to>
                                    </p:set>
                                    <p:anim calcmode="lin" valueType="num">
                                      <p:cBhvr additive="base">
                                        <p:cTn id="25"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10243">
                                            <p:txEl>
                                              <p:pRg st="4" end="4"/>
                                            </p:txEl>
                                          </p:spTgt>
                                        </p:tgtEl>
                                        <p:attrNameLst>
                                          <p:attrName>style.visibility</p:attrName>
                                        </p:attrNameLst>
                                      </p:cBhvr>
                                      <p:to>
                                        <p:strVal val="visible"/>
                                      </p:to>
                                    </p:set>
                                    <p:anim calcmode="lin" valueType="num">
                                      <p:cBhvr additive="base">
                                        <p:cTn id="29"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024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par>
                                <p:cTn id="31" presetID="2" presetClass="entr" presetSubtype="8" fill="hold" grpId="0" nodeType="withEffect">
                                  <p:stCondLst>
                                    <p:cond delay="0"/>
                                  </p:stCondLst>
                                  <p:childTnLst>
                                    <p:set>
                                      <p:cBhvr>
                                        <p:cTn id="32" dur="1" fill="hold">
                                          <p:stCondLst>
                                            <p:cond delay="0"/>
                                          </p:stCondLst>
                                        </p:cTn>
                                        <p:tgtEl>
                                          <p:spTgt spid="10243">
                                            <p:txEl>
                                              <p:pRg st="5" end="5"/>
                                            </p:txEl>
                                          </p:spTgt>
                                        </p:tgtEl>
                                        <p:attrNameLst>
                                          <p:attrName>style.visibility</p:attrName>
                                        </p:attrNameLst>
                                      </p:cBhvr>
                                      <p:to>
                                        <p:strVal val="visible"/>
                                      </p:to>
                                    </p:set>
                                    <p:anim calcmode="lin" valueType="num">
                                      <p:cBhvr additive="base">
                                        <p:cTn id="33" dur="500" fill="hold"/>
                                        <p:tgtEl>
                                          <p:spTgt spid="10243">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0243">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par>
                                <p:cTn id="35" presetID="2" presetClass="entr" presetSubtype="8" fill="hold" grpId="0" nodeType="withEffect">
                                  <p:stCondLst>
                                    <p:cond delay="0"/>
                                  </p:stCondLst>
                                  <p:childTnLst>
                                    <p:set>
                                      <p:cBhvr>
                                        <p:cTn id="36" dur="1" fill="hold">
                                          <p:stCondLst>
                                            <p:cond delay="0"/>
                                          </p:stCondLst>
                                        </p:cTn>
                                        <p:tgtEl>
                                          <p:spTgt spid="10243">
                                            <p:txEl>
                                              <p:pRg st="6" end="6"/>
                                            </p:txEl>
                                          </p:spTgt>
                                        </p:tgtEl>
                                        <p:attrNameLst>
                                          <p:attrName>style.visibility</p:attrName>
                                        </p:attrNameLst>
                                      </p:cBhvr>
                                      <p:to>
                                        <p:strVal val="visible"/>
                                      </p:to>
                                    </p:set>
                                    <p:anim calcmode="lin" valueType="num">
                                      <p:cBhvr additive="base">
                                        <p:cTn id="37" dur="500" fill="hold"/>
                                        <p:tgtEl>
                                          <p:spTgt spid="10243">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par>
                                <p:cTn id="39" presetID="2" presetClass="entr" presetSubtype="8" fill="hold" grpId="0" nodeType="withEffect">
                                  <p:stCondLst>
                                    <p:cond delay="0"/>
                                  </p:stCondLst>
                                  <p:childTnLst>
                                    <p:set>
                                      <p:cBhvr>
                                        <p:cTn id="40" dur="1" fill="hold">
                                          <p:stCondLst>
                                            <p:cond delay="0"/>
                                          </p:stCondLst>
                                        </p:cTn>
                                        <p:tgtEl>
                                          <p:spTgt spid="10243">
                                            <p:txEl>
                                              <p:pRg st="7" end="7"/>
                                            </p:txEl>
                                          </p:spTgt>
                                        </p:tgtEl>
                                        <p:attrNameLst>
                                          <p:attrName>style.visibility</p:attrName>
                                        </p:attrNameLst>
                                      </p:cBhvr>
                                      <p:to>
                                        <p:strVal val="visible"/>
                                      </p:to>
                                    </p:set>
                                    <p:anim calcmode="lin" valueType="num">
                                      <p:cBhvr additive="base">
                                        <p:cTn id="41" dur="500" fill="hold"/>
                                        <p:tgtEl>
                                          <p:spTgt spid="10243">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0243">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whoosh.wav"/>
                                        </p:tgtEl>
                                      </p:cMediaNode>
                                    </p:audio>
                                  </p:subTnLst>
                                </p:cTn>
                              </p:par>
                              <p:par>
                                <p:cTn id="43" presetID="2" presetClass="entr" presetSubtype="8" fill="hold" grpId="0" nodeType="withEffect">
                                  <p:stCondLst>
                                    <p:cond delay="0"/>
                                  </p:stCondLst>
                                  <p:childTnLst>
                                    <p:set>
                                      <p:cBhvr>
                                        <p:cTn id="44" dur="1" fill="hold">
                                          <p:stCondLst>
                                            <p:cond delay="0"/>
                                          </p:stCondLst>
                                        </p:cTn>
                                        <p:tgtEl>
                                          <p:spTgt spid="10243">
                                            <p:txEl>
                                              <p:pRg st="8" end="8"/>
                                            </p:txEl>
                                          </p:spTgt>
                                        </p:tgtEl>
                                        <p:attrNameLst>
                                          <p:attrName>style.visibility</p:attrName>
                                        </p:attrNameLst>
                                      </p:cBhvr>
                                      <p:to>
                                        <p:strVal val="visible"/>
                                      </p:to>
                                    </p:set>
                                    <p:anim calcmode="lin" valueType="num">
                                      <p:cBhvr additive="base">
                                        <p:cTn id="45" dur="500" fill="hold"/>
                                        <p:tgtEl>
                                          <p:spTgt spid="10243">
                                            <p:txEl>
                                              <p:pRg st="8" end="8"/>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10243">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2" name="whoosh.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0243">
                                            <p:txEl>
                                              <p:pRg st="9" end="9"/>
                                            </p:txEl>
                                          </p:spTgt>
                                        </p:tgtEl>
                                        <p:attrNameLst>
                                          <p:attrName>style.visibility</p:attrName>
                                        </p:attrNameLst>
                                      </p:cBhvr>
                                      <p:to>
                                        <p:strVal val="visible"/>
                                      </p:to>
                                    </p:set>
                                    <p:anim calcmode="lin" valueType="num">
                                      <p:cBhvr additive="base">
                                        <p:cTn id="51" dur="500" fill="hold"/>
                                        <p:tgtEl>
                                          <p:spTgt spid="10243">
                                            <p:txEl>
                                              <p:pRg st="9" end="9"/>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10243">
                                            <p:txEl>
                                              <p:pRg st="9"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2" name="whoosh.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10243">
                                            <p:txEl>
                                              <p:pRg st="10" end="10"/>
                                            </p:txEl>
                                          </p:spTgt>
                                        </p:tgtEl>
                                        <p:attrNameLst>
                                          <p:attrName>style.visibility</p:attrName>
                                        </p:attrNameLst>
                                      </p:cBhvr>
                                      <p:to>
                                        <p:strVal val="visible"/>
                                      </p:to>
                                    </p:set>
                                    <p:anim calcmode="lin" valueType="num">
                                      <p:cBhvr additive="base">
                                        <p:cTn id="57" dur="500" fill="hold"/>
                                        <p:tgtEl>
                                          <p:spTgt spid="10243">
                                            <p:txEl>
                                              <p:pRg st="10" end="10"/>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10243">
                                            <p:txEl>
                                              <p:pRg st="10" end="1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autoUpdateAnimBg="0"/>
      <p:bldP spid="1024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lstStyle/>
          <a:p>
            <a:pPr eaLnBrk="1" hangingPunct="1"/>
            <a:r>
              <a:rPr lang="zh-CN" altLang="en-US" smtClean="0"/>
              <a:t>投资活动</a:t>
            </a:r>
          </a:p>
        </p:txBody>
      </p:sp>
      <p:sp>
        <p:nvSpPr>
          <p:cNvPr id="1027" name="Rectangle 3"/>
          <p:cNvSpPr>
            <a:spLocks noGrp="1" noChangeArrowheads="1"/>
          </p:cNvSpPr>
          <p:nvPr>
            <p:ph idx="1"/>
          </p:nvPr>
        </p:nvSpPr>
        <p:spPr/>
        <p:txBody>
          <a:bodyPr/>
          <a:lstStyle/>
          <a:p>
            <a:pPr eaLnBrk="1" hangingPunct="1"/>
            <a:r>
              <a:rPr lang="zh-CN" altLang="en-US" smtClean="0"/>
              <a:t>固定资产投资可行性评价</a:t>
            </a:r>
          </a:p>
          <a:p>
            <a:pPr eaLnBrk="1" hangingPunct="1"/>
            <a:r>
              <a:rPr lang="zh-CN" altLang="en-US" smtClean="0"/>
              <a:t>固定资产的形成与管理</a:t>
            </a:r>
          </a:p>
          <a:p>
            <a:pPr eaLnBrk="1" hangingPunct="1"/>
            <a:r>
              <a:rPr lang="zh-CN" altLang="en-US" smtClean="0"/>
              <a:t>流动资产的形成与管理</a:t>
            </a:r>
          </a:p>
          <a:p>
            <a:pPr lvl="1" eaLnBrk="1" hangingPunct="1">
              <a:buFontTx/>
              <a:buChar char="•"/>
            </a:pPr>
            <a:r>
              <a:rPr lang="zh-CN" altLang="en-US" smtClean="0"/>
              <a:t>现金</a:t>
            </a:r>
          </a:p>
          <a:p>
            <a:pPr lvl="1" eaLnBrk="1" hangingPunct="1">
              <a:buFontTx/>
              <a:buChar char="•"/>
            </a:pPr>
            <a:r>
              <a:rPr lang="zh-CN" altLang="en-US" smtClean="0"/>
              <a:t>存货</a:t>
            </a:r>
          </a:p>
          <a:p>
            <a:pPr lvl="1" eaLnBrk="1" hangingPunct="1">
              <a:buFontTx/>
              <a:buChar char="•"/>
            </a:pPr>
            <a:r>
              <a:rPr lang="zh-CN" altLang="en-US" smtClean="0"/>
              <a:t>应收账款</a:t>
            </a:r>
          </a:p>
          <a:p>
            <a:pPr eaLnBrk="1" hangingPunct="1"/>
            <a:r>
              <a:rPr lang="zh-CN" altLang="en-US" smtClean="0"/>
              <a:t>企业并购</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6">
                                            <p:txEl>
                                              <p:pRg st="0" end="0"/>
                                            </p:txEl>
                                          </p:spTgt>
                                        </p:tgtEl>
                                        <p:attrNameLst>
                                          <p:attrName>style.visibility</p:attrName>
                                        </p:attrNameLst>
                                      </p:cBhvr>
                                      <p:to>
                                        <p:strVal val="visible"/>
                                      </p:to>
                                    </p:set>
                                    <p:anim calcmode="lin" valueType="num">
                                      <p:cBhvr additive="base">
                                        <p:cTn id="7" dur="500" fill="hold"/>
                                        <p:tgtEl>
                                          <p:spTgt spid="102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7">
                                            <p:txEl>
                                              <p:pRg st="0" end="0"/>
                                            </p:txEl>
                                          </p:spTgt>
                                        </p:tgtEl>
                                        <p:attrNameLst>
                                          <p:attrName>style.visibility</p:attrName>
                                        </p:attrNameLst>
                                      </p:cBhvr>
                                      <p:to>
                                        <p:strVal val="visible"/>
                                      </p:to>
                                    </p:set>
                                    <p:anim calcmode="lin" valueType="num">
                                      <p:cBhvr additive="base">
                                        <p:cTn id="13"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7">
                                            <p:txEl>
                                              <p:pRg st="1" end="1"/>
                                            </p:txEl>
                                          </p:spTgt>
                                        </p:tgtEl>
                                        <p:attrNameLst>
                                          <p:attrName>style.visibility</p:attrName>
                                        </p:attrNameLst>
                                      </p:cBhvr>
                                      <p:to>
                                        <p:strVal val="visible"/>
                                      </p:to>
                                    </p:set>
                                    <p:anim calcmode="lin" valueType="num">
                                      <p:cBhvr additive="base">
                                        <p:cTn id="19"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7">
                                            <p:txEl>
                                              <p:pRg st="2" end="2"/>
                                            </p:txEl>
                                          </p:spTgt>
                                        </p:tgtEl>
                                        <p:attrNameLst>
                                          <p:attrName>style.visibility</p:attrName>
                                        </p:attrNameLst>
                                      </p:cBhvr>
                                      <p:to>
                                        <p:strVal val="visible"/>
                                      </p:to>
                                    </p:set>
                                    <p:anim calcmode="lin" valueType="num">
                                      <p:cBhvr additive="base">
                                        <p:cTn id="2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1027">
                                            <p:txEl>
                                              <p:pRg st="3" end="3"/>
                                            </p:txEl>
                                          </p:spTgt>
                                        </p:tgtEl>
                                        <p:attrNameLst>
                                          <p:attrName>style.visibility</p:attrName>
                                        </p:attrNameLst>
                                      </p:cBhvr>
                                      <p:to>
                                        <p:strVal val="visible"/>
                                      </p:to>
                                    </p:set>
                                    <p:anim calcmode="lin" valueType="num">
                                      <p:cBhvr additive="base">
                                        <p:cTn id="2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02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par>
                                <p:cTn id="31" presetID="2"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additive="base">
                                        <p:cTn id="3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02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par>
                                <p:cTn id="35" presetID="2" presetClass="entr" presetSubtype="8" fill="hold" grpId="0" nodeType="withEffect">
                                  <p:stCondLst>
                                    <p:cond delay="0"/>
                                  </p:stCondLst>
                                  <p:childTnLst>
                                    <p:set>
                                      <p:cBhvr>
                                        <p:cTn id="36" dur="1" fill="hold">
                                          <p:stCondLst>
                                            <p:cond delay="0"/>
                                          </p:stCondLst>
                                        </p:cTn>
                                        <p:tgtEl>
                                          <p:spTgt spid="1027">
                                            <p:txEl>
                                              <p:pRg st="5" end="5"/>
                                            </p:txEl>
                                          </p:spTgt>
                                        </p:tgtEl>
                                        <p:attrNameLst>
                                          <p:attrName>style.visibility</p:attrName>
                                        </p:attrNameLst>
                                      </p:cBhvr>
                                      <p:to>
                                        <p:strVal val="visible"/>
                                      </p:to>
                                    </p:set>
                                    <p:anim calcmode="lin" valueType="num">
                                      <p:cBhvr additive="base">
                                        <p:cTn id="37" dur="500" fill="hold"/>
                                        <p:tgtEl>
                                          <p:spTgt spid="102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7">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27">
                                            <p:txEl>
                                              <p:pRg st="6" end="6"/>
                                            </p:txEl>
                                          </p:spTgt>
                                        </p:tgtEl>
                                        <p:attrNameLst>
                                          <p:attrName>style.visibility</p:attrName>
                                        </p:attrNameLst>
                                      </p:cBhvr>
                                      <p:to>
                                        <p:strVal val="visible"/>
                                      </p:to>
                                    </p:set>
                                    <p:anim calcmode="lin" valueType="num">
                                      <p:cBhvr additive="base">
                                        <p:cTn id="43" dur="500" fill="hold"/>
                                        <p:tgtEl>
                                          <p:spTgt spid="1027">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027">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build="p" autoUpdateAnimBg="0"/>
      <p:bldP spid="102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19200" y="304800"/>
            <a:ext cx="7772400" cy="609600"/>
          </a:xfrm>
        </p:spPr>
        <p:txBody>
          <a:bodyPr>
            <a:normAutofit fontScale="90000"/>
          </a:bodyPr>
          <a:lstStyle/>
          <a:p>
            <a:pPr eaLnBrk="1" hangingPunct="1"/>
            <a:r>
              <a:rPr lang="zh-CN" altLang="en-US" smtClean="0"/>
              <a:t>分配活动：</a:t>
            </a:r>
            <a:r>
              <a:rPr lang="zh-CN" altLang="en-US" sz="3200" smtClean="0"/>
              <a:t>广义分配与狭义分配</a:t>
            </a:r>
          </a:p>
        </p:txBody>
      </p:sp>
      <p:sp>
        <p:nvSpPr>
          <p:cNvPr id="10243" name="Rectangle 3"/>
          <p:cNvSpPr>
            <a:spLocks noGrp="1" noChangeArrowheads="1"/>
          </p:cNvSpPr>
          <p:nvPr>
            <p:ph idx="1"/>
          </p:nvPr>
        </p:nvSpPr>
        <p:spPr>
          <a:xfrm>
            <a:off x="1219200" y="1295400"/>
            <a:ext cx="7772400" cy="5257800"/>
          </a:xfrm>
        </p:spPr>
        <p:txBody>
          <a:bodyPr/>
          <a:lstStyle/>
          <a:p>
            <a:pPr eaLnBrk="1" hangingPunct="1"/>
            <a:endParaRPr lang="en-US" altLang="zh-CN" smtClean="0"/>
          </a:p>
          <a:p>
            <a:pPr eaLnBrk="1" hangingPunct="1"/>
            <a:endParaRPr lang="en-US" altLang="zh-CN" smtClean="0"/>
          </a:p>
        </p:txBody>
      </p:sp>
      <p:graphicFrame>
        <p:nvGraphicFramePr>
          <p:cNvPr id="14464" name="Group 128"/>
          <p:cNvGraphicFramePr>
            <a:graphicFrameLocks noGrp="1"/>
          </p:cNvGraphicFramePr>
          <p:nvPr/>
        </p:nvGraphicFramePr>
        <p:xfrm>
          <a:off x="1143000" y="1066800"/>
          <a:ext cx="7620000" cy="5489575"/>
        </p:xfrm>
        <a:graphic>
          <a:graphicData uri="http://schemas.openxmlformats.org/drawingml/2006/table">
            <a:tbl>
              <a:tblPr/>
              <a:tblGrid>
                <a:gridCol w="5784850"/>
                <a:gridCol w="1835150"/>
              </a:tblGrid>
              <a:tr h="381000">
                <a:tc>
                  <a:txBody>
                    <a:bodyPr/>
                    <a:lstStyle/>
                    <a:p>
                      <a:pPr marL="0" marR="0" lvl="0" indent="0" algn="just"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1800" b="0" i="0" u="none" strike="noStrike" cap="none" normalizeH="0" baseline="0" smtClean="0">
                          <a:ln>
                            <a:noFill/>
                          </a:ln>
                          <a:solidFill>
                            <a:schemeClr val="tx1"/>
                          </a:solidFill>
                          <a:effectLst/>
                          <a:latin typeface="Times New Roman" charset="0"/>
                          <a:ea typeface="宋体" pitchFamily="2" charset="-122"/>
                        </a:rPr>
                        <a:t>收益概念</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1800" b="0" i="0" u="none" strike="noStrike" cap="none" normalizeH="0" baseline="0" smtClean="0">
                          <a:ln>
                            <a:noFill/>
                          </a:ln>
                          <a:solidFill>
                            <a:schemeClr val="tx1"/>
                          </a:solidFill>
                          <a:effectLst/>
                          <a:latin typeface="Times New Roman" charset="0"/>
                          <a:ea typeface="宋体" pitchFamily="2" charset="-122"/>
                        </a:rPr>
                        <a:t>利益相关者</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219200">
                <a:tc>
                  <a:txBody>
                    <a:bodyPr/>
                    <a:lstStyle/>
                    <a:p>
                      <a:pPr marL="0" marR="0" lvl="0" indent="0" algn="just"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en-US" altLang="zh-CN" sz="2800" b="0" i="0" u="none" strike="noStrike" cap="none" normalizeH="0" baseline="0" smtClean="0">
                          <a:ln>
                            <a:noFill/>
                          </a:ln>
                          <a:solidFill>
                            <a:schemeClr val="tx1"/>
                          </a:solidFill>
                          <a:effectLst/>
                          <a:latin typeface="Times New Roman" charset="0"/>
                          <a:ea typeface="宋体" pitchFamily="2" charset="-122"/>
                        </a:rPr>
                        <a:t>       </a:t>
                      </a:r>
                      <a:r>
                        <a:rPr kumimoji="1" lang="en-US" altLang="zh-CN" sz="2000" b="0" i="0" u="none" strike="noStrike" cap="none" normalizeH="0" baseline="0" smtClean="0">
                          <a:ln>
                            <a:noFill/>
                          </a:ln>
                          <a:solidFill>
                            <a:schemeClr val="tx1"/>
                          </a:solidFill>
                          <a:effectLst/>
                          <a:latin typeface="Times New Roman" charset="0"/>
                          <a:ea typeface="宋体" pitchFamily="2" charset="-122"/>
                        </a:rPr>
                        <a:t>1</a:t>
                      </a:r>
                      <a:r>
                        <a:rPr kumimoji="1" lang="zh-CN" altLang="en-US" sz="2000" b="0" i="0" u="none" strike="noStrike" cap="none" normalizeH="0" baseline="0" smtClean="0">
                          <a:ln>
                            <a:noFill/>
                          </a:ln>
                          <a:solidFill>
                            <a:schemeClr val="tx1"/>
                          </a:solidFill>
                          <a:effectLst/>
                          <a:latin typeface="Times New Roman" charset="0"/>
                          <a:ea typeface="宋体" pitchFamily="2" charset="-122"/>
                        </a:rPr>
                        <a:t>、产品的目前市场价值</a:t>
                      </a:r>
                    </a:p>
                    <a:p>
                      <a:pPr marL="0" marR="0" lvl="0" indent="0" algn="just"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        减：从外部取得与这些产品相关的商品和服务成本         等于：增值性收益 </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1" lang="zh-CN" altLang="zh-CN" sz="2800" b="0" i="0" u="none" strike="noStrike" cap="none" normalizeH="0" baseline="0" smtClean="0">
                        <a:ln>
                          <a:noFill/>
                        </a:ln>
                        <a:solidFill>
                          <a:schemeClr val="tx1"/>
                        </a:solidFill>
                        <a:effectLst/>
                        <a:latin typeface="Times New Roman" charset="0"/>
                        <a:ea typeface="宋体" pitchFamily="2"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6995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en-US" altLang="zh-CN" sz="2000" b="0" i="0" u="none" strike="noStrike" cap="none" normalizeH="0" baseline="0" smtClean="0">
                          <a:ln>
                            <a:noFill/>
                          </a:ln>
                          <a:solidFill>
                            <a:schemeClr val="tx1"/>
                          </a:solidFill>
                          <a:effectLst/>
                          <a:latin typeface="Times New Roman" charset="0"/>
                          <a:ea typeface="宋体" pitchFamily="2" charset="-122"/>
                        </a:rPr>
                        <a:t>2</a:t>
                      </a:r>
                      <a:r>
                        <a:rPr kumimoji="1" lang="zh-CN" altLang="en-US" sz="2000" b="0" i="0" u="none" strike="noStrike" cap="none" normalizeH="0" baseline="0" smtClean="0">
                          <a:ln>
                            <a:noFill/>
                          </a:ln>
                          <a:solidFill>
                            <a:schemeClr val="tx1"/>
                          </a:solidFill>
                          <a:effectLst/>
                          <a:latin typeface="Times New Roman" charset="0"/>
                          <a:ea typeface="宋体" pitchFamily="2" charset="-122"/>
                        </a:rPr>
                        <a:t>、减：未来实现持有收益</a:t>
                      </a:r>
                      <a:r>
                        <a:rPr kumimoji="1" lang="zh-CN" altLang="en-US" sz="2800" b="0" i="0" u="none" strike="noStrike" cap="none" normalizeH="0" baseline="0" smtClean="0">
                          <a:ln>
                            <a:noFill/>
                          </a:ln>
                          <a:solidFill>
                            <a:schemeClr val="tx1"/>
                          </a:solidFill>
                          <a:effectLst/>
                          <a:latin typeface="Times New Roman" charset="0"/>
                          <a:ea typeface="宋体" pitchFamily="2" charset="-122"/>
                        </a:rPr>
                        <a:t> </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  等于：已实现增值性收益</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1800" b="0" i="0" u="none" strike="noStrike" cap="none" normalizeH="0" baseline="0" smtClean="0">
                          <a:ln>
                            <a:noFill/>
                          </a:ln>
                          <a:solidFill>
                            <a:schemeClr val="tx1"/>
                          </a:solidFill>
                          <a:effectLst/>
                          <a:latin typeface="Times New Roman" charset="0"/>
                          <a:ea typeface="宋体" pitchFamily="2" charset="-122"/>
                        </a:rPr>
                        <a:t>员工、债权人、国家、优先股东、普通股东</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6995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en-US" altLang="zh-CN" sz="2000" b="0" i="0" u="none" strike="noStrike" cap="none" normalizeH="0" baseline="0" smtClean="0">
                          <a:ln>
                            <a:noFill/>
                          </a:ln>
                          <a:solidFill>
                            <a:schemeClr val="tx1"/>
                          </a:solidFill>
                          <a:effectLst/>
                          <a:latin typeface="Times New Roman" charset="0"/>
                          <a:ea typeface="宋体" pitchFamily="2" charset="-122"/>
                        </a:rPr>
                        <a:t>3</a:t>
                      </a:r>
                      <a:r>
                        <a:rPr kumimoji="1" lang="zh-CN" altLang="en-US" sz="2000" b="0" i="0" u="none" strike="noStrike" cap="none" normalizeH="0" baseline="0" smtClean="0">
                          <a:ln>
                            <a:noFill/>
                          </a:ln>
                          <a:solidFill>
                            <a:schemeClr val="tx1"/>
                          </a:solidFill>
                          <a:effectLst/>
                          <a:latin typeface="Times New Roman" charset="0"/>
                          <a:ea typeface="宋体" pitchFamily="2" charset="-122"/>
                        </a:rPr>
                        <a:t>、减：人工成本</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  等于：息税前利润（</a:t>
                      </a:r>
                      <a:r>
                        <a:rPr kumimoji="1" lang="en-US" altLang="zh-CN" sz="2000" b="0" i="0" u="none" strike="noStrike" cap="none" normalizeH="0" baseline="0" smtClean="0">
                          <a:ln>
                            <a:noFill/>
                          </a:ln>
                          <a:solidFill>
                            <a:schemeClr val="tx1"/>
                          </a:solidFill>
                          <a:effectLst/>
                          <a:latin typeface="Times New Roman" charset="0"/>
                          <a:ea typeface="宋体" pitchFamily="2" charset="-122"/>
                        </a:rPr>
                        <a:t>EBIT</a:t>
                      </a:r>
                      <a:r>
                        <a:rPr kumimoji="1" lang="zh-CN" altLang="en-US" sz="2000" b="0" i="0" u="none" strike="noStrike" cap="none" normalizeH="0" baseline="0" smtClean="0">
                          <a:ln>
                            <a:noFill/>
                          </a:ln>
                          <a:solidFill>
                            <a:schemeClr val="tx1"/>
                          </a:solidFill>
                          <a:effectLst/>
                          <a:latin typeface="Times New Roman" charset="0"/>
                          <a:ea typeface="宋体" pitchFamily="2" charset="-122"/>
                        </a:rPr>
                        <a:t>）</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1800" b="0" i="0" u="none" strike="noStrike" cap="none" normalizeH="0" baseline="0" smtClean="0">
                          <a:ln>
                            <a:noFill/>
                          </a:ln>
                          <a:solidFill>
                            <a:schemeClr val="tx1"/>
                          </a:solidFill>
                          <a:effectLst/>
                          <a:latin typeface="Times New Roman" charset="0"/>
                          <a:ea typeface="宋体" pitchFamily="2" charset="-122"/>
                        </a:rPr>
                        <a:t>债权人、国家、优先股东、普通股东</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71755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en-US" altLang="zh-CN" sz="2000" b="0" i="0" u="none" strike="noStrike" cap="none" normalizeH="0" baseline="0" smtClean="0">
                          <a:ln>
                            <a:noFill/>
                          </a:ln>
                          <a:solidFill>
                            <a:schemeClr val="tx1"/>
                          </a:solidFill>
                          <a:effectLst/>
                          <a:latin typeface="Times New Roman" charset="0"/>
                          <a:ea typeface="宋体" pitchFamily="2" charset="-122"/>
                        </a:rPr>
                        <a:t>4</a:t>
                      </a:r>
                      <a:r>
                        <a:rPr kumimoji="1" lang="zh-CN" altLang="en-US" sz="2000" b="0" i="0" u="none" strike="noStrike" cap="none" normalizeH="0" baseline="0" smtClean="0">
                          <a:ln>
                            <a:noFill/>
                          </a:ln>
                          <a:solidFill>
                            <a:schemeClr val="tx1"/>
                          </a:solidFill>
                          <a:effectLst/>
                          <a:latin typeface="Times New Roman" charset="0"/>
                          <a:ea typeface="宋体" pitchFamily="2" charset="-122"/>
                        </a:rPr>
                        <a:t>、减：利息（</a:t>
                      </a:r>
                      <a:r>
                        <a:rPr kumimoji="1" lang="en-US" altLang="zh-CN" sz="2000" b="0" i="0" u="none" strike="noStrike" cap="none" normalizeH="0" baseline="0" smtClean="0">
                          <a:ln>
                            <a:noFill/>
                          </a:ln>
                          <a:solidFill>
                            <a:schemeClr val="tx1"/>
                          </a:solidFill>
                          <a:effectLst/>
                          <a:latin typeface="Times New Roman" charset="0"/>
                          <a:ea typeface="宋体" pitchFamily="2" charset="-122"/>
                        </a:rPr>
                        <a:t>I</a:t>
                      </a:r>
                      <a:r>
                        <a:rPr kumimoji="1" lang="zh-CN" altLang="en-US" sz="2000" b="0" i="0" u="none" strike="noStrike" cap="none" normalizeH="0" baseline="0" smtClean="0">
                          <a:ln>
                            <a:noFill/>
                          </a:ln>
                          <a:solidFill>
                            <a:schemeClr val="tx1"/>
                          </a:solidFill>
                          <a:effectLst/>
                          <a:latin typeface="Times New Roman" charset="0"/>
                          <a:ea typeface="宋体" pitchFamily="2" charset="-122"/>
                        </a:rPr>
                        <a:t>）</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  等于：税前利润（</a:t>
                      </a:r>
                      <a:r>
                        <a:rPr kumimoji="1" lang="en-US" altLang="zh-CN" sz="2000" b="0" i="0" u="none" strike="noStrike" cap="none" normalizeH="0" baseline="0" smtClean="0">
                          <a:ln>
                            <a:noFill/>
                          </a:ln>
                          <a:solidFill>
                            <a:schemeClr val="tx1"/>
                          </a:solidFill>
                          <a:effectLst/>
                          <a:latin typeface="Times New Roman" charset="0"/>
                          <a:ea typeface="宋体" pitchFamily="2" charset="-122"/>
                        </a:rPr>
                        <a:t>EBT)</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国家、优先股东、普通股东</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719138">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en-US" altLang="zh-CN" sz="2000" b="0" i="0" u="none" strike="noStrike" cap="none" normalizeH="0" baseline="0" smtClean="0">
                          <a:ln>
                            <a:noFill/>
                          </a:ln>
                          <a:solidFill>
                            <a:schemeClr val="tx1"/>
                          </a:solidFill>
                          <a:effectLst/>
                          <a:latin typeface="Times New Roman" charset="0"/>
                          <a:ea typeface="宋体" pitchFamily="2" charset="-122"/>
                        </a:rPr>
                        <a:t>5</a:t>
                      </a:r>
                      <a:r>
                        <a:rPr kumimoji="1" lang="zh-CN" altLang="en-US" sz="2000" b="0" i="0" u="none" strike="noStrike" cap="none" normalizeH="0" baseline="0" smtClean="0">
                          <a:ln>
                            <a:noFill/>
                          </a:ln>
                          <a:solidFill>
                            <a:schemeClr val="tx1"/>
                          </a:solidFill>
                          <a:effectLst/>
                          <a:latin typeface="Times New Roman" charset="0"/>
                          <a:ea typeface="宋体" pitchFamily="2" charset="-122"/>
                        </a:rPr>
                        <a:t>、减：所得税</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  等于：税后利润（</a:t>
                      </a:r>
                      <a:r>
                        <a:rPr kumimoji="1" lang="en-US" altLang="zh-CN" sz="2000" b="0" i="0" u="none" strike="noStrike" cap="none" normalizeH="0" baseline="0" smtClean="0">
                          <a:ln>
                            <a:noFill/>
                          </a:ln>
                          <a:solidFill>
                            <a:schemeClr val="tx1"/>
                          </a:solidFill>
                          <a:effectLst/>
                          <a:latin typeface="Times New Roman" charset="0"/>
                          <a:ea typeface="宋体" pitchFamily="2" charset="-122"/>
                        </a:rPr>
                        <a:t>EAT)</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优先股东、普通股东</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36575">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en-US" altLang="zh-CN" sz="2000" b="0" i="0" u="none" strike="noStrike" cap="none" normalizeH="0" baseline="0" smtClean="0">
                          <a:ln>
                            <a:noFill/>
                          </a:ln>
                          <a:solidFill>
                            <a:schemeClr val="tx1"/>
                          </a:solidFill>
                          <a:effectLst/>
                          <a:latin typeface="Times New Roman" charset="0"/>
                          <a:ea typeface="宋体" pitchFamily="2" charset="-122"/>
                        </a:rPr>
                        <a:t>6</a:t>
                      </a:r>
                      <a:r>
                        <a:rPr kumimoji="1" lang="zh-CN" altLang="en-US" sz="2000" b="0" i="0" u="none" strike="noStrike" cap="none" normalizeH="0" baseline="0" smtClean="0">
                          <a:ln>
                            <a:noFill/>
                          </a:ln>
                          <a:solidFill>
                            <a:schemeClr val="tx1"/>
                          </a:solidFill>
                          <a:effectLst/>
                          <a:latin typeface="Times New Roman" charset="0"/>
                          <a:ea typeface="宋体" pitchFamily="2" charset="-122"/>
                        </a:rPr>
                        <a:t>、减：优先股股利         等于：普通股收益</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000" b="0" i="0" u="none" strike="noStrike" cap="none" normalizeH="0" baseline="0" smtClean="0">
                          <a:ln>
                            <a:noFill/>
                          </a:ln>
                          <a:solidFill>
                            <a:schemeClr val="tx1"/>
                          </a:solidFill>
                          <a:effectLst/>
                          <a:latin typeface="Times New Roman" charset="0"/>
                          <a:ea typeface="宋体" pitchFamily="2" charset="-122"/>
                        </a:rPr>
                        <a:t>普通股东</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zh-CN" altLang="zh-CN" smtClean="0"/>
          </a:p>
        </p:txBody>
      </p:sp>
      <p:sp>
        <p:nvSpPr>
          <p:cNvPr id="11267" name="Rectangle 3"/>
          <p:cNvSpPr>
            <a:spLocks noGrp="1" noChangeArrowheads="1"/>
          </p:cNvSpPr>
          <p:nvPr>
            <p:ph idx="1"/>
          </p:nvPr>
        </p:nvSpPr>
        <p:spPr/>
        <p:txBody>
          <a:bodyPr/>
          <a:lstStyle/>
          <a:p>
            <a:pPr eaLnBrk="1" hangingPunct="1"/>
            <a:endParaRPr lang="zh-CN" altLang="zh-CN" smtClean="0"/>
          </a:p>
        </p:txBody>
      </p:sp>
      <p:grpSp>
        <p:nvGrpSpPr>
          <p:cNvPr id="11268" name="Group 16"/>
          <p:cNvGrpSpPr>
            <a:grpSpLocks/>
          </p:cNvGrpSpPr>
          <p:nvPr/>
        </p:nvGrpSpPr>
        <p:grpSpPr bwMode="auto">
          <a:xfrm>
            <a:off x="838200" y="533400"/>
            <a:ext cx="6934200" cy="5638800"/>
            <a:chOff x="528" y="336"/>
            <a:chExt cx="4368" cy="3552"/>
          </a:xfrm>
        </p:grpSpPr>
        <p:sp>
          <p:nvSpPr>
            <p:cNvPr id="11269" name="AutoShape 17"/>
            <p:cNvSpPr>
              <a:spLocks noChangeArrowheads="1"/>
            </p:cNvSpPr>
            <p:nvPr/>
          </p:nvSpPr>
          <p:spPr bwMode="auto">
            <a:xfrm>
              <a:off x="2112" y="1536"/>
              <a:ext cx="1296" cy="2304"/>
            </a:xfrm>
            <a:prstGeom prst="flowChartProcess">
              <a:avLst/>
            </a:prstGeom>
            <a:solidFill>
              <a:schemeClr val="accent1"/>
            </a:solidFill>
            <a:ln w="9525">
              <a:solidFill>
                <a:schemeClr val="tx1"/>
              </a:solidFill>
              <a:miter lim="800000"/>
              <a:headEnd/>
              <a:tailEnd/>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en-US" altLang="zh-CN"/>
                <a:t> </a:t>
              </a:r>
            </a:p>
          </p:txBody>
        </p:sp>
        <p:grpSp>
          <p:nvGrpSpPr>
            <p:cNvPr id="11270" name="Group 18"/>
            <p:cNvGrpSpPr>
              <a:grpSpLocks/>
            </p:cNvGrpSpPr>
            <p:nvPr/>
          </p:nvGrpSpPr>
          <p:grpSpPr bwMode="auto">
            <a:xfrm>
              <a:off x="528" y="336"/>
              <a:ext cx="4368" cy="3552"/>
              <a:chOff x="528" y="336"/>
              <a:chExt cx="4368" cy="3552"/>
            </a:xfrm>
          </p:grpSpPr>
          <p:sp>
            <p:nvSpPr>
              <p:cNvPr id="11271" name="AutoShape 19"/>
              <p:cNvSpPr>
                <a:spLocks noChangeArrowheads="1"/>
              </p:cNvSpPr>
              <p:nvPr/>
            </p:nvSpPr>
            <p:spPr bwMode="auto">
              <a:xfrm>
                <a:off x="1728" y="336"/>
                <a:ext cx="2016" cy="528"/>
              </a:xfrm>
              <a:prstGeom prst="flowChartProcess">
                <a:avLst/>
              </a:prstGeom>
              <a:solidFill>
                <a:schemeClr val="accent1"/>
              </a:solidFill>
              <a:ln w="9525">
                <a:solidFill>
                  <a:schemeClr val="tx1"/>
                </a:solidFill>
                <a:miter lim="800000"/>
                <a:headEnd/>
                <a:tailEnd/>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solidFill>
                      <a:schemeClr val="bg2"/>
                    </a:solidFill>
                  </a:rPr>
                  <a:t>价值创造</a:t>
                </a:r>
              </a:p>
            </p:txBody>
          </p:sp>
          <p:sp>
            <p:nvSpPr>
              <p:cNvPr id="11272" name="Line 20"/>
              <p:cNvSpPr>
                <a:spLocks noChangeShapeType="1"/>
              </p:cNvSpPr>
              <p:nvPr/>
            </p:nvSpPr>
            <p:spPr bwMode="auto">
              <a:xfrm>
                <a:off x="2688" y="864"/>
                <a:ext cx="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273" name="Line 21"/>
              <p:cNvSpPr>
                <a:spLocks noChangeShapeType="1"/>
              </p:cNvSpPr>
              <p:nvPr/>
            </p:nvSpPr>
            <p:spPr bwMode="auto">
              <a:xfrm>
                <a:off x="1248" y="1200"/>
                <a:ext cx="297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274" name="Line 22"/>
              <p:cNvSpPr>
                <a:spLocks noChangeShapeType="1"/>
              </p:cNvSpPr>
              <p:nvPr/>
            </p:nvSpPr>
            <p:spPr bwMode="auto">
              <a:xfrm>
                <a:off x="1248" y="1200"/>
                <a:ext cx="0" cy="3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1275" name="Line 23"/>
              <p:cNvSpPr>
                <a:spLocks noChangeShapeType="1"/>
              </p:cNvSpPr>
              <p:nvPr/>
            </p:nvSpPr>
            <p:spPr bwMode="auto">
              <a:xfrm>
                <a:off x="2688" y="1200"/>
                <a:ext cx="0" cy="3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1276" name="Line 24"/>
              <p:cNvSpPr>
                <a:spLocks noChangeShapeType="1"/>
              </p:cNvSpPr>
              <p:nvPr/>
            </p:nvSpPr>
            <p:spPr bwMode="auto">
              <a:xfrm>
                <a:off x="4224" y="1200"/>
                <a:ext cx="0" cy="3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1277" name="AutoShape 25"/>
              <p:cNvSpPr>
                <a:spLocks noChangeArrowheads="1"/>
              </p:cNvSpPr>
              <p:nvPr/>
            </p:nvSpPr>
            <p:spPr bwMode="auto">
              <a:xfrm>
                <a:off x="528" y="1536"/>
                <a:ext cx="1296" cy="2304"/>
              </a:xfrm>
              <a:prstGeom prst="flowChartProcess">
                <a:avLst/>
              </a:prstGeom>
              <a:solidFill>
                <a:schemeClr val="accent1"/>
              </a:solidFill>
              <a:ln w="9525">
                <a:solidFill>
                  <a:schemeClr val="tx1"/>
                </a:solidFill>
                <a:miter lim="800000"/>
                <a:headEnd/>
                <a:tailEnd/>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solidFill>
                      <a:schemeClr val="bg2"/>
                    </a:solidFill>
                  </a:rPr>
                  <a:t>投资活动</a:t>
                </a:r>
              </a:p>
              <a:p>
                <a:pPr algn="ctr" eaLnBrk="1" hangingPunct="1"/>
                <a:r>
                  <a:rPr lang="zh-CN" altLang="en-US">
                    <a:solidFill>
                      <a:schemeClr val="bg2"/>
                    </a:solidFill>
                  </a:rPr>
                  <a:t>及决策管理：</a:t>
                </a:r>
              </a:p>
              <a:p>
                <a:pPr algn="ctr" eaLnBrk="1" hangingPunct="1"/>
                <a:r>
                  <a:rPr lang="zh-CN" altLang="en-US">
                    <a:solidFill>
                      <a:schemeClr val="bg2"/>
                    </a:solidFill>
                  </a:rPr>
                  <a:t>投资于超过最</a:t>
                </a:r>
              </a:p>
              <a:p>
                <a:pPr algn="ctr" eaLnBrk="1" hangingPunct="1"/>
                <a:r>
                  <a:rPr lang="zh-CN" altLang="en-US">
                    <a:solidFill>
                      <a:schemeClr val="bg2"/>
                    </a:solidFill>
                  </a:rPr>
                  <a:t>低可接受收益</a:t>
                </a:r>
              </a:p>
              <a:p>
                <a:pPr algn="ctr" eaLnBrk="1" hangingPunct="1"/>
                <a:r>
                  <a:rPr lang="zh-CN" altLang="en-US">
                    <a:solidFill>
                      <a:schemeClr val="bg2"/>
                    </a:solidFill>
                  </a:rPr>
                  <a:t>率的项目。如</a:t>
                </a:r>
              </a:p>
              <a:p>
                <a:pPr algn="ctr" eaLnBrk="1" hangingPunct="1"/>
                <a:r>
                  <a:rPr lang="zh-CN" altLang="en-US">
                    <a:solidFill>
                      <a:schemeClr val="bg2"/>
                    </a:solidFill>
                  </a:rPr>
                  <a:t>项目风险与收</a:t>
                </a:r>
              </a:p>
              <a:p>
                <a:pPr algn="ctr" eaLnBrk="1" hangingPunct="1"/>
                <a:r>
                  <a:rPr lang="zh-CN" altLang="en-US">
                    <a:solidFill>
                      <a:schemeClr val="bg2"/>
                    </a:solidFill>
                  </a:rPr>
                  <a:t>益；资本预算</a:t>
                </a:r>
              </a:p>
              <a:p>
                <a:pPr algn="ctr" eaLnBrk="1" hangingPunct="1"/>
                <a:r>
                  <a:rPr lang="zh-CN" altLang="en-US">
                    <a:solidFill>
                      <a:schemeClr val="bg2"/>
                    </a:solidFill>
                  </a:rPr>
                  <a:t>等。</a:t>
                </a:r>
              </a:p>
            </p:txBody>
          </p:sp>
          <p:sp>
            <p:nvSpPr>
              <p:cNvPr id="11278" name="AutoShape 26"/>
              <p:cNvSpPr>
                <a:spLocks noChangeArrowheads="1"/>
              </p:cNvSpPr>
              <p:nvPr/>
            </p:nvSpPr>
            <p:spPr bwMode="auto">
              <a:xfrm>
                <a:off x="3600" y="1584"/>
                <a:ext cx="1296" cy="2304"/>
              </a:xfrm>
              <a:prstGeom prst="flowChartProcess">
                <a:avLst/>
              </a:prstGeom>
              <a:solidFill>
                <a:schemeClr val="accent1"/>
              </a:solidFill>
              <a:ln w="9525">
                <a:solidFill>
                  <a:schemeClr val="tx1"/>
                </a:solidFill>
                <a:miter lim="800000"/>
                <a:headEnd/>
                <a:tailEnd/>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solidFill>
                      <a:schemeClr val="bg2"/>
                    </a:solidFill>
                  </a:rPr>
                  <a:t>分配活动及决</a:t>
                </a:r>
              </a:p>
              <a:p>
                <a:pPr algn="ctr" eaLnBrk="1" hangingPunct="1"/>
                <a:r>
                  <a:rPr lang="zh-CN" altLang="en-US">
                    <a:solidFill>
                      <a:schemeClr val="bg2"/>
                    </a:solidFill>
                  </a:rPr>
                  <a:t>策管理：如果</a:t>
                </a:r>
              </a:p>
              <a:p>
                <a:pPr algn="ctr" eaLnBrk="1" hangingPunct="1"/>
                <a:r>
                  <a:rPr lang="zh-CN" altLang="en-US">
                    <a:solidFill>
                      <a:schemeClr val="bg2"/>
                    </a:solidFill>
                  </a:rPr>
                  <a:t>没有可获得</a:t>
                </a:r>
              </a:p>
              <a:p>
                <a:pPr algn="ctr" eaLnBrk="1" hangingPunct="1"/>
                <a:r>
                  <a:rPr lang="zh-CN" altLang="en-US">
                    <a:solidFill>
                      <a:schemeClr val="bg2"/>
                    </a:solidFill>
                  </a:rPr>
                  <a:t>最低可接受</a:t>
                </a:r>
              </a:p>
              <a:p>
                <a:pPr algn="ctr" eaLnBrk="1" hangingPunct="1"/>
                <a:r>
                  <a:rPr lang="zh-CN" altLang="en-US">
                    <a:solidFill>
                      <a:schemeClr val="bg2"/>
                    </a:solidFill>
                  </a:rPr>
                  <a:t>收益率的足够</a:t>
                </a:r>
              </a:p>
              <a:p>
                <a:pPr algn="ctr" eaLnBrk="1" hangingPunct="1"/>
                <a:r>
                  <a:rPr lang="zh-CN" altLang="en-US">
                    <a:solidFill>
                      <a:schemeClr val="bg2"/>
                    </a:solidFill>
                  </a:rPr>
                  <a:t>项目，则考虑</a:t>
                </a:r>
              </a:p>
              <a:p>
                <a:pPr algn="ctr" eaLnBrk="1" hangingPunct="1"/>
                <a:r>
                  <a:rPr lang="zh-CN" altLang="en-US">
                    <a:solidFill>
                      <a:schemeClr val="bg2"/>
                    </a:solidFill>
                  </a:rPr>
                  <a:t>将盈利返还</a:t>
                </a:r>
              </a:p>
              <a:p>
                <a:pPr algn="ctr" eaLnBrk="1" hangingPunct="1"/>
                <a:r>
                  <a:rPr lang="zh-CN" altLang="en-US">
                    <a:solidFill>
                      <a:schemeClr val="bg2"/>
                    </a:solidFill>
                  </a:rPr>
                  <a:t>给投资者。</a:t>
                </a:r>
              </a:p>
            </p:txBody>
          </p:sp>
          <p:sp>
            <p:nvSpPr>
              <p:cNvPr id="11279" name="Rectangle 27"/>
              <p:cNvSpPr>
                <a:spLocks noChangeArrowheads="1"/>
              </p:cNvSpPr>
              <p:nvPr/>
            </p:nvSpPr>
            <p:spPr bwMode="auto">
              <a:xfrm>
                <a:off x="2160" y="1632"/>
                <a:ext cx="1268" cy="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zh-CN" altLang="en-US">
                    <a:solidFill>
                      <a:schemeClr val="bg2"/>
                    </a:solidFill>
                  </a:rPr>
                  <a:t>筹资活动</a:t>
                </a:r>
              </a:p>
              <a:p>
                <a:pPr eaLnBrk="1" hangingPunct="1"/>
                <a:r>
                  <a:rPr lang="zh-CN" altLang="en-US">
                    <a:solidFill>
                      <a:schemeClr val="bg2"/>
                    </a:solidFill>
                  </a:rPr>
                  <a:t>与决策管理：</a:t>
                </a:r>
              </a:p>
              <a:p>
                <a:pPr eaLnBrk="1" hangingPunct="1"/>
                <a:r>
                  <a:rPr lang="zh-CN" altLang="en-US">
                    <a:solidFill>
                      <a:schemeClr val="bg2"/>
                    </a:solidFill>
                  </a:rPr>
                  <a:t>选择使投资</a:t>
                </a:r>
              </a:p>
              <a:p>
                <a:pPr eaLnBrk="1" hangingPunct="1"/>
                <a:r>
                  <a:rPr lang="zh-CN" altLang="en-US">
                    <a:solidFill>
                      <a:schemeClr val="bg2"/>
                    </a:solidFill>
                  </a:rPr>
                  <a:t>项目价值最</a:t>
                </a:r>
              </a:p>
              <a:p>
                <a:pPr eaLnBrk="1" hangingPunct="1"/>
                <a:r>
                  <a:rPr lang="zh-CN" altLang="en-US">
                    <a:solidFill>
                      <a:schemeClr val="bg2"/>
                    </a:solidFill>
                  </a:rPr>
                  <a:t>大化并与资</a:t>
                </a:r>
              </a:p>
              <a:p>
                <a:pPr eaLnBrk="1" hangingPunct="1"/>
                <a:r>
                  <a:rPr lang="zh-CN" altLang="en-US">
                    <a:solidFill>
                      <a:schemeClr val="bg2"/>
                    </a:solidFill>
                  </a:rPr>
                  <a:t>产相配比的</a:t>
                </a:r>
              </a:p>
              <a:p>
                <a:pPr eaLnBrk="1" hangingPunct="1"/>
                <a:r>
                  <a:rPr lang="zh-CN" altLang="en-US">
                    <a:solidFill>
                      <a:schemeClr val="bg2"/>
                    </a:solidFill>
                  </a:rPr>
                  <a:t>融资组合。</a:t>
                </a:r>
              </a:p>
              <a:p>
                <a:pPr eaLnBrk="1" hangingPunct="1"/>
                <a:r>
                  <a:rPr lang="zh-CN" altLang="en-US">
                    <a:solidFill>
                      <a:schemeClr val="bg2"/>
                    </a:solidFill>
                  </a:rPr>
                  <a:t>如资本结构</a:t>
                </a:r>
              </a:p>
              <a:p>
                <a:pPr eaLnBrk="1" hangingPunct="1"/>
                <a:r>
                  <a:rPr lang="zh-CN" altLang="en-US">
                    <a:solidFill>
                      <a:schemeClr val="bg2"/>
                    </a:solidFill>
                  </a:rPr>
                  <a:t>决策。</a:t>
                </a:r>
              </a:p>
            </p:txBody>
          </p:sp>
        </p:gr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219200" y="304800"/>
            <a:ext cx="7772400" cy="1066800"/>
          </a:xfrm>
        </p:spPr>
        <p:txBody>
          <a:bodyPr/>
          <a:lstStyle/>
          <a:p>
            <a:pPr eaLnBrk="1" hangingPunct="1"/>
            <a:r>
              <a:rPr lang="zh-CN" altLang="en-US" smtClean="0"/>
              <a:t>二、财务关系</a:t>
            </a:r>
          </a:p>
        </p:txBody>
      </p:sp>
      <p:sp>
        <p:nvSpPr>
          <p:cNvPr id="12291" name="Rectangle 3"/>
          <p:cNvSpPr>
            <a:spLocks noGrp="1" noChangeArrowheads="1"/>
          </p:cNvSpPr>
          <p:nvPr>
            <p:ph idx="1"/>
          </p:nvPr>
        </p:nvSpPr>
        <p:spPr>
          <a:xfrm>
            <a:off x="1219200" y="1600200"/>
            <a:ext cx="7772400" cy="4953000"/>
          </a:xfrm>
        </p:spPr>
        <p:txBody>
          <a:bodyPr/>
          <a:lstStyle/>
          <a:p>
            <a:pPr eaLnBrk="1" hangingPunct="1"/>
            <a:endParaRPr lang="zh-CN" altLang="zh-CN" smtClean="0"/>
          </a:p>
        </p:txBody>
      </p:sp>
      <p:sp>
        <p:nvSpPr>
          <p:cNvPr id="12292" name="Oval 4"/>
          <p:cNvSpPr>
            <a:spLocks noChangeArrowheads="1"/>
          </p:cNvSpPr>
          <p:nvPr/>
        </p:nvSpPr>
        <p:spPr bwMode="auto">
          <a:xfrm>
            <a:off x="3962400" y="3124200"/>
            <a:ext cx="1600200" cy="1676400"/>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t>企业</a:t>
            </a:r>
          </a:p>
        </p:txBody>
      </p:sp>
      <p:sp>
        <p:nvSpPr>
          <p:cNvPr id="12293" name="Oval 5"/>
          <p:cNvSpPr>
            <a:spLocks noChangeArrowheads="1"/>
          </p:cNvSpPr>
          <p:nvPr/>
        </p:nvSpPr>
        <p:spPr bwMode="auto">
          <a:xfrm>
            <a:off x="2057400" y="3276600"/>
            <a:ext cx="1066800" cy="990600"/>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t>股东</a:t>
            </a:r>
          </a:p>
        </p:txBody>
      </p:sp>
      <p:sp>
        <p:nvSpPr>
          <p:cNvPr id="12294" name="Oval 7"/>
          <p:cNvSpPr>
            <a:spLocks noChangeArrowheads="1"/>
          </p:cNvSpPr>
          <p:nvPr/>
        </p:nvSpPr>
        <p:spPr bwMode="auto">
          <a:xfrm>
            <a:off x="4038600" y="1524000"/>
            <a:ext cx="1066800" cy="1066800"/>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t>债权人</a:t>
            </a:r>
          </a:p>
        </p:txBody>
      </p:sp>
      <p:sp>
        <p:nvSpPr>
          <p:cNvPr id="12295" name="Oval 8"/>
          <p:cNvSpPr>
            <a:spLocks noChangeArrowheads="1"/>
          </p:cNvSpPr>
          <p:nvPr/>
        </p:nvSpPr>
        <p:spPr bwMode="auto">
          <a:xfrm>
            <a:off x="6248400" y="3048000"/>
            <a:ext cx="1066800" cy="1066800"/>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t>员工</a:t>
            </a:r>
          </a:p>
        </p:txBody>
      </p:sp>
      <p:sp>
        <p:nvSpPr>
          <p:cNvPr id="12296" name="Oval 9"/>
          <p:cNvSpPr>
            <a:spLocks noChangeArrowheads="1"/>
          </p:cNvSpPr>
          <p:nvPr/>
        </p:nvSpPr>
        <p:spPr bwMode="auto">
          <a:xfrm>
            <a:off x="6172200" y="5029200"/>
            <a:ext cx="990600" cy="1066800"/>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t>国家</a:t>
            </a:r>
          </a:p>
        </p:txBody>
      </p:sp>
      <p:sp>
        <p:nvSpPr>
          <p:cNvPr id="12297" name="Oval 10"/>
          <p:cNvSpPr>
            <a:spLocks noChangeArrowheads="1"/>
          </p:cNvSpPr>
          <p:nvPr/>
        </p:nvSpPr>
        <p:spPr bwMode="auto">
          <a:xfrm>
            <a:off x="3276600" y="5410200"/>
            <a:ext cx="1066800" cy="914400"/>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a:t>交易商</a:t>
            </a:r>
          </a:p>
        </p:txBody>
      </p:sp>
      <p:sp>
        <p:nvSpPr>
          <p:cNvPr id="12298" name="Line 13"/>
          <p:cNvSpPr>
            <a:spLocks noChangeShapeType="1"/>
          </p:cNvSpPr>
          <p:nvPr/>
        </p:nvSpPr>
        <p:spPr bwMode="auto">
          <a:xfrm>
            <a:off x="3124200" y="3810000"/>
            <a:ext cx="762000" cy="0"/>
          </a:xfrm>
          <a:prstGeom prst="line">
            <a:avLst/>
          </a:prstGeom>
          <a:noFill/>
          <a:ln w="12700" cap="sq">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299" name="Line 14"/>
          <p:cNvSpPr>
            <a:spLocks noChangeShapeType="1"/>
          </p:cNvSpPr>
          <p:nvPr/>
        </p:nvSpPr>
        <p:spPr bwMode="auto">
          <a:xfrm>
            <a:off x="4495800" y="2667000"/>
            <a:ext cx="0" cy="381000"/>
          </a:xfrm>
          <a:prstGeom prst="line">
            <a:avLst/>
          </a:prstGeom>
          <a:noFill/>
          <a:ln w="12700" cap="sq">
            <a:solidFill>
              <a:schemeClr val="tx1"/>
            </a:solidFill>
            <a:round/>
            <a:headEnd type="triangle" w="med" len="med"/>
            <a:tailEnd type="none" w="sm" len="sm"/>
          </a:ln>
          <a:extLst>
            <a:ext uri="{909E8E84-426E-40DD-AFC4-6F175D3DCCD1}">
              <a14:hiddenFill xmlns:a14="http://schemas.microsoft.com/office/drawing/2010/main">
                <a:noFill/>
              </a14:hiddenFill>
            </a:ext>
          </a:extLst>
        </p:spPr>
        <p:txBody>
          <a:bodyPr wrap="none"/>
          <a:lstStyle/>
          <a:p>
            <a:endParaRPr lang="zh-CN" altLang="en-US"/>
          </a:p>
        </p:txBody>
      </p:sp>
      <p:sp>
        <p:nvSpPr>
          <p:cNvPr id="12300" name="Line 15"/>
          <p:cNvSpPr>
            <a:spLocks noChangeShapeType="1"/>
          </p:cNvSpPr>
          <p:nvPr/>
        </p:nvSpPr>
        <p:spPr bwMode="auto">
          <a:xfrm flipH="1">
            <a:off x="5562600" y="3581400"/>
            <a:ext cx="685800" cy="152400"/>
          </a:xfrm>
          <a:prstGeom prst="line">
            <a:avLst/>
          </a:prstGeom>
          <a:noFill/>
          <a:ln w="12700" cap="sq">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301" name="Line 16"/>
          <p:cNvSpPr>
            <a:spLocks noChangeShapeType="1"/>
          </p:cNvSpPr>
          <p:nvPr/>
        </p:nvSpPr>
        <p:spPr bwMode="auto">
          <a:xfrm flipH="1" flipV="1">
            <a:off x="5486400" y="4572000"/>
            <a:ext cx="762000" cy="609600"/>
          </a:xfrm>
          <a:prstGeom prst="line">
            <a:avLst/>
          </a:prstGeom>
          <a:noFill/>
          <a:ln w="12700" cap="sq">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302" name="Line 17"/>
          <p:cNvSpPr>
            <a:spLocks noChangeShapeType="1"/>
          </p:cNvSpPr>
          <p:nvPr/>
        </p:nvSpPr>
        <p:spPr bwMode="auto">
          <a:xfrm flipV="1">
            <a:off x="3886200" y="4724400"/>
            <a:ext cx="381000" cy="685800"/>
          </a:xfrm>
          <a:prstGeom prst="line">
            <a:avLst/>
          </a:prstGeom>
          <a:noFill/>
          <a:ln w="12700" cap="sq">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303" name="Line 18"/>
          <p:cNvSpPr>
            <a:spLocks noChangeShapeType="1"/>
          </p:cNvSpPr>
          <p:nvPr/>
        </p:nvSpPr>
        <p:spPr bwMode="auto">
          <a:xfrm flipV="1">
            <a:off x="4724400" y="2590800"/>
            <a:ext cx="0" cy="457200"/>
          </a:xfrm>
          <a:prstGeom prst="line">
            <a:avLst/>
          </a:prstGeom>
          <a:noFill/>
          <a:ln w="12700" cap="sq">
            <a:solidFill>
              <a:schemeClr val="tx1"/>
            </a:solidFill>
            <a:round/>
            <a:headEnd type="triangle" w="med" len="med"/>
            <a:tailEnd type="none" w="sm" len="sm"/>
          </a:ln>
          <a:extLst>
            <a:ext uri="{909E8E84-426E-40DD-AFC4-6F175D3DCCD1}">
              <a14:hiddenFill xmlns:a14="http://schemas.microsoft.com/office/drawing/2010/main">
                <a:noFill/>
              </a14:hiddenFill>
            </a:ext>
          </a:extLst>
        </p:spPr>
        <p:txBody>
          <a:bodyPr wrap="none"/>
          <a:lstStyle/>
          <a:p>
            <a:endParaRPr lang="zh-CN" altLang="en-US"/>
          </a:p>
        </p:txBody>
      </p:sp>
      <p:sp>
        <p:nvSpPr>
          <p:cNvPr id="12304" name="Line 19"/>
          <p:cNvSpPr>
            <a:spLocks noChangeShapeType="1"/>
          </p:cNvSpPr>
          <p:nvPr/>
        </p:nvSpPr>
        <p:spPr bwMode="auto">
          <a:xfrm>
            <a:off x="5562600" y="3962400"/>
            <a:ext cx="762000" cy="0"/>
          </a:xfrm>
          <a:prstGeom prst="line">
            <a:avLst/>
          </a:prstGeom>
          <a:noFill/>
          <a:ln w="12700" cap="sq">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305" name="Line 20"/>
          <p:cNvSpPr>
            <a:spLocks noChangeShapeType="1"/>
          </p:cNvSpPr>
          <p:nvPr/>
        </p:nvSpPr>
        <p:spPr bwMode="auto">
          <a:xfrm>
            <a:off x="5257800" y="4800600"/>
            <a:ext cx="838200" cy="609600"/>
          </a:xfrm>
          <a:prstGeom prst="line">
            <a:avLst/>
          </a:prstGeom>
          <a:noFill/>
          <a:ln w="12700" cap="sq">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306" name="Line 22"/>
          <p:cNvSpPr>
            <a:spLocks noChangeShapeType="1"/>
          </p:cNvSpPr>
          <p:nvPr/>
        </p:nvSpPr>
        <p:spPr bwMode="auto">
          <a:xfrm flipH="1">
            <a:off x="3124200" y="4114800"/>
            <a:ext cx="762000" cy="0"/>
          </a:xfrm>
          <a:prstGeom prst="line">
            <a:avLst/>
          </a:prstGeom>
          <a:noFill/>
          <a:ln w="12700" cap="sq">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2307" name="Line 23"/>
          <p:cNvSpPr>
            <a:spLocks noChangeShapeType="1"/>
          </p:cNvSpPr>
          <p:nvPr/>
        </p:nvSpPr>
        <p:spPr bwMode="auto">
          <a:xfrm flipH="1">
            <a:off x="4191000" y="4800600"/>
            <a:ext cx="304800" cy="685800"/>
          </a:xfrm>
          <a:prstGeom prst="line">
            <a:avLst/>
          </a:prstGeom>
          <a:noFill/>
          <a:ln w="12700" cap="sq">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143000" y="228600"/>
            <a:ext cx="7772400" cy="1066800"/>
          </a:xfrm>
        </p:spPr>
        <p:txBody>
          <a:bodyPr/>
          <a:lstStyle/>
          <a:p>
            <a:pPr eaLnBrk="1" hangingPunct="1"/>
            <a:r>
              <a:rPr lang="zh-CN" altLang="en-US" sz="4000" smtClean="0"/>
              <a:t>三、什么是财务管理？</a:t>
            </a:r>
          </a:p>
        </p:txBody>
      </p:sp>
      <p:sp>
        <p:nvSpPr>
          <p:cNvPr id="15363" name="Rectangle 3"/>
          <p:cNvSpPr>
            <a:spLocks noGrp="1" noChangeArrowheads="1"/>
          </p:cNvSpPr>
          <p:nvPr>
            <p:ph idx="1"/>
          </p:nvPr>
        </p:nvSpPr>
        <p:spPr>
          <a:xfrm>
            <a:off x="1219200" y="1295400"/>
            <a:ext cx="7772400" cy="5029200"/>
          </a:xfrm>
        </p:spPr>
        <p:txBody>
          <a:bodyPr/>
          <a:lstStyle/>
          <a:p>
            <a:pPr eaLnBrk="1" hangingPunct="1">
              <a:lnSpc>
                <a:spcPct val="90000"/>
              </a:lnSpc>
            </a:pPr>
            <a:r>
              <a:rPr lang="zh-CN" altLang="en-US" smtClean="0"/>
              <a:t>定义：财务管理是对企业财务活动及其所体现的关系的管理。</a:t>
            </a:r>
          </a:p>
          <a:p>
            <a:pPr eaLnBrk="1" hangingPunct="1">
              <a:lnSpc>
                <a:spcPct val="90000"/>
              </a:lnSpc>
            </a:pPr>
            <a:r>
              <a:rPr lang="zh-CN" altLang="en-US" smtClean="0"/>
              <a:t>关于企业财务活动：</a:t>
            </a:r>
          </a:p>
          <a:p>
            <a:pPr eaLnBrk="1" hangingPunct="1">
              <a:lnSpc>
                <a:spcPct val="90000"/>
              </a:lnSpc>
            </a:pPr>
            <a:r>
              <a:rPr lang="zh-CN" altLang="en-US" smtClean="0"/>
              <a:t>（</a:t>
            </a:r>
            <a:r>
              <a:rPr lang="en-US" altLang="zh-CN" smtClean="0"/>
              <a:t>1</a:t>
            </a:r>
            <a:r>
              <a:rPr lang="zh-CN" altLang="en-US" smtClean="0"/>
              <a:t>）构成：筹资</a:t>
            </a:r>
            <a:r>
              <a:rPr lang="en-US" altLang="zh-CN" smtClean="0"/>
              <a:t>+</a:t>
            </a:r>
            <a:r>
              <a:rPr lang="zh-CN" altLang="en-US" smtClean="0"/>
              <a:t>投资</a:t>
            </a:r>
            <a:r>
              <a:rPr lang="en-US" altLang="zh-CN" smtClean="0"/>
              <a:t>+</a:t>
            </a:r>
            <a:r>
              <a:rPr lang="zh-CN" altLang="en-US" smtClean="0"/>
              <a:t>分配；</a:t>
            </a:r>
          </a:p>
          <a:p>
            <a:pPr eaLnBrk="1" hangingPunct="1">
              <a:lnSpc>
                <a:spcPct val="90000"/>
              </a:lnSpc>
            </a:pPr>
            <a:r>
              <a:rPr lang="zh-CN" altLang="en-US" smtClean="0"/>
              <a:t>（</a:t>
            </a:r>
            <a:r>
              <a:rPr lang="en-US" altLang="zh-CN" smtClean="0"/>
              <a:t>2</a:t>
            </a:r>
            <a:r>
              <a:rPr lang="zh-CN" altLang="en-US" smtClean="0"/>
              <a:t>）所涉及的当事主体：出资者</a:t>
            </a:r>
            <a:r>
              <a:rPr lang="en-US" altLang="zh-CN" smtClean="0"/>
              <a:t>+</a:t>
            </a:r>
            <a:r>
              <a:rPr lang="zh-CN" altLang="en-US" smtClean="0"/>
              <a:t>债权人</a:t>
            </a:r>
            <a:r>
              <a:rPr lang="en-US" altLang="zh-CN" smtClean="0"/>
              <a:t>+</a:t>
            </a:r>
            <a:r>
              <a:rPr lang="zh-CN" altLang="en-US" smtClean="0"/>
              <a:t>管理者</a:t>
            </a:r>
            <a:r>
              <a:rPr lang="en-US" altLang="zh-CN" smtClean="0"/>
              <a:t>+</a:t>
            </a:r>
            <a:r>
              <a:rPr lang="zh-CN" altLang="en-US" smtClean="0"/>
              <a:t>员工</a:t>
            </a:r>
            <a:r>
              <a:rPr lang="en-US" altLang="zh-CN" smtClean="0"/>
              <a:t>+</a:t>
            </a:r>
            <a:r>
              <a:rPr lang="zh-CN" altLang="en-US" smtClean="0"/>
              <a:t>政府</a:t>
            </a:r>
            <a:r>
              <a:rPr lang="en-US" altLang="zh-CN" smtClean="0"/>
              <a:t>+</a:t>
            </a:r>
            <a:r>
              <a:rPr lang="zh-CN" altLang="en-US" smtClean="0"/>
              <a:t>社会等；</a:t>
            </a:r>
          </a:p>
          <a:p>
            <a:pPr eaLnBrk="1" hangingPunct="1">
              <a:lnSpc>
                <a:spcPct val="90000"/>
              </a:lnSpc>
            </a:pPr>
            <a:r>
              <a:rPr lang="zh-CN" altLang="en-US" smtClean="0"/>
              <a:t>（</a:t>
            </a:r>
            <a:r>
              <a:rPr lang="en-US" altLang="zh-CN" smtClean="0"/>
              <a:t>3</a:t>
            </a:r>
            <a:r>
              <a:rPr lang="zh-CN" altLang="en-US" smtClean="0"/>
              <a:t>）目的：生存、发展、求利</a:t>
            </a:r>
            <a:r>
              <a:rPr lang="en-US" altLang="zh-CN" smtClean="0"/>
              <a:t>(</a:t>
            </a:r>
            <a:r>
              <a:rPr lang="zh-CN" altLang="en-US" smtClean="0"/>
              <a:t>增值</a:t>
            </a:r>
            <a:r>
              <a:rPr lang="en-US" altLang="zh-CN" smtClean="0"/>
              <a:t>)</a:t>
            </a:r>
            <a:r>
              <a:rPr lang="zh-CN" altLang="en-US" smtClean="0"/>
              <a:t>。</a:t>
            </a:r>
          </a:p>
          <a:p>
            <a:pPr eaLnBrk="1" hangingPunct="1">
              <a:lnSpc>
                <a:spcPct val="90000"/>
              </a:lnSpc>
            </a:pPr>
            <a:r>
              <a:rPr lang="zh-CN" altLang="en-US" smtClean="0"/>
              <a:t>（</a:t>
            </a:r>
            <a:r>
              <a:rPr lang="en-US" altLang="zh-CN" smtClean="0"/>
              <a:t>4</a:t>
            </a:r>
            <a:r>
              <a:rPr lang="zh-CN" altLang="en-US" smtClean="0"/>
              <a:t>）体现的关系：关注人的利益行为及其规范</a:t>
            </a:r>
            <a:r>
              <a:rPr lang="en-US" altLang="zh-CN" smtClean="0"/>
              <a:t>----</a:t>
            </a:r>
            <a:r>
              <a:rPr lang="zh-CN" altLang="en-US" smtClean="0"/>
              <a:t>公司法律（规）、章程与内部财务制度等</a:t>
            </a:r>
            <a:r>
              <a:rPr lang="zh-CN" altLang="en-US" sz="2800" smtClean="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 calcmode="lin" valueType="num">
                                      <p:cBhvr additive="base">
                                        <p:cTn id="7" dur="500" fill="hold"/>
                                        <p:tgtEl>
                                          <p:spTgt spid="1536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536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363">
                                            <p:txEl>
                                              <p:pRg st="0" end="0"/>
                                            </p:txEl>
                                          </p:spTgt>
                                        </p:tgtEl>
                                        <p:attrNameLst>
                                          <p:attrName>style.visibility</p:attrName>
                                        </p:attrNameLst>
                                      </p:cBhvr>
                                      <p:to>
                                        <p:strVal val="visible"/>
                                      </p:to>
                                    </p:set>
                                    <p:anim calcmode="lin" valueType="num">
                                      <p:cBhvr additive="base">
                                        <p:cTn id="13" dur="500" fill="hold"/>
                                        <p:tgtEl>
                                          <p:spTgt spid="1536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36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363">
                                            <p:txEl>
                                              <p:pRg st="1" end="1"/>
                                            </p:txEl>
                                          </p:spTgt>
                                        </p:tgtEl>
                                        <p:attrNameLst>
                                          <p:attrName>style.visibility</p:attrName>
                                        </p:attrNameLst>
                                      </p:cBhvr>
                                      <p:to>
                                        <p:strVal val="visible"/>
                                      </p:to>
                                    </p:set>
                                    <p:anim calcmode="lin" valueType="num">
                                      <p:cBhvr additive="base">
                                        <p:cTn id="19" dur="500" fill="hold"/>
                                        <p:tgtEl>
                                          <p:spTgt spid="1536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536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363">
                                            <p:txEl>
                                              <p:pRg st="2" end="2"/>
                                            </p:txEl>
                                          </p:spTgt>
                                        </p:tgtEl>
                                        <p:attrNameLst>
                                          <p:attrName>style.visibility</p:attrName>
                                        </p:attrNameLst>
                                      </p:cBhvr>
                                      <p:to>
                                        <p:strVal val="visible"/>
                                      </p:to>
                                    </p:set>
                                    <p:anim calcmode="lin" valueType="num">
                                      <p:cBhvr additive="base">
                                        <p:cTn id="25" dur="500" fill="hold"/>
                                        <p:tgtEl>
                                          <p:spTgt spid="1536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536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5363">
                                            <p:txEl>
                                              <p:pRg st="3" end="3"/>
                                            </p:txEl>
                                          </p:spTgt>
                                        </p:tgtEl>
                                        <p:attrNameLst>
                                          <p:attrName>style.visibility</p:attrName>
                                        </p:attrNameLst>
                                      </p:cBhvr>
                                      <p:to>
                                        <p:strVal val="visible"/>
                                      </p:to>
                                    </p:set>
                                    <p:anim calcmode="lin" valueType="num">
                                      <p:cBhvr additive="base">
                                        <p:cTn id="31" dur="500" fill="hold"/>
                                        <p:tgtEl>
                                          <p:spTgt spid="1536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536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5363">
                                            <p:txEl>
                                              <p:pRg st="4" end="4"/>
                                            </p:txEl>
                                          </p:spTgt>
                                        </p:tgtEl>
                                        <p:attrNameLst>
                                          <p:attrName>style.visibility</p:attrName>
                                        </p:attrNameLst>
                                      </p:cBhvr>
                                      <p:to>
                                        <p:strVal val="visible"/>
                                      </p:to>
                                    </p:set>
                                    <p:anim calcmode="lin" valueType="num">
                                      <p:cBhvr additive="base">
                                        <p:cTn id="37" dur="500" fill="hold"/>
                                        <p:tgtEl>
                                          <p:spTgt spid="1536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536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5363">
                                            <p:txEl>
                                              <p:pRg st="5" end="5"/>
                                            </p:txEl>
                                          </p:spTgt>
                                        </p:tgtEl>
                                        <p:attrNameLst>
                                          <p:attrName>style.visibility</p:attrName>
                                        </p:attrNameLst>
                                      </p:cBhvr>
                                      <p:to>
                                        <p:strVal val="visible"/>
                                      </p:to>
                                    </p:set>
                                    <p:anim calcmode="lin" valueType="num">
                                      <p:cBhvr additive="base">
                                        <p:cTn id="43" dur="500" fill="hold"/>
                                        <p:tgtEl>
                                          <p:spTgt spid="15363">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5363">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utoUpdateAnimBg="0"/>
      <p:bldP spid="1536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219200" y="304800"/>
            <a:ext cx="7772400" cy="1066800"/>
          </a:xfrm>
        </p:spPr>
        <p:txBody>
          <a:bodyPr/>
          <a:lstStyle/>
          <a:p>
            <a:pPr eaLnBrk="1" hangingPunct="1"/>
            <a:r>
              <a:rPr lang="zh-CN" altLang="en-US" smtClean="0"/>
              <a:t>公司治理与财务分层管理</a:t>
            </a:r>
          </a:p>
        </p:txBody>
      </p:sp>
      <p:grpSp>
        <p:nvGrpSpPr>
          <p:cNvPr id="14340" name="Group 65"/>
          <p:cNvGrpSpPr>
            <a:grpSpLocks/>
          </p:cNvGrpSpPr>
          <p:nvPr/>
        </p:nvGrpSpPr>
        <p:grpSpPr bwMode="auto">
          <a:xfrm>
            <a:off x="1752600" y="1371600"/>
            <a:ext cx="5867400" cy="5181600"/>
            <a:chOff x="1104" y="864"/>
            <a:chExt cx="3696" cy="3264"/>
          </a:xfrm>
        </p:grpSpPr>
        <p:sp>
          <p:nvSpPr>
            <p:cNvPr id="14341" name="Line 8"/>
            <p:cNvSpPr>
              <a:spLocks noChangeShapeType="1"/>
            </p:cNvSpPr>
            <p:nvPr/>
          </p:nvSpPr>
          <p:spPr bwMode="auto">
            <a:xfrm>
              <a:off x="1272" y="2786"/>
              <a:ext cx="23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342" name="Rectangle 9"/>
            <p:cNvSpPr>
              <a:spLocks noChangeArrowheads="1"/>
            </p:cNvSpPr>
            <p:nvPr/>
          </p:nvSpPr>
          <p:spPr bwMode="auto">
            <a:xfrm>
              <a:off x="1104" y="2911"/>
              <a:ext cx="240" cy="499"/>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a:solidFill>
                    <a:schemeClr val="bg2"/>
                  </a:solidFill>
                </a:rPr>
                <a:t>生产</a:t>
              </a:r>
            </a:p>
          </p:txBody>
        </p:sp>
        <p:sp>
          <p:nvSpPr>
            <p:cNvPr id="14343" name="Rectangle 10"/>
            <p:cNvSpPr>
              <a:spLocks noChangeArrowheads="1"/>
            </p:cNvSpPr>
            <p:nvPr/>
          </p:nvSpPr>
          <p:spPr bwMode="auto">
            <a:xfrm>
              <a:off x="1776" y="2976"/>
              <a:ext cx="288" cy="499"/>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a:solidFill>
                    <a:schemeClr val="bg2"/>
                  </a:solidFill>
                </a:rPr>
                <a:t>营销</a:t>
              </a:r>
            </a:p>
          </p:txBody>
        </p:sp>
        <p:sp>
          <p:nvSpPr>
            <p:cNvPr id="14344" name="Rectangle 11"/>
            <p:cNvSpPr>
              <a:spLocks noChangeArrowheads="1"/>
            </p:cNvSpPr>
            <p:nvPr/>
          </p:nvSpPr>
          <p:spPr bwMode="auto">
            <a:xfrm>
              <a:off x="2496" y="2973"/>
              <a:ext cx="288" cy="437"/>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a:solidFill>
                    <a:schemeClr val="bg2"/>
                  </a:solidFill>
                </a:rPr>
                <a:t>财务</a:t>
              </a:r>
            </a:p>
          </p:txBody>
        </p:sp>
        <p:sp>
          <p:nvSpPr>
            <p:cNvPr id="14345" name="Rectangle 12"/>
            <p:cNvSpPr>
              <a:spLocks noChangeArrowheads="1"/>
            </p:cNvSpPr>
            <p:nvPr/>
          </p:nvSpPr>
          <p:spPr bwMode="auto">
            <a:xfrm>
              <a:off x="3504" y="2973"/>
              <a:ext cx="288" cy="437"/>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800">
                  <a:solidFill>
                    <a:schemeClr val="bg2"/>
                  </a:solidFill>
                </a:rPr>
                <a:t>其他</a:t>
              </a:r>
            </a:p>
          </p:txBody>
        </p:sp>
        <p:sp>
          <p:nvSpPr>
            <p:cNvPr id="14346" name="Rectangle 13"/>
            <p:cNvSpPr>
              <a:spLocks noChangeArrowheads="1"/>
            </p:cNvSpPr>
            <p:nvPr/>
          </p:nvSpPr>
          <p:spPr bwMode="auto">
            <a:xfrm>
              <a:off x="1920" y="3722"/>
              <a:ext cx="480" cy="35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600">
                  <a:solidFill>
                    <a:schemeClr val="bg2"/>
                  </a:solidFill>
                </a:rPr>
                <a:t>会计</a:t>
              </a:r>
            </a:p>
            <a:p>
              <a:pPr algn="just"/>
              <a:r>
                <a:rPr kumimoji="0" lang="zh-CN" altLang="en-US" sz="1600">
                  <a:solidFill>
                    <a:schemeClr val="bg2"/>
                  </a:solidFill>
                </a:rPr>
                <a:t>主任</a:t>
              </a:r>
            </a:p>
          </p:txBody>
        </p:sp>
        <p:sp>
          <p:nvSpPr>
            <p:cNvPr id="14347" name="Rectangle 14"/>
            <p:cNvSpPr>
              <a:spLocks noChangeArrowheads="1"/>
            </p:cNvSpPr>
            <p:nvPr/>
          </p:nvSpPr>
          <p:spPr bwMode="auto">
            <a:xfrm>
              <a:off x="2592" y="3744"/>
              <a:ext cx="432" cy="336"/>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600">
                  <a:solidFill>
                    <a:schemeClr val="bg2"/>
                  </a:solidFill>
                </a:rPr>
                <a:t>财务</a:t>
              </a:r>
            </a:p>
            <a:p>
              <a:pPr algn="just"/>
              <a:r>
                <a:rPr kumimoji="0" lang="zh-CN" altLang="en-US" sz="1600">
                  <a:solidFill>
                    <a:schemeClr val="bg2"/>
                  </a:solidFill>
                </a:rPr>
                <a:t>经理</a:t>
              </a:r>
            </a:p>
          </p:txBody>
        </p:sp>
        <p:sp>
          <p:nvSpPr>
            <p:cNvPr id="14348" name="Oval 15"/>
            <p:cNvSpPr>
              <a:spLocks noChangeArrowheads="1"/>
            </p:cNvSpPr>
            <p:nvPr/>
          </p:nvSpPr>
          <p:spPr bwMode="auto">
            <a:xfrm>
              <a:off x="3744" y="3648"/>
              <a:ext cx="768" cy="480"/>
            </a:xfrm>
            <a:prstGeom prst="ellipse">
              <a:avLst/>
            </a:prstGeom>
            <a:solidFill>
              <a:srgbClr val="FFFFFF"/>
            </a:solidFill>
            <a:ln w="9525">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en-US" altLang="zh-CN" sz="1600">
                  <a:solidFill>
                    <a:schemeClr val="bg2"/>
                  </a:solidFill>
                </a:rPr>
                <a:t> </a:t>
              </a:r>
              <a:r>
                <a:rPr kumimoji="0" lang="zh-CN" altLang="en-US" sz="1600">
                  <a:solidFill>
                    <a:schemeClr val="bg2"/>
                  </a:solidFill>
                </a:rPr>
                <a:t>日常管</a:t>
              </a:r>
            </a:p>
            <a:p>
              <a:pPr algn="just"/>
              <a:r>
                <a:rPr kumimoji="0" lang="zh-CN" altLang="en-US" sz="1600">
                  <a:solidFill>
                    <a:schemeClr val="bg2"/>
                  </a:solidFill>
                </a:rPr>
                <a:t> 理机构</a:t>
              </a:r>
            </a:p>
          </p:txBody>
        </p:sp>
        <p:sp>
          <p:nvSpPr>
            <p:cNvPr id="14349" name="Line 27"/>
            <p:cNvSpPr>
              <a:spLocks noChangeShapeType="1"/>
            </p:cNvSpPr>
            <p:nvPr/>
          </p:nvSpPr>
          <p:spPr bwMode="auto">
            <a:xfrm>
              <a:off x="1920" y="2784"/>
              <a:ext cx="0" cy="1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350" name="Line 28"/>
            <p:cNvSpPr>
              <a:spLocks noChangeShapeType="1"/>
            </p:cNvSpPr>
            <p:nvPr/>
          </p:nvSpPr>
          <p:spPr bwMode="auto">
            <a:xfrm>
              <a:off x="2640" y="2786"/>
              <a:ext cx="0" cy="1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351" name="Line 29"/>
            <p:cNvSpPr>
              <a:spLocks noChangeShapeType="1"/>
            </p:cNvSpPr>
            <p:nvPr/>
          </p:nvSpPr>
          <p:spPr bwMode="auto">
            <a:xfrm>
              <a:off x="3648" y="2784"/>
              <a:ext cx="0" cy="1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352" name="Line 30"/>
            <p:cNvSpPr>
              <a:spLocks noChangeShapeType="1"/>
            </p:cNvSpPr>
            <p:nvPr/>
          </p:nvSpPr>
          <p:spPr bwMode="auto">
            <a:xfrm flipH="1">
              <a:off x="2208" y="3410"/>
              <a:ext cx="36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353" name="Line 31"/>
            <p:cNvSpPr>
              <a:spLocks noChangeShapeType="1"/>
            </p:cNvSpPr>
            <p:nvPr/>
          </p:nvSpPr>
          <p:spPr bwMode="auto">
            <a:xfrm>
              <a:off x="2712" y="3410"/>
              <a:ext cx="144"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354" name="AutoShape 32"/>
            <p:cNvSpPr>
              <a:spLocks noChangeArrowheads="1"/>
            </p:cNvSpPr>
            <p:nvPr/>
          </p:nvSpPr>
          <p:spPr bwMode="auto">
            <a:xfrm>
              <a:off x="3120" y="3840"/>
              <a:ext cx="504" cy="63"/>
            </a:xfrm>
            <a:prstGeom prst="rightArrow">
              <a:avLst>
                <a:gd name="adj1" fmla="val 50000"/>
                <a:gd name="adj2" fmla="val 200000"/>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grpSp>
          <p:nvGrpSpPr>
            <p:cNvPr id="14355" name="Group 55"/>
            <p:cNvGrpSpPr>
              <a:grpSpLocks/>
            </p:cNvGrpSpPr>
            <p:nvPr/>
          </p:nvGrpSpPr>
          <p:grpSpPr bwMode="auto">
            <a:xfrm>
              <a:off x="1752" y="864"/>
              <a:ext cx="3048" cy="1824"/>
              <a:chOff x="1752" y="864"/>
              <a:chExt cx="3048" cy="1824"/>
            </a:xfrm>
          </p:grpSpPr>
          <p:sp>
            <p:nvSpPr>
              <p:cNvPr id="14358" name="Rectangle 5"/>
              <p:cNvSpPr>
                <a:spLocks noChangeArrowheads="1"/>
              </p:cNvSpPr>
              <p:nvPr/>
            </p:nvSpPr>
            <p:spPr bwMode="auto">
              <a:xfrm>
                <a:off x="1872" y="912"/>
                <a:ext cx="816" cy="384"/>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600">
                    <a:solidFill>
                      <a:schemeClr val="bg2"/>
                    </a:solidFill>
                  </a:rPr>
                  <a:t>股东及股东大会</a:t>
                </a:r>
              </a:p>
            </p:txBody>
          </p:sp>
          <p:sp>
            <p:nvSpPr>
              <p:cNvPr id="14359" name="Rectangle 6"/>
              <p:cNvSpPr>
                <a:spLocks noChangeArrowheads="1"/>
              </p:cNvSpPr>
              <p:nvPr/>
            </p:nvSpPr>
            <p:spPr bwMode="auto">
              <a:xfrm>
                <a:off x="1968" y="1776"/>
                <a:ext cx="504" cy="24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400">
                    <a:solidFill>
                      <a:schemeClr val="bg2"/>
                    </a:solidFill>
                  </a:rPr>
                  <a:t>董事会</a:t>
                </a:r>
              </a:p>
            </p:txBody>
          </p:sp>
          <p:sp>
            <p:nvSpPr>
              <p:cNvPr id="14360" name="Rectangle 7"/>
              <p:cNvSpPr>
                <a:spLocks noChangeArrowheads="1"/>
              </p:cNvSpPr>
              <p:nvPr/>
            </p:nvSpPr>
            <p:spPr bwMode="auto">
              <a:xfrm>
                <a:off x="1752" y="2208"/>
                <a:ext cx="1152" cy="384"/>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400">
                    <a:solidFill>
                      <a:schemeClr val="bg2"/>
                    </a:solidFill>
                  </a:rPr>
                  <a:t>总经理</a:t>
                </a:r>
              </a:p>
              <a:p>
                <a:pPr algn="just"/>
                <a:r>
                  <a:rPr kumimoji="0" lang="zh-CN" altLang="en-US" sz="1400">
                    <a:solidFill>
                      <a:schemeClr val="bg2"/>
                    </a:solidFill>
                  </a:rPr>
                  <a:t>（高级管理阶层）</a:t>
                </a:r>
              </a:p>
            </p:txBody>
          </p:sp>
          <p:sp>
            <p:nvSpPr>
              <p:cNvPr id="14361" name="Rectangle 16"/>
              <p:cNvSpPr>
                <a:spLocks noChangeArrowheads="1"/>
              </p:cNvSpPr>
              <p:nvPr/>
            </p:nvSpPr>
            <p:spPr bwMode="auto">
              <a:xfrm>
                <a:off x="2784" y="1344"/>
                <a:ext cx="480" cy="24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400">
                    <a:solidFill>
                      <a:schemeClr val="bg2"/>
                    </a:solidFill>
                  </a:rPr>
                  <a:t>监事会</a:t>
                </a:r>
              </a:p>
            </p:txBody>
          </p:sp>
          <p:sp>
            <p:nvSpPr>
              <p:cNvPr id="14362" name="Oval 17"/>
              <p:cNvSpPr>
                <a:spLocks noChangeArrowheads="1"/>
              </p:cNvSpPr>
              <p:nvPr/>
            </p:nvSpPr>
            <p:spPr bwMode="auto">
              <a:xfrm>
                <a:off x="3984" y="864"/>
                <a:ext cx="768" cy="384"/>
              </a:xfrm>
              <a:prstGeom prst="ellipse">
                <a:avLst/>
              </a:prstGeom>
              <a:solidFill>
                <a:srgbClr val="FFFFFF"/>
              </a:solidFill>
              <a:ln w="9525">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400">
                    <a:solidFill>
                      <a:schemeClr val="bg2"/>
                    </a:solidFill>
                  </a:rPr>
                  <a:t>权力机构</a:t>
                </a:r>
              </a:p>
            </p:txBody>
          </p:sp>
          <p:sp>
            <p:nvSpPr>
              <p:cNvPr id="14363" name="Oval 18"/>
              <p:cNvSpPr>
                <a:spLocks noChangeArrowheads="1"/>
              </p:cNvSpPr>
              <p:nvPr/>
            </p:nvSpPr>
            <p:spPr bwMode="auto">
              <a:xfrm>
                <a:off x="4032" y="1296"/>
                <a:ext cx="720" cy="384"/>
              </a:xfrm>
              <a:prstGeom prst="ellipse">
                <a:avLst/>
              </a:prstGeom>
              <a:solidFill>
                <a:srgbClr val="FFFFFF"/>
              </a:solidFill>
              <a:ln w="9525">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400">
                    <a:solidFill>
                      <a:schemeClr val="bg2"/>
                    </a:solidFill>
                  </a:rPr>
                  <a:t>监督机构</a:t>
                </a:r>
              </a:p>
            </p:txBody>
          </p:sp>
          <p:sp>
            <p:nvSpPr>
              <p:cNvPr id="14364" name="Oval 19"/>
              <p:cNvSpPr>
                <a:spLocks noChangeArrowheads="1"/>
              </p:cNvSpPr>
              <p:nvPr/>
            </p:nvSpPr>
            <p:spPr bwMode="auto">
              <a:xfrm>
                <a:off x="3936" y="1776"/>
                <a:ext cx="792" cy="384"/>
              </a:xfrm>
              <a:prstGeom prst="ellipse">
                <a:avLst/>
              </a:prstGeom>
              <a:solidFill>
                <a:srgbClr val="FFFFFF"/>
              </a:solidFill>
              <a:ln w="9525">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r>
                  <a:rPr kumimoji="0" lang="zh-CN" altLang="en-US" sz="1400">
                    <a:solidFill>
                      <a:schemeClr val="bg2"/>
                    </a:solidFill>
                  </a:rPr>
                  <a:t>决策机构</a:t>
                </a:r>
              </a:p>
            </p:txBody>
          </p:sp>
          <p:sp>
            <p:nvSpPr>
              <p:cNvPr id="14365" name="AutoShape 20"/>
              <p:cNvSpPr>
                <a:spLocks noChangeArrowheads="1"/>
              </p:cNvSpPr>
              <p:nvPr/>
            </p:nvSpPr>
            <p:spPr bwMode="auto">
              <a:xfrm>
                <a:off x="2832" y="1071"/>
                <a:ext cx="1152" cy="62"/>
              </a:xfrm>
              <a:prstGeom prst="rightArrow">
                <a:avLst>
                  <a:gd name="adj1" fmla="val 50000"/>
                  <a:gd name="adj2" fmla="val 464516"/>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14366" name="AutoShape 21"/>
              <p:cNvSpPr>
                <a:spLocks noChangeArrowheads="1"/>
              </p:cNvSpPr>
              <p:nvPr/>
            </p:nvSpPr>
            <p:spPr bwMode="auto">
              <a:xfrm>
                <a:off x="3312" y="1440"/>
                <a:ext cx="648" cy="62"/>
              </a:xfrm>
              <a:prstGeom prst="rightArrow">
                <a:avLst>
                  <a:gd name="adj1" fmla="val 50000"/>
                  <a:gd name="adj2" fmla="val 261290"/>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14367" name="AutoShape 22"/>
              <p:cNvSpPr>
                <a:spLocks noChangeArrowheads="1"/>
              </p:cNvSpPr>
              <p:nvPr/>
            </p:nvSpPr>
            <p:spPr bwMode="auto">
              <a:xfrm>
                <a:off x="2640" y="1872"/>
                <a:ext cx="1224" cy="62"/>
              </a:xfrm>
              <a:prstGeom prst="rightArrow">
                <a:avLst>
                  <a:gd name="adj1" fmla="val 50000"/>
                  <a:gd name="adj2" fmla="val 493548"/>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14368" name="AutoShape 23"/>
              <p:cNvSpPr>
                <a:spLocks noChangeArrowheads="1"/>
              </p:cNvSpPr>
              <p:nvPr/>
            </p:nvSpPr>
            <p:spPr bwMode="auto">
              <a:xfrm>
                <a:off x="2976" y="2400"/>
                <a:ext cx="1008" cy="62"/>
              </a:xfrm>
              <a:prstGeom prst="rightArrow">
                <a:avLst>
                  <a:gd name="adj1" fmla="val 50000"/>
                  <a:gd name="adj2" fmla="val 406452"/>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endParaRPr lang="zh-CN" altLang="en-US"/>
              </a:p>
            </p:txBody>
          </p:sp>
          <p:sp>
            <p:nvSpPr>
              <p:cNvPr id="14369" name="Oval 51"/>
              <p:cNvSpPr>
                <a:spLocks noChangeArrowheads="1"/>
              </p:cNvSpPr>
              <p:nvPr/>
            </p:nvSpPr>
            <p:spPr bwMode="auto">
              <a:xfrm>
                <a:off x="3984" y="2256"/>
                <a:ext cx="816" cy="432"/>
              </a:xfrm>
              <a:prstGeom prst="ellipse">
                <a:avLst/>
              </a:prstGeom>
              <a:solidFill>
                <a:schemeClr val="accent1"/>
              </a:solidFill>
              <a:ln w="12700" cap="sq">
                <a:solidFill>
                  <a:schemeClr val="tx1"/>
                </a:solidFill>
                <a:round/>
                <a:headEnd type="none" w="sm" len="sm"/>
                <a:tailEnd type="none" w="sm" len="sm"/>
              </a:ln>
            </p:spPr>
            <p:txBody>
              <a:bodyPr wrap="none" anchor="ct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sz="2000"/>
                  <a:t>执行机构</a:t>
                </a:r>
              </a:p>
            </p:txBody>
          </p:sp>
          <p:sp>
            <p:nvSpPr>
              <p:cNvPr id="14370" name="Line 52"/>
              <p:cNvSpPr>
                <a:spLocks noChangeShapeType="1"/>
              </p:cNvSpPr>
              <p:nvPr/>
            </p:nvSpPr>
            <p:spPr bwMode="auto">
              <a:xfrm>
                <a:off x="2256" y="1296"/>
                <a:ext cx="0" cy="432"/>
              </a:xfrm>
              <a:prstGeom prst="line">
                <a:avLst/>
              </a:prstGeom>
              <a:noFill/>
              <a:ln w="12700" cap="sq">
                <a:solidFill>
                  <a:schemeClr val="tx1"/>
                </a:solidFill>
                <a:round/>
                <a:headEnd type="none" w="sm" len="sm"/>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4371" name="Line 53"/>
              <p:cNvSpPr>
                <a:spLocks noChangeShapeType="1"/>
              </p:cNvSpPr>
              <p:nvPr/>
            </p:nvSpPr>
            <p:spPr bwMode="auto">
              <a:xfrm>
                <a:off x="2256" y="1488"/>
                <a:ext cx="528" cy="0"/>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zh-CN" altLang="en-US"/>
              </a:p>
            </p:txBody>
          </p:sp>
          <p:sp>
            <p:nvSpPr>
              <p:cNvPr id="14372" name="Line 54"/>
              <p:cNvSpPr>
                <a:spLocks noChangeShapeType="1"/>
              </p:cNvSpPr>
              <p:nvPr/>
            </p:nvSpPr>
            <p:spPr bwMode="auto">
              <a:xfrm>
                <a:off x="2256" y="2016"/>
                <a:ext cx="0" cy="144"/>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zh-CN" altLang="en-US"/>
              </a:p>
            </p:txBody>
          </p:sp>
        </p:grpSp>
        <p:sp>
          <p:nvSpPr>
            <p:cNvPr id="14356" name="Line 63"/>
            <p:cNvSpPr>
              <a:spLocks noChangeShapeType="1"/>
            </p:cNvSpPr>
            <p:nvPr/>
          </p:nvSpPr>
          <p:spPr bwMode="auto">
            <a:xfrm>
              <a:off x="2304" y="2592"/>
              <a:ext cx="0" cy="192"/>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zh-CN" altLang="en-US"/>
            </a:p>
          </p:txBody>
        </p:sp>
        <p:sp>
          <p:nvSpPr>
            <p:cNvPr id="14357" name="Line 64"/>
            <p:cNvSpPr>
              <a:spLocks noChangeShapeType="1"/>
            </p:cNvSpPr>
            <p:nvPr/>
          </p:nvSpPr>
          <p:spPr bwMode="auto">
            <a:xfrm>
              <a:off x="1248" y="2784"/>
              <a:ext cx="0" cy="144"/>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zh-CN" altLang="en-US"/>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zh-CN" altLang="en-US" smtClean="0"/>
              <a:t>财务分层管理</a:t>
            </a:r>
          </a:p>
        </p:txBody>
      </p:sp>
      <p:sp>
        <p:nvSpPr>
          <p:cNvPr id="18435" name="Rectangle 3"/>
          <p:cNvSpPr>
            <a:spLocks noGrp="1" noChangeArrowheads="1"/>
          </p:cNvSpPr>
          <p:nvPr>
            <p:ph idx="1"/>
          </p:nvPr>
        </p:nvSpPr>
        <p:spPr>
          <a:xfrm>
            <a:off x="1371600" y="1600200"/>
            <a:ext cx="7772400" cy="4648200"/>
          </a:xfrm>
        </p:spPr>
        <p:txBody>
          <a:bodyPr/>
          <a:lstStyle/>
          <a:p>
            <a:pPr eaLnBrk="1" hangingPunct="1">
              <a:lnSpc>
                <a:spcPct val="90000"/>
              </a:lnSpc>
            </a:pPr>
            <a:r>
              <a:rPr lang="zh-CN" altLang="en-US" smtClean="0"/>
              <a:t>公司治理（权责制衡）与公司管理（规划与控制）？</a:t>
            </a:r>
          </a:p>
          <a:p>
            <a:pPr eaLnBrk="1" hangingPunct="1">
              <a:lnSpc>
                <a:spcPct val="90000"/>
              </a:lnSpc>
            </a:pPr>
            <a:r>
              <a:rPr lang="zh-CN" altLang="en-US" smtClean="0"/>
              <a:t>财务管理是企业内部管理的重要组成部分。</a:t>
            </a:r>
          </a:p>
          <a:p>
            <a:pPr eaLnBrk="1" hangingPunct="1">
              <a:lnSpc>
                <a:spcPct val="90000"/>
              </a:lnSpc>
            </a:pPr>
            <a:r>
              <a:rPr lang="zh-CN" altLang="en-US" smtClean="0"/>
              <a:t>公司治理下的财务管理：</a:t>
            </a:r>
          </a:p>
          <a:p>
            <a:pPr eaLnBrk="1" hangingPunct="1">
              <a:lnSpc>
                <a:spcPct val="90000"/>
              </a:lnSpc>
            </a:pPr>
            <a:r>
              <a:rPr lang="zh-CN" altLang="en-US" smtClean="0"/>
              <a:t>（</a:t>
            </a:r>
            <a:r>
              <a:rPr lang="en-US" altLang="zh-CN" smtClean="0"/>
              <a:t>1</a:t>
            </a:r>
            <a:r>
              <a:rPr lang="zh-CN" altLang="en-US" smtClean="0"/>
              <a:t>）出资者权责系统（出资者财务）；</a:t>
            </a:r>
          </a:p>
          <a:p>
            <a:pPr eaLnBrk="1" hangingPunct="1">
              <a:lnSpc>
                <a:spcPct val="90000"/>
              </a:lnSpc>
            </a:pPr>
            <a:r>
              <a:rPr lang="zh-CN" altLang="en-US" smtClean="0"/>
              <a:t>（</a:t>
            </a:r>
            <a:r>
              <a:rPr lang="en-US" altLang="zh-CN" smtClean="0"/>
              <a:t>2</a:t>
            </a:r>
            <a:r>
              <a:rPr lang="zh-CN" altLang="en-US" smtClean="0"/>
              <a:t>）经营者权责系统（经营者财务）；</a:t>
            </a:r>
          </a:p>
          <a:p>
            <a:pPr eaLnBrk="1" hangingPunct="1">
              <a:lnSpc>
                <a:spcPct val="90000"/>
              </a:lnSpc>
            </a:pPr>
            <a:r>
              <a:rPr lang="zh-CN" altLang="en-US" smtClean="0"/>
              <a:t>（</a:t>
            </a:r>
            <a:r>
              <a:rPr lang="en-US" altLang="zh-CN" smtClean="0"/>
              <a:t>3</a:t>
            </a:r>
            <a:r>
              <a:rPr lang="zh-CN" altLang="en-US" smtClean="0"/>
              <a:t>）财务经理权责系统（财务经理财务）。</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34">
                                            <p:txEl>
                                              <p:pRg st="0" end="0"/>
                                            </p:txEl>
                                          </p:spTgt>
                                        </p:tgtEl>
                                        <p:attrNameLst>
                                          <p:attrName>style.visibility</p:attrName>
                                        </p:attrNameLst>
                                      </p:cBhvr>
                                      <p:to>
                                        <p:strVal val="visible"/>
                                      </p:to>
                                    </p:set>
                                    <p:anim calcmode="lin" valueType="num">
                                      <p:cBhvr additive="base">
                                        <p:cTn id="7" dur="500" fill="hold"/>
                                        <p:tgtEl>
                                          <p:spTgt spid="1843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43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435">
                                            <p:txEl>
                                              <p:pRg st="0" end="0"/>
                                            </p:txEl>
                                          </p:spTgt>
                                        </p:tgtEl>
                                        <p:attrNameLst>
                                          <p:attrName>style.visibility</p:attrName>
                                        </p:attrNameLst>
                                      </p:cBhvr>
                                      <p:to>
                                        <p:strVal val="visible"/>
                                      </p:to>
                                    </p:set>
                                    <p:anim calcmode="lin" valueType="num">
                                      <p:cBhvr additive="base">
                                        <p:cTn id="13" dur="500" fill="hold"/>
                                        <p:tgtEl>
                                          <p:spTgt spid="1843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43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435">
                                            <p:txEl>
                                              <p:pRg st="1" end="1"/>
                                            </p:txEl>
                                          </p:spTgt>
                                        </p:tgtEl>
                                        <p:attrNameLst>
                                          <p:attrName>style.visibility</p:attrName>
                                        </p:attrNameLst>
                                      </p:cBhvr>
                                      <p:to>
                                        <p:strVal val="visible"/>
                                      </p:to>
                                    </p:set>
                                    <p:anim calcmode="lin" valueType="num">
                                      <p:cBhvr additive="base">
                                        <p:cTn id="19" dur="500" fill="hold"/>
                                        <p:tgtEl>
                                          <p:spTgt spid="1843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43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435">
                                            <p:txEl>
                                              <p:pRg st="2" end="2"/>
                                            </p:txEl>
                                          </p:spTgt>
                                        </p:tgtEl>
                                        <p:attrNameLst>
                                          <p:attrName>style.visibility</p:attrName>
                                        </p:attrNameLst>
                                      </p:cBhvr>
                                      <p:to>
                                        <p:strVal val="visible"/>
                                      </p:to>
                                    </p:set>
                                    <p:anim calcmode="lin" valueType="num">
                                      <p:cBhvr additive="base">
                                        <p:cTn id="25" dur="500" fill="hold"/>
                                        <p:tgtEl>
                                          <p:spTgt spid="1843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43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435">
                                            <p:txEl>
                                              <p:pRg st="3" end="3"/>
                                            </p:txEl>
                                          </p:spTgt>
                                        </p:tgtEl>
                                        <p:attrNameLst>
                                          <p:attrName>style.visibility</p:attrName>
                                        </p:attrNameLst>
                                      </p:cBhvr>
                                      <p:to>
                                        <p:strVal val="visible"/>
                                      </p:to>
                                    </p:set>
                                    <p:anim calcmode="lin" valueType="num">
                                      <p:cBhvr additive="base">
                                        <p:cTn id="31" dur="500" fill="hold"/>
                                        <p:tgtEl>
                                          <p:spTgt spid="1843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843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8435">
                                            <p:txEl>
                                              <p:pRg st="4" end="4"/>
                                            </p:txEl>
                                          </p:spTgt>
                                        </p:tgtEl>
                                        <p:attrNameLst>
                                          <p:attrName>style.visibility</p:attrName>
                                        </p:attrNameLst>
                                      </p:cBhvr>
                                      <p:to>
                                        <p:strVal val="visible"/>
                                      </p:to>
                                    </p:set>
                                    <p:anim calcmode="lin" valueType="num">
                                      <p:cBhvr additive="base">
                                        <p:cTn id="37" dur="500" fill="hold"/>
                                        <p:tgtEl>
                                          <p:spTgt spid="1843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843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8435">
                                            <p:txEl>
                                              <p:pRg st="5" end="5"/>
                                            </p:txEl>
                                          </p:spTgt>
                                        </p:tgtEl>
                                        <p:attrNameLst>
                                          <p:attrName>style.visibility</p:attrName>
                                        </p:attrNameLst>
                                      </p:cBhvr>
                                      <p:to>
                                        <p:strVal val="visible"/>
                                      </p:to>
                                    </p:set>
                                    <p:anim calcmode="lin" valueType="num">
                                      <p:cBhvr additive="base">
                                        <p:cTn id="43" dur="500" fill="hold"/>
                                        <p:tgtEl>
                                          <p:spTgt spid="18435">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8435">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uild="p" autoUpdateAnimBg="0"/>
      <p:bldP spid="1843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zh-CN" altLang="en-US" smtClean="0"/>
              <a:t>财务分层管理</a:t>
            </a:r>
            <a:r>
              <a:rPr lang="en-US" altLang="zh-CN" smtClean="0"/>
              <a:t>—</a:t>
            </a:r>
            <a:r>
              <a:rPr lang="zh-CN" altLang="en-US" smtClean="0"/>
              <a:t>简要小结</a:t>
            </a:r>
          </a:p>
        </p:txBody>
      </p:sp>
      <p:graphicFrame>
        <p:nvGraphicFramePr>
          <p:cNvPr id="19496" name="Group 40"/>
          <p:cNvGraphicFramePr>
            <a:graphicFrameLocks noGrp="1"/>
          </p:cNvGraphicFramePr>
          <p:nvPr>
            <p:ph idx="1"/>
          </p:nvPr>
        </p:nvGraphicFramePr>
        <p:xfrm>
          <a:off x="827088" y="2052638"/>
          <a:ext cx="6711950" cy="4195762"/>
        </p:xfrm>
        <a:graphic>
          <a:graphicData uri="http://schemas.openxmlformats.org/drawingml/2006/table">
            <a:tbl>
              <a:tblPr/>
              <a:tblGrid>
                <a:gridCol w="1316069"/>
                <a:gridCol w="1052854"/>
                <a:gridCol w="1383243"/>
                <a:gridCol w="1616297"/>
                <a:gridCol w="1343487"/>
              </a:tblGrid>
              <a:tr h="106045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分层</a:t>
                      </a:r>
                    </a:p>
                  </a:txBody>
                  <a:tcPr marL="78965" marR="789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对象</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目标</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特征</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权限</a:t>
                      </a:r>
                    </a:p>
                  </a:txBody>
                  <a:tcPr marL="78965" marR="789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6175">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出资者</a:t>
                      </a:r>
                    </a:p>
                  </a:txBody>
                  <a:tcPr marL="78965" marR="789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资本</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保值增值 </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间接控制</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审批及监督权</a:t>
                      </a:r>
                    </a:p>
                  </a:txBody>
                  <a:tcPr marL="78965" marR="789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4588">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经营者</a:t>
                      </a:r>
                    </a:p>
                  </a:txBody>
                  <a:tcPr marL="78965" marR="789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资产</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配置与运营</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战略控制</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决策与执行权</a:t>
                      </a:r>
                    </a:p>
                  </a:txBody>
                  <a:tcPr marL="78965" marR="789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4588">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财务</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经理</a:t>
                      </a:r>
                    </a:p>
                  </a:txBody>
                  <a:tcPr marL="78965" marR="789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现金流</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安全与收益</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短期经营</a:t>
                      </a:r>
                    </a:p>
                  </a:txBody>
                  <a:tcPr marL="78965" marR="789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1" lang="zh-CN" altLang="en-US" sz="2800" b="0" i="0" u="none" strike="noStrike" cap="none" normalizeH="0" baseline="0" smtClean="0">
                          <a:ln>
                            <a:noFill/>
                          </a:ln>
                          <a:solidFill>
                            <a:schemeClr val="tx1"/>
                          </a:solidFill>
                          <a:effectLst/>
                          <a:latin typeface="Times New Roman" charset="0"/>
                          <a:ea typeface="宋体" pitchFamily="2" charset="-122"/>
                        </a:rPr>
                        <a:t>具体执行权</a:t>
                      </a:r>
                    </a:p>
                  </a:txBody>
                  <a:tcPr marL="78965" marR="789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zh-CN" altLang="en-US" smtClean="0"/>
              <a:t>第二节      财务管理的理论结构</a:t>
            </a:r>
          </a:p>
        </p:txBody>
      </p:sp>
      <p:sp>
        <p:nvSpPr>
          <p:cNvPr id="7171" name="Rectangle 3"/>
          <p:cNvSpPr>
            <a:spLocks noGrp="1" noChangeArrowheads="1"/>
          </p:cNvSpPr>
          <p:nvPr>
            <p:ph idx="1"/>
          </p:nvPr>
        </p:nvSpPr>
        <p:spPr/>
        <p:txBody>
          <a:bodyPr/>
          <a:lstStyle/>
          <a:p>
            <a:pPr eaLnBrk="1" hangingPunct="1">
              <a:lnSpc>
                <a:spcPct val="90000"/>
              </a:lnSpc>
            </a:pPr>
            <a:r>
              <a:rPr lang="zh-CN" altLang="en-US" smtClean="0"/>
              <a:t>一、财务管理的理论结构</a:t>
            </a:r>
          </a:p>
          <a:p>
            <a:pPr eaLnBrk="1" hangingPunct="1">
              <a:lnSpc>
                <a:spcPct val="90000"/>
              </a:lnSpc>
            </a:pPr>
            <a:r>
              <a:rPr lang="zh-CN" altLang="en-US" smtClean="0"/>
              <a:t>财务管理理论结构是指财务管理理论各组成部分（或要素）以及这些部分之间的排列关系。</a:t>
            </a:r>
          </a:p>
          <a:p>
            <a:pPr eaLnBrk="1" hangingPunct="1">
              <a:lnSpc>
                <a:spcPct val="90000"/>
              </a:lnSpc>
            </a:pPr>
            <a:r>
              <a:rPr lang="zh-CN" altLang="en-US" smtClean="0"/>
              <a:t>本书的观点：</a:t>
            </a:r>
          </a:p>
          <a:p>
            <a:pPr lvl="1" eaLnBrk="1" hangingPunct="1">
              <a:lnSpc>
                <a:spcPct val="90000"/>
              </a:lnSpc>
              <a:buFontTx/>
              <a:buChar char="•"/>
            </a:pPr>
            <a:r>
              <a:rPr lang="zh-CN" altLang="en-US" smtClean="0"/>
              <a:t>以财务环境为起点</a:t>
            </a:r>
          </a:p>
          <a:p>
            <a:pPr lvl="1" eaLnBrk="1" hangingPunct="1">
              <a:lnSpc>
                <a:spcPct val="90000"/>
              </a:lnSpc>
              <a:buFontTx/>
              <a:buChar char="•"/>
            </a:pPr>
            <a:r>
              <a:rPr lang="zh-CN" altLang="en-US" smtClean="0"/>
              <a:t>财务理论假设为前提</a:t>
            </a:r>
          </a:p>
          <a:p>
            <a:pPr lvl="1" eaLnBrk="1" hangingPunct="1">
              <a:lnSpc>
                <a:spcPct val="90000"/>
              </a:lnSpc>
              <a:buFontTx/>
              <a:buChar char="•"/>
            </a:pPr>
            <a:r>
              <a:rPr lang="zh-CN" altLang="en-US" smtClean="0"/>
              <a:t>以财务目标为导向</a:t>
            </a:r>
          </a:p>
          <a:p>
            <a:pPr lvl="1" eaLnBrk="1" hangingPunct="1">
              <a:lnSpc>
                <a:spcPct val="90000"/>
              </a:lnSpc>
              <a:buFontTx/>
              <a:buChar char="•"/>
            </a:pPr>
            <a:r>
              <a:rPr lang="zh-CN" altLang="en-US" smtClean="0"/>
              <a:t>由财务管理基本理论、应用理论构成</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 calcmode="lin" valueType="num">
                                      <p:cBhvr additive="base">
                                        <p:cTn id="7" dur="500" fill="hold"/>
                                        <p:tgtEl>
                                          <p:spTgt spid="717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 calcmode="lin" valueType="num">
                                      <p:cBhvr additive="base">
                                        <p:cTn id="13"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1">
                                            <p:txEl>
                                              <p:pRg st="1" end="1"/>
                                            </p:txEl>
                                          </p:spTgt>
                                        </p:tgtEl>
                                        <p:attrNameLst>
                                          <p:attrName>style.visibility</p:attrName>
                                        </p:attrNameLst>
                                      </p:cBhvr>
                                      <p:to>
                                        <p:strVal val="visible"/>
                                      </p:to>
                                    </p:set>
                                    <p:anim calcmode="lin" valueType="num">
                                      <p:cBhvr additive="base">
                                        <p:cTn id="19" dur="500" fill="hold"/>
                                        <p:tgtEl>
                                          <p:spTgt spid="717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71">
                                            <p:txEl>
                                              <p:pRg st="2" end="2"/>
                                            </p:txEl>
                                          </p:spTgt>
                                        </p:tgtEl>
                                        <p:attrNameLst>
                                          <p:attrName>style.visibility</p:attrName>
                                        </p:attrNameLst>
                                      </p:cBhvr>
                                      <p:to>
                                        <p:strVal val="visible"/>
                                      </p:to>
                                    </p:set>
                                    <p:anim calcmode="lin" valueType="num">
                                      <p:cBhvr additive="base">
                                        <p:cTn id="25"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1">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7171">
                                            <p:txEl>
                                              <p:pRg st="3" end="3"/>
                                            </p:txEl>
                                          </p:spTgt>
                                        </p:tgtEl>
                                        <p:attrNameLst>
                                          <p:attrName>style.visibility</p:attrName>
                                        </p:attrNameLst>
                                      </p:cBhvr>
                                      <p:to>
                                        <p:strVal val="visible"/>
                                      </p:to>
                                    </p:set>
                                    <p:anim calcmode="lin" valueType="num">
                                      <p:cBhvr additive="base">
                                        <p:cTn id="29" dur="500" fill="hold"/>
                                        <p:tgtEl>
                                          <p:spTgt spid="7171">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7171">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par>
                                <p:cTn id="31" presetID="2" presetClass="entr" presetSubtype="8" fill="hold" grpId="0" nodeType="with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 calcmode="lin" valueType="num">
                                      <p:cBhvr additive="base">
                                        <p:cTn id="33" dur="500" fill="hold"/>
                                        <p:tgtEl>
                                          <p:spTgt spid="7171">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7171">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par>
                                <p:cTn id="35" presetID="2" presetClass="entr" presetSubtype="8" fill="hold" grpId="0" nodeType="withEffect">
                                  <p:stCondLst>
                                    <p:cond delay="0"/>
                                  </p:stCondLst>
                                  <p:childTnLst>
                                    <p:set>
                                      <p:cBhvr>
                                        <p:cTn id="36" dur="1" fill="hold">
                                          <p:stCondLst>
                                            <p:cond delay="0"/>
                                          </p:stCondLst>
                                        </p:cTn>
                                        <p:tgtEl>
                                          <p:spTgt spid="7171">
                                            <p:txEl>
                                              <p:pRg st="5" end="5"/>
                                            </p:txEl>
                                          </p:spTgt>
                                        </p:tgtEl>
                                        <p:attrNameLst>
                                          <p:attrName>style.visibility</p:attrName>
                                        </p:attrNameLst>
                                      </p:cBhvr>
                                      <p:to>
                                        <p:strVal val="visible"/>
                                      </p:to>
                                    </p:set>
                                    <p:anim calcmode="lin" valueType="num">
                                      <p:cBhvr additive="base">
                                        <p:cTn id="37" dur="500" fill="hold"/>
                                        <p:tgtEl>
                                          <p:spTgt spid="717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71">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par>
                                <p:cTn id="39" presetID="2" presetClass="entr" presetSubtype="8" fill="hold" grpId="0" nodeType="withEffect">
                                  <p:stCondLst>
                                    <p:cond delay="0"/>
                                  </p:stCondLst>
                                  <p:childTnLst>
                                    <p:set>
                                      <p:cBhvr>
                                        <p:cTn id="40" dur="1" fill="hold">
                                          <p:stCondLst>
                                            <p:cond delay="0"/>
                                          </p:stCondLst>
                                        </p:cTn>
                                        <p:tgtEl>
                                          <p:spTgt spid="7171">
                                            <p:txEl>
                                              <p:pRg st="6" end="6"/>
                                            </p:txEl>
                                          </p:spTgt>
                                        </p:tgtEl>
                                        <p:attrNameLst>
                                          <p:attrName>style.visibility</p:attrName>
                                        </p:attrNameLst>
                                      </p:cBhvr>
                                      <p:to>
                                        <p:strVal val="visible"/>
                                      </p:to>
                                    </p:set>
                                    <p:anim calcmode="lin" valueType="num">
                                      <p:cBhvr additive="base">
                                        <p:cTn id="41" dur="500" fill="hold"/>
                                        <p:tgtEl>
                                          <p:spTgt spid="7171">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7171">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autoUpdateAnimBg="0"/>
      <p:bldP spid="7171"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zh-CN" altLang="en-US" smtClean="0"/>
              <a:t>为什么以财务环境为起点</a:t>
            </a:r>
          </a:p>
        </p:txBody>
      </p:sp>
      <p:sp>
        <p:nvSpPr>
          <p:cNvPr id="20483" name="Rectangle 3"/>
          <p:cNvSpPr>
            <a:spLocks noGrp="1" noChangeArrowheads="1"/>
          </p:cNvSpPr>
          <p:nvPr>
            <p:ph idx="1"/>
          </p:nvPr>
        </p:nvSpPr>
        <p:spPr/>
        <p:txBody>
          <a:bodyPr>
            <a:normAutofit fontScale="92500" lnSpcReduction="10000"/>
          </a:bodyPr>
          <a:lstStyle/>
          <a:p>
            <a:pPr eaLnBrk="1" hangingPunct="1"/>
            <a:r>
              <a:rPr lang="zh-CN" altLang="en-US" sz="2800" smtClean="0"/>
              <a:t>财务管理发展的五次浪潮</a:t>
            </a:r>
          </a:p>
          <a:p>
            <a:pPr eaLnBrk="1" hangingPunct="1">
              <a:buClr>
                <a:schemeClr val="tx1"/>
              </a:buClr>
              <a:buFontTx/>
              <a:buChar char="•"/>
            </a:pPr>
            <a:r>
              <a:rPr lang="en-US" altLang="zh-CN" sz="2800" smtClean="0"/>
              <a:t>1</a:t>
            </a:r>
            <a:r>
              <a:rPr lang="zh-CN" altLang="en-US" sz="2800" smtClean="0"/>
              <a:t>、筹资管理阶段（</a:t>
            </a:r>
            <a:r>
              <a:rPr lang="en-US" altLang="zh-CN" sz="2800" smtClean="0"/>
              <a:t>20</a:t>
            </a:r>
            <a:r>
              <a:rPr lang="zh-CN" altLang="en-US" sz="2800" smtClean="0"/>
              <a:t>世纪初）</a:t>
            </a:r>
          </a:p>
          <a:p>
            <a:pPr lvl="1" eaLnBrk="1" hangingPunct="1"/>
            <a:r>
              <a:rPr lang="zh-CN" altLang="en-US" sz="2400" smtClean="0"/>
              <a:t>经济繁荣、金融市场不发达</a:t>
            </a:r>
          </a:p>
          <a:p>
            <a:pPr eaLnBrk="1" hangingPunct="1">
              <a:buClr>
                <a:schemeClr val="tx1"/>
              </a:buClr>
              <a:buFontTx/>
              <a:buChar char="•"/>
            </a:pPr>
            <a:r>
              <a:rPr lang="en-US" altLang="zh-CN" sz="2800" smtClean="0"/>
              <a:t>2</a:t>
            </a:r>
            <a:r>
              <a:rPr lang="zh-CN" altLang="en-US" sz="2800" smtClean="0"/>
              <a:t>、资产管理阶段（二战以后）</a:t>
            </a:r>
          </a:p>
          <a:p>
            <a:pPr lvl="1" eaLnBrk="1" hangingPunct="1"/>
            <a:r>
              <a:rPr lang="zh-CN" altLang="en-US" sz="2400" smtClean="0"/>
              <a:t>市场竞争激烈、内部控制</a:t>
            </a:r>
          </a:p>
          <a:p>
            <a:pPr eaLnBrk="1" hangingPunct="1">
              <a:buClr>
                <a:schemeClr val="tx1"/>
              </a:buClr>
              <a:buFontTx/>
              <a:buChar char="•"/>
            </a:pPr>
            <a:r>
              <a:rPr lang="en-US" altLang="zh-CN" sz="2800" smtClean="0"/>
              <a:t>3</a:t>
            </a:r>
            <a:r>
              <a:rPr lang="zh-CN" altLang="en-US" sz="2800" smtClean="0"/>
              <a:t>、投资管理阶段（</a:t>
            </a:r>
            <a:r>
              <a:rPr lang="en-US" altLang="zh-CN" sz="2800" smtClean="0"/>
              <a:t>60</a:t>
            </a:r>
            <a:r>
              <a:rPr lang="zh-CN" altLang="en-US" sz="2800" smtClean="0"/>
              <a:t>年代中期）</a:t>
            </a:r>
          </a:p>
          <a:p>
            <a:pPr lvl="1" eaLnBrk="1" hangingPunct="1"/>
            <a:r>
              <a:rPr lang="zh-CN" altLang="en-US" sz="2400" smtClean="0"/>
              <a:t>市场竞争更加激烈，投资风险不断加大</a:t>
            </a:r>
          </a:p>
          <a:p>
            <a:pPr eaLnBrk="1" hangingPunct="1">
              <a:buClr>
                <a:schemeClr val="tx1"/>
              </a:buClr>
              <a:buFontTx/>
              <a:buChar char="•"/>
            </a:pPr>
            <a:r>
              <a:rPr lang="en-US" altLang="zh-CN" sz="2800" smtClean="0"/>
              <a:t>4</a:t>
            </a:r>
            <a:r>
              <a:rPr lang="zh-CN" altLang="en-US" sz="2800" smtClean="0"/>
              <a:t>、通货膨胀理财阶段（</a:t>
            </a:r>
            <a:r>
              <a:rPr lang="en-US" altLang="zh-CN" sz="2800" smtClean="0"/>
              <a:t>70</a:t>
            </a:r>
            <a:r>
              <a:rPr lang="zh-CN" altLang="en-US" sz="2800" smtClean="0"/>
              <a:t>年代末</a:t>
            </a:r>
            <a:r>
              <a:rPr lang="en-US" altLang="zh-CN" sz="2800" smtClean="0"/>
              <a:t>80</a:t>
            </a:r>
            <a:r>
              <a:rPr lang="zh-CN" altLang="en-US" sz="2800" smtClean="0"/>
              <a:t>年代初）</a:t>
            </a:r>
          </a:p>
          <a:p>
            <a:pPr eaLnBrk="1" hangingPunct="1">
              <a:buClr>
                <a:schemeClr val="tx1"/>
              </a:buClr>
              <a:buFontTx/>
              <a:buChar char="•"/>
            </a:pPr>
            <a:r>
              <a:rPr lang="en-US" altLang="zh-CN" sz="2800" smtClean="0"/>
              <a:t>5</a:t>
            </a:r>
            <a:r>
              <a:rPr lang="zh-CN" altLang="en-US" sz="2800" smtClean="0"/>
              <a:t>、国际经营理财阶段（</a:t>
            </a:r>
            <a:r>
              <a:rPr lang="en-US" altLang="zh-CN" sz="2800" smtClean="0"/>
              <a:t>80</a:t>
            </a:r>
            <a:r>
              <a:rPr lang="zh-CN" altLang="en-US" sz="2800" smtClean="0"/>
              <a:t>年代中后期）</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 calcmode="lin" valueType="num">
                                      <p:cBhvr additive="base">
                                        <p:cTn id="7" dur="500" fill="hold"/>
                                        <p:tgtEl>
                                          <p:spTgt spid="2048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48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483">
                                            <p:txEl>
                                              <p:pRg st="0" end="0"/>
                                            </p:txEl>
                                          </p:spTgt>
                                        </p:tgtEl>
                                        <p:attrNameLst>
                                          <p:attrName>style.visibility</p:attrName>
                                        </p:attrNameLst>
                                      </p:cBhvr>
                                      <p:to>
                                        <p:strVal val="visible"/>
                                      </p:to>
                                    </p:set>
                                    <p:anim calcmode="lin" valueType="num">
                                      <p:cBhvr additive="base">
                                        <p:cTn id="13" dur="500" fill="hold"/>
                                        <p:tgtEl>
                                          <p:spTgt spid="2048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048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0483">
                                            <p:txEl>
                                              <p:pRg st="1" end="1"/>
                                            </p:txEl>
                                          </p:spTgt>
                                        </p:tgtEl>
                                        <p:attrNameLst>
                                          <p:attrName>style.visibility</p:attrName>
                                        </p:attrNameLst>
                                      </p:cBhvr>
                                      <p:to>
                                        <p:strVal val="visible"/>
                                      </p:to>
                                    </p:set>
                                    <p:anim calcmode="lin" valueType="num">
                                      <p:cBhvr additive="base">
                                        <p:cTn id="19" dur="500" fill="hold"/>
                                        <p:tgtEl>
                                          <p:spTgt spid="2048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048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par>
                                <p:cTn id="21" presetID="2" presetClass="entr" presetSubtype="8" fill="hold" grpId="0" nodeType="withEffect">
                                  <p:stCondLst>
                                    <p:cond delay="0"/>
                                  </p:stCondLst>
                                  <p:childTnLst>
                                    <p:set>
                                      <p:cBhvr>
                                        <p:cTn id="22" dur="1" fill="hold">
                                          <p:stCondLst>
                                            <p:cond delay="0"/>
                                          </p:stCondLst>
                                        </p:cTn>
                                        <p:tgtEl>
                                          <p:spTgt spid="20483">
                                            <p:txEl>
                                              <p:pRg st="2" end="2"/>
                                            </p:txEl>
                                          </p:spTgt>
                                        </p:tgtEl>
                                        <p:attrNameLst>
                                          <p:attrName>style.visibility</p:attrName>
                                        </p:attrNameLst>
                                      </p:cBhvr>
                                      <p:to>
                                        <p:strVal val="visible"/>
                                      </p:to>
                                    </p:set>
                                    <p:anim calcmode="lin" valueType="num">
                                      <p:cBhvr additive="base">
                                        <p:cTn id="23" dur="500" fill="hold"/>
                                        <p:tgtEl>
                                          <p:spTgt spid="2048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048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0483">
                                            <p:txEl>
                                              <p:pRg st="3" end="3"/>
                                            </p:txEl>
                                          </p:spTgt>
                                        </p:tgtEl>
                                        <p:attrNameLst>
                                          <p:attrName>style.visibility</p:attrName>
                                        </p:attrNameLst>
                                      </p:cBhvr>
                                      <p:to>
                                        <p:strVal val="visible"/>
                                      </p:to>
                                    </p:set>
                                    <p:anim calcmode="lin" valueType="num">
                                      <p:cBhvr additive="base">
                                        <p:cTn id="29" dur="500" fill="hold"/>
                                        <p:tgtEl>
                                          <p:spTgt spid="2048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048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par>
                                <p:cTn id="31" presetID="2" presetClass="entr" presetSubtype="8" fill="hold" grpId="0" nodeType="withEffect">
                                  <p:stCondLst>
                                    <p:cond delay="0"/>
                                  </p:stCondLst>
                                  <p:childTnLst>
                                    <p:set>
                                      <p:cBhvr>
                                        <p:cTn id="32" dur="1" fill="hold">
                                          <p:stCondLst>
                                            <p:cond delay="0"/>
                                          </p:stCondLst>
                                        </p:cTn>
                                        <p:tgtEl>
                                          <p:spTgt spid="20483">
                                            <p:txEl>
                                              <p:pRg st="4" end="4"/>
                                            </p:txEl>
                                          </p:spTgt>
                                        </p:tgtEl>
                                        <p:attrNameLst>
                                          <p:attrName>style.visibility</p:attrName>
                                        </p:attrNameLst>
                                      </p:cBhvr>
                                      <p:to>
                                        <p:strVal val="visible"/>
                                      </p:to>
                                    </p:set>
                                    <p:anim calcmode="lin" valueType="num">
                                      <p:cBhvr additive="base">
                                        <p:cTn id="33" dur="500" fill="hold"/>
                                        <p:tgtEl>
                                          <p:spTgt spid="20483">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048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0483">
                                            <p:txEl>
                                              <p:pRg st="5" end="5"/>
                                            </p:txEl>
                                          </p:spTgt>
                                        </p:tgtEl>
                                        <p:attrNameLst>
                                          <p:attrName>style.visibility</p:attrName>
                                        </p:attrNameLst>
                                      </p:cBhvr>
                                      <p:to>
                                        <p:strVal val="visible"/>
                                      </p:to>
                                    </p:set>
                                    <p:anim calcmode="lin" valueType="num">
                                      <p:cBhvr additive="base">
                                        <p:cTn id="39" dur="500" fill="hold"/>
                                        <p:tgtEl>
                                          <p:spTgt spid="20483">
                                            <p:txEl>
                                              <p:pRg st="5" end="5"/>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0483">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2" name="whoosh.wav"/>
                                        </p:tgtEl>
                                      </p:cMediaNode>
                                    </p:audio>
                                  </p:subTnLst>
                                </p:cTn>
                              </p:par>
                              <p:par>
                                <p:cTn id="41" presetID="2" presetClass="entr" presetSubtype="8" fill="hold" grpId="0" nodeType="withEffect">
                                  <p:stCondLst>
                                    <p:cond delay="0"/>
                                  </p:stCondLst>
                                  <p:childTnLst>
                                    <p:set>
                                      <p:cBhvr>
                                        <p:cTn id="42" dur="1" fill="hold">
                                          <p:stCondLst>
                                            <p:cond delay="0"/>
                                          </p:stCondLst>
                                        </p:cTn>
                                        <p:tgtEl>
                                          <p:spTgt spid="20483">
                                            <p:txEl>
                                              <p:pRg st="6" end="6"/>
                                            </p:txEl>
                                          </p:spTgt>
                                        </p:tgtEl>
                                        <p:attrNameLst>
                                          <p:attrName>style.visibility</p:attrName>
                                        </p:attrNameLst>
                                      </p:cBhvr>
                                      <p:to>
                                        <p:strVal val="visible"/>
                                      </p:to>
                                    </p:set>
                                    <p:anim calcmode="lin" valueType="num">
                                      <p:cBhvr additive="base">
                                        <p:cTn id="43" dur="500" fill="hold"/>
                                        <p:tgtEl>
                                          <p:spTgt spid="2048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0483">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0483">
                                            <p:txEl>
                                              <p:pRg st="7" end="7"/>
                                            </p:txEl>
                                          </p:spTgt>
                                        </p:tgtEl>
                                        <p:attrNameLst>
                                          <p:attrName>style.visibility</p:attrName>
                                        </p:attrNameLst>
                                      </p:cBhvr>
                                      <p:to>
                                        <p:strVal val="visible"/>
                                      </p:to>
                                    </p:set>
                                    <p:anim calcmode="lin" valueType="num">
                                      <p:cBhvr additive="base">
                                        <p:cTn id="49" dur="500" fill="hold"/>
                                        <p:tgtEl>
                                          <p:spTgt spid="20483">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0483">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2" name="whoosh.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0483">
                                            <p:txEl>
                                              <p:pRg st="8" end="8"/>
                                            </p:txEl>
                                          </p:spTgt>
                                        </p:tgtEl>
                                        <p:attrNameLst>
                                          <p:attrName>style.visibility</p:attrName>
                                        </p:attrNameLst>
                                      </p:cBhvr>
                                      <p:to>
                                        <p:strVal val="visible"/>
                                      </p:to>
                                    </p:set>
                                    <p:anim calcmode="lin" valueType="num">
                                      <p:cBhvr additive="base">
                                        <p:cTn id="55" dur="500" fill="hold"/>
                                        <p:tgtEl>
                                          <p:spTgt spid="20483">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0483">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autoUpdateAnimBg="0"/>
      <p:bldP spid="20483"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zh-CN" altLang="en-US" smtClean="0"/>
              <a:t>第三节      财务管理假设</a:t>
            </a:r>
          </a:p>
        </p:txBody>
      </p:sp>
      <p:sp>
        <p:nvSpPr>
          <p:cNvPr id="8195" name="Rectangle 3"/>
          <p:cNvSpPr>
            <a:spLocks noGrp="1" noChangeArrowheads="1"/>
          </p:cNvSpPr>
          <p:nvPr>
            <p:ph idx="1"/>
          </p:nvPr>
        </p:nvSpPr>
        <p:spPr/>
        <p:txBody>
          <a:bodyPr/>
          <a:lstStyle/>
          <a:p>
            <a:pPr eaLnBrk="1" hangingPunct="1"/>
            <a:r>
              <a:rPr lang="zh-CN" altLang="en-US" smtClean="0"/>
              <a:t>一、财务管理假设的概念</a:t>
            </a:r>
          </a:p>
          <a:p>
            <a:pPr eaLnBrk="1" hangingPunct="1"/>
            <a:r>
              <a:rPr lang="zh-CN" altLang="en-US" smtClean="0"/>
              <a:t>二、财务管理假设的分类</a:t>
            </a:r>
          </a:p>
          <a:p>
            <a:pPr lvl="1" eaLnBrk="1" hangingPunct="1">
              <a:buFontTx/>
              <a:buChar char="•"/>
            </a:pPr>
            <a:r>
              <a:rPr lang="zh-CN" altLang="en-US" smtClean="0"/>
              <a:t>财务管理基本假设</a:t>
            </a:r>
          </a:p>
          <a:p>
            <a:pPr lvl="1" eaLnBrk="1" hangingPunct="1">
              <a:buFontTx/>
              <a:buChar char="•"/>
            </a:pPr>
            <a:r>
              <a:rPr lang="zh-CN" altLang="en-US" smtClean="0"/>
              <a:t>财务管理派生假设</a:t>
            </a:r>
          </a:p>
          <a:p>
            <a:pPr lvl="1" eaLnBrk="1" hangingPunct="1">
              <a:buFontTx/>
              <a:buChar char="•"/>
            </a:pPr>
            <a:r>
              <a:rPr lang="zh-CN" altLang="en-US" smtClean="0"/>
              <a:t>财务管理具体假设</a:t>
            </a:r>
          </a:p>
          <a:p>
            <a:pPr eaLnBrk="1" hangingPunct="1"/>
            <a:r>
              <a:rPr lang="zh-CN" altLang="en-US" smtClean="0"/>
              <a:t>三、财务管理假设的构成</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 calcmode="lin" valueType="num">
                                      <p:cBhvr additive="base">
                                        <p:cTn id="7" dur="500" fill="hold"/>
                                        <p:tgtEl>
                                          <p:spTgt spid="819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19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195">
                                            <p:txEl>
                                              <p:pRg st="0" end="0"/>
                                            </p:txEl>
                                          </p:spTgt>
                                        </p:tgtEl>
                                        <p:attrNameLst>
                                          <p:attrName>style.visibility</p:attrName>
                                        </p:attrNameLst>
                                      </p:cBhvr>
                                      <p:to>
                                        <p:strVal val="visible"/>
                                      </p:to>
                                    </p:set>
                                    <p:anim calcmode="lin" valueType="num">
                                      <p:cBhvr additive="base">
                                        <p:cTn id="13" dur="500" fill="hold"/>
                                        <p:tgtEl>
                                          <p:spTgt spid="81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19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195">
                                            <p:txEl>
                                              <p:pRg st="1" end="1"/>
                                            </p:txEl>
                                          </p:spTgt>
                                        </p:tgtEl>
                                        <p:attrNameLst>
                                          <p:attrName>style.visibility</p:attrName>
                                        </p:attrNameLst>
                                      </p:cBhvr>
                                      <p:to>
                                        <p:strVal val="visible"/>
                                      </p:to>
                                    </p:set>
                                    <p:anim calcmode="lin" valueType="num">
                                      <p:cBhvr additive="base">
                                        <p:cTn id="19"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19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par>
                                <p:cTn id="21" presetID="2" presetClass="entr" presetSubtype="8" fill="hold" grpId="0" nodeType="withEffect">
                                  <p:stCondLst>
                                    <p:cond delay="0"/>
                                  </p:stCondLst>
                                  <p:childTnLst>
                                    <p:set>
                                      <p:cBhvr>
                                        <p:cTn id="22" dur="1" fill="hold">
                                          <p:stCondLst>
                                            <p:cond delay="0"/>
                                          </p:stCondLst>
                                        </p:cTn>
                                        <p:tgtEl>
                                          <p:spTgt spid="8195">
                                            <p:txEl>
                                              <p:pRg st="2" end="2"/>
                                            </p:txEl>
                                          </p:spTgt>
                                        </p:tgtEl>
                                        <p:attrNameLst>
                                          <p:attrName>style.visibility</p:attrName>
                                        </p:attrNameLst>
                                      </p:cBhvr>
                                      <p:to>
                                        <p:strVal val="visible"/>
                                      </p:to>
                                    </p:set>
                                    <p:anim calcmode="lin" valueType="num">
                                      <p:cBhvr additive="base">
                                        <p:cTn id="23"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819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par>
                                <p:cTn id="25" presetID="2" presetClass="entr" presetSubtype="8" fill="hold" grpId="0" nodeType="withEffect">
                                  <p:stCondLst>
                                    <p:cond delay="0"/>
                                  </p:stCondLst>
                                  <p:childTnLst>
                                    <p:set>
                                      <p:cBhvr>
                                        <p:cTn id="26" dur="1" fill="hold">
                                          <p:stCondLst>
                                            <p:cond delay="0"/>
                                          </p:stCondLst>
                                        </p:cTn>
                                        <p:tgtEl>
                                          <p:spTgt spid="8195">
                                            <p:txEl>
                                              <p:pRg st="3" end="3"/>
                                            </p:txEl>
                                          </p:spTgt>
                                        </p:tgtEl>
                                        <p:attrNameLst>
                                          <p:attrName>style.visibility</p:attrName>
                                        </p:attrNameLst>
                                      </p:cBhvr>
                                      <p:to>
                                        <p:strVal val="visible"/>
                                      </p:to>
                                    </p:set>
                                    <p:anim calcmode="lin" valueType="num">
                                      <p:cBhvr additive="base">
                                        <p:cTn id="27" dur="500" fill="hold"/>
                                        <p:tgtEl>
                                          <p:spTgt spid="8195">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819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whoosh.wav"/>
                                        </p:tgtEl>
                                      </p:cMediaNode>
                                    </p:audio>
                                  </p:subTnLst>
                                </p:cTn>
                              </p:par>
                              <p:par>
                                <p:cTn id="29" presetID="2" presetClass="entr" presetSubtype="8" fill="hold" grpId="0" nodeType="withEffect">
                                  <p:stCondLst>
                                    <p:cond delay="0"/>
                                  </p:stCondLst>
                                  <p:childTnLst>
                                    <p:set>
                                      <p:cBhvr>
                                        <p:cTn id="30" dur="1" fill="hold">
                                          <p:stCondLst>
                                            <p:cond delay="0"/>
                                          </p:stCondLst>
                                        </p:cTn>
                                        <p:tgtEl>
                                          <p:spTgt spid="8195">
                                            <p:txEl>
                                              <p:pRg st="4" end="4"/>
                                            </p:txEl>
                                          </p:spTgt>
                                        </p:tgtEl>
                                        <p:attrNameLst>
                                          <p:attrName>style.visibility</p:attrName>
                                        </p:attrNameLst>
                                      </p:cBhvr>
                                      <p:to>
                                        <p:strVal val="visible"/>
                                      </p:to>
                                    </p:set>
                                    <p:anim calcmode="lin" valueType="num">
                                      <p:cBhvr additive="base">
                                        <p:cTn id="31" dur="500" fill="hold"/>
                                        <p:tgtEl>
                                          <p:spTgt spid="819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19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8195">
                                            <p:txEl>
                                              <p:pRg st="5" end="5"/>
                                            </p:txEl>
                                          </p:spTgt>
                                        </p:tgtEl>
                                        <p:attrNameLst>
                                          <p:attrName>style.visibility</p:attrName>
                                        </p:attrNameLst>
                                      </p:cBhvr>
                                      <p:to>
                                        <p:strVal val="visible"/>
                                      </p:to>
                                    </p:set>
                                    <p:anim calcmode="lin" valueType="num">
                                      <p:cBhvr additive="base">
                                        <p:cTn id="37" dur="500" fill="hold"/>
                                        <p:tgtEl>
                                          <p:spTgt spid="819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8195">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uild="p" autoUpdateAnimBg="0"/>
      <p:bldP spid="8195"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zh-CN" altLang="en-US" sz="3600" smtClean="0"/>
              <a:t>（一）理财主体假设</a:t>
            </a:r>
            <a:r>
              <a:rPr lang="en-US" altLang="zh-CN" sz="3600" smtClean="0"/>
              <a:t>—</a:t>
            </a:r>
            <a:r>
              <a:rPr lang="zh-CN" altLang="en-US" sz="3600" smtClean="0"/>
              <a:t>自主理财假设</a:t>
            </a:r>
          </a:p>
        </p:txBody>
      </p:sp>
      <p:sp>
        <p:nvSpPr>
          <p:cNvPr id="21507" name="Rectangle 3"/>
          <p:cNvSpPr>
            <a:spLocks noGrp="1" noChangeArrowheads="1"/>
          </p:cNvSpPr>
          <p:nvPr>
            <p:ph idx="1"/>
          </p:nvPr>
        </p:nvSpPr>
        <p:spPr/>
        <p:txBody>
          <a:bodyPr/>
          <a:lstStyle/>
          <a:p>
            <a:pPr eaLnBrk="1" hangingPunct="1"/>
            <a:r>
              <a:rPr lang="zh-CN" altLang="en-US" smtClean="0"/>
              <a:t>理财主体假设</a:t>
            </a:r>
          </a:p>
          <a:p>
            <a:pPr lvl="1" eaLnBrk="1" hangingPunct="1">
              <a:buFontTx/>
              <a:buChar char="•"/>
            </a:pPr>
            <a:r>
              <a:rPr lang="zh-CN" altLang="en-US" smtClean="0"/>
              <a:t>理财主体假设是指企业的财务管理工作应限制在每一个经济上和经营上具有独立性的组织之内。</a:t>
            </a:r>
          </a:p>
          <a:p>
            <a:pPr lvl="1" eaLnBrk="1" hangingPunct="1">
              <a:buFontTx/>
              <a:buChar char="•"/>
            </a:pPr>
            <a:r>
              <a:rPr lang="zh-CN" altLang="en-US" smtClean="0"/>
              <a:t>它明确了财务管理的空间范围</a:t>
            </a:r>
          </a:p>
          <a:p>
            <a:pPr lvl="1" eaLnBrk="1" hangingPunct="1">
              <a:buFontTx/>
              <a:buChar char="•"/>
            </a:pPr>
            <a:r>
              <a:rPr lang="zh-CN" altLang="en-US" smtClean="0"/>
              <a:t>理财主体应具备三个特点（</a:t>
            </a:r>
            <a:r>
              <a:rPr lang="en-US" altLang="zh-CN" smtClean="0"/>
              <a:t>P578</a:t>
            </a:r>
            <a:r>
              <a:rPr lang="zh-CN" altLang="en-US" smtClean="0"/>
              <a:t>）</a:t>
            </a:r>
          </a:p>
          <a:p>
            <a:pPr eaLnBrk="1" hangingPunct="1"/>
            <a:r>
              <a:rPr lang="zh-CN" altLang="en-US" smtClean="0"/>
              <a:t>自主理财假设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 calcmode="lin" valueType="num">
                                      <p:cBhvr additive="base">
                                        <p:cTn id="7" dur="500" fill="hold"/>
                                        <p:tgtEl>
                                          <p:spTgt spid="2150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15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507">
                                            <p:txEl>
                                              <p:pRg st="0" end="0"/>
                                            </p:txEl>
                                          </p:spTgt>
                                        </p:tgtEl>
                                        <p:attrNameLst>
                                          <p:attrName>style.visibility</p:attrName>
                                        </p:attrNameLst>
                                      </p:cBhvr>
                                      <p:to>
                                        <p:strVal val="visible"/>
                                      </p:to>
                                    </p:set>
                                    <p:anim calcmode="lin" valueType="num">
                                      <p:cBhvr additive="base">
                                        <p:cTn id="13" dur="500" fill="hold"/>
                                        <p:tgtEl>
                                          <p:spTgt spid="2150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15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21507">
                                            <p:txEl>
                                              <p:pRg st="1" end="1"/>
                                            </p:txEl>
                                          </p:spTgt>
                                        </p:tgtEl>
                                        <p:attrNameLst>
                                          <p:attrName>style.visibility</p:attrName>
                                        </p:attrNameLst>
                                      </p:cBhvr>
                                      <p:to>
                                        <p:strVal val="visible"/>
                                      </p:to>
                                    </p:set>
                                    <p:anim calcmode="lin" valueType="num">
                                      <p:cBhvr additive="base">
                                        <p:cTn id="17" dur="500" fill="hold"/>
                                        <p:tgtEl>
                                          <p:spTgt spid="2150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150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21507">
                                            <p:txEl>
                                              <p:pRg st="2" end="2"/>
                                            </p:txEl>
                                          </p:spTgt>
                                        </p:tgtEl>
                                        <p:attrNameLst>
                                          <p:attrName>style.visibility</p:attrName>
                                        </p:attrNameLst>
                                      </p:cBhvr>
                                      <p:to>
                                        <p:strVal val="visible"/>
                                      </p:to>
                                    </p:set>
                                    <p:anim calcmode="lin" valueType="num">
                                      <p:cBhvr additive="base">
                                        <p:cTn id="21" dur="500" fill="hold"/>
                                        <p:tgtEl>
                                          <p:spTgt spid="21507">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150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21507">
                                            <p:txEl>
                                              <p:pRg st="3" end="3"/>
                                            </p:txEl>
                                          </p:spTgt>
                                        </p:tgtEl>
                                        <p:attrNameLst>
                                          <p:attrName>style.visibility</p:attrName>
                                        </p:attrNameLst>
                                      </p:cBhvr>
                                      <p:to>
                                        <p:strVal val="visible"/>
                                      </p:to>
                                    </p:set>
                                    <p:anim calcmode="lin" valueType="num">
                                      <p:cBhvr additive="base">
                                        <p:cTn id="25" dur="500" fill="hold"/>
                                        <p:tgtEl>
                                          <p:spTgt spid="2150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150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1507">
                                            <p:txEl>
                                              <p:pRg st="4" end="4"/>
                                            </p:txEl>
                                          </p:spTgt>
                                        </p:tgtEl>
                                        <p:attrNameLst>
                                          <p:attrName>style.visibility</p:attrName>
                                        </p:attrNameLst>
                                      </p:cBhvr>
                                      <p:to>
                                        <p:strVal val="visible"/>
                                      </p:to>
                                    </p:set>
                                    <p:anim calcmode="lin" valueType="num">
                                      <p:cBhvr additive="base">
                                        <p:cTn id="31" dur="500" fill="hold"/>
                                        <p:tgtEl>
                                          <p:spTgt spid="2150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150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p:bldP spid="2150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zh-CN" altLang="en-US" sz="3600" smtClean="0"/>
              <a:t>（二）持续经营假设</a:t>
            </a:r>
            <a:r>
              <a:rPr lang="en-US" altLang="zh-CN" sz="3600" smtClean="0"/>
              <a:t>—</a:t>
            </a:r>
            <a:r>
              <a:rPr lang="zh-CN" altLang="en-US" sz="3600" smtClean="0"/>
              <a:t>理财分期假设</a:t>
            </a:r>
          </a:p>
        </p:txBody>
      </p:sp>
      <p:sp>
        <p:nvSpPr>
          <p:cNvPr id="22531" name="Rectangle 3"/>
          <p:cNvSpPr>
            <a:spLocks noGrp="1" noChangeArrowheads="1"/>
          </p:cNvSpPr>
          <p:nvPr>
            <p:ph idx="1"/>
          </p:nvPr>
        </p:nvSpPr>
        <p:spPr/>
        <p:txBody>
          <a:bodyPr>
            <a:normAutofit/>
          </a:bodyPr>
          <a:lstStyle/>
          <a:p>
            <a:pPr eaLnBrk="1" hangingPunct="1"/>
            <a:r>
              <a:rPr lang="zh-CN" altLang="en-US" sz="3600" smtClean="0"/>
              <a:t>持续经营假设</a:t>
            </a:r>
          </a:p>
          <a:p>
            <a:pPr lvl="1" eaLnBrk="1" hangingPunct="1">
              <a:buFontTx/>
              <a:buChar char="•"/>
            </a:pPr>
            <a:r>
              <a:rPr lang="zh-CN" altLang="en-US" sz="3200" smtClean="0"/>
              <a:t>持续经营假设是指理财的主体是持续存在并且能执行其预计的经济活动。</a:t>
            </a:r>
          </a:p>
          <a:p>
            <a:pPr lvl="1" eaLnBrk="1" hangingPunct="1">
              <a:buFontTx/>
              <a:buChar char="•"/>
            </a:pPr>
            <a:r>
              <a:rPr lang="zh-CN" altLang="en-US" sz="3200" smtClean="0"/>
              <a:t>只有企业持续经营，理财才是有价值的。</a:t>
            </a:r>
          </a:p>
          <a:p>
            <a:pPr eaLnBrk="1" hangingPunct="1"/>
            <a:r>
              <a:rPr lang="zh-CN" altLang="en-US" sz="3600" smtClean="0"/>
              <a:t>理财分期假设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anim calcmode="lin" valueType="num">
                                      <p:cBhvr additive="base">
                                        <p:cTn id="7" dur="500" fill="hold"/>
                                        <p:tgtEl>
                                          <p:spTgt spid="225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25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2531">
                                            <p:txEl>
                                              <p:pRg st="0" end="0"/>
                                            </p:txEl>
                                          </p:spTgt>
                                        </p:tgtEl>
                                        <p:attrNameLst>
                                          <p:attrName>style.visibility</p:attrName>
                                        </p:attrNameLst>
                                      </p:cBhvr>
                                      <p:to>
                                        <p:strVal val="visible"/>
                                      </p:to>
                                    </p:set>
                                    <p:anim calcmode="lin" valueType="num">
                                      <p:cBhvr additive="base">
                                        <p:cTn id="13" dur="500" fill="hold"/>
                                        <p:tgtEl>
                                          <p:spTgt spid="225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25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22531">
                                            <p:txEl>
                                              <p:pRg st="1" end="1"/>
                                            </p:txEl>
                                          </p:spTgt>
                                        </p:tgtEl>
                                        <p:attrNameLst>
                                          <p:attrName>style.visibility</p:attrName>
                                        </p:attrNameLst>
                                      </p:cBhvr>
                                      <p:to>
                                        <p:strVal val="visible"/>
                                      </p:to>
                                    </p:set>
                                    <p:anim calcmode="lin" valueType="num">
                                      <p:cBhvr additive="base">
                                        <p:cTn id="17" dur="500" fill="hold"/>
                                        <p:tgtEl>
                                          <p:spTgt spid="22531">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253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22531">
                                            <p:txEl>
                                              <p:pRg st="2" end="2"/>
                                            </p:txEl>
                                          </p:spTgt>
                                        </p:tgtEl>
                                        <p:attrNameLst>
                                          <p:attrName>style.visibility</p:attrName>
                                        </p:attrNameLst>
                                      </p:cBhvr>
                                      <p:to>
                                        <p:strVal val="visible"/>
                                      </p:to>
                                    </p:set>
                                    <p:anim calcmode="lin" valueType="num">
                                      <p:cBhvr additive="base">
                                        <p:cTn id="21" dur="500" fill="hold"/>
                                        <p:tgtEl>
                                          <p:spTgt spid="22531">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2531">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2531">
                                            <p:txEl>
                                              <p:pRg st="3" end="3"/>
                                            </p:txEl>
                                          </p:spTgt>
                                        </p:tgtEl>
                                        <p:attrNameLst>
                                          <p:attrName>style.visibility</p:attrName>
                                        </p:attrNameLst>
                                      </p:cBhvr>
                                      <p:to>
                                        <p:strVal val="visible"/>
                                      </p:to>
                                    </p:set>
                                    <p:anim calcmode="lin" valueType="num">
                                      <p:cBhvr additive="base">
                                        <p:cTn id="27" dur="500" fill="hold"/>
                                        <p:tgtEl>
                                          <p:spTgt spid="22531">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2531">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autoUpdateAnimBg="0"/>
      <p:bldP spid="22531"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zh-CN" altLang="en-US" sz="3600" smtClean="0"/>
              <a:t>（三）有效市场假设</a:t>
            </a:r>
            <a:r>
              <a:rPr lang="en-US" altLang="zh-CN" sz="3600" smtClean="0"/>
              <a:t>—</a:t>
            </a:r>
            <a:r>
              <a:rPr lang="zh-CN" altLang="en-US" sz="3600" smtClean="0"/>
              <a:t>市场公平假设</a:t>
            </a:r>
          </a:p>
        </p:txBody>
      </p:sp>
      <p:sp>
        <p:nvSpPr>
          <p:cNvPr id="23555" name="Rectangle 3"/>
          <p:cNvSpPr>
            <a:spLocks noGrp="1" noChangeArrowheads="1"/>
          </p:cNvSpPr>
          <p:nvPr>
            <p:ph idx="1"/>
          </p:nvPr>
        </p:nvSpPr>
        <p:spPr/>
        <p:txBody>
          <a:bodyPr/>
          <a:lstStyle/>
          <a:p>
            <a:pPr eaLnBrk="1" hangingPunct="1"/>
            <a:r>
              <a:rPr lang="zh-CN" altLang="en-US" smtClean="0"/>
              <a:t>有效市场假设</a:t>
            </a:r>
          </a:p>
          <a:p>
            <a:pPr lvl="1" eaLnBrk="1" hangingPunct="1">
              <a:buFontTx/>
              <a:buChar char="•"/>
            </a:pPr>
            <a:r>
              <a:rPr lang="zh-CN" altLang="en-US" smtClean="0"/>
              <a:t>有效市场假设是指财务管理所依据得的资金市场是健全和有效的。</a:t>
            </a:r>
          </a:p>
          <a:p>
            <a:pPr lvl="1" eaLnBrk="1" hangingPunct="1">
              <a:buFontTx/>
              <a:buChar char="•"/>
            </a:pPr>
            <a:r>
              <a:rPr lang="zh-CN" altLang="en-US" smtClean="0"/>
              <a:t>美国学者</a:t>
            </a:r>
            <a:r>
              <a:rPr lang="en-US" altLang="zh-CN" smtClean="0"/>
              <a:t>Fama</a:t>
            </a:r>
            <a:r>
              <a:rPr lang="zh-CN" altLang="en-US" smtClean="0"/>
              <a:t>把有效市场分成三类：</a:t>
            </a:r>
          </a:p>
          <a:p>
            <a:pPr lvl="2" eaLnBrk="1" hangingPunct="1"/>
            <a:r>
              <a:rPr lang="zh-CN" altLang="en-US" smtClean="0"/>
              <a:t>弱式有效市场</a:t>
            </a:r>
          </a:p>
          <a:p>
            <a:pPr lvl="2" eaLnBrk="1" hangingPunct="1"/>
            <a:r>
              <a:rPr lang="zh-CN" altLang="en-US" smtClean="0"/>
              <a:t>次强式有效市场</a:t>
            </a:r>
          </a:p>
          <a:p>
            <a:pPr lvl="2" eaLnBrk="1" hangingPunct="1"/>
            <a:r>
              <a:rPr lang="zh-CN" altLang="en-US" smtClean="0"/>
              <a:t>强式有效市场</a:t>
            </a:r>
          </a:p>
          <a:p>
            <a:pPr eaLnBrk="1" hangingPunct="1"/>
            <a:r>
              <a:rPr lang="zh-CN" altLang="en-US" smtClean="0"/>
              <a:t>市场公平假设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 calcmode="lin" valueType="num">
                                      <p:cBhvr additive="base">
                                        <p:cTn id="7" dur="500" fill="hold"/>
                                        <p:tgtEl>
                                          <p:spTgt spid="2355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355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3555">
                                            <p:txEl>
                                              <p:pRg st="0" end="0"/>
                                            </p:txEl>
                                          </p:spTgt>
                                        </p:tgtEl>
                                        <p:attrNameLst>
                                          <p:attrName>style.visibility</p:attrName>
                                        </p:attrNameLst>
                                      </p:cBhvr>
                                      <p:to>
                                        <p:strVal val="visible"/>
                                      </p:to>
                                    </p:set>
                                    <p:anim calcmode="lin" valueType="num">
                                      <p:cBhvr additive="base">
                                        <p:cTn id="13" dur="500" fill="hold"/>
                                        <p:tgtEl>
                                          <p:spTgt spid="2355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355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23555">
                                            <p:txEl>
                                              <p:pRg st="1" end="1"/>
                                            </p:txEl>
                                          </p:spTgt>
                                        </p:tgtEl>
                                        <p:attrNameLst>
                                          <p:attrName>style.visibility</p:attrName>
                                        </p:attrNameLst>
                                      </p:cBhvr>
                                      <p:to>
                                        <p:strVal val="visible"/>
                                      </p:to>
                                    </p:set>
                                    <p:anim calcmode="lin" valueType="num">
                                      <p:cBhvr additive="base">
                                        <p:cTn id="17" dur="500" fill="hold"/>
                                        <p:tgtEl>
                                          <p:spTgt spid="23555">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355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23555">
                                            <p:txEl>
                                              <p:pRg st="2" end="2"/>
                                            </p:txEl>
                                          </p:spTgt>
                                        </p:tgtEl>
                                        <p:attrNameLst>
                                          <p:attrName>style.visibility</p:attrName>
                                        </p:attrNameLst>
                                      </p:cBhvr>
                                      <p:to>
                                        <p:strVal val="visible"/>
                                      </p:to>
                                    </p:set>
                                    <p:anim calcmode="lin" valueType="num">
                                      <p:cBhvr additive="base">
                                        <p:cTn id="21" dur="500" fill="hold"/>
                                        <p:tgtEl>
                                          <p:spTgt spid="23555">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355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23555">
                                            <p:txEl>
                                              <p:pRg st="3" end="3"/>
                                            </p:txEl>
                                          </p:spTgt>
                                        </p:tgtEl>
                                        <p:attrNameLst>
                                          <p:attrName>style.visibility</p:attrName>
                                        </p:attrNameLst>
                                      </p:cBhvr>
                                      <p:to>
                                        <p:strVal val="visible"/>
                                      </p:to>
                                    </p:set>
                                    <p:anim calcmode="lin" valueType="num">
                                      <p:cBhvr additive="base">
                                        <p:cTn id="25" dur="500" fill="hold"/>
                                        <p:tgtEl>
                                          <p:spTgt spid="2355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355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23555">
                                            <p:txEl>
                                              <p:pRg st="4" end="4"/>
                                            </p:txEl>
                                          </p:spTgt>
                                        </p:tgtEl>
                                        <p:attrNameLst>
                                          <p:attrName>style.visibility</p:attrName>
                                        </p:attrNameLst>
                                      </p:cBhvr>
                                      <p:to>
                                        <p:strVal val="visible"/>
                                      </p:to>
                                    </p:set>
                                    <p:anim calcmode="lin" valueType="num">
                                      <p:cBhvr additive="base">
                                        <p:cTn id="29" dur="500" fill="hold"/>
                                        <p:tgtEl>
                                          <p:spTgt spid="23555">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355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par>
                                <p:cTn id="31" presetID="2" presetClass="entr" presetSubtype="8" fill="hold" grpId="0" nodeType="withEffect">
                                  <p:stCondLst>
                                    <p:cond delay="0"/>
                                  </p:stCondLst>
                                  <p:childTnLst>
                                    <p:set>
                                      <p:cBhvr>
                                        <p:cTn id="32" dur="1" fill="hold">
                                          <p:stCondLst>
                                            <p:cond delay="0"/>
                                          </p:stCondLst>
                                        </p:cTn>
                                        <p:tgtEl>
                                          <p:spTgt spid="23555">
                                            <p:txEl>
                                              <p:pRg st="5" end="5"/>
                                            </p:txEl>
                                          </p:spTgt>
                                        </p:tgtEl>
                                        <p:attrNameLst>
                                          <p:attrName>style.visibility</p:attrName>
                                        </p:attrNameLst>
                                      </p:cBhvr>
                                      <p:to>
                                        <p:strVal val="visible"/>
                                      </p:to>
                                    </p:set>
                                    <p:anim calcmode="lin" valueType="num">
                                      <p:cBhvr additive="base">
                                        <p:cTn id="33" dur="500" fill="hold"/>
                                        <p:tgtEl>
                                          <p:spTgt spid="23555">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3555">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3555">
                                            <p:txEl>
                                              <p:pRg st="6" end="6"/>
                                            </p:txEl>
                                          </p:spTgt>
                                        </p:tgtEl>
                                        <p:attrNameLst>
                                          <p:attrName>style.visibility</p:attrName>
                                        </p:attrNameLst>
                                      </p:cBhvr>
                                      <p:to>
                                        <p:strVal val="visible"/>
                                      </p:to>
                                    </p:set>
                                    <p:anim calcmode="lin" valueType="num">
                                      <p:cBhvr additive="base">
                                        <p:cTn id="39" dur="500" fill="hold"/>
                                        <p:tgtEl>
                                          <p:spTgt spid="23555">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3555">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autoUpdateAnimBg="0"/>
      <p:bldP spid="2355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zh-CN" altLang="en-US" sz="3600" smtClean="0"/>
              <a:t>（四）资金增值假设</a:t>
            </a:r>
            <a:r>
              <a:rPr lang="en-US" altLang="zh-CN" sz="3600" smtClean="0"/>
              <a:t>——</a:t>
            </a:r>
            <a:r>
              <a:rPr lang="zh-CN" altLang="en-US" sz="3600" smtClean="0"/>
              <a:t>风险与报酬同增假设</a:t>
            </a:r>
          </a:p>
        </p:txBody>
      </p:sp>
      <p:sp>
        <p:nvSpPr>
          <p:cNvPr id="24579" name="Rectangle 3"/>
          <p:cNvSpPr>
            <a:spLocks noGrp="1" noChangeArrowheads="1"/>
          </p:cNvSpPr>
          <p:nvPr>
            <p:ph idx="1"/>
          </p:nvPr>
        </p:nvSpPr>
        <p:spPr/>
        <p:txBody>
          <a:bodyPr>
            <a:normAutofit fontScale="92500" lnSpcReduction="10000"/>
          </a:bodyPr>
          <a:lstStyle/>
          <a:p>
            <a:pPr eaLnBrk="1" hangingPunct="1"/>
            <a:r>
              <a:rPr lang="zh-CN" altLang="en-US" sz="3600" smtClean="0"/>
              <a:t>资金增值假设</a:t>
            </a:r>
          </a:p>
          <a:p>
            <a:pPr lvl="1" eaLnBrk="1" hangingPunct="1">
              <a:buFontTx/>
              <a:buChar char="•"/>
            </a:pPr>
            <a:r>
              <a:rPr lang="zh-CN" altLang="en-US" sz="3200" smtClean="0"/>
              <a:t>资金增值假设是指通过财务人员的合理运营，资金的价值可以不断增加</a:t>
            </a:r>
          </a:p>
          <a:p>
            <a:pPr eaLnBrk="1" hangingPunct="1"/>
            <a:r>
              <a:rPr lang="zh-CN" altLang="en-US" sz="3600" smtClean="0"/>
              <a:t>风险与报酬同增假设</a:t>
            </a:r>
          </a:p>
          <a:p>
            <a:pPr lvl="1" eaLnBrk="1" hangingPunct="1">
              <a:buFontTx/>
              <a:buChar char="•"/>
            </a:pPr>
            <a:r>
              <a:rPr lang="zh-CN" altLang="en-US" sz="3200" smtClean="0"/>
              <a:t>风险越大，预期报酬就越高</a:t>
            </a:r>
          </a:p>
          <a:p>
            <a:pPr lvl="1" eaLnBrk="1" hangingPunct="1">
              <a:buFontTx/>
              <a:buChar char="•"/>
            </a:pPr>
            <a:r>
              <a:rPr lang="zh-CN" altLang="en-US" sz="3200" smtClean="0"/>
              <a:t>要想获得高报酬就意味着必须冒高风险。</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 calcmode="lin" valueType="num">
                                      <p:cBhvr additive="base">
                                        <p:cTn id="7" dur="500" fill="hold"/>
                                        <p:tgtEl>
                                          <p:spTgt spid="2457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457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4579">
                                            <p:txEl>
                                              <p:pRg st="0" end="0"/>
                                            </p:txEl>
                                          </p:spTgt>
                                        </p:tgtEl>
                                        <p:attrNameLst>
                                          <p:attrName>style.visibility</p:attrName>
                                        </p:attrNameLst>
                                      </p:cBhvr>
                                      <p:to>
                                        <p:strVal val="visible"/>
                                      </p:to>
                                    </p:set>
                                    <p:anim calcmode="lin" valueType="num">
                                      <p:cBhvr additive="base">
                                        <p:cTn id="13" dur="500" fill="hold"/>
                                        <p:tgtEl>
                                          <p:spTgt spid="2457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457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24579">
                                            <p:txEl>
                                              <p:pRg st="1" end="1"/>
                                            </p:txEl>
                                          </p:spTgt>
                                        </p:tgtEl>
                                        <p:attrNameLst>
                                          <p:attrName>style.visibility</p:attrName>
                                        </p:attrNameLst>
                                      </p:cBhvr>
                                      <p:to>
                                        <p:strVal val="visible"/>
                                      </p:to>
                                    </p:set>
                                    <p:anim calcmode="lin" valueType="num">
                                      <p:cBhvr additive="base">
                                        <p:cTn id="17" dur="500" fill="hold"/>
                                        <p:tgtEl>
                                          <p:spTgt spid="24579">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457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4579">
                                            <p:txEl>
                                              <p:pRg st="2" end="2"/>
                                            </p:txEl>
                                          </p:spTgt>
                                        </p:tgtEl>
                                        <p:attrNameLst>
                                          <p:attrName>style.visibility</p:attrName>
                                        </p:attrNameLst>
                                      </p:cBhvr>
                                      <p:to>
                                        <p:strVal val="visible"/>
                                      </p:to>
                                    </p:set>
                                    <p:anim calcmode="lin" valueType="num">
                                      <p:cBhvr additive="base">
                                        <p:cTn id="23" dur="500" fill="hold"/>
                                        <p:tgtEl>
                                          <p:spTgt spid="24579">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457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par>
                                <p:cTn id="25" presetID="2" presetClass="entr" presetSubtype="8" fill="hold" grpId="0" nodeType="withEffect">
                                  <p:stCondLst>
                                    <p:cond delay="0"/>
                                  </p:stCondLst>
                                  <p:childTnLst>
                                    <p:set>
                                      <p:cBhvr>
                                        <p:cTn id="26" dur="1" fill="hold">
                                          <p:stCondLst>
                                            <p:cond delay="0"/>
                                          </p:stCondLst>
                                        </p:cTn>
                                        <p:tgtEl>
                                          <p:spTgt spid="24579">
                                            <p:txEl>
                                              <p:pRg st="3" end="3"/>
                                            </p:txEl>
                                          </p:spTgt>
                                        </p:tgtEl>
                                        <p:attrNameLst>
                                          <p:attrName>style.visibility</p:attrName>
                                        </p:attrNameLst>
                                      </p:cBhvr>
                                      <p:to>
                                        <p:strVal val="visible"/>
                                      </p:to>
                                    </p:set>
                                    <p:anim calcmode="lin" valueType="num">
                                      <p:cBhvr additive="base">
                                        <p:cTn id="27" dur="500" fill="hold"/>
                                        <p:tgtEl>
                                          <p:spTgt spid="24579">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4579">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whoosh.wav"/>
                                        </p:tgtEl>
                                      </p:cMediaNode>
                                    </p:audio>
                                  </p:subTnLst>
                                </p:cTn>
                              </p:par>
                              <p:par>
                                <p:cTn id="29" presetID="2" presetClass="entr" presetSubtype="8" fill="hold" grpId="0" nodeType="withEffect">
                                  <p:stCondLst>
                                    <p:cond delay="0"/>
                                  </p:stCondLst>
                                  <p:childTnLst>
                                    <p:set>
                                      <p:cBhvr>
                                        <p:cTn id="30" dur="1" fill="hold">
                                          <p:stCondLst>
                                            <p:cond delay="0"/>
                                          </p:stCondLst>
                                        </p:cTn>
                                        <p:tgtEl>
                                          <p:spTgt spid="24579">
                                            <p:txEl>
                                              <p:pRg st="4" end="4"/>
                                            </p:txEl>
                                          </p:spTgt>
                                        </p:tgtEl>
                                        <p:attrNameLst>
                                          <p:attrName>style.visibility</p:attrName>
                                        </p:attrNameLst>
                                      </p:cBhvr>
                                      <p:to>
                                        <p:strVal val="visible"/>
                                      </p:to>
                                    </p:set>
                                    <p:anim calcmode="lin" valueType="num">
                                      <p:cBhvr additive="base">
                                        <p:cTn id="31" dur="500" fill="hold"/>
                                        <p:tgtEl>
                                          <p:spTgt spid="2457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4579">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autoUpdateAnimBg="0"/>
      <p:bldP spid="2457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zh-CN" altLang="en-US" sz="3600" smtClean="0"/>
              <a:t>五、理性理财假设</a:t>
            </a:r>
            <a:r>
              <a:rPr lang="en-US" altLang="zh-CN" sz="3600" smtClean="0"/>
              <a:t>—</a:t>
            </a:r>
            <a:r>
              <a:rPr lang="zh-CN" altLang="en-US" sz="3600" smtClean="0"/>
              <a:t>资金再投资假设</a:t>
            </a:r>
          </a:p>
        </p:txBody>
      </p:sp>
      <p:sp>
        <p:nvSpPr>
          <p:cNvPr id="25603" name="Rectangle 3"/>
          <p:cNvSpPr>
            <a:spLocks noGrp="1" noChangeArrowheads="1"/>
          </p:cNvSpPr>
          <p:nvPr>
            <p:ph idx="1"/>
          </p:nvPr>
        </p:nvSpPr>
        <p:spPr/>
        <p:txBody>
          <a:bodyPr>
            <a:normAutofit/>
          </a:bodyPr>
          <a:lstStyle/>
          <a:p>
            <a:pPr eaLnBrk="1" hangingPunct="1"/>
            <a:r>
              <a:rPr lang="zh-CN" altLang="en-US" sz="3600" smtClean="0"/>
              <a:t>理性理财假设</a:t>
            </a:r>
          </a:p>
          <a:p>
            <a:pPr lvl="1" eaLnBrk="1" hangingPunct="1">
              <a:buFontTx/>
              <a:buChar char="•"/>
            </a:pPr>
            <a:r>
              <a:rPr lang="zh-CN" altLang="en-US" sz="3200" smtClean="0"/>
              <a:t>理性理财假设是指财务人员是理性的，理财行为也是理性的</a:t>
            </a:r>
          </a:p>
          <a:p>
            <a:pPr lvl="1" eaLnBrk="1" hangingPunct="1">
              <a:buFontTx/>
              <a:buChar char="•"/>
            </a:pPr>
            <a:r>
              <a:rPr lang="zh-CN" altLang="en-US" sz="3200" smtClean="0"/>
              <a:t>理性</a:t>
            </a:r>
            <a:r>
              <a:rPr lang="en-US" altLang="zh-CN" sz="3200" smtClean="0"/>
              <a:t>——</a:t>
            </a:r>
            <a:r>
              <a:rPr lang="zh-CN" altLang="en-US" sz="3200" smtClean="0"/>
              <a:t>追求价值最大化</a:t>
            </a:r>
          </a:p>
          <a:p>
            <a:pPr lvl="1" eaLnBrk="1" hangingPunct="1">
              <a:buFontTx/>
              <a:buChar char="•"/>
            </a:pPr>
            <a:r>
              <a:rPr lang="zh-CN" altLang="en-US" sz="3200" smtClean="0"/>
              <a:t>经济人</a:t>
            </a:r>
          </a:p>
          <a:p>
            <a:pPr eaLnBrk="1" hangingPunct="1"/>
            <a:r>
              <a:rPr lang="zh-CN" altLang="en-US" sz="3600" smtClean="0"/>
              <a:t>资金再投资假设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2">
                                            <p:txEl>
                                              <p:pRg st="0" end="0"/>
                                            </p:txEl>
                                          </p:spTgt>
                                        </p:tgtEl>
                                        <p:attrNameLst>
                                          <p:attrName>style.visibility</p:attrName>
                                        </p:attrNameLst>
                                      </p:cBhvr>
                                      <p:to>
                                        <p:strVal val="visible"/>
                                      </p:to>
                                    </p:set>
                                    <p:anim calcmode="lin" valueType="num">
                                      <p:cBhvr additive="base">
                                        <p:cTn id="7" dur="500" fill="hold"/>
                                        <p:tgtEl>
                                          <p:spTgt spid="2560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560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603">
                                            <p:txEl>
                                              <p:pRg st="0" end="0"/>
                                            </p:txEl>
                                          </p:spTgt>
                                        </p:tgtEl>
                                        <p:attrNameLst>
                                          <p:attrName>style.visibility</p:attrName>
                                        </p:attrNameLst>
                                      </p:cBhvr>
                                      <p:to>
                                        <p:strVal val="visible"/>
                                      </p:to>
                                    </p:set>
                                    <p:anim calcmode="lin" valueType="num">
                                      <p:cBhvr additive="base">
                                        <p:cTn id="13" dur="500" fill="hold"/>
                                        <p:tgtEl>
                                          <p:spTgt spid="2560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56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25603">
                                            <p:txEl>
                                              <p:pRg st="1" end="1"/>
                                            </p:txEl>
                                          </p:spTgt>
                                        </p:tgtEl>
                                        <p:attrNameLst>
                                          <p:attrName>style.visibility</p:attrName>
                                        </p:attrNameLst>
                                      </p:cBhvr>
                                      <p:to>
                                        <p:strVal val="visible"/>
                                      </p:to>
                                    </p:set>
                                    <p:anim calcmode="lin" valueType="num">
                                      <p:cBhvr additive="base">
                                        <p:cTn id="17" dur="500" fill="hold"/>
                                        <p:tgtEl>
                                          <p:spTgt spid="2560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560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25603">
                                            <p:txEl>
                                              <p:pRg st="2" end="2"/>
                                            </p:txEl>
                                          </p:spTgt>
                                        </p:tgtEl>
                                        <p:attrNameLst>
                                          <p:attrName>style.visibility</p:attrName>
                                        </p:attrNameLst>
                                      </p:cBhvr>
                                      <p:to>
                                        <p:strVal val="visible"/>
                                      </p:to>
                                    </p:set>
                                    <p:anim calcmode="lin" valueType="num">
                                      <p:cBhvr additive="base">
                                        <p:cTn id="21" dur="500" fill="hold"/>
                                        <p:tgtEl>
                                          <p:spTgt spid="25603">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560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25603">
                                            <p:txEl>
                                              <p:pRg st="3" end="3"/>
                                            </p:txEl>
                                          </p:spTgt>
                                        </p:tgtEl>
                                        <p:attrNameLst>
                                          <p:attrName>style.visibility</p:attrName>
                                        </p:attrNameLst>
                                      </p:cBhvr>
                                      <p:to>
                                        <p:strVal val="visible"/>
                                      </p:to>
                                    </p:set>
                                    <p:anim calcmode="lin" valueType="num">
                                      <p:cBhvr additive="base">
                                        <p:cTn id="25" dur="500" fill="hold"/>
                                        <p:tgtEl>
                                          <p:spTgt spid="2560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560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5603">
                                            <p:txEl>
                                              <p:pRg st="4" end="4"/>
                                            </p:txEl>
                                          </p:spTgt>
                                        </p:tgtEl>
                                        <p:attrNameLst>
                                          <p:attrName>style.visibility</p:attrName>
                                        </p:attrNameLst>
                                      </p:cBhvr>
                                      <p:to>
                                        <p:strVal val="visible"/>
                                      </p:to>
                                    </p:set>
                                    <p:anim calcmode="lin" valueType="num">
                                      <p:cBhvr additive="base">
                                        <p:cTn id="31" dur="500" fill="hold"/>
                                        <p:tgtEl>
                                          <p:spTgt spid="2560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560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autoUpdateAnimBg="0"/>
      <p:bldP spid="25603"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zh-CN" altLang="en-US" smtClean="0"/>
              <a:t>第四节      财务管理的目标</a:t>
            </a:r>
          </a:p>
        </p:txBody>
      </p:sp>
      <p:sp>
        <p:nvSpPr>
          <p:cNvPr id="9219" name="Rectangle 3"/>
          <p:cNvSpPr>
            <a:spLocks noGrp="1" noChangeArrowheads="1"/>
          </p:cNvSpPr>
          <p:nvPr>
            <p:ph idx="1"/>
          </p:nvPr>
        </p:nvSpPr>
        <p:spPr/>
        <p:txBody>
          <a:bodyPr/>
          <a:lstStyle/>
          <a:p>
            <a:pPr eaLnBrk="1" hangingPunct="1"/>
            <a:r>
              <a:rPr lang="zh-CN" altLang="en-US" sz="3600" smtClean="0"/>
              <a:t>利润最大化</a:t>
            </a:r>
          </a:p>
          <a:p>
            <a:pPr eaLnBrk="1" hangingPunct="1"/>
            <a:r>
              <a:rPr lang="zh-CN" altLang="en-US" sz="3600" smtClean="0"/>
              <a:t>股东财富最大化</a:t>
            </a:r>
          </a:p>
          <a:p>
            <a:pPr eaLnBrk="1" hangingPunct="1"/>
            <a:r>
              <a:rPr lang="zh-CN" altLang="en-US" sz="3600" smtClean="0"/>
              <a:t>企业价值最大化</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additive="base">
                                        <p:cTn id="7" dur="500" fill="hold"/>
                                        <p:tgtEl>
                                          <p:spTgt spid="921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21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additive="base">
                                        <p:cTn id="13"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219">
                                            <p:txEl>
                                              <p:pRg st="1" end="1"/>
                                            </p:txEl>
                                          </p:spTgt>
                                        </p:tgtEl>
                                        <p:attrNameLst>
                                          <p:attrName>style.visibility</p:attrName>
                                        </p:attrNameLst>
                                      </p:cBhvr>
                                      <p:to>
                                        <p:strVal val="visible"/>
                                      </p:to>
                                    </p:set>
                                    <p:anim calcmode="lin" valueType="num">
                                      <p:cBhvr additive="base">
                                        <p:cTn id="19"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219">
                                            <p:txEl>
                                              <p:pRg st="2" end="2"/>
                                            </p:txEl>
                                          </p:spTgt>
                                        </p:tgtEl>
                                        <p:attrNameLst>
                                          <p:attrName>style.visibility</p:attrName>
                                        </p:attrNameLst>
                                      </p:cBhvr>
                                      <p:to>
                                        <p:strVal val="visible"/>
                                      </p:to>
                                    </p:set>
                                    <p:anim calcmode="lin" valueType="num">
                                      <p:cBhvr additive="base">
                                        <p:cTn id="25"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uild="p" autoUpdateAnimBg="0"/>
      <p:bldP spid="9219"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219200" y="304800"/>
            <a:ext cx="7772400" cy="914400"/>
          </a:xfrm>
        </p:spPr>
        <p:txBody>
          <a:bodyPr/>
          <a:lstStyle/>
          <a:p>
            <a:pPr eaLnBrk="1" hangingPunct="1"/>
            <a:r>
              <a:rPr lang="zh-CN" altLang="en-US" sz="4800" smtClean="0"/>
              <a:t>利润最大化</a:t>
            </a:r>
          </a:p>
        </p:txBody>
      </p:sp>
      <p:sp>
        <p:nvSpPr>
          <p:cNvPr id="26627" name="Rectangle 3"/>
          <p:cNvSpPr>
            <a:spLocks noGrp="1" noChangeArrowheads="1"/>
          </p:cNvSpPr>
          <p:nvPr>
            <p:ph idx="1"/>
          </p:nvPr>
        </p:nvSpPr>
        <p:spPr>
          <a:xfrm>
            <a:off x="1371600" y="1447800"/>
            <a:ext cx="7772400" cy="4724400"/>
          </a:xfrm>
        </p:spPr>
        <p:txBody>
          <a:bodyPr/>
          <a:lstStyle/>
          <a:p>
            <a:pPr eaLnBrk="1" hangingPunct="1">
              <a:lnSpc>
                <a:spcPct val="90000"/>
              </a:lnSpc>
            </a:pPr>
            <a:r>
              <a:rPr lang="zh-CN" altLang="en-US" smtClean="0"/>
              <a:t>优点：利于量化，通俗易懂 </a:t>
            </a:r>
          </a:p>
          <a:p>
            <a:pPr eaLnBrk="1" hangingPunct="1">
              <a:lnSpc>
                <a:spcPct val="90000"/>
              </a:lnSpc>
            </a:pPr>
            <a:r>
              <a:rPr lang="zh-CN" altLang="en-US" smtClean="0"/>
              <a:t>缺点：</a:t>
            </a:r>
          </a:p>
          <a:p>
            <a:pPr lvl="1" eaLnBrk="1" hangingPunct="1">
              <a:lnSpc>
                <a:spcPct val="90000"/>
              </a:lnSpc>
              <a:buFontTx/>
              <a:buChar char="•"/>
            </a:pPr>
            <a:r>
              <a:rPr lang="zh-CN" altLang="en-US" smtClean="0"/>
              <a:t>利润最大化没有考虑利润实现的时间因素，没有资金的时间价值概念；</a:t>
            </a:r>
          </a:p>
          <a:p>
            <a:pPr lvl="1" eaLnBrk="1" hangingPunct="1">
              <a:lnSpc>
                <a:spcPct val="90000"/>
              </a:lnSpc>
              <a:buFontTx/>
              <a:buChar char="•"/>
            </a:pPr>
            <a:r>
              <a:rPr lang="zh-CN" altLang="en-US" smtClean="0"/>
              <a:t>利润最大化没有考虑风险因素，因此盲目追求高利润在财务上等于盲目追求高风险，从长远看是不利于可持续发展的；</a:t>
            </a:r>
          </a:p>
          <a:p>
            <a:pPr lvl="1" eaLnBrk="1" hangingPunct="1">
              <a:lnSpc>
                <a:spcPct val="90000"/>
              </a:lnSpc>
              <a:buFontTx/>
              <a:buChar char="•"/>
            </a:pPr>
            <a:r>
              <a:rPr lang="zh-CN" altLang="en-US" smtClean="0"/>
              <a:t>利润最大化易使经营者和财务决策者带有短期倾向</a:t>
            </a:r>
          </a:p>
          <a:p>
            <a:pPr lvl="1" eaLnBrk="1" hangingPunct="1">
              <a:lnSpc>
                <a:spcPct val="90000"/>
              </a:lnSpc>
              <a:buFontTx/>
              <a:buChar char="•"/>
            </a:pPr>
            <a:r>
              <a:rPr lang="zh-CN" altLang="en-US" smtClean="0"/>
              <a:t>利润指标的比较容易操纵</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626">
                                            <p:txEl>
                                              <p:pRg st="0" end="0"/>
                                            </p:txEl>
                                          </p:spTgt>
                                        </p:tgtEl>
                                        <p:attrNameLst>
                                          <p:attrName>style.visibility</p:attrName>
                                        </p:attrNameLst>
                                      </p:cBhvr>
                                      <p:to>
                                        <p:strVal val="visible"/>
                                      </p:to>
                                    </p:set>
                                    <p:anim calcmode="lin" valueType="num">
                                      <p:cBhvr additive="base">
                                        <p:cTn id="7" dur="500" fill="hold"/>
                                        <p:tgtEl>
                                          <p:spTgt spid="2662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66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627">
                                            <p:txEl>
                                              <p:pRg st="0" end="0"/>
                                            </p:txEl>
                                          </p:spTgt>
                                        </p:tgtEl>
                                        <p:attrNameLst>
                                          <p:attrName>style.visibility</p:attrName>
                                        </p:attrNameLst>
                                      </p:cBhvr>
                                      <p:to>
                                        <p:strVal val="visible"/>
                                      </p:to>
                                    </p:set>
                                    <p:anim calcmode="lin" valueType="num">
                                      <p:cBhvr additive="base">
                                        <p:cTn id="13" dur="500" fill="hold"/>
                                        <p:tgtEl>
                                          <p:spTgt spid="2662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662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627">
                                            <p:txEl>
                                              <p:pRg st="1" end="1"/>
                                            </p:txEl>
                                          </p:spTgt>
                                        </p:tgtEl>
                                        <p:attrNameLst>
                                          <p:attrName>style.visibility</p:attrName>
                                        </p:attrNameLst>
                                      </p:cBhvr>
                                      <p:to>
                                        <p:strVal val="visible"/>
                                      </p:to>
                                    </p:set>
                                    <p:anim calcmode="lin" valueType="num">
                                      <p:cBhvr additive="base">
                                        <p:cTn id="19" dur="500" fill="hold"/>
                                        <p:tgtEl>
                                          <p:spTgt spid="2662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662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par>
                                <p:cTn id="21" presetID="2" presetClass="entr" presetSubtype="8" fill="hold" grpId="0" nodeType="withEffect">
                                  <p:stCondLst>
                                    <p:cond delay="0"/>
                                  </p:stCondLst>
                                  <p:childTnLst>
                                    <p:set>
                                      <p:cBhvr>
                                        <p:cTn id="22" dur="1" fill="hold">
                                          <p:stCondLst>
                                            <p:cond delay="0"/>
                                          </p:stCondLst>
                                        </p:cTn>
                                        <p:tgtEl>
                                          <p:spTgt spid="26627">
                                            <p:txEl>
                                              <p:pRg st="2" end="2"/>
                                            </p:txEl>
                                          </p:spTgt>
                                        </p:tgtEl>
                                        <p:attrNameLst>
                                          <p:attrName>style.visibility</p:attrName>
                                        </p:attrNameLst>
                                      </p:cBhvr>
                                      <p:to>
                                        <p:strVal val="visible"/>
                                      </p:to>
                                    </p:set>
                                    <p:anim calcmode="lin" valueType="num">
                                      <p:cBhvr additive="base">
                                        <p:cTn id="23" dur="500" fill="hold"/>
                                        <p:tgtEl>
                                          <p:spTgt spid="2662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662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par>
                                <p:cTn id="25" presetID="2" presetClass="entr" presetSubtype="8" fill="hold" grpId="0" nodeType="withEffect">
                                  <p:stCondLst>
                                    <p:cond delay="0"/>
                                  </p:stCondLst>
                                  <p:childTnLst>
                                    <p:set>
                                      <p:cBhvr>
                                        <p:cTn id="26" dur="1" fill="hold">
                                          <p:stCondLst>
                                            <p:cond delay="0"/>
                                          </p:stCondLst>
                                        </p:cTn>
                                        <p:tgtEl>
                                          <p:spTgt spid="26627">
                                            <p:txEl>
                                              <p:pRg st="3" end="3"/>
                                            </p:txEl>
                                          </p:spTgt>
                                        </p:tgtEl>
                                        <p:attrNameLst>
                                          <p:attrName>style.visibility</p:attrName>
                                        </p:attrNameLst>
                                      </p:cBhvr>
                                      <p:to>
                                        <p:strVal val="visible"/>
                                      </p:to>
                                    </p:set>
                                    <p:anim calcmode="lin" valueType="num">
                                      <p:cBhvr additive="base">
                                        <p:cTn id="27" dur="500" fill="hold"/>
                                        <p:tgtEl>
                                          <p:spTgt spid="26627">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662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whoosh.wav"/>
                                        </p:tgtEl>
                                      </p:cMediaNode>
                                    </p:audio>
                                  </p:subTnLst>
                                </p:cTn>
                              </p:par>
                              <p:par>
                                <p:cTn id="29" presetID="2" presetClass="entr" presetSubtype="8" fill="hold" grpId="0" nodeType="withEffect">
                                  <p:stCondLst>
                                    <p:cond delay="0"/>
                                  </p:stCondLst>
                                  <p:childTnLst>
                                    <p:set>
                                      <p:cBhvr>
                                        <p:cTn id="30" dur="1" fill="hold">
                                          <p:stCondLst>
                                            <p:cond delay="0"/>
                                          </p:stCondLst>
                                        </p:cTn>
                                        <p:tgtEl>
                                          <p:spTgt spid="26627">
                                            <p:txEl>
                                              <p:pRg st="4" end="4"/>
                                            </p:txEl>
                                          </p:spTgt>
                                        </p:tgtEl>
                                        <p:attrNameLst>
                                          <p:attrName>style.visibility</p:attrName>
                                        </p:attrNameLst>
                                      </p:cBhvr>
                                      <p:to>
                                        <p:strVal val="visible"/>
                                      </p:to>
                                    </p:set>
                                    <p:anim calcmode="lin" valueType="num">
                                      <p:cBhvr additive="base">
                                        <p:cTn id="31" dur="500" fill="hold"/>
                                        <p:tgtEl>
                                          <p:spTgt spid="2662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662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par>
                                <p:cTn id="33" presetID="2" presetClass="entr" presetSubtype="8" fill="hold" grpId="0" nodeType="withEffect">
                                  <p:stCondLst>
                                    <p:cond delay="0"/>
                                  </p:stCondLst>
                                  <p:childTnLst>
                                    <p:set>
                                      <p:cBhvr>
                                        <p:cTn id="34" dur="1" fill="hold">
                                          <p:stCondLst>
                                            <p:cond delay="0"/>
                                          </p:stCondLst>
                                        </p:cTn>
                                        <p:tgtEl>
                                          <p:spTgt spid="26627">
                                            <p:txEl>
                                              <p:pRg st="5" end="5"/>
                                            </p:txEl>
                                          </p:spTgt>
                                        </p:tgtEl>
                                        <p:attrNameLst>
                                          <p:attrName>style.visibility</p:attrName>
                                        </p:attrNameLst>
                                      </p:cBhvr>
                                      <p:to>
                                        <p:strVal val="visible"/>
                                      </p:to>
                                    </p:set>
                                    <p:anim calcmode="lin" valueType="num">
                                      <p:cBhvr additive="base">
                                        <p:cTn id="35" dur="500" fill="hold"/>
                                        <p:tgtEl>
                                          <p:spTgt spid="26627">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6627">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uild="p" autoUpdateAnimBg="0"/>
      <p:bldP spid="26627"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zh-CN" altLang="en-US" sz="4800" smtClean="0"/>
              <a:t>股东财富最大化</a:t>
            </a:r>
          </a:p>
        </p:txBody>
      </p:sp>
      <p:sp>
        <p:nvSpPr>
          <p:cNvPr id="27651" name="Rectangle 3"/>
          <p:cNvSpPr>
            <a:spLocks noGrp="1" noChangeArrowheads="1"/>
          </p:cNvSpPr>
          <p:nvPr>
            <p:ph idx="1"/>
          </p:nvPr>
        </p:nvSpPr>
        <p:spPr/>
        <p:txBody>
          <a:bodyPr>
            <a:normAutofit fontScale="92500" lnSpcReduction="10000"/>
          </a:bodyPr>
          <a:lstStyle/>
          <a:p>
            <a:pPr eaLnBrk="1" hangingPunct="1"/>
            <a:r>
              <a:rPr lang="en-US" altLang="zh-CN" sz="2800" smtClean="0"/>
              <a:t>1.</a:t>
            </a:r>
            <a:r>
              <a:rPr lang="zh-CN" altLang="en-US" sz="2800" smtClean="0"/>
              <a:t>何为股东财富？（</a:t>
            </a:r>
            <a:r>
              <a:rPr lang="en-US" altLang="zh-CN" sz="2800" smtClean="0"/>
              <a:t>NPV</a:t>
            </a:r>
            <a:r>
              <a:rPr lang="zh-CN" altLang="en-US" sz="2800" smtClean="0"/>
              <a:t>的财富观，而非利润之财富观）</a:t>
            </a:r>
          </a:p>
          <a:p>
            <a:pPr eaLnBrk="1" hangingPunct="1"/>
            <a:r>
              <a:rPr lang="en-US" altLang="zh-CN" sz="2800" smtClean="0"/>
              <a:t>2.</a:t>
            </a:r>
            <a:r>
              <a:rPr lang="zh-CN" altLang="en-US" sz="2800" smtClean="0"/>
              <a:t>股东财富最大化作为公司财务目标的四大基本假定？</a:t>
            </a:r>
          </a:p>
          <a:p>
            <a:pPr eaLnBrk="1" hangingPunct="1"/>
            <a:r>
              <a:rPr lang="zh-CN" altLang="en-US" sz="2800" smtClean="0"/>
              <a:t>（</a:t>
            </a:r>
            <a:r>
              <a:rPr lang="en-US" altLang="zh-CN" sz="2800" smtClean="0"/>
              <a:t>1</a:t>
            </a:r>
            <a:r>
              <a:rPr lang="zh-CN" altLang="en-US" sz="2800" smtClean="0"/>
              <a:t>）经营者与股东目标一致（新古典经济学）；</a:t>
            </a:r>
          </a:p>
          <a:p>
            <a:pPr eaLnBrk="1" hangingPunct="1"/>
            <a:r>
              <a:rPr lang="zh-CN" altLang="en-US" sz="2800" smtClean="0"/>
              <a:t>（</a:t>
            </a:r>
            <a:r>
              <a:rPr lang="en-US" altLang="zh-CN" sz="2800" smtClean="0"/>
              <a:t>2</a:t>
            </a:r>
            <a:r>
              <a:rPr lang="zh-CN" altLang="en-US" sz="2800" smtClean="0"/>
              <a:t>）债权人利益能得到充分保护；</a:t>
            </a:r>
          </a:p>
          <a:p>
            <a:pPr eaLnBrk="1" hangingPunct="1"/>
            <a:r>
              <a:rPr lang="zh-CN" altLang="en-US" sz="2800" smtClean="0"/>
              <a:t>（</a:t>
            </a:r>
            <a:r>
              <a:rPr lang="en-US" altLang="zh-CN" sz="2800" smtClean="0"/>
              <a:t>3</a:t>
            </a:r>
            <a:r>
              <a:rPr lang="zh-CN" altLang="en-US" sz="2800" smtClean="0"/>
              <a:t>）市场有效，股东完全理性；</a:t>
            </a:r>
          </a:p>
          <a:p>
            <a:pPr eaLnBrk="1" hangingPunct="1"/>
            <a:r>
              <a:rPr lang="zh-CN" altLang="en-US" sz="2800" smtClean="0"/>
              <a:t>（</a:t>
            </a:r>
            <a:r>
              <a:rPr lang="en-US" altLang="zh-CN" sz="2800" smtClean="0"/>
              <a:t>4</a:t>
            </a:r>
            <a:r>
              <a:rPr lang="zh-CN" altLang="en-US" sz="2800" smtClean="0"/>
              <a:t>）企业没有外部不经济行为。</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 calcmode="lin" valueType="num">
                                      <p:cBhvr additive="base">
                                        <p:cTn id="7" dur="500" fill="hold"/>
                                        <p:tgtEl>
                                          <p:spTgt spid="2765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xEl>
                                              <p:pRg st="0" end="0"/>
                                            </p:txEl>
                                          </p:spTgt>
                                        </p:tgtEl>
                                        <p:attrNameLst>
                                          <p:attrName>style.visibility</p:attrName>
                                        </p:attrNameLst>
                                      </p:cBhvr>
                                      <p:to>
                                        <p:strVal val="visible"/>
                                      </p:to>
                                    </p:set>
                                    <p:anim calcmode="lin" valueType="num">
                                      <p:cBhvr additive="base">
                                        <p:cTn id="13"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765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1">
                                            <p:txEl>
                                              <p:pRg st="1" end="1"/>
                                            </p:txEl>
                                          </p:spTgt>
                                        </p:tgtEl>
                                        <p:attrNameLst>
                                          <p:attrName>style.visibility</p:attrName>
                                        </p:attrNameLst>
                                      </p:cBhvr>
                                      <p:to>
                                        <p:strVal val="visible"/>
                                      </p:to>
                                    </p:set>
                                    <p:anim calcmode="lin" valueType="num">
                                      <p:cBhvr additive="base">
                                        <p:cTn id="19" dur="500" fill="hold"/>
                                        <p:tgtEl>
                                          <p:spTgt spid="2765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765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651">
                                            <p:txEl>
                                              <p:pRg st="2" end="2"/>
                                            </p:txEl>
                                          </p:spTgt>
                                        </p:tgtEl>
                                        <p:attrNameLst>
                                          <p:attrName>style.visibility</p:attrName>
                                        </p:attrNameLst>
                                      </p:cBhvr>
                                      <p:to>
                                        <p:strVal val="visible"/>
                                      </p:to>
                                    </p:set>
                                    <p:anim calcmode="lin" valueType="num">
                                      <p:cBhvr additive="base">
                                        <p:cTn id="25" dur="500" fill="hold"/>
                                        <p:tgtEl>
                                          <p:spTgt spid="2765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7651">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651">
                                            <p:txEl>
                                              <p:pRg st="3" end="3"/>
                                            </p:txEl>
                                          </p:spTgt>
                                        </p:tgtEl>
                                        <p:attrNameLst>
                                          <p:attrName>style.visibility</p:attrName>
                                        </p:attrNameLst>
                                      </p:cBhvr>
                                      <p:to>
                                        <p:strVal val="visible"/>
                                      </p:to>
                                    </p:set>
                                    <p:anim calcmode="lin" valueType="num">
                                      <p:cBhvr additive="base">
                                        <p:cTn id="31" dur="500" fill="hold"/>
                                        <p:tgtEl>
                                          <p:spTgt spid="2765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7651">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51">
                                            <p:txEl>
                                              <p:pRg st="4" end="4"/>
                                            </p:txEl>
                                          </p:spTgt>
                                        </p:tgtEl>
                                        <p:attrNameLst>
                                          <p:attrName>style.visibility</p:attrName>
                                        </p:attrNameLst>
                                      </p:cBhvr>
                                      <p:to>
                                        <p:strVal val="visible"/>
                                      </p:to>
                                    </p:set>
                                    <p:anim calcmode="lin" valueType="num">
                                      <p:cBhvr additive="base">
                                        <p:cTn id="37" dur="500" fill="hold"/>
                                        <p:tgtEl>
                                          <p:spTgt spid="2765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7651">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651">
                                            <p:txEl>
                                              <p:pRg st="5" end="5"/>
                                            </p:txEl>
                                          </p:spTgt>
                                        </p:tgtEl>
                                        <p:attrNameLst>
                                          <p:attrName>style.visibility</p:attrName>
                                        </p:attrNameLst>
                                      </p:cBhvr>
                                      <p:to>
                                        <p:strVal val="visible"/>
                                      </p:to>
                                    </p:set>
                                    <p:anim calcmode="lin" valueType="num">
                                      <p:cBhvr additive="base">
                                        <p:cTn id="43" dur="500" fill="hold"/>
                                        <p:tgtEl>
                                          <p:spTgt spid="27651">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7651">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autoUpdateAnimBg="0"/>
      <p:bldP spid="2765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zh-CN" altLang="en-US" sz="4800" smtClean="0"/>
              <a:t>企业价值最大化</a:t>
            </a:r>
          </a:p>
        </p:txBody>
      </p:sp>
      <p:sp>
        <p:nvSpPr>
          <p:cNvPr id="28675" name="Rectangle 3"/>
          <p:cNvSpPr>
            <a:spLocks noGrp="1" noChangeArrowheads="1"/>
          </p:cNvSpPr>
          <p:nvPr>
            <p:ph idx="1"/>
          </p:nvPr>
        </p:nvSpPr>
        <p:spPr>
          <a:xfrm>
            <a:off x="1371600" y="1905000"/>
            <a:ext cx="7772400" cy="4495800"/>
          </a:xfrm>
        </p:spPr>
        <p:txBody>
          <a:bodyPr/>
          <a:lstStyle/>
          <a:p>
            <a:pPr eaLnBrk="1" hangingPunct="1"/>
            <a:r>
              <a:rPr lang="zh-CN" altLang="en-US" smtClean="0"/>
              <a:t>企业价值最大化是指通过企业合理经营，采用最有的财务政策，充分考虑资金的时间价值和风险与报酬之间的关系，在保证企业长期发展的基础上使企业总价值达到最大</a:t>
            </a:r>
          </a:p>
          <a:p>
            <a:pPr eaLnBrk="1" hangingPunct="1"/>
            <a:r>
              <a:rPr lang="zh-CN" altLang="en-US" smtClean="0"/>
              <a:t>         </a:t>
            </a:r>
            <a:r>
              <a:rPr lang="en-US" altLang="zh-CN" smtClean="0"/>
              <a:t>n</a:t>
            </a:r>
          </a:p>
          <a:p>
            <a:pPr eaLnBrk="1" hangingPunct="1"/>
            <a:r>
              <a:rPr lang="en-US" altLang="zh-CN" smtClean="0"/>
              <a:t>V  =  </a:t>
            </a:r>
            <a:r>
              <a:rPr lang="en-US" altLang="zh-CN" smtClean="0">
                <a:cs typeface="Times New Roman" panose="02020603050405020304" pitchFamily="18" charset="0"/>
              </a:rPr>
              <a:t>∑    FCF</a:t>
            </a:r>
            <a:r>
              <a:rPr lang="en-US" altLang="zh-CN" baseline="-25000" smtClean="0">
                <a:cs typeface="Times New Roman" panose="02020603050405020304" pitchFamily="18" charset="0"/>
              </a:rPr>
              <a:t>t</a:t>
            </a:r>
            <a:r>
              <a:rPr lang="en-US" altLang="zh-CN" smtClean="0">
                <a:cs typeface="Times New Roman" panose="02020603050405020304" pitchFamily="18" charset="0"/>
              </a:rPr>
              <a:t>/(1+wacc)</a:t>
            </a:r>
            <a:r>
              <a:rPr lang="en-US" altLang="zh-CN" baseline="30000" smtClean="0">
                <a:cs typeface="Times New Roman" panose="02020603050405020304" pitchFamily="18" charset="0"/>
              </a:rPr>
              <a:t>t</a:t>
            </a:r>
            <a:endParaRPr lang="en-US" altLang="zh-CN" smtClean="0">
              <a:cs typeface="Times New Roman" panose="02020603050405020304" pitchFamily="18" charset="0"/>
            </a:endParaRPr>
          </a:p>
          <a:p>
            <a:pPr eaLnBrk="1" hangingPunct="1"/>
            <a:r>
              <a:rPr lang="en-US" altLang="zh-CN" smtClean="0"/>
              <a:t>        t=1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anim calcmode="lin" valueType="num">
                                      <p:cBhvr additive="base">
                                        <p:cTn id="7" dur="500" fill="hold"/>
                                        <p:tgtEl>
                                          <p:spTgt spid="2867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867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675">
                                            <p:txEl>
                                              <p:pRg st="0" end="0"/>
                                            </p:txEl>
                                          </p:spTgt>
                                        </p:tgtEl>
                                        <p:attrNameLst>
                                          <p:attrName>style.visibility</p:attrName>
                                        </p:attrNameLst>
                                      </p:cBhvr>
                                      <p:to>
                                        <p:strVal val="visible"/>
                                      </p:to>
                                    </p:set>
                                    <p:anim calcmode="lin" valueType="num">
                                      <p:cBhvr additive="base">
                                        <p:cTn id="13" dur="500" fill="hold"/>
                                        <p:tgtEl>
                                          <p:spTgt spid="2867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867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8675">
                                            <p:txEl>
                                              <p:pRg st="1" end="1"/>
                                            </p:txEl>
                                          </p:spTgt>
                                        </p:tgtEl>
                                        <p:attrNameLst>
                                          <p:attrName>style.visibility</p:attrName>
                                        </p:attrNameLst>
                                      </p:cBhvr>
                                      <p:to>
                                        <p:strVal val="visible"/>
                                      </p:to>
                                    </p:set>
                                    <p:anim calcmode="lin" valueType="num">
                                      <p:cBhvr additive="base">
                                        <p:cTn id="19" dur="500" fill="hold"/>
                                        <p:tgtEl>
                                          <p:spTgt spid="2867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867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8675">
                                            <p:txEl>
                                              <p:pRg st="2" end="2"/>
                                            </p:txEl>
                                          </p:spTgt>
                                        </p:tgtEl>
                                        <p:attrNameLst>
                                          <p:attrName>style.visibility</p:attrName>
                                        </p:attrNameLst>
                                      </p:cBhvr>
                                      <p:to>
                                        <p:strVal val="visible"/>
                                      </p:to>
                                    </p:set>
                                    <p:anim calcmode="lin" valueType="num">
                                      <p:cBhvr additive="base">
                                        <p:cTn id="25" dur="500" fill="hold"/>
                                        <p:tgtEl>
                                          <p:spTgt spid="2867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867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8675">
                                            <p:txEl>
                                              <p:pRg st="3" end="3"/>
                                            </p:txEl>
                                          </p:spTgt>
                                        </p:tgtEl>
                                        <p:attrNameLst>
                                          <p:attrName>style.visibility</p:attrName>
                                        </p:attrNameLst>
                                      </p:cBhvr>
                                      <p:to>
                                        <p:strVal val="visible"/>
                                      </p:to>
                                    </p:set>
                                    <p:anim calcmode="lin" valueType="num">
                                      <p:cBhvr additive="base">
                                        <p:cTn id="31" dur="500" fill="hold"/>
                                        <p:tgtEl>
                                          <p:spTgt spid="2867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867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uild="p" autoUpdateAnimBg="0"/>
      <p:bldP spid="28675"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zh-CN" altLang="en-US" smtClean="0"/>
              <a:t>西方财务管理的十大金科玉律</a:t>
            </a:r>
          </a:p>
        </p:txBody>
      </p:sp>
      <p:sp>
        <p:nvSpPr>
          <p:cNvPr id="29699" name="Rectangle 3"/>
          <p:cNvSpPr>
            <a:spLocks noGrp="1" noChangeArrowheads="1"/>
          </p:cNvSpPr>
          <p:nvPr>
            <p:ph idx="1"/>
          </p:nvPr>
        </p:nvSpPr>
        <p:spPr/>
        <p:txBody>
          <a:bodyPr>
            <a:normAutofit/>
          </a:bodyPr>
          <a:lstStyle/>
          <a:p>
            <a:pPr eaLnBrk="1" hangingPunct="1"/>
            <a:r>
              <a:rPr lang="en-US" altLang="zh-CN" sz="4000" smtClean="0"/>
              <a:t>The risk-return trade-off.</a:t>
            </a:r>
          </a:p>
          <a:p>
            <a:pPr eaLnBrk="1" hangingPunct="1"/>
            <a:r>
              <a:rPr lang="en-US" altLang="zh-CN" sz="4000" smtClean="0"/>
              <a:t>The time value of money.</a:t>
            </a:r>
          </a:p>
          <a:p>
            <a:pPr eaLnBrk="1" hangingPunct="1"/>
            <a:r>
              <a:rPr lang="en-US" altLang="zh-CN" sz="4000" smtClean="0"/>
              <a:t>Cash----not profits----is king.</a:t>
            </a:r>
          </a:p>
          <a:p>
            <a:pPr eaLnBrk="1" hangingPunct="1"/>
            <a:r>
              <a:rPr lang="en-US" altLang="zh-CN" sz="4000" smtClean="0"/>
              <a:t>Incremental cash flows.</a:t>
            </a:r>
          </a:p>
          <a:p>
            <a:pPr eaLnBrk="1" hangingPunct="1"/>
            <a:r>
              <a:rPr lang="en-US" altLang="zh-CN" sz="4000" smtClean="0"/>
              <a:t>The curse of competitive markets.</a:t>
            </a:r>
          </a:p>
          <a:p>
            <a:pPr eaLnBrk="1" hangingPunct="1">
              <a:buFont typeface="Symbol" pitchFamily="18" charset="2"/>
              <a:buNone/>
            </a:pPr>
            <a:endParaRPr lang="en-US" altLang="zh-CN"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additive="base">
                                        <p:cTn id="7" dur="500" fill="hold"/>
                                        <p:tgtEl>
                                          <p:spTgt spid="2969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69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699">
                                            <p:txEl>
                                              <p:pRg st="0" end="0"/>
                                            </p:txEl>
                                          </p:spTgt>
                                        </p:tgtEl>
                                        <p:attrNameLst>
                                          <p:attrName>style.visibility</p:attrName>
                                        </p:attrNameLst>
                                      </p:cBhvr>
                                      <p:to>
                                        <p:strVal val="visible"/>
                                      </p:to>
                                    </p:set>
                                    <p:anim calcmode="lin" valueType="num">
                                      <p:cBhvr additive="base">
                                        <p:cTn id="13" dur="500" fill="hold"/>
                                        <p:tgtEl>
                                          <p:spTgt spid="296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69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9699">
                                            <p:txEl>
                                              <p:pRg st="1" end="1"/>
                                            </p:txEl>
                                          </p:spTgt>
                                        </p:tgtEl>
                                        <p:attrNameLst>
                                          <p:attrName>style.visibility</p:attrName>
                                        </p:attrNameLst>
                                      </p:cBhvr>
                                      <p:to>
                                        <p:strVal val="visible"/>
                                      </p:to>
                                    </p:set>
                                    <p:anim calcmode="lin" valueType="num">
                                      <p:cBhvr additive="base">
                                        <p:cTn id="19" dur="500" fill="hold"/>
                                        <p:tgtEl>
                                          <p:spTgt spid="296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969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9699">
                                            <p:txEl>
                                              <p:pRg st="2" end="2"/>
                                            </p:txEl>
                                          </p:spTgt>
                                        </p:tgtEl>
                                        <p:attrNameLst>
                                          <p:attrName>style.visibility</p:attrName>
                                        </p:attrNameLst>
                                      </p:cBhvr>
                                      <p:to>
                                        <p:strVal val="visible"/>
                                      </p:to>
                                    </p:set>
                                    <p:anim calcmode="lin" valueType="num">
                                      <p:cBhvr additive="base">
                                        <p:cTn id="25" dur="500" fill="hold"/>
                                        <p:tgtEl>
                                          <p:spTgt spid="2969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69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9699">
                                            <p:txEl>
                                              <p:pRg st="3" end="3"/>
                                            </p:txEl>
                                          </p:spTgt>
                                        </p:tgtEl>
                                        <p:attrNameLst>
                                          <p:attrName>style.visibility</p:attrName>
                                        </p:attrNameLst>
                                      </p:cBhvr>
                                      <p:to>
                                        <p:strVal val="visible"/>
                                      </p:to>
                                    </p:set>
                                    <p:anim calcmode="lin" valueType="num">
                                      <p:cBhvr additive="base">
                                        <p:cTn id="31" dur="500" fill="hold"/>
                                        <p:tgtEl>
                                          <p:spTgt spid="2969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9699">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9699">
                                            <p:txEl>
                                              <p:pRg st="4" end="4"/>
                                            </p:txEl>
                                          </p:spTgt>
                                        </p:tgtEl>
                                        <p:attrNameLst>
                                          <p:attrName>style.visibility</p:attrName>
                                        </p:attrNameLst>
                                      </p:cBhvr>
                                      <p:to>
                                        <p:strVal val="visible"/>
                                      </p:to>
                                    </p:set>
                                    <p:anim calcmode="lin" valueType="num">
                                      <p:cBhvr additive="base">
                                        <p:cTn id="37" dur="500" fill="hold"/>
                                        <p:tgtEl>
                                          <p:spTgt spid="2969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9699">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autoUpdateAnimBg="0"/>
      <p:bldP spid="29699"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zh-CN" altLang="en-US" smtClean="0"/>
              <a:t>西方财务管理的十大金科玉律</a:t>
            </a:r>
          </a:p>
        </p:txBody>
      </p:sp>
      <p:sp>
        <p:nvSpPr>
          <p:cNvPr id="30723" name="Rectangle 3"/>
          <p:cNvSpPr>
            <a:spLocks noGrp="1" noChangeArrowheads="1"/>
          </p:cNvSpPr>
          <p:nvPr>
            <p:ph idx="1"/>
          </p:nvPr>
        </p:nvSpPr>
        <p:spPr/>
        <p:txBody>
          <a:bodyPr>
            <a:normAutofit lnSpcReduction="10000"/>
          </a:bodyPr>
          <a:lstStyle/>
          <a:p>
            <a:pPr eaLnBrk="1" hangingPunct="1">
              <a:lnSpc>
                <a:spcPct val="90000"/>
              </a:lnSpc>
            </a:pPr>
            <a:r>
              <a:rPr lang="en-US" altLang="zh-CN" sz="3600" smtClean="0"/>
              <a:t>Efficient capital markets.</a:t>
            </a:r>
          </a:p>
          <a:p>
            <a:pPr eaLnBrk="1" hangingPunct="1">
              <a:lnSpc>
                <a:spcPct val="90000"/>
              </a:lnSpc>
            </a:pPr>
            <a:r>
              <a:rPr lang="en-US" altLang="zh-CN" sz="3600" smtClean="0"/>
              <a:t>The agency problem.</a:t>
            </a:r>
          </a:p>
          <a:p>
            <a:pPr eaLnBrk="1" hangingPunct="1">
              <a:lnSpc>
                <a:spcPct val="90000"/>
              </a:lnSpc>
            </a:pPr>
            <a:r>
              <a:rPr lang="en-US" altLang="zh-CN" sz="3600" smtClean="0"/>
              <a:t>Taxes bias business decisions.</a:t>
            </a:r>
          </a:p>
          <a:p>
            <a:pPr eaLnBrk="1" hangingPunct="1">
              <a:lnSpc>
                <a:spcPct val="90000"/>
              </a:lnSpc>
            </a:pPr>
            <a:r>
              <a:rPr lang="en-US" altLang="zh-CN" sz="3600" smtClean="0"/>
              <a:t>All risk is not equal----some risk can be diversified away,and some not.</a:t>
            </a:r>
          </a:p>
          <a:p>
            <a:pPr eaLnBrk="1" hangingPunct="1">
              <a:lnSpc>
                <a:spcPct val="90000"/>
              </a:lnSpc>
            </a:pPr>
            <a:r>
              <a:rPr lang="en-US" altLang="zh-CN" sz="3600" smtClean="0"/>
              <a:t>Ethical behavior is doing the right thing,and ethical dilemmas are everywhere in finance.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 calcmode="lin" valueType="num">
                                      <p:cBhvr additive="base">
                                        <p:cTn id="7" dur="500" fill="hold"/>
                                        <p:tgtEl>
                                          <p:spTgt spid="3072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2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23">
                                            <p:txEl>
                                              <p:pRg st="0" end="0"/>
                                            </p:txEl>
                                          </p:spTgt>
                                        </p:tgtEl>
                                        <p:attrNameLst>
                                          <p:attrName>style.visibility</p:attrName>
                                        </p:attrNameLst>
                                      </p:cBhvr>
                                      <p:to>
                                        <p:strVal val="visible"/>
                                      </p:to>
                                    </p:set>
                                    <p:anim calcmode="lin" valueType="num">
                                      <p:cBhvr additive="base">
                                        <p:cTn id="13" dur="500" fill="hold"/>
                                        <p:tgtEl>
                                          <p:spTgt spid="3072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2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23">
                                            <p:txEl>
                                              <p:pRg st="1" end="1"/>
                                            </p:txEl>
                                          </p:spTgt>
                                        </p:tgtEl>
                                        <p:attrNameLst>
                                          <p:attrName>style.visibility</p:attrName>
                                        </p:attrNameLst>
                                      </p:cBhvr>
                                      <p:to>
                                        <p:strVal val="visible"/>
                                      </p:to>
                                    </p:set>
                                    <p:anim calcmode="lin" valueType="num">
                                      <p:cBhvr additive="base">
                                        <p:cTn id="19" dur="500" fill="hold"/>
                                        <p:tgtEl>
                                          <p:spTgt spid="3072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2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23">
                                            <p:txEl>
                                              <p:pRg st="2" end="2"/>
                                            </p:txEl>
                                          </p:spTgt>
                                        </p:tgtEl>
                                        <p:attrNameLst>
                                          <p:attrName>style.visibility</p:attrName>
                                        </p:attrNameLst>
                                      </p:cBhvr>
                                      <p:to>
                                        <p:strVal val="visible"/>
                                      </p:to>
                                    </p:set>
                                    <p:anim calcmode="lin" valueType="num">
                                      <p:cBhvr additive="base">
                                        <p:cTn id="25" dur="500" fill="hold"/>
                                        <p:tgtEl>
                                          <p:spTgt spid="3072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2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723">
                                            <p:txEl>
                                              <p:pRg st="3" end="3"/>
                                            </p:txEl>
                                          </p:spTgt>
                                        </p:tgtEl>
                                        <p:attrNameLst>
                                          <p:attrName>style.visibility</p:attrName>
                                        </p:attrNameLst>
                                      </p:cBhvr>
                                      <p:to>
                                        <p:strVal val="visible"/>
                                      </p:to>
                                    </p:set>
                                    <p:anim calcmode="lin" valueType="num">
                                      <p:cBhvr additive="base">
                                        <p:cTn id="31" dur="500" fill="hold"/>
                                        <p:tgtEl>
                                          <p:spTgt spid="3072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72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723">
                                            <p:txEl>
                                              <p:pRg st="4" end="4"/>
                                            </p:txEl>
                                          </p:spTgt>
                                        </p:tgtEl>
                                        <p:attrNameLst>
                                          <p:attrName>style.visibility</p:attrName>
                                        </p:attrNameLst>
                                      </p:cBhvr>
                                      <p:to>
                                        <p:strVal val="visible"/>
                                      </p:to>
                                    </p:set>
                                    <p:anim calcmode="lin" valueType="num">
                                      <p:cBhvr additive="base">
                                        <p:cTn id="37" dur="500" fill="hold"/>
                                        <p:tgtEl>
                                          <p:spTgt spid="3072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072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autoUpdateAnimBg="0"/>
      <p:bldP spid="30723" grpId="0" build="p"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离子">
  <a:themeElements>
    <a:clrScheme name="离子">
      <a:dk1>
        <a:sysClr val="windowText" lastClr="454545"/>
      </a:dk1>
      <a:lt1>
        <a:sysClr val="window" lastClr="C7EDCC"/>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离子">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离子">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772</TotalTime>
  <Words>1401</Words>
  <Application>Microsoft Office PowerPoint</Application>
  <PresentationFormat>全屏显示(4:3)</PresentationFormat>
  <Paragraphs>243</Paragraphs>
  <Slides>27</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27</vt:i4>
      </vt:variant>
    </vt:vector>
  </HeadingPairs>
  <TitlesOfParts>
    <vt:vector size="34" baseType="lpstr">
      <vt:lpstr>Century Gothic</vt:lpstr>
      <vt:lpstr>Symbol</vt:lpstr>
      <vt:lpstr>Wingdings 3</vt:lpstr>
      <vt:lpstr>宋体</vt:lpstr>
      <vt:lpstr>Arial</vt:lpstr>
      <vt:lpstr>Times New Roman</vt:lpstr>
      <vt:lpstr>离子</vt:lpstr>
      <vt:lpstr>财务管理</vt:lpstr>
      <vt:lpstr>主要内容</vt:lpstr>
      <vt:lpstr>第一章      财务管理的基本理论</vt:lpstr>
      <vt:lpstr>第一节      什么是财务管理</vt:lpstr>
      <vt:lpstr>筹资活动</vt:lpstr>
      <vt:lpstr>投资活动</vt:lpstr>
      <vt:lpstr>分配活动：广义分配与狭义分配</vt:lpstr>
      <vt:lpstr>PowerPoint 演示文稿</vt:lpstr>
      <vt:lpstr>二、财务关系</vt:lpstr>
      <vt:lpstr>三、什么是财务管理？</vt:lpstr>
      <vt:lpstr>公司治理与财务分层管理</vt:lpstr>
      <vt:lpstr>财务分层管理</vt:lpstr>
      <vt:lpstr>财务分层管理—简要小结</vt:lpstr>
      <vt:lpstr>第二节      财务管理的理论结构</vt:lpstr>
      <vt:lpstr>为什么以财务环境为起点</vt:lpstr>
      <vt:lpstr>第三节      财务管理假设</vt:lpstr>
      <vt:lpstr>（一）理财主体假设—自主理财假设</vt:lpstr>
      <vt:lpstr>（二）持续经营假设—理财分期假设</vt:lpstr>
      <vt:lpstr>（三）有效市场假设—市场公平假设</vt:lpstr>
      <vt:lpstr>（四）资金增值假设——风险与报酬同增假设</vt:lpstr>
      <vt:lpstr>五、理性理财假设—资金再投资假设</vt:lpstr>
      <vt:lpstr>第四节      财务管理的目标</vt:lpstr>
      <vt:lpstr>利润最大化</vt:lpstr>
      <vt:lpstr>股东财富最大化</vt:lpstr>
      <vt:lpstr>企业价值最大化</vt:lpstr>
      <vt:lpstr>西方财务管理的十大金科玉律</vt:lpstr>
      <vt:lpstr>西方财务管理的十大金科玉律</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财务管理</dc:title>
  <dc:creator>tongli</dc:creator>
  <cp:lastModifiedBy>NTKO</cp:lastModifiedBy>
  <cp:revision>22</cp:revision>
  <dcterms:created xsi:type="dcterms:W3CDTF">2002-11-29T01:01:09Z</dcterms:created>
  <dcterms:modified xsi:type="dcterms:W3CDTF">2015-05-21T10:13:58Z</dcterms:modified>
</cp:coreProperties>
</file>