
<file path=[Content_Types].xml><?xml version="1.0" encoding="utf-8"?>
<Types xmlns="http://schemas.openxmlformats.org/package/2006/content-types">
  <Default Extension="xml" ContentType="application/xml"/>
  <Default Extension="jpeg" ContentType="image/jpeg"/>
  <Default Extension="rels" ContentType="application/vnd.openxmlformats-package.relationships+xml"/>
  <Default Extension="xlsx" ContentType="application/vnd.openxmlformats-officedocument.spreadsheetml.sheet"/>
  <Default Extension="vml" ContentType="application/vnd.openxmlformats-officedocument.vmlDrawing"/>
  <Default Extension="bin" ContentType="application/vnd.openxmlformats-officedocument.oleObject"/>
  <Default Extension="wmf" ContentType="image/x-wm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50" r:id="rId2"/>
  </p:sldMasterIdLst>
  <p:notesMasterIdLst>
    <p:notesMasterId r:id="rId62"/>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Lst>
  <p:sldSz cx="9144000" cy="6858000" type="screen4x3"/>
  <p:notesSz cx="6565900" cy="9783763"/>
  <p:defaultTextStyle>
    <a:defPPr>
      <a:defRPr lang="zh-CN"/>
    </a:defPPr>
    <a:lvl1pPr algn="l" rtl="0" fontAlgn="base">
      <a:spcBef>
        <a:spcPct val="0"/>
      </a:spcBef>
      <a:spcAft>
        <a:spcPct val="0"/>
      </a:spcAft>
      <a:defRPr sz="2400" kern="1200">
        <a:solidFill>
          <a:schemeClr val="tx1"/>
        </a:solidFill>
        <a:latin typeface="Times New Roman" pitchFamily="18" charset="0"/>
        <a:ea typeface="宋体" pitchFamily="2" charset="-122"/>
        <a:cs typeface="+mn-cs"/>
      </a:defRPr>
    </a:lvl1pPr>
    <a:lvl2pPr marL="457200" algn="l" rtl="0" fontAlgn="base">
      <a:spcBef>
        <a:spcPct val="0"/>
      </a:spcBef>
      <a:spcAft>
        <a:spcPct val="0"/>
      </a:spcAft>
      <a:defRPr sz="2400" kern="1200">
        <a:solidFill>
          <a:schemeClr val="tx1"/>
        </a:solidFill>
        <a:latin typeface="Times New Roman" pitchFamily="18" charset="0"/>
        <a:ea typeface="宋体" pitchFamily="2" charset="-122"/>
        <a:cs typeface="+mn-cs"/>
      </a:defRPr>
    </a:lvl2pPr>
    <a:lvl3pPr marL="914400" algn="l" rtl="0" fontAlgn="base">
      <a:spcBef>
        <a:spcPct val="0"/>
      </a:spcBef>
      <a:spcAft>
        <a:spcPct val="0"/>
      </a:spcAft>
      <a:defRPr sz="2400" kern="1200">
        <a:solidFill>
          <a:schemeClr val="tx1"/>
        </a:solidFill>
        <a:latin typeface="Times New Roman" pitchFamily="18" charset="0"/>
        <a:ea typeface="宋体" pitchFamily="2" charset="-122"/>
        <a:cs typeface="+mn-cs"/>
      </a:defRPr>
    </a:lvl3pPr>
    <a:lvl4pPr marL="1371600" algn="l" rtl="0" fontAlgn="base">
      <a:spcBef>
        <a:spcPct val="0"/>
      </a:spcBef>
      <a:spcAft>
        <a:spcPct val="0"/>
      </a:spcAft>
      <a:defRPr sz="2400" kern="1200">
        <a:solidFill>
          <a:schemeClr val="tx1"/>
        </a:solidFill>
        <a:latin typeface="Times New Roman" pitchFamily="18" charset="0"/>
        <a:ea typeface="宋体" pitchFamily="2" charset="-122"/>
        <a:cs typeface="+mn-cs"/>
      </a:defRPr>
    </a:lvl4pPr>
    <a:lvl5pPr marL="1828800" algn="l" rtl="0" fontAlgn="base">
      <a:spcBef>
        <a:spcPct val="0"/>
      </a:spcBef>
      <a:spcAft>
        <a:spcPct val="0"/>
      </a:spcAft>
      <a:defRPr sz="2400" kern="1200">
        <a:solidFill>
          <a:schemeClr val="tx1"/>
        </a:solidFill>
        <a:latin typeface="Times New Roman" pitchFamily="18" charset="0"/>
        <a:ea typeface="宋体" pitchFamily="2" charset="-122"/>
        <a:cs typeface="+mn-cs"/>
      </a:defRPr>
    </a:lvl5pPr>
    <a:lvl6pPr marL="2286000" algn="l" defTabSz="914400" rtl="0" eaLnBrk="1" latinLnBrk="0" hangingPunct="1">
      <a:defRPr sz="2400" kern="1200">
        <a:solidFill>
          <a:schemeClr val="tx1"/>
        </a:solidFill>
        <a:latin typeface="Times New Roman" pitchFamily="18" charset="0"/>
        <a:ea typeface="宋体" pitchFamily="2" charset="-122"/>
        <a:cs typeface="+mn-cs"/>
      </a:defRPr>
    </a:lvl6pPr>
    <a:lvl7pPr marL="2743200" algn="l" defTabSz="914400" rtl="0" eaLnBrk="1" latinLnBrk="0" hangingPunct="1">
      <a:defRPr sz="2400" kern="1200">
        <a:solidFill>
          <a:schemeClr val="tx1"/>
        </a:solidFill>
        <a:latin typeface="Times New Roman" pitchFamily="18" charset="0"/>
        <a:ea typeface="宋体" pitchFamily="2" charset="-122"/>
        <a:cs typeface="+mn-cs"/>
      </a:defRPr>
    </a:lvl7pPr>
    <a:lvl8pPr marL="3200400" algn="l" defTabSz="914400" rtl="0" eaLnBrk="1" latinLnBrk="0" hangingPunct="1">
      <a:defRPr sz="2400" kern="1200">
        <a:solidFill>
          <a:schemeClr val="tx1"/>
        </a:solidFill>
        <a:latin typeface="Times New Roman" pitchFamily="18" charset="0"/>
        <a:ea typeface="宋体" pitchFamily="2" charset="-122"/>
        <a:cs typeface="+mn-cs"/>
      </a:defRPr>
    </a:lvl8pPr>
    <a:lvl9pPr marL="3657600" algn="l" defTabSz="914400" rtl="0" eaLnBrk="1" latinLnBrk="0" hangingPunct="1">
      <a:defRPr sz="2400" kern="1200">
        <a:solidFill>
          <a:schemeClr val="tx1"/>
        </a:solidFill>
        <a:latin typeface="Times New Roman" pitchFamily="18" charset="0"/>
        <a:ea typeface="宋体"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783F9"/>
    <a:srgbClr val="3E50F6"/>
    <a:srgbClr val="684050"/>
    <a:srgbClr val="38222B"/>
    <a:srgbClr val="734558"/>
    <a:srgbClr val="DDAB89"/>
    <a:srgbClr val="CA8ADC"/>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5"/>
    <p:restoredTop sz="94695"/>
  </p:normalViewPr>
  <p:slideViewPr>
    <p:cSldViewPr>
      <p:cViewPr varScale="1">
        <p:scale>
          <a:sx n="113" d="100"/>
          <a:sy n="113" d="100"/>
        </p:scale>
        <p:origin x="968" y="168"/>
      </p:cViewPr>
      <p:guideLst>
        <p:guide orient="horz" pos="2160"/>
        <p:guide pos="2880"/>
      </p:guideLst>
    </p:cSldViewPr>
  </p:slideViewPr>
  <p:notesTextViewPr>
    <p:cViewPr>
      <p:scale>
        <a:sx n="100" d="100"/>
        <a:sy n="100" d="100"/>
      </p:scale>
      <p:origin x="0" y="0"/>
    </p:cViewPr>
  </p:notesTextViewPr>
  <p:gridSpacing cx="45003" cy="45003"/>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63" Type="http://schemas.openxmlformats.org/officeDocument/2006/relationships/presProps" Target="presProps.xml"/><Relationship Id="rId64" Type="http://schemas.openxmlformats.org/officeDocument/2006/relationships/viewProps" Target="viewProps.xml"/><Relationship Id="rId65" Type="http://schemas.openxmlformats.org/officeDocument/2006/relationships/theme" Target="theme/theme1.xml"/><Relationship Id="rId66" Type="http://schemas.openxmlformats.org/officeDocument/2006/relationships/tableStyles" Target="tableStyles.xml"/><Relationship Id="rId50" Type="http://schemas.openxmlformats.org/officeDocument/2006/relationships/slide" Target="slides/slide48.xml"/><Relationship Id="rId51" Type="http://schemas.openxmlformats.org/officeDocument/2006/relationships/slide" Target="slides/slide49.xml"/><Relationship Id="rId52" Type="http://schemas.openxmlformats.org/officeDocument/2006/relationships/slide" Target="slides/slide50.xml"/><Relationship Id="rId53" Type="http://schemas.openxmlformats.org/officeDocument/2006/relationships/slide" Target="slides/slide51.xml"/><Relationship Id="rId54" Type="http://schemas.openxmlformats.org/officeDocument/2006/relationships/slide" Target="slides/slide52.xml"/><Relationship Id="rId55" Type="http://schemas.openxmlformats.org/officeDocument/2006/relationships/slide" Target="slides/slide53.xml"/><Relationship Id="rId56" Type="http://schemas.openxmlformats.org/officeDocument/2006/relationships/slide" Target="slides/slide54.xml"/><Relationship Id="rId57" Type="http://schemas.openxmlformats.org/officeDocument/2006/relationships/slide" Target="slides/slide55.xml"/><Relationship Id="rId58" Type="http://schemas.openxmlformats.org/officeDocument/2006/relationships/slide" Target="slides/slide56.xml"/><Relationship Id="rId59" Type="http://schemas.openxmlformats.org/officeDocument/2006/relationships/slide" Target="slides/slide57.xml"/><Relationship Id="rId40" Type="http://schemas.openxmlformats.org/officeDocument/2006/relationships/slide" Target="slides/slide38.xml"/><Relationship Id="rId41" Type="http://schemas.openxmlformats.org/officeDocument/2006/relationships/slide" Target="slides/slide39.xml"/><Relationship Id="rId42" Type="http://schemas.openxmlformats.org/officeDocument/2006/relationships/slide" Target="slides/slide40.xml"/><Relationship Id="rId43" Type="http://schemas.openxmlformats.org/officeDocument/2006/relationships/slide" Target="slides/slide41.xml"/><Relationship Id="rId44" Type="http://schemas.openxmlformats.org/officeDocument/2006/relationships/slide" Target="slides/slide42.xml"/><Relationship Id="rId45" Type="http://schemas.openxmlformats.org/officeDocument/2006/relationships/slide" Target="slides/slide43.xml"/><Relationship Id="rId46" Type="http://schemas.openxmlformats.org/officeDocument/2006/relationships/slide" Target="slides/slide44.xml"/><Relationship Id="rId47" Type="http://schemas.openxmlformats.org/officeDocument/2006/relationships/slide" Target="slides/slide45.xml"/><Relationship Id="rId48" Type="http://schemas.openxmlformats.org/officeDocument/2006/relationships/slide" Target="slides/slide46.xml"/><Relationship Id="rId49" Type="http://schemas.openxmlformats.org/officeDocument/2006/relationships/slide" Target="slides/slide4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 Id="rId9" Type="http://schemas.openxmlformats.org/officeDocument/2006/relationships/slide" Target="slides/slide7.xml"/><Relationship Id="rId30" Type="http://schemas.openxmlformats.org/officeDocument/2006/relationships/slide" Target="slides/slide28.xml"/><Relationship Id="rId31" Type="http://schemas.openxmlformats.org/officeDocument/2006/relationships/slide" Target="slides/slide29.xml"/><Relationship Id="rId32" Type="http://schemas.openxmlformats.org/officeDocument/2006/relationships/slide" Target="slides/slide30.xml"/><Relationship Id="rId33" Type="http://schemas.openxmlformats.org/officeDocument/2006/relationships/slide" Target="slides/slide31.xml"/><Relationship Id="rId34" Type="http://schemas.openxmlformats.org/officeDocument/2006/relationships/slide" Target="slides/slide32.xml"/><Relationship Id="rId35" Type="http://schemas.openxmlformats.org/officeDocument/2006/relationships/slide" Target="slides/slide33.xml"/><Relationship Id="rId36" Type="http://schemas.openxmlformats.org/officeDocument/2006/relationships/slide" Target="slides/slide34.xml"/><Relationship Id="rId37" Type="http://schemas.openxmlformats.org/officeDocument/2006/relationships/slide" Target="slides/slide35.xml"/><Relationship Id="rId38" Type="http://schemas.openxmlformats.org/officeDocument/2006/relationships/slide" Target="slides/slide36.xml"/><Relationship Id="rId39" Type="http://schemas.openxmlformats.org/officeDocument/2006/relationships/slide" Target="slides/slide3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slide" Target="slides/slide23.xml"/><Relationship Id="rId26" Type="http://schemas.openxmlformats.org/officeDocument/2006/relationships/slide" Target="slides/slide24.xml"/><Relationship Id="rId27" Type="http://schemas.openxmlformats.org/officeDocument/2006/relationships/slide" Target="slides/slide25.xml"/><Relationship Id="rId28" Type="http://schemas.openxmlformats.org/officeDocument/2006/relationships/slide" Target="slides/slide26.xml"/><Relationship Id="rId29" Type="http://schemas.openxmlformats.org/officeDocument/2006/relationships/slide" Target="slides/slide27.xml"/><Relationship Id="rId60" Type="http://schemas.openxmlformats.org/officeDocument/2006/relationships/slide" Target="slides/slide58.xml"/><Relationship Id="rId61" Type="http://schemas.openxmlformats.org/officeDocument/2006/relationships/slide" Target="slides/slide59.xml"/><Relationship Id="rId62" Type="http://schemas.openxmlformats.org/officeDocument/2006/relationships/notesMaster" Target="notesMasters/notesMaster1.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789" b="1" i="0" u="none" strike="noStrike" baseline="0">
                <a:solidFill>
                  <a:srgbClr val="000000"/>
                </a:solidFill>
                <a:latin typeface="宋体"/>
                <a:ea typeface="宋体"/>
                <a:cs typeface="宋体"/>
              </a:defRPr>
            </a:pPr>
            <a:r>
              <a:rPr lang="en-US" altLang="zh-CN" sz="1321" b="1" i="0" u="none" strike="noStrike" baseline="0">
                <a:solidFill>
                  <a:srgbClr val="000000"/>
                </a:solidFill>
                <a:latin typeface="宋体"/>
                <a:ea typeface="宋体"/>
              </a:rPr>
              <a:t>2001</a:t>
            </a:r>
            <a:r>
              <a:rPr lang="zh-CN" altLang="en-US" sz="1321" b="1" i="0" u="none" strike="noStrike" baseline="0">
                <a:solidFill>
                  <a:srgbClr val="000000"/>
                </a:solidFill>
                <a:latin typeface="宋体"/>
                <a:ea typeface="宋体"/>
              </a:rPr>
              <a:t>年各国租赁市场渗透率</a:t>
            </a:r>
          </a:p>
          <a:p>
            <a:pPr>
              <a:defRPr sz="1789" b="1" i="0" u="none" strike="noStrike" baseline="0">
                <a:solidFill>
                  <a:srgbClr val="000000"/>
                </a:solidFill>
                <a:latin typeface="宋体"/>
                <a:ea typeface="宋体"/>
                <a:cs typeface="宋体"/>
              </a:defRPr>
            </a:pPr>
            <a:r>
              <a:rPr lang="zh-CN" altLang="en-US" sz="1321" b="1" i="0" u="none" strike="noStrike" baseline="0">
                <a:solidFill>
                  <a:srgbClr val="000000"/>
                </a:solidFill>
                <a:latin typeface="宋体"/>
                <a:ea typeface="宋体"/>
              </a:rPr>
              <a:t>                                  </a:t>
            </a:r>
            <a:r>
              <a:rPr lang="zh-CN" altLang="en-US" sz="1084" b="0" i="0" u="none" strike="noStrike" baseline="0">
                <a:solidFill>
                  <a:srgbClr val="000000"/>
                </a:solidFill>
                <a:latin typeface="宋体"/>
                <a:ea typeface="宋体"/>
              </a:rPr>
              <a:t>单位：</a:t>
            </a:r>
            <a:r>
              <a:rPr lang="en-US" altLang="zh-CN" sz="1084" b="0" i="0" u="none" strike="noStrike" baseline="0">
                <a:solidFill>
                  <a:srgbClr val="000000"/>
                </a:solidFill>
                <a:latin typeface="宋体"/>
                <a:ea typeface="宋体"/>
              </a:rPr>
              <a:t>Billion $(</a:t>
            </a:r>
            <a:r>
              <a:rPr lang="zh-CN" altLang="en-US" sz="1084" b="0" i="0" u="none" strike="noStrike" baseline="0">
                <a:solidFill>
                  <a:srgbClr val="000000"/>
                </a:solidFill>
                <a:latin typeface="宋体"/>
                <a:ea typeface="宋体"/>
              </a:rPr>
              <a:t>十亿美元）</a:t>
            </a:r>
          </a:p>
        </c:rich>
      </c:tx>
      <c:layout>
        <c:manualLayout>
          <c:xMode val="edge"/>
          <c:yMode val="edge"/>
          <c:x val="0.136513157894737"/>
          <c:y val="0.0"/>
        </c:manualLayout>
      </c:layout>
      <c:overlay val="0"/>
      <c:spPr>
        <a:noFill/>
        <a:ln w="34406">
          <a:noFill/>
        </a:ln>
      </c:spPr>
    </c:title>
    <c:autoTitleDeleted val="0"/>
    <c:plotArea>
      <c:layout>
        <c:manualLayout>
          <c:layoutTarget val="inner"/>
          <c:xMode val="edge"/>
          <c:yMode val="edge"/>
          <c:x val="0.0641447368421053"/>
          <c:y val="0.214592274678112"/>
          <c:w val="0.799342105263157"/>
          <c:h val="0.673819742489271"/>
        </c:manualLayout>
      </c:layout>
      <c:barChart>
        <c:barDir val="col"/>
        <c:grouping val="clustered"/>
        <c:varyColors val="0"/>
        <c:ser>
          <c:idx val="0"/>
          <c:order val="0"/>
          <c:tx>
            <c:strRef>
              <c:f>Sheet1!$D$3</c:f>
              <c:strCache>
                <c:ptCount val="1"/>
                <c:pt idx="0">
                  <c:v>年交易量</c:v>
                </c:pt>
              </c:strCache>
            </c:strRef>
          </c:tx>
          <c:spPr>
            <a:solidFill>
              <a:srgbClr val="9999FF"/>
            </a:solidFill>
            <a:ln w="17203">
              <a:solidFill>
                <a:srgbClr val="000000"/>
              </a:solidFill>
              <a:prstDash val="solid"/>
            </a:ln>
          </c:spPr>
          <c:invertIfNegative val="0"/>
          <c:dLbls>
            <c:spPr>
              <a:noFill/>
              <a:ln w="34406">
                <a:noFill/>
              </a:ln>
            </c:spPr>
            <c:txPr>
              <a:bodyPr/>
              <a:lstStyle/>
              <a:p>
                <a:pPr>
                  <a:defRPr sz="813" b="0" i="0" u="none" strike="noStrike" baseline="0">
                    <a:solidFill>
                      <a:srgbClr val="000000"/>
                    </a:solidFill>
                    <a:latin typeface="宋体"/>
                    <a:ea typeface="宋体"/>
                    <a:cs typeface="宋体"/>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Sheet1!$C$4:$C$13</c:f>
              <c:strCache>
                <c:ptCount val="10"/>
                <c:pt idx="0">
                  <c:v>美国</c:v>
                </c:pt>
                <c:pt idx="1">
                  <c:v>日本</c:v>
                </c:pt>
                <c:pt idx="2">
                  <c:v>德国</c:v>
                </c:pt>
                <c:pt idx="3">
                  <c:v>英国</c:v>
                </c:pt>
                <c:pt idx="4">
                  <c:v>法国</c:v>
                </c:pt>
                <c:pt idx="5">
                  <c:v>意大利</c:v>
                </c:pt>
                <c:pt idx="6">
                  <c:v>加拿大</c:v>
                </c:pt>
                <c:pt idx="7">
                  <c:v>中国</c:v>
                </c:pt>
                <c:pt idx="8">
                  <c:v>韩国</c:v>
                </c:pt>
                <c:pt idx="9">
                  <c:v>印度</c:v>
                </c:pt>
              </c:strCache>
            </c:strRef>
          </c:cat>
          <c:val>
            <c:numRef>
              <c:f>Sheet1!$D$4:$D$13</c:f>
              <c:numCache>
                <c:formatCode>General</c:formatCode>
                <c:ptCount val="10"/>
                <c:pt idx="0">
                  <c:v>242.0</c:v>
                </c:pt>
                <c:pt idx="1">
                  <c:v>58.95</c:v>
                </c:pt>
                <c:pt idx="2">
                  <c:v>34.45</c:v>
                </c:pt>
                <c:pt idx="3">
                  <c:v>20.31</c:v>
                </c:pt>
                <c:pt idx="4">
                  <c:v>19.48999999999998</c:v>
                </c:pt>
                <c:pt idx="5">
                  <c:v>17.57999999999999</c:v>
                </c:pt>
                <c:pt idx="6">
                  <c:v>10.95000000000001</c:v>
                </c:pt>
                <c:pt idx="7">
                  <c:v>2.1</c:v>
                </c:pt>
                <c:pt idx="8">
                  <c:v>1.170000000000001</c:v>
                </c:pt>
                <c:pt idx="9">
                  <c:v>1.05</c:v>
                </c:pt>
              </c:numCache>
            </c:numRef>
          </c:val>
        </c:ser>
        <c:ser>
          <c:idx val="1"/>
          <c:order val="1"/>
          <c:tx>
            <c:strRef>
              <c:f>Sheet1!$E$3</c:f>
              <c:strCache>
                <c:ptCount val="1"/>
                <c:pt idx="0">
                  <c:v>市场渗透率%（占固定资产投资比例）</c:v>
                </c:pt>
              </c:strCache>
            </c:strRef>
          </c:tx>
          <c:spPr>
            <a:solidFill>
              <a:srgbClr val="993366"/>
            </a:solidFill>
            <a:ln w="17203">
              <a:solidFill>
                <a:srgbClr val="000000"/>
              </a:solidFill>
              <a:prstDash val="solid"/>
            </a:ln>
          </c:spPr>
          <c:invertIfNegative val="0"/>
          <c:dLbls>
            <c:spPr>
              <a:noFill/>
              <a:ln w="34406">
                <a:noFill/>
              </a:ln>
            </c:spPr>
            <c:txPr>
              <a:bodyPr/>
              <a:lstStyle/>
              <a:p>
                <a:pPr>
                  <a:defRPr sz="813" b="0" i="0" u="none" strike="noStrike" baseline="0">
                    <a:solidFill>
                      <a:srgbClr val="000000"/>
                    </a:solidFill>
                    <a:latin typeface="宋体"/>
                    <a:ea typeface="宋体"/>
                    <a:cs typeface="宋体"/>
                  </a:defRPr>
                </a:pPr>
                <a:endParaRPr lang="zh-CN"/>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Sheet1!$C$4:$C$13</c:f>
              <c:strCache>
                <c:ptCount val="10"/>
                <c:pt idx="0">
                  <c:v>美国</c:v>
                </c:pt>
                <c:pt idx="1">
                  <c:v>日本</c:v>
                </c:pt>
                <c:pt idx="2">
                  <c:v>德国</c:v>
                </c:pt>
                <c:pt idx="3">
                  <c:v>英国</c:v>
                </c:pt>
                <c:pt idx="4">
                  <c:v>法国</c:v>
                </c:pt>
                <c:pt idx="5">
                  <c:v>意大利</c:v>
                </c:pt>
                <c:pt idx="6">
                  <c:v>加拿大</c:v>
                </c:pt>
                <c:pt idx="7">
                  <c:v>中国</c:v>
                </c:pt>
                <c:pt idx="8">
                  <c:v>韩国</c:v>
                </c:pt>
                <c:pt idx="9">
                  <c:v>印度</c:v>
                </c:pt>
              </c:strCache>
            </c:strRef>
          </c:cat>
          <c:val>
            <c:numRef>
              <c:f>Sheet1!$E$4:$E$13</c:f>
              <c:numCache>
                <c:formatCode>General</c:formatCode>
                <c:ptCount val="10"/>
                <c:pt idx="0">
                  <c:v>31.0</c:v>
                </c:pt>
                <c:pt idx="1">
                  <c:v>9.200000000000001</c:v>
                </c:pt>
                <c:pt idx="2">
                  <c:v>13.5</c:v>
                </c:pt>
                <c:pt idx="3">
                  <c:v>14.4</c:v>
                </c:pt>
                <c:pt idx="4">
                  <c:v>13.7</c:v>
                </c:pt>
                <c:pt idx="5">
                  <c:v>10.4</c:v>
                </c:pt>
                <c:pt idx="6">
                  <c:v>22.0</c:v>
                </c:pt>
                <c:pt idx="7">
                  <c:v>1.5</c:v>
                </c:pt>
                <c:pt idx="8">
                  <c:v>1.6</c:v>
                </c:pt>
                <c:pt idx="9">
                  <c:v>3.0</c:v>
                </c:pt>
              </c:numCache>
            </c:numRef>
          </c:val>
        </c:ser>
        <c:dLbls>
          <c:showLegendKey val="0"/>
          <c:showVal val="0"/>
          <c:showCatName val="0"/>
          <c:showSerName val="0"/>
          <c:showPercent val="0"/>
          <c:showBubbleSize val="0"/>
        </c:dLbls>
        <c:gapWidth val="150"/>
        <c:axId val="-2095690976"/>
        <c:axId val="-2131379696"/>
      </c:barChart>
      <c:catAx>
        <c:axId val="-2095690976"/>
        <c:scaling>
          <c:orientation val="minMax"/>
        </c:scaling>
        <c:delete val="0"/>
        <c:axPos val="b"/>
        <c:numFmt formatCode="General" sourceLinked="1"/>
        <c:majorTickMark val="in"/>
        <c:minorTickMark val="none"/>
        <c:tickLblPos val="nextTo"/>
        <c:spPr>
          <a:ln w="4301">
            <a:solidFill>
              <a:srgbClr val="000000"/>
            </a:solidFill>
            <a:prstDash val="solid"/>
          </a:ln>
        </c:spPr>
        <c:txPr>
          <a:bodyPr rot="0" vert="horz"/>
          <a:lstStyle/>
          <a:p>
            <a:pPr>
              <a:defRPr sz="1084" b="0" i="0" u="none" strike="noStrike" baseline="0">
                <a:solidFill>
                  <a:srgbClr val="000000"/>
                </a:solidFill>
                <a:latin typeface="宋体"/>
                <a:ea typeface="宋体"/>
                <a:cs typeface="宋体"/>
              </a:defRPr>
            </a:pPr>
            <a:endParaRPr lang="zh-CN"/>
          </a:p>
        </c:txPr>
        <c:crossAx val="-2131379696"/>
        <c:crosses val="autoZero"/>
        <c:auto val="1"/>
        <c:lblAlgn val="ctr"/>
        <c:lblOffset val="100"/>
        <c:tickLblSkip val="1"/>
        <c:tickMarkSkip val="1"/>
        <c:noMultiLvlLbl val="0"/>
      </c:catAx>
      <c:valAx>
        <c:axId val="-2131379696"/>
        <c:scaling>
          <c:orientation val="minMax"/>
          <c:max val="80.0"/>
        </c:scaling>
        <c:delete val="0"/>
        <c:axPos val="l"/>
        <c:majorGridlines>
          <c:spPr>
            <a:ln w="4301">
              <a:solidFill>
                <a:srgbClr val="000000"/>
              </a:solidFill>
              <a:prstDash val="solid"/>
            </a:ln>
          </c:spPr>
        </c:majorGridlines>
        <c:numFmt formatCode="General" sourceLinked="1"/>
        <c:majorTickMark val="in"/>
        <c:minorTickMark val="none"/>
        <c:tickLblPos val="nextTo"/>
        <c:spPr>
          <a:ln w="4301">
            <a:solidFill>
              <a:srgbClr val="000000"/>
            </a:solidFill>
            <a:prstDash val="solid"/>
          </a:ln>
        </c:spPr>
        <c:txPr>
          <a:bodyPr rot="0" vert="horz"/>
          <a:lstStyle/>
          <a:p>
            <a:pPr>
              <a:defRPr sz="1321" b="0" i="0" u="none" strike="noStrike" baseline="0">
                <a:solidFill>
                  <a:srgbClr val="000000"/>
                </a:solidFill>
                <a:latin typeface="宋体"/>
                <a:ea typeface="宋体"/>
                <a:cs typeface="宋体"/>
              </a:defRPr>
            </a:pPr>
            <a:endParaRPr lang="zh-CN"/>
          </a:p>
        </c:txPr>
        <c:crossAx val="-2095690976"/>
        <c:crosses val="autoZero"/>
        <c:crossBetween val="between"/>
        <c:minorUnit val="20.0"/>
      </c:valAx>
      <c:spPr>
        <a:solidFill>
          <a:srgbClr val="C0C0C0"/>
        </a:solidFill>
        <a:ln w="17203">
          <a:solidFill>
            <a:srgbClr val="808080"/>
          </a:solidFill>
          <a:prstDash val="solid"/>
        </a:ln>
      </c:spPr>
    </c:plotArea>
    <c:legend>
      <c:legendPos val="r"/>
      <c:layout>
        <c:manualLayout>
          <c:xMode val="edge"/>
          <c:yMode val="edge"/>
          <c:x val="0.875"/>
          <c:y val="0.227467811158798"/>
          <c:w val="0.116776315789474"/>
          <c:h val="0.708154506437768"/>
        </c:manualLayout>
      </c:layout>
      <c:overlay val="0"/>
      <c:spPr>
        <a:solidFill>
          <a:srgbClr val="FFFFFF"/>
        </a:solidFill>
        <a:ln w="4301">
          <a:solidFill>
            <a:srgbClr val="000000"/>
          </a:solidFill>
          <a:prstDash val="solid"/>
        </a:ln>
      </c:spPr>
      <c:txPr>
        <a:bodyPr/>
        <a:lstStyle/>
        <a:p>
          <a:pPr>
            <a:defRPr sz="996" b="0" i="0" u="none" strike="noStrike" baseline="0">
              <a:solidFill>
                <a:srgbClr val="000000"/>
              </a:solidFill>
              <a:latin typeface="宋体"/>
              <a:ea typeface="宋体"/>
              <a:cs typeface="宋体"/>
            </a:defRPr>
          </a:pPr>
          <a:endParaRPr lang="zh-CN"/>
        </a:p>
      </c:txPr>
    </c:legend>
    <c:plotVisOnly val="1"/>
    <c:dispBlanksAs val="gap"/>
    <c:showDLblsOverMax val="0"/>
  </c:chart>
  <c:spPr>
    <a:solidFill>
      <a:srgbClr val="FFFFFF"/>
    </a:solidFill>
    <a:ln w="4301">
      <a:solidFill>
        <a:srgbClr val="000000"/>
      </a:solidFill>
      <a:prstDash val="solid"/>
    </a:ln>
  </c:spPr>
  <c:txPr>
    <a:bodyPr/>
    <a:lstStyle/>
    <a:p>
      <a:pPr>
        <a:defRPr sz="1964" b="0" i="0" u="none" strike="noStrike" baseline="0">
          <a:solidFill>
            <a:srgbClr val="000000"/>
          </a:solidFill>
          <a:latin typeface="宋体"/>
          <a:ea typeface="宋体"/>
          <a:cs typeface="宋体"/>
        </a:defRPr>
      </a:pPr>
      <a:endParaRPr lang="zh-CN"/>
    </a:p>
  </c:txPr>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1.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844800" cy="49053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719513" y="0"/>
            <a:ext cx="2844800" cy="490538"/>
          </a:xfrm>
          <a:prstGeom prst="rect">
            <a:avLst/>
          </a:prstGeom>
        </p:spPr>
        <p:txBody>
          <a:bodyPr vert="horz" lIns="91440" tIns="45720" rIns="91440" bIns="45720" rtlCol="0"/>
          <a:lstStyle>
            <a:lvl1pPr algn="r">
              <a:defRPr sz="1200"/>
            </a:lvl1pPr>
          </a:lstStyle>
          <a:p>
            <a:fld id="{B448318D-6FBD-1E47-98FB-407944EFC12E}" type="datetimeFigureOut">
              <a:t>15/10/20</a:t>
            </a:fld>
            <a:endParaRPr kumimoji="1" lang="zh-CN" altLang="en-US"/>
          </a:p>
        </p:txBody>
      </p:sp>
      <p:sp>
        <p:nvSpPr>
          <p:cNvPr id="4" name="幻灯片图像占位符 3"/>
          <p:cNvSpPr>
            <a:spLocks noGrp="1" noRot="1" noChangeAspect="1"/>
          </p:cNvSpPr>
          <p:nvPr>
            <p:ph type="sldImg" idx="2"/>
          </p:nvPr>
        </p:nvSpPr>
        <p:spPr>
          <a:xfrm>
            <a:off x="1081088" y="1222375"/>
            <a:ext cx="4403725" cy="3302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57225" y="4708525"/>
            <a:ext cx="5251450" cy="3852863"/>
          </a:xfrm>
          <a:prstGeom prst="rect">
            <a:avLst/>
          </a:prstGeom>
        </p:spPr>
        <p:txBody>
          <a:bodyPr vert="horz" lIns="91440" tIns="45720" rIns="91440" bIns="45720" rtlCol="0"/>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6" name="页脚占位符 5"/>
          <p:cNvSpPr>
            <a:spLocks noGrp="1"/>
          </p:cNvSpPr>
          <p:nvPr>
            <p:ph type="ftr" sz="quarter" idx="4"/>
          </p:nvPr>
        </p:nvSpPr>
        <p:spPr>
          <a:xfrm>
            <a:off x="0" y="9293225"/>
            <a:ext cx="2844800" cy="490538"/>
          </a:xfrm>
          <a:prstGeom prst="rect">
            <a:avLst/>
          </a:prstGeom>
        </p:spPr>
        <p:txBody>
          <a:bodyPr vert="horz" lIns="91440" tIns="45720" rIns="91440" bIns="45720" rtlCol="0" anchor="b"/>
          <a:lstStyle>
            <a:lvl1pPr algn="l">
              <a:defRPr sz="1200"/>
            </a:lvl1pPr>
          </a:lstStyle>
          <a:p>
            <a:endParaRPr kumimoji="1" lang="zh-CN" altLang="en-US"/>
          </a:p>
        </p:txBody>
      </p:sp>
      <p:sp>
        <p:nvSpPr>
          <p:cNvPr id="7" name="幻灯片编号占位符 6"/>
          <p:cNvSpPr>
            <a:spLocks noGrp="1"/>
          </p:cNvSpPr>
          <p:nvPr>
            <p:ph type="sldNum" sz="quarter" idx="5"/>
          </p:nvPr>
        </p:nvSpPr>
        <p:spPr>
          <a:xfrm>
            <a:off x="3719513" y="9293225"/>
            <a:ext cx="2844800" cy="490538"/>
          </a:xfrm>
          <a:prstGeom prst="rect">
            <a:avLst/>
          </a:prstGeom>
        </p:spPr>
        <p:txBody>
          <a:bodyPr vert="horz" lIns="91440" tIns="45720" rIns="91440" bIns="45720" rtlCol="0" anchor="b"/>
          <a:lstStyle>
            <a:lvl1pPr algn="r">
              <a:defRPr sz="1200"/>
            </a:lvl1pPr>
          </a:lstStyle>
          <a:p>
            <a:fld id="{C57A9850-1DAA-4F47-A0FC-B5B17553185A}" type="slidenum">
              <a:t>‹#›</a:t>
            </a:fld>
            <a:endParaRPr kumimoji="1" lang="zh-CN" altLang="en-US"/>
          </a:p>
        </p:txBody>
      </p:sp>
    </p:spTree>
    <p:extLst>
      <p:ext uri="{BB962C8B-B14F-4D97-AF65-F5344CB8AC3E}">
        <p14:creationId xmlns:p14="http://schemas.microsoft.com/office/powerpoint/2010/main" val="2263785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kumimoji="1" lang="zh-CN" altLang="en-US"/>
              <a:t>租赁视界已经推荐学习</a:t>
            </a:r>
            <a:endParaRPr kumimoji="1" lang="zh-CN" altLang="en-US"/>
          </a:p>
        </p:txBody>
      </p:sp>
      <p:sp>
        <p:nvSpPr>
          <p:cNvPr id="4" name="幻灯片编号占位符 3"/>
          <p:cNvSpPr>
            <a:spLocks noGrp="1"/>
          </p:cNvSpPr>
          <p:nvPr>
            <p:ph type="sldNum" sz="quarter" idx="10"/>
          </p:nvPr>
        </p:nvSpPr>
        <p:spPr/>
        <p:txBody>
          <a:bodyPr/>
          <a:lstStyle/>
          <a:p>
            <a:fld id="{C57A9850-1DAA-4F47-A0FC-B5B17553185A}" type="slidenum">
              <a:t>1</a:t>
            </a:fld>
            <a:endParaRPr kumimoji="1" lang="zh-CN" altLang="en-US"/>
          </a:p>
        </p:txBody>
      </p:sp>
    </p:spTree>
    <p:extLst>
      <p:ext uri="{BB962C8B-B14F-4D97-AF65-F5344CB8AC3E}">
        <p14:creationId xmlns:p14="http://schemas.microsoft.com/office/powerpoint/2010/main" val="15500787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2050" name="Rectangle 2"/>
          <p:cNvSpPr>
            <a:spLocks noChangeArrowheads="1"/>
          </p:cNvSpPr>
          <p:nvPr/>
        </p:nvSpPr>
        <p:spPr bwMode="auto">
          <a:xfrm>
            <a:off x="0" y="0"/>
            <a:ext cx="4572000" cy="6858000"/>
          </a:xfrm>
          <a:prstGeom prst="rect">
            <a:avLst/>
          </a:prstGeom>
          <a:solidFill>
            <a:schemeClr val="accent1"/>
          </a:solidFill>
          <a:ln w="9525">
            <a:noFill/>
            <a:miter lim="800000"/>
            <a:headEnd/>
            <a:tailEnd/>
          </a:ln>
        </p:spPr>
        <p:txBody>
          <a:bodyPr wrap="none" anchor="ctr"/>
          <a:lstStyle/>
          <a:p>
            <a:pPr algn="ctr"/>
            <a:endParaRPr lang="zh-CN" altLang="zh-CN"/>
          </a:p>
        </p:txBody>
      </p:sp>
      <p:sp>
        <p:nvSpPr>
          <p:cNvPr id="2051" name="AutoShape 3"/>
          <p:cNvSpPr>
            <a:spLocks noChangeArrowheads="1"/>
          </p:cNvSpPr>
          <p:nvPr/>
        </p:nvSpPr>
        <p:spPr bwMode="auto">
          <a:xfrm>
            <a:off x="685800" y="990600"/>
            <a:ext cx="5181600" cy="1905000"/>
          </a:xfrm>
          <a:prstGeom prst="roundRect">
            <a:avLst>
              <a:gd name="adj" fmla="val 50000"/>
            </a:avLst>
          </a:prstGeom>
          <a:solidFill>
            <a:schemeClr val="bg1"/>
          </a:solidFill>
          <a:ln w="9525">
            <a:noFill/>
            <a:round/>
            <a:headEnd/>
            <a:tailEnd/>
          </a:ln>
        </p:spPr>
        <p:txBody>
          <a:bodyPr wrap="none" anchor="ctr"/>
          <a:lstStyle/>
          <a:p>
            <a:pPr algn="ctr"/>
            <a:endParaRPr lang="zh-CN" altLang="zh-CN"/>
          </a:p>
        </p:txBody>
      </p:sp>
      <p:sp>
        <p:nvSpPr>
          <p:cNvPr id="2052" name="Rectangle 4"/>
          <p:cNvSpPr>
            <a:spLocks noGrp="1" noChangeArrowheads="1"/>
          </p:cNvSpPr>
          <p:nvPr>
            <p:ph type="subTitle" idx="1"/>
          </p:nvPr>
        </p:nvSpPr>
        <p:spPr>
          <a:xfrm>
            <a:off x="4673600" y="2927350"/>
            <a:ext cx="3657600" cy="1822450"/>
          </a:xfrm>
        </p:spPr>
        <p:txBody>
          <a:bodyPr anchor="b"/>
          <a:lstStyle>
            <a:lvl1pPr marL="0" indent="0">
              <a:buFont typeface="Wingdings" pitchFamily="2" charset="2"/>
              <a:buNone/>
              <a:defRPr>
                <a:solidFill>
                  <a:schemeClr val="tx2"/>
                </a:solidFill>
              </a:defRPr>
            </a:lvl1pPr>
          </a:lstStyle>
          <a:p>
            <a:r>
              <a:rPr lang="zh-CN" altLang="en-US"/>
              <a:t>单击此处编辑母版副标题样式</a:t>
            </a:r>
          </a:p>
        </p:txBody>
      </p:sp>
      <p:grpSp>
        <p:nvGrpSpPr>
          <p:cNvPr id="2053" name="Group 5"/>
          <p:cNvGrpSpPr>
            <a:grpSpLocks/>
          </p:cNvGrpSpPr>
          <p:nvPr/>
        </p:nvGrpSpPr>
        <p:grpSpPr bwMode="auto">
          <a:xfrm>
            <a:off x="3632200" y="4889500"/>
            <a:ext cx="4876800" cy="319088"/>
            <a:chOff x="0" y="0"/>
            <a:chExt cx="3072" cy="201"/>
          </a:xfrm>
        </p:grpSpPr>
        <p:sp>
          <p:nvSpPr>
            <p:cNvPr id="2054" name="AutoShape 6"/>
            <p:cNvSpPr>
              <a:spLocks noChangeArrowheads="1"/>
            </p:cNvSpPr>
            <p:nvPr/>
          </p:nvSpPr>
          <p:spPr bwMode="auto">
            <a:xfrm flipH="1">
              <a:off x="0" y="0"/>
              <a:ext cx="2914" cy="200"/>
            </a:xfrm>
            <a:prstGeom prst="roundRect">
              <a:avLst>
                <a:gd name="adj" fmla="val 0"/>
              </a:avLst>
            </a:prstGeom>
            <a:solidFill>
              <a:schemeClr val="bg2"/>
            </a:solidFill>
            <a:ln w="9525">
              <a:noFill/>
              <a:round/>
              <a:headEnd/>
              <a:tailEnd/>
            </a:ln>
          </p:spPr>
          <p:txBody>
            <a:bodyPr wrap="none" anchor="ctr"/>
            <a:lstStyle/>
            <a:p>
              <a:endParaRPr lang="zh-CN" altLang="en-US"/>
            </a:p>
          </p:txBody>
        </p:sp>
        <p:sp>
          <p:nvSpPr>
            <p:cNvPr id="2055" name="AutoShape 7"/>
            <p:cNvSpPr>
              <a:spLocks noChangeArrowheads="1"/>
            </p:cNvSpPr>
            <p:nvPr/>
          </p:nvSpPr>
          <p:spPr bwMode="auto">
            <a:xfrm>
              <a:off x="2908" y="0"/>
              <a:ext cx="164" cy="201"/>
            </a:xfrm>
            <a:prstGeom prst="flowChartDelay">
              <a:avLst/>
            </a:prstGeom>
            <a:solidFill>
              <a:schemeClr val="bg2"/>
            </a:solidFill>
            <a:ln w="9525">
              <a:noFill/>
              <a:miter lim="800000"/>
              <a:headEnd/>
              <a:tailEnd/>
            </a:ln>
          </p:spPr>
          <p:txBody>
            <a:bodyPr wrap="none" anchor="ctr"/>
            <a:lstStyle/>
            <a:p>
              <a:endParaRPr lang="zh-CN" altLang="en-US"/>
            </a:p>
          </p:txBody>
        </p:sp>
      </p:grpSp>
      <p:sp>
        <p:nvSpPr>
          <p:cNvPr id="2056" name="Rectangle 8"/>
          <p:cNvSpPr>
            <a:spLocks noGrp="1" noChangeArrowheads="1"/>
          </p:cNvSpPr>
          <p:nvPr>
            <p:ph type="dt" sz="quarter" idx="2"/>
          </p:nvPr>
        </p:nvSpPr>
        <p:spPr>
          <a:xfrm>
            <a:off x="2667000" y="6553200"/>
            <a:ext cx="1905000" cy="304800"/>
          </a:xfrm>
        </p:spPr>
        <p:txBody>
          <a:bodyPr/>
          <a:lstStyle>
            <a:lvl1pPr>
              <a:defRPr>
                <a:solidFill>
                  <a:schemeClr val="bg1"/>
                </a:solidFill>
              </a:defRPr>
            </a:lvl1pPr>
          </a:lstStyle>
          <a:p>
            <a:endParaRPr lang="en-US" altLang="zh-CN"/>
          </a:p>
        </p:txBody>
      </p:sp>
      <p:sp>
        <p:nvSpPr>
          <p:cNvPr id="2057" name="Rectangle 9"/>
          <p:cNvSpPr>
            <a:spLocks noGrp="1" noChangeArrowheads="1"/>
          </p:cNvSpPr>
          <p:nvPr>
            <p:ph type="ftr" sz="quarter" idx="3"/>
          </p:nvPr>
        </p:nvSpPr>
        <p:spPr>
          <a:xfrm>
            <a:off x="5195888" y="6553200"/>
            <a:ext cx="3279775" cy="304800"/>
          </a:xfrm>
        </p:spPr>
        <p:txBody>
          <a:bodyPr/>
          <a:lstStyle>
            <a:lvl1pPr algn="r">
              <a:defRPr/>
            </a:lvl1pPr>
          </a:lstStyle>
          <a:p>
            <a:endParaRPr lang="en-US" altLang="zh-CN"/>
          </a:p>
        </p:txBody>
      </p:sp>
      <p:sp>
        <p:nvSpPr>
          <p:cNvPr id="2058" name="Rectangle 10"/>
          <p:cNvSpPr>
            <a:spLocks noGrp="1" noChangeArrowheads="1"/>
          </p:cNvSpPr>
          <p:nvPr>
            <p:ph type="sldNum" sz="quarter" idx="4"/>
          </p:nvPr>
        </p:nvSpPr>
        <p:spPr>
          <a:xfrm>
            <a:off x="9525" y="6359525"/>
            <a:ext cx="587375" cy="488950"/>
          </a:xfrm>
        </p:spPr>
        <p:txBody>
          <a:bodyPr anchorCtr="0"/>
          <a:lstStyle>
            <a:lvl1pPr>
              <a:defRPr/>
            </a:lvl1pPr>
          </a:lstStyle>
          <a:p>
            <a:fld id="{581731D4-23BA-4662-B716-09A725F1D28D}" type="slidenum">
              <a:rPr lang="zh-CN" altLang="en-US"/>
              <a:pPr/>
              <a:t>‹#›</a:t>
            </a:fld>
            <a:endParaRPr lang="en-US" altLang="zh-CN"/>
          </a:p>
        </p:txBody>
      </p:sp>
      <p:sp>
        <p:nvSpPr>
          <p:cNvPr id="2059" name="Rectangle 11"/>
          <p:cNvSpPr>
            <a:spLocks noGrp="1" noChangeArrowheads="1"/>
          </p:cNvSpPr>
          <p:nvPr>
            <p:ph type="ctrTitle" sz="quarter"/>
          </p:nvPr>
        </p:nvSpPr>
        <p:spPr>
          <a:xfrm>
            <a:off x="936625" y="1425575"/>
            <a:ext cx="7772400" cy="1143000"/>
          </a:xfrm>
        </p:spPr>
        <p:txBody>
          <a:bodyPr anchor="ctr"/>
          <a:lstStyle>
            <a:lvl1pPr algn="ctr">
              <a:defRPr>
                <a:solidFill>
                  <a:schemeClr val="tx1"/>
                </a:solidFill>
              </a:defRPr>
            </a:lvl1pPr>
          </a:lstStyle>
          <a:p>
            <a:r>
              <a:rPr lang="zh-CN" altLang="en-US"/>
              <a:t>单击此处编辑母版标题样式</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AE0586F4-3306-4D5D-B81A-BF1BA0D173C8}" type="slidenum">
              <a:rPr lang="zh-CN" altLang="en-US"/>
              <a:pPr/>
              <a:t>‹#›</a:t>
            </a:fld>
            <a:endParaRPr lang="en-US" altLang="zh-CN"/>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3FBCB0A-AE7E-4A3E-9B01-56B1407EA35B}" type="slidenum">
              <a:rPr lang="zh-CN" altLang="en-US"/>
              <a:pPr/>
              <a:t>‹#›</a:t>
            </a:fld>
            <a:endParaRPr lang="en-US" altLang="zh-CN"/>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4400" y="2362200"/>
            <a:ext cx="39243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991100" y="2362200"/>
            <a:ext cx="3924300" cy="3733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0FFAA82-0786-4AAF-AC71-24B1AB742DA6}" type="slidenum">
              <a:rPr lang="zh-CN" altLang="en-US"/>
              <a:pPr/>
              <a:t>‹#›</a:t>
            </a:fld>
            <a:endParaRPr lang="en-US" altLang="zh-CN"/>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FF592755-58A2-4E2B-9CF5-FAADF0EA6245}" type="slidenum">
              <a:rPr lang="zh-CN" altLang="en-US"/>
              <a:pPr/>
              <a:t>‹#›</a:t>
            </a:fld>
            <a:endParaRPr lang="en-US" altLang="zh-CN"/>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55A48EFF-4B5A-4B78-911F-77A0364AE102}" type="slidenum">
              <a:rPr lang="zh-CN" altLang="en-US"/>
              <a:pPr/>
              <a:t>‹#›</a:t>
            </a:fld>
            <a:endParaRPr lang="en-US" altLang="zh-CN"/>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CC4BF9C0-BF26-482A-8B6D-CE002C13E557}" type="slidenum">
              <a:rPr lang="zh-CN" altLang="en-US"/>
              <a:pPr/>
              <a:t>‹#›</a:t>
            </a:fld>
            <a:endParaRPr lang="en-US" altLang="zh-CN"/>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C9E67AAE-DE21-4B4A-A5BE-D62635A5B841}" type="slidenum">
              <a:rPr lang="zh-CN" altLang="en-US"/>
              <a:pPr/>
              <a:t>‹#›</a:t>
            </a:fld>
            <a:endParaRPr lang="en-US" altLang="zh-CN"/>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BE79D843-C28D-4497-A7B9-B4EA519E8608}" type="slidenum">
              <a:rPr lang="zh-CN" altLang="en-US"/>
              <a:pPr/>
              <a:t>‹#›</a:t>
            </a:fld>
            <a:endParaRPr lang="en-US" altLang="zh-CN"/>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B6CC8B2-D974-4A22-B444-3B75863082C4}" type="slidenum">
              <a:rPr lang="zh-CN" altLang="en-US"/>
              <a:pPr/>
              <a:t>‹#›</a:t>
            </a:fld>
            <a:endParaRPr lang="en-US" altLang="zh-CN"/>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915150" y="762000"/>
            <a:ext cx="2000250" cy="53340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914400" y="762000"/>
            <a:ext cx="5848350" cy="53340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5EBCF898-15E3-4E24-AFF6-1CFA5F34CE18}" type="slidenum">
              <a:rPr lang="zh-CN" altLang="en-US"/>
              <a:pPr/>
              <a:t>‹#›</a:t>
            </a:fld>
            <a:endParaRPr lang="en-US" altLang="zh-CN"/>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reserve="1">
  <p:cSld name="标题和内容在文本之上">
    <p:spTree>
      <p:nvGrpSpPr>
        <p:cNvPr id="1" name=""/>
        <p:cNvGrpSpPr/>
        <p:nvPr/>
      </p:nvGrpSpPr>
      <p:grpSpPr>
        <a:xfrm>
          <a:off x="0" y="0"/>
          <a:ext cx="0" cy="0"/>
          <a:chOff x="0" y="0"/>
          <a:chExt cx="0" cy="0"/>
        </a:xfrm>
      </p:grpSpPr>
      <p:sp>
        <p:nvSpPr>
          <p:cNvPr id="2" name="标题 1"/>
          <p:cNvSpPr>
            <a:spLocks noGrp="1"/>
          </p:cNvSpPr>
          <p:nvPr>
            <p:ph type="title"/>
          </p:nvPr>
        </p:nvSpPr>
        <p:spPr>
          <a:xfrm>
            <a:off x="914400" y="762000"/>
            <a:ext cx="80010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914400" y="2362200"/>
            <a:ext cx="80010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914400" y="4305300"/>
            <a:ext cx="80010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7010400" y="6553200"/>
            <a:ext cx="1905000" cy="304800"/>
          </a:xfrm>
        </p:spPr>
        <p:txBody>
          <a:bodyPr/>
          <a:lstStyle>
            <a:lvl1pPr>
              <a:defRPr/>
            </a:lvl1pPr>
          </a:lstStyle>
          <a:p>
            <a:endParaRPr lang="en-US" altLang="zh-CN"/>
          </a:p>
        </p:txBody>
      </p:sp>
      <p:sp>
        <p:nvSpPr>
          <p:cNvPr id="6" name="页脚占位符 5"/>
          <p:cNvSpPr>
            <a:spLocks noGrp="1"/>
          </p:cNvSpPr>
          <p:nvPr>
            <p:ph type="ftr" sz="quarter" idx="11"/>
          </p:nvPr>
        </p:nvSpPr>
        <p:spPr>
          <a:xfrm>
            <a:off x="2936875" y="6529388"/>
            <a:ext cx="2895600" cy="3048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84138" y="6343650"/>
            <a:ext cx="587375" cy="488950"/>
          </a:xfrm>
        </p:spPr>
        <p:txBody>
          <a:bodyPr/>
          <a:lstStyle>
            <a:lvl1pPr>
              <a:defRPr/>
            </a:lvl1pPr>
          </a:lstStyle>
          <a:p>
            <a:fld id="{9ACC4EDB-7C5B-497E-A809-323BE47A15BE}" type="slidenum">
              <a:rPr lang="zh-CN" altLang="en-US"/>
              <a:pPr/>
              <a:t>‹#›</a:t>
            </a:fld>
            <a:endParaRPr lang="en-US" altLang="zh-CN"/>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标题和四项内容">
    <p:spTree>
      <p:nvGrpSpPr>
        <p:cNvPr id="1" name=""/>
        <p:cNvGrpSpPr/>
        <p:nvPr/>
      </p:nvGrpSpPr>
      <p:grpSpPr>
        <a:xfrm>
          <a:off x="0" y="0"/>
          <a:ext cx="0" cy="0"/>
          <a:chOff x="0" y="0"/>
          <a:chExt cx="0" cy="0"/>
        </a:xfrm>
      </p:grpSpPr>
      <p:sp>
        <p:nvSpPr>
          <p:cNvPr id="2" name="标题 1"/>
          <p:cNvSpPr>
            <a:spLocks noGrp="1"/>
          </p:cNvSpPr>
          <p:nvPr>
            <p:ph type="title" sz="quarter"/>
          </p:nvPr>
        </p:nvSpPr>
        <p:spPr>
          <a:xfrm>
            <a:off x="914400" y="762000"/>
            <a:ext cx="8001000" cy="1143000"/>
          </a:xfrm>
        </p:spPr>
        <p:txBody>
          <a:bodyPr/>
          <a:lstStyle/>
          <a:p>
            <a:r>
              <a:rPr lang="zh-CN" altLang="en-US" smtClean="0"/>
              <a:t>单击此处编辑母版标题样式</a:t>
            </a:r>
            <a:endParaRPr lang="zh-CN" altLang="en-US"/>
          </a:p>
        </p:txBody>
      </p:sp>
      <p:sp>
        <p:nvSpPr>
          <p:cNvPr id="3" name="内容占位符 2"/>
          <p:cNvSpPr>
            <a:spLocks noGrp="1"/>
          </p:cNvSpPr>
          <p:nvPr>
            <p:ph sz="quarter" idx="1"/>
          </p:nvPr>
        </p:nvSpPr>
        <p:spPr>
          <a:xfrm>
            <a:off x="914400" y="2362200"/>
            <a:ext cx="39243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quarter" idx="2"/>
          </p:nvPr>
        </p:nvSpPr>
        <p:spPr>
          <a:xfrm>
            <a:off x="4991100" y="2362200"/>
            <a:ext cx="39243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内容占位符 4"/>
          <p:cNvSpPr>
            <a:spLocks noGrp="1"/>
          </p:cNvSpPr>
          <p:nvPr>
            <p:ph sz="quarter" idx="3"/>
          </p:nvPr>
        </p:nvSpPr>
        <p:spPr>
          <a:xfrm>
            <a:off x="914400" y="4305300"/>
            <a:ext cx="39243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内容占位符 5"/>
          <p:cNvSpPr>
            <a:spLocks noGrp="1"/>
          </p:cNvSpPr>
          <p:nvPr>
            <p:ph sz="quarter" idx="4"/>
          </p:nvPr>
        </p:nvSpPr>
        <p:spPr>
          <a:xfrm>
            <a:off x="4991100" y="4305300"/>
            <a:ext cx="3924300" cy="17907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a:xfrm>
            <a:off x="7010400" y="6553200"/>
            <a:ext cx="1905000" cy="304800"/>
          </a:xfrm>
        </p:spPr>
        <p:txBody>
          <a:bodyPr/>
          <a:lstStyle>
            <a:lvl1pPr>
              <a:defRPr/>
            </a:lvl1pPr>
          </a:lstStyle>
          <a:p>
            <a:endParaRPr lang="en-US" altLang="zh-CN"/>
          </a:p>
        </p:txBody>
      </p:sp>
      <p:sp>
        <p:nvSpPr>
          <p:cNvPr id="8" name="页脚占位符 7"/>
          <p:cNvSpPr>
            <a:spLocks noGrp="1"/>
          </p:cNvSpPr>
          <p:nvPr>
            <p:ph type="ftr" sz="quarter" idx="11"/>
          </p:nvPr>
        </p:nvSpPr>
        <p:spPr>
          <a:xfrm>
            <a:off x="2936875" y="6529388"/>
            <a:ext cx="2895600" cy="304800"/>
          </a:xfrm>
        </p:spPr>
        <p:txBody>
          <a:bodyPr/>
          <a:lstStyle>
            <a:lvl1pPr>
              <a:defRPr/>
            </a:lvl1pPr>
          </a:lstStyle>
          <a:p>
            <a:endParaRPr lang="en-US" altLang="zh-CN"/>
          </a:p>
        </p:txBody>
      </p:sp>
      <p:sp>
        <p:nvSpPr>
          <p:cNvPr id="9" name="灯片编号占位符 8"/>
          <p:cNvSpPr>
            <a:spLocks noGrp="1"/>
          </p:cNvSpPr>
          <p:nvPr>
            <p:ph type="sldNum" sz="quarter" idx="12"/>
          </p:nvPr>
        </p:nvSpPr>
        <p:spPr>
          <a:xfrm>
            <a:off x="84138" y="6343650"/>
            <a:ext cx="587375" cy="488950"/>
          </a:xfrm>
        </p:spPr>
        <p:txBody>
          <a:bodyPr/>
          <a:lstStyle>
            <a:lvl1pPr>
              <a:defRPr/>
            </a:lvl1pPr>
          </a:lstStyle>
          <a:p>
            <a:fld id="{6EC543C2-0FE3-4EEA-871E-C463E8189B9A}" type="slidenum">
              <a:rPr lang="zh-CN" altLang="en-US"/>
              <a:pPr/>
              <a:t>‹#›</a:t>
            </a:fld>
            <a:endParaRPr lang="en-US" altLang="zh-CN"/>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reserve="1">
  <p:cSld name="标题，文本与内容">
    <p:spTree>
      <p:nvGrpSpPr>
        <p:cNvPr id="1" name=""/>
        <p:cNvGrpSpPr/>
        <p:nvPr/>
      </p:nvGrpSpPr>
      <p:grpSpPr>
        <a:xfrm>
          <a:off x="0" y="0"/>
          <a:ext cx="0" cy="0"/>
          <a:chOff x="0" y="0"/>
          <a:chExt cx="0" cy="0"/>
        </a:xfrm>
      </p:grpSpPr>
      <p:sp>
        <p:nvSpPr>
          <p:cNvPr id="2" name="标题 1"/>
          <p:cNvSpPr>
            <a:spLocks noGrp="1"/>
          </p:cNvSpPr>
          <p:nvPr>
            <p:ph type="title"/>
          </p:nvPr>
        </p:nvSpPr>
        <p:spPr>
          <a:xfrm>
            <a:off x="914400" y="762000"/>
            <a:ext cx="8001000" cy="1143000"/>
          </a:xfrm>
        </p:spPr>
        <p:txBody>
          <a:bodyPr/>
          <a:lstStyle/>
          <a:p>
            <a:r>
              <a:rPr lang="zh-CN" altLang="en-US" smtClean="0"/>
              <a:t>单击此处编辑母版标题样式</a:t>
            </a:r>
            <a:endParaRPr lang="zh-CN" altLang="en-US"/>
          </a:p>
        </p:txBody>
      </p:sp>
      <p:sp>
        <p:nvSpPr>
          <p:cNvPr id="3" name="文本占位符 2"/>
          <p:cNvSpPr>
            <a:spLocks noGrp="1"/>
          </p:cNvSpPr>
          <p:nvPr>
            <p:ph type="body" sz="half" idx="1"/>
          </p:nvPr>
        </p:nvSpPr>
        <p:spPr>
          <a:xfrm>
            <a:off x="914400" y="2362200"/>
            <a:ext cx="3924300" cy="3733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991100" y="2362200"/>
            <a:ext cx="3924300" cy="373380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a:xfrm>
            <a:off x="7010400" y="6553200"/>
            <a:ext cx="1905000" cy="304800"/>
          </a:xfrm>
        </p:spPr>
        <p:txBody>
          <a:bodyPr/>
          <a:lstStyle>
            <a:lvl1pPr>
              <a:defRPr/>
            </a:lvl1pPr>
          </a:lstStyle>
          <a:p>
            <a:endParaRPr lang="en-US" altLang="zh-CN"/>
          </a:p>
        </p:txBody>
      </p:sp>
      <p:sp>
        <p:nvSpPr>
          <p:cNvPr id="6" name="页脚占位符 5"/>
          <p:cNvSpPr>
            <a:spLocks noGrp="1"/>
          </p:cNvSpPr>
          <p:nvPr>
            <p:ph type="ftr" sz="quarter" idx="11"/>
          </p:nvPr>
        </p:nvSpPr>
        <p:spPr>
          <a:xfrm>
            <a:off x="2936875" y="6529388"/>
            <a:ext cx="2895600" cy="304800"/>
          </a:xfrm>
        </p:spPr>
        <p:txBody>
          <a:bodyPr/>
          <a:lstStyle>
            <a:lvl1pPr>
              <a:defRPr/>
            </a:lvl1pPr>
          </a:lstStyle>
          <a:p>
            <a:endParaRPr lang="en-US" altLang="zh-CN"/>
          </a:p>
        </p:txBody>
      </p:sp>
      <p:sp>
        <p:nvSpPr>
          <p:cNvPr id="7" name="灯片编号占位符 6"/>
          <p:cNvSpPr>
            <a:spLocks noGrp="1"/>
          </p:cNvSpPr>
          <p:nvPr>
            <p:ph type="sldNum" sz="quarter" idx="12"/>
          </p:nvPr>
        </p:nvSpPr>
        <p:spPr>
          <a:xfrm>
            <a:off x="84138" y="6343650"/>
            <a:ext cx="587375" cy="488950"/>
          </a:xfrm>
        </p:spPr>
        <p:txBody>
          <a:bodyPr/>
          <a:lstStyle>
            <a:lvl1pPr>
              <a:defRPr/>
            </a:lvl1pPr>
          </a:lstStyle>
          <a:p>
            <a:fld id="{A4B2C642-4DD5-4312-B779-7749837C8635}" type="slidenum">
              <a:rPr lang="zh-CN" altLang="en-US"/>
              <a:pPr/>
              <a:t>‹#›</a:t>
            </a:fld>
            <a:endParaRPr lang="en-US" altLang="zh-CN"/>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grpSp>
        <p:nvGrpSpPr>
          <p:cNvPr id="4098" name="Group 2"/>
          <p:cNvGrpSpPr>
            <a:grpSpLocks/>
          </p:cNvGrpSpPr>
          <p:nvPr/>
        </p:nvGrpSpPr>
        <p:grpSpPr bwMode="auto">
          <a:xfrm>
            <a:off x="0" y="2438400"/>
            <a:ext cx="9009063" cy="1052513"/>
            <a:chOff x="0" y="0"/>
            <a:chExt cx="5675" cy="663"/>
          </a:xfrm>
        </p:grpSpPr>
        <p:grpSp>
          <p:nvGrpSpPr>
            <p:cNvPr id="4099" name="Group 3"/>
            <p:cNvGrpSpPr>
              <a:grpSpLocks/>
            </p:cNvGrpSpPr>
            <p:nvPr/>
          </p:nvGrpSpPr>
          <p:grpSpPr bwMode="auto">
            <a:xfrm>
              <a:off x="183" y="68"/>
              <a:ext cx="448" cy="299"/>
              <a:chOff x="0" y="0"/>
              <a:chExt cx="624" cy="432"/>
            </a:xfrm>
          </p:grpSpPr>
          <p:sp>
            <p:nvSpPr>
              <p:cNvPr id="4100" name="Rectangle 4"/>
              <p:cNvSpPr>
                <a:spLocks noChangeArrowheads="1"/>
              </p:cNvSpPr>
              <p:nvPr/>
            </p:nvSpPr>
            <p:spPr bwMode="auto">
              <a:xfrm>
                <a:off x="0" y="0"/>
                <a:ext cx="384" cy="432"/>
              </a:xfrm>
              <a:prstGeom prst="rect">
                <a:avLst/>
              </a:prstGeom>
              <a:solidFill>
                <a:schemeClr val="folHlink"/>
              </a:solidFill>
              <a:ln w="9525">
                <a:noFill/>
                <a:miter lim="800000"/>
                <a:headEnd/>
                <a:tailEnd/>
              </a:ln>
            </p:spPr>
            <p:txBody>
              <a:bodyPr wrap="none" anchor="ctr"/>
              <a:lstStyle/>
              <a:p>
                <a:endParaRPr lang="zh-CN" altLang="en-US"/>
              </a:p>
            </p:txBody>
          </p:sp>
          <p:sp>
            <p:nvSpPr>
              <p:cNvPr id="4101" name="Rectangle 5"/>
              <p:cNvSpPr>
                <a:spLocks noChangeArrowheads="1"/>
              </p:cNvSpPr>
              <p:nvPr/>
            </p:nvSpPr>
            <p:spPr bwMode="auto">
              <a:xfrm>
                <a:off x="336" y="0"/>
                <a:ext cx="288" cy="432"/>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endParaRPr lang="zh-CN" altLang="en-US"/>
              </a:p>
            </p:txBody>
          </p:sp>
        </p:grpSp>
        <p:grpSp>
          <p:nvGrpSpPr>
            <p:cNvPr id="4102" name="Group 6"/>
            <p:cNvGrpSpPr>
              <a:grpSpLocks/>
            </p:cNvGrpSpPr>
            <p:nvPr/>
          </p:nvGrpSpPr>
          <p:grpSpPr bwMode="auto">
            <a:xfrm>
              <a:off x="261" y="334"/>
              <a:ext cx="465" cy="299"/>
              <a:chOff x="0" y="0"/>
              <a:chExt cx="672" cy="432"/>
            </a:xfrm>
          </p:grpSpPr>
          <p:sp>
            <p:nvSpPr>
              <p:cNvPr id="4103" name="Rectangle 7"/>
              <p:cNvSpPr>
                <a:spLocks noChangeArrowheads="1"/>
              </p:cNvSpPr>
              <p:nvPr/>
            </p:nvSpPr>
            <p:spPr bwMode="auto">
              <a:xfrm>
                <a:off x="0" y="0"/>
                <a:ext cx="384" cy="432"/>
              </a:xfrm>
              <a:prstGeom prst="rect">
                <a:avLst/>
              </a:prstGeom>
              <a:solidFill>
                <a:schemeClr val="accent2"/>
              </a:solidFill>
              <a:ln w="9525">
                <a:noFill/>
                <a:miter lim="800000"/>
                <a:headEnd/>
                <a:tailEnd/>
              </a:ln>
            </p:spPr>
            <p:txBody>
              <a:bodyPr wrap="none" anchor="ctr"/>
              <a:lstStyle/>
              <a:p>
                <a:endParaRPr lang="zh-CN" altLang="en-US"/>
              </a:p>
            </p:txBody>
          </p:sp>
          <p:sp>
            <p:nvSpPr>
              <p:cNvPr id="4104" name="Rectangle 8"/>
              <p:cNvSpPr>
                <a:spLocks noChangeArrowheads="1"/>
              </p:cNvSpPr>
              <p:nvPr/>
            </p:nvSpPr>
            <p:spPr bwMode="auto">
              <a:xfrm>
                <a:off x="336" y="0"/>
                <a:ext cx="336" cy="432"/>
              </a:xfrm>
              <a:prstGeom prst="rect">
                <a:avLst/>
              </a:prstGeom>
              <a:gradFill rotWithShape="0">
                <a:gsLst>
                  <a:gs pos="0">
                    <a:schemeClr val="accent2"/>
                  </a:gs>
                  <a:gs pos="100000">
                    <a:schemeClr val="bg1"/>
                  </a:gs>
                </a:gsLst>
                <a:lin ang="0" scaled="1"/>
              </a:gradFill>
              <a:ln w="9525">
                <a:noFill/>
                <a:miter lim="800000"/>
                <a:headEnd/>
                <a:tailEnd/>
              </a:ln>
            </p:spPr>
            <p:txBody>
              <a:bodyPr wrap="none" anchor="ctr"/>
              <a:lstStyle/>
              <a:p>
                <a:endParaRPr lang="zh-CN" altLang="en-US"/>
              </a:p>
            </p:txBody>
          </p:sp>
        </p:grpSp>
        <p:sp>
          <p:nvSpPr>
            <p:cNvPr id="4105" name="Rectangle 9"/>
            <p:cNvSpPr>
              <a:spLocks noChangeArrowheads="1"/>
            </p:cNvSpPr>
            <p:nvPr/>
          </p:nvSpPr>
          <p:spPr bwMode="auto">
            <a:xfrm>
              <a:off x="0" y="288"/>
              <a:ext cx="353" cy="266"/>
            </a:xfrm>
            <a:prstGeom prst="rect">
              <a:avLst/>
            </a:prstGeom>
            <a:gradFill rotWithShape="0">
              <a:gsLst>
                <a:gs pos="0">
                  <a:schemeClr val="bg1"/>
                </a:gs>
                <a:gs pos="100000">
                  <a:schemeClr val="hlink"/>
                </a:gs>
              </a:gsLst>
              <a:lin ang="18900000" scaled="1"/>
            </a:gradFill>
            <a:ln w="9525">
              <a:noFill/>
              <a:miter lim="800000"/>
              <a:headEnd/>
              <a:tailEnd/>
            </a:ln>
          </p:spPr>
          <p:txBody>
            <a:bodyPr wrap="none" anchor="ctr"/>
            <a:lstStyle/>
            <a:p>
              <a:endParaRPr lang="zh-CN" altLang="en-US"/>
            </a:p>
          </p:txBody>
        </p:sp>
        <p:sp>
          <p:nvSpPr>
            <p:cNvPr id="4106" name="Rectangle 10"/>
            <p:cNvSpPr>
              <a:spLocks noChangeArrowheads="1"/>
            </p:cNvSpPr>
            <p:nvPr/>
          </p:nvSpPr>
          <p:spPr bwMode="auto">
            <a:xfrm>
              <a:off x="400" y="0"/>
              <a:ext cx="20" cy="663"/>
            </a:xfrm>
            <a:prstGeom prst="rect">
              <a:avLst/>
            </a:prstGeom>
            <a:solidFill>
              <a:schemeClr val="bg2"/>
            </a:solidFill>
            <a:ln w="9525">
              <a:noFill/>
              <a:miter lim="800000"/>
              <a:headEnd/>
              <a:tailEnd/>
            </a:ln>
          </p:spPr>
          <p:txBody>
            <a:bodyPr wrap="none" anchor="ctr"/>
            <a:lstStyle/>
            <a:p>
              <a:endParaRPr lang="zh-CN" altLang="en-US"/>
            </a:p>
          </p:txBody>
        </p:sp>
        <p:sp>
          <p:nvSpPr>
            <p:cNvPr id="4107" name="Rectangle 11"/>
            <p:cNvSpPr>
              <a:spLocks noChangeArrowheads="1"/>
            </p:cNvSpPr>
            <p:nvPr/>
          </p:nvSpPr>
          <p:spPr bwMode="auto">
            <a:xfrm flipV="1">
              <a:off x="199" y="518"/>
              <a:ext cx="5476" cy="35"/>
            </a:xfrm>
            <a:prstGeom prst="rect">
              <a:avLst/>
            </a:prstGeom>
            <a:gradFill rotWithShape="0">
              <a:gsLst>
                <a:gs pos="0">
                  <a:schemeClr val="bg2"/>
                </a:gs>
                <a:gs pos="100000">
                  <a:schemeClr val="bg1"/>
                </a:gs>
              </a:gsLst>
              <a:lin ang="0" scaled="1"/>
            </a:gradFill>
            <a:ln w="9525">
              <a:noFill/>
              <a:miter lim="800000"/>
              <a:headEnd/>
              <a:tailEnd/>
            </a:ln>
          </p:spPr>
          <p:txBody>
            <a:bodyPr wrap="none" anchor="ctr"/>
            <a:lstStyle/>
            <a:p>
              <a:endParaRPr lang="zh-CN" altLang="en-US"/>
            </a:p>
          </p:txBody>
        </p:sp>
      </p:grpSp>
      <p:sp>
        <p:nvSpPr>
          <p:cNvPr id="4108" name="Rectangle 12"/>
          <p:cNvSpPr>
            <a:spLocks noGrp="1" noChangeArrowheads="1"/>
          </p:cNvSpPr>
          <p:nvPr>
            <p:ph type="ctrTitle"/>
          </p:nvPr>
        </p:nvSpPr>
        <p:spPr>
          <a:xfrm>
            <a:off x="990600" y="1828800"/>
            <a:ext cx="7772400" cy="1143000"/>
          </a:xfrm>
        </p:spPr>
        <p:txBody>
          <a:bodyPr/>
          <a:lstStyle>
            <a:lvl1pPr>
              <a:defRPr/>
            </a:lvl1pPr>
          </a:lstStyle>
          <a:p>
            <a:r>
              <a:rPr lang="zh-CN" altLang="en-US"/>
              <a:t>单击此处编辑母版标题样式</a:t>
            </a:r>
          </a:p>
        </p:txBody>
      </p:sp>
      <p:sp>
        <p:nvSpPr>
          <p:cNvPr id="4109"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r>
              <a:rPr lang="zh-CN" altLang="en-US"/>
              <a:t>单击此处编辑母版副标题样式</a:t>
            </a:r>
          </a:p>
        </p:txBody>
      </p:sp>
      <p:sp>
        <p:nvSpPr>
          <p:cNvPr id="4110" name="Rectangle 14"/>
          <p:cNvSpPr>
            <a:spLocks noGrp="1" noChangeArrowheads="1"/>
          </p:cNvSpPr>
          <p:nvPr>
            <p:ph type="dt" sz="half" idx="2"/>
          </p:nvPr>
        </p:nvSpPr>
        <p:spPr>
          <a:xfrm>
            <a:off x="990600" y="6248400"/>
            <a:ext cx="1905000" cy="457200"/>
          </a:xfrm>
        </p:spPr>
        <p:txBody>
          <a:bodyPr/>
          <a:lstStyle>
            <a:lvl1pPr>
              <a:defRPr>
                <a:solidFill>
                  <a:schemeClr val="bg2"/>
                </a:solidFill>
              </a:defRPr>
            </a:lvl1pPr>
          </a:lstStyle>
          <a:p>
            <a:endParaRPr lang="en-US" altLang="zh-CN"/>
          </a:p>
        </p:txBody>
      </p:sp>
      <p:sp>
        <p:nvSpPr>
          <p:cNvPr id="4111" name="Rectangle 15"/>
          <p:cNvSpPr>
            <a:spLocks noGrp="1" noChangeArrowheads="1"/>
          </p:cNvSpPr>
          <p:nvPr>
            <p:ph type="ftr" sz="quarter" idx="3"/>
          </p:nvPr>
        </p:nvSpPr>
        <p:spPr>
          <a:xfrm>
            <a:off x="3429000" y="6248400"/>
            <a:ext cx="2895600" cy="457200"/>
          </a:xfrm>
        </p:spPr>
        <p:txBody>
          <a:bodyPr/>
          <a:lstStyle>
            <a:lvl1pPr>
              <a:defRPr>
                <a:solidFill>
                  <a:schemeClr val="bg2"/>
                </a:solidFill>
              </a:defRPr>
            </a:lvl1pPr>
          </a:lstStyle>
          <a:p>
            <a:endParaRPr lang="en-US" altLang="zh-CN"/>
          </a:p>
        </p:txBody>
      </p:sp>
      <p:sp>
        <p:nvSpPr>
          <p:cNvPr id="4112" name="Rectangle 16"/>
          <p:cNvSpPr>
            <a:spLocks noGrp="1" noChangeArrowheads="1"/>
          </p:cNvSpPr>
          <p:nvPr>
            <p:ph type="sldNum" sz="quarter" idx="4"/>
          </p:nvPr>
        </p:nvSpPr>
        <p:spPr>
          <a:xfrm>
            <a:off x="6858000" y="6248400"/>
            <a:ext cx="1905000" cy="457200"/>
          </a:xfrm>
        </p:spPr>
        <p:txBody>
          <a:bodyPr/>
          <a:lstStyle>
            <a:lvl1pPr>
              <a:defRPr>
                <a:solidFill>
                  <a:schemeClr val="bg2"/>
                </a:solidFill>
              </a:defRPr>
            </a:lvl1pPr>
          </a:lstStyle>
          <a:p>
            <a:fld id="{C8E282D3-ED27-4118-9618-D4FB2BC846B2}" type="slidenum">
              <a:rPr lang="zh-CN" altLang="en-US"/>
              <a:pPr/>
              <a:t>‹#›</a:t>
            </a:fld>
            <a:endParaRPr lang="en-US" altLang="zh-CN"/>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4EB92439-147C-44A9-801D-20B3173B92FF}" type="slidenum">
              <a:rPr lang="zh-CN" altLang="en-US"/>
              <a:pPr/>
              <a:t>‹#›</a:t>
            </a:fld>
            <a:endParaRPr lang="en-US" altLang="zh-CN"/>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74E3E846-EC33-4167-BA99-72EE816D38E1}" type="slidenum">
              <a:rPr lang="zh-CN" altLang="en-US"/>
              <a:pPr/>
              <a:t>‹#›</a:t>
            </a:fld>
            <a:endParaRPr lang="en-US" altLang="zh-CN"/>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4C454ECC-339B-4682-81C3-567E0AACFD5E}" type="slidenum">
              <a:rPr lang="zh-CN" altLang="en-US"/>
              <a:pPr/>
              <a:t>‹#›</a:t>
            </a:fld>
            <a:endParaRPr lang="en-US" altLang="zh-CN"/>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B50C1384-6148-4261-99EE-3FC06F1BC98E}" type="slidenum">
              <a:rPr lang="zh-CN" altLang="en-US"/>
              <a:pPr/>
              <a:t>‹#›</a:t>
            </a:fld>
            <a:endParaRPr lang="en-US" altLang="zh-CN"/>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754D9D89-CABC-4970-BA30-EF84EAF62A29}" type="slidenum">
              <a:rPr lang="zh-CN" altLang="en-US"/>
              <a:pPr/>
              <a:t>‹#›</a:t>
            </a:fld>
            <a:endParaRPr lang="en-US" altLang="zh-CN"/>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B4472CBB-8E33-410A-8264-79617ECDA022}" type="slidenum">
              <a:rPr lang="zh-CN" altLang="en-US"/>
              <a:pPr/>
              <a:t>‹#›</a:t>
            </a:fld>
            <a:endParaRPr lang="en-US" altLang="zh-CN"/>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52A1BB13-C119-4DCD-95F8-5A9FFAA9617E}" type="slidenum">
              <a:rPr lang="zh-CN" altLang="en-US"/>
              <a:pPr/>
              <a:t>‹#›</a:t>
            </a:fld>
            <a:endParaRPr lang="en-US" altLang="zh-CN"/>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8FB9F8D8-F5C6-40FF-B126-B110570DF52B}" type="slidenum">
              <a:rPr lang="zh-CN" altLang="en-US"/>
              <a:pPr/>
              <a:t>‹#›</a:t>
            </a:fld>
            <a:endParaRPr lang="en-US" altLang="zh-CN"/>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FF1BF26-B83F-4843-BE4E-25BBFA5C53DC}" type="slidenum">
              <a:rPr lang="zh-CN" altLang="en-US"/>
              <a:pPr/>
              <a:t>‹#›</a:t>
            </a:fld>
            <a:endParaRPr lang="en-US" altLang="zh-CN"/>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004050" y="617538"/>
            <a:ext cx="1951038" cy="551497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1150938" y="617538"/>
            <a:ext cx="5700712" cy="551497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3080D2EC-CE49-424D-A977-6949EE7274CA}" type="slidenum">
              <a:rPr lang="zh-CN" altLang="en-US"/>
              <a:pPr/>
              <a:t>‹#›</a:t>
            </a:fld>
            <a:endParaRPr lang="en-US" altLang="zh-CN"/>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5.xml"/><Relationship Id="rId12" Type="http://schemas.openxmlformats.org/officeDocument/2006/relationships/theme" Target="../theme/theme2.xml"/><Relationship Id="rId1" Type="http://schemas.openxmlformats.org/officeDocument/2006/relationships/slideLayout" Target="../slideLayouts/slideLayout15.xml"/><Relationship Id="rId2" Type="http://schemas.openxmlformats.org/officeDocument/2006/relationships/slideLayout" Target="../slideLayouts/slideLayout16.xml"/><Relationship Id="rId3" Type="http://schemas.openxmlformats.org/officeDocument/2006/relationships/slideLayout" Target="../slideLayouts/slideLayout17.xml"/><Relationship Id="rId4" Type="http://schemas.openxmlformats.org/officeDocument/2006/relationships/slideLayout" Target="../slideLayouts/slideLayout18.xml"/><Relationship Id="rId5" Type="http://schemas.openxmlformats.org/officeDocument/2006/relationships/slideLayout" Target="../slideLayouts/slideLayout19.xml"/><Relationship Id="rId6" Type="http://schemas.openxmlformats.org/officeDocument/2006/relationships/slideLayout" Target="../slideLayouts/slideLayout20.xml"/><Relationship Id="rId7" Type="http://schemas.openxmlformats.org/officeDocument/2006/relationships/slideLayout" Target="../slideLayouts/slideLayout21.xml"/><Relationship Id="rId8" Type="http://schemas.openxmlformats.org/officeDocument/2006/relationships/slideLayout" Target="../slideLayouts/slideLayout22.xml"/><Relationship Id="rId9" Type="http://schemas.openxmlformats.org/officeDocument/2006/relationships/slideLayout" Target="../slideLayouts/slideLayout23.xml"/><Relationship Id="rId10"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0" y="0"/>
            <a:ext cx="3200400" cy="6858000"/>
            <a:chOff x="0" y="0"/>
            <a:chExt cx="2016" cy="4320"/>
          </a:xfrm>
        </p:grpSpPr>
        <p:sp>
          <p:nvSpPr>
            <p:cNvPr id="1027" name="Rectangle 3"/>
            <p:cNvSpPr>
              <a:spLocks noChangeArrowheads="1"/>
            </p:cNvSpPr>
            <p:nvPr/>
          </p:nvSpPr>
          <p:spPr bwMode="auto">
            <a:xfrm>
              <a:off x="0" y="0"/>
              <a:ext cx="480" cy="4320"/>
            </a:xfrm>
            <a:prstGeom prst="rect">
              <a:avLst/>
            </a:prstGeom>
            <a:solidFill>
              <a:schemeClr val="accent1"/>
            </a:solidFill>
            <a:ln w="9525">
              <a:noFill/>
              <a:miter lim="800000"/>
              <a:headEnd/>
              <a:tailEnd/>
            </a:ln>
          </p:spPr>
          <p:txBody>
            <a:bodyPr wrap="none" anchor="ctr"/>
            <a:lstStyle/>
            <a:p>
              <a:endParaRPr lang="zh-CN" altLang="en-US"/>
            </a:p>
          </p:txBody>
        </p:sp>
        <p:sp>
          <p:nvSpPr>
            <p:cNvPr id="1028" name="Rectangle 4"/>
            <p:cNvSpPr>
              <a:spLocks noChangeArrowheads="1"/>
            </p:cNvSpPr>
            <p:nvPr/>
          </p:nvSpPr>
          <p:spPr bwMode="auto">
            <a:xfrm>
              <a:off x="432" y="0"/>
              <a:ext cx="1584" cy="672"/>
            </a:xfrm>
            <a:prstGeom prst="rect">
              <a:avLst/>
            </a:prstGeom>
            <a:solidFill>
              <a:schemeClr val="accent1"/>
            </a:solidFill>
            <a:ln w="9525">
              <a:noFill/>
              <a:miter lim="800000"/>
              <a:headEnd/>
              <a:tailEnd/>
            </a:ln>
          </p:spPr>
          <p:txBody>
            <a:bodyPr wrap="none" anchor="ctr"/>
            <a:lstStyle/>
            <a:p>
              <a:endParaRPr lang="zh-CN" altLang="en-US"/>
            </a:p>
          </p:txBody>
        </p:sp>
      </p:grpSp>
      <p:sp>
        <p:nvSpPr>
          <p:cNvPr id="1029" name="AutoShape 5"/>
          <p:cNvSpPr>
            <a:spLocks noChangeArrowheads="1"/>
          </p:cNvSpPr>
          <p:nvPr/>
        </p:nvSpPr>
        <p:spPr bwMode="auto">
          <a:xfrm>
            <a:off x="762000" y="762000"/>
            <a:ext cx="5105400" cy="609600"/>
          </a:xfrm>
          <a:prstGeom prst="roundRect">
            <a:avLst>
              <a:gd name="adj" fmla="val 50000"/>
            </a:avLst>
          </a:prstGeom>
          <a:solidFill>
            <a:schemeClr val="bg1"/>
          </a:solidFill>
          <a:ln w="9525">
            <a:noFill/>
            <a:round/>
            <a:headEnd/>
            <a:tailEnd/>
          </a:ln>
        </p:spPr>
        <p:txBody>
          <a:bodyPr wrap="none" anchor="ctr"/>
          <a:lstStyle/>
          <a:p>
            <a:pPr algn="ctr"/>
            <a:endParaRPr lang="zh-CN" altLang="zh-CN"/>
          </a:p>
        </p:txBody>
      </p:sp>
      <p:sp>
        <p:nvSpPr>
          <p:cNvPr id="1030" name="Rectangle 6"/>
          <p:cNvSpPr>
            <a:spLocks noGrp="1" noChangeArrowheads="1"/>
          </p:cNvSpPr>
          <p:nvPr>
            <p:ph type="title"/>
          </p:nvPr>
        </p:nvSpPr>
        <p:spPr bwMode="auto">
          <a:xfrm>
            <a:off x="914400" y="762000"/>
            <a:ext cx="80010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1031" name="Rectangle 7"/>
          <p:cNvSpPr>
            <a:spLocks noGrp="1" noChangeArrowheads="1"/>
          </p:cNvSpPr>
          <p:nvPr>
            <p:ph type="body" idx="1"/>
          </p:nvPr>
        </p:nvSpPr>
        <p:spPr bwMode="auto">
          <a:xfrm>
            <a:off x="914400" y="2362200"/>
            <a:ext cx="8001000" cy="3733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1032" name="Rectangle 8"/>
          <p:cNvSpPr>
            <a:spLocks noGrp="1" noChangeArrowheads="1"/>
          </p:cNvSpPr>
          <p:nvPr>
            <p:ph type="dt" sz="half" idx="2"/>
          </p:nvPr>
        </p:nvSpPr>
        <p:spPr bwMode="auto">
          <a:xfrm>
            <a:off x="7010400" y="6553200"/>
            <a:ext cx="1905000" cy="3048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lvl1pPr algn="r">
              <a:defRPr sz="1400">
                <a:latin typeface="+mn-lt"/>
              </a:defRPr>
            </a:lvl1pPr>
          </a:lstStyle>
          <a:p>
            <a:endParaRPr lang="en-US" altLang="zh-CN"/>
          </a:p>
        </p:txBody>
      </p:sp>
      <p:sp>
        <p:nvSpPr>
          <p:cNvPr id="1033" name="Rectangle 9"/>
          <p:cNvSpPr>
            <a:spLocks noGrp="1" noChangeArrowheads="1"/>
          </p:cNvSpPr>
          <p:nvPr>
            <p:ph type="ftr" sz="quarter" idx="3"/>
          </p:nvPr>
        </p:nvSpPr>
        <p:spPr bwMode="auto">
          <a:xfrm>
            <a:off x="2936875" y="6529388"/>
            <a:ext cx="2895600" cy="3048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spAutoFit/>
          </a:bodyPr>
          <a:lstStyle>
            <a:lvl1pPr algn="ctr">
              <a:defRPr sz="1400">
                <a:latin typeface="+mn-lt"/>
              </a:defRPr>
            </a:lvl1pPr>
          </a:lstStyle>
          <a:p>
            <a:endParaRPr lang="en-US" altLang="zh-CN"/>
          </a:p>
        </p:txBody>
      </p:sp>
      <p:sp>
        <p:nvSpPr>
          <p:cNvPr id="1034" name="Rectangle 10"/>
          <p:cNvSpPr>
            <a:spLocks noGrp="1" noChangeArrowheads="1"/>
          </p:cNvSpPr>
          <p:nvPr>
            <p:ph type="sldNum" sz="quarter" idx="4"/>
          </p:nvPr>
        </p:nvSpPr>
        <p:spPr bwMode="auto">
          <a:xfrm>
            <a:off x="84138" y="6343650"/>
            <a:ext cx="587375" cy="488950"/>
          </a:xfrm>
          <a:prstGeom prst="rect">
            <a:avLst/>
          </a:prstGeom>
          <a:noFill/>
          <a:ln w="9525">
            <a:noFill/>
            <a:miter lim="800000"/>
            <a:headEnd/>
            <a:tailEnd/>
          </a:ln>
        </p:spPr>
        <p:txBody>
          <a:bodyPr vert="horz" wrap="square" lIns="91440" tIns="45720" rIns="91440" bIns="45720" numCol="1" anchor="b" anchorCtr="1" compatLnSpc="1">
            <a:prstTxWarp prst="textNoShape">
              <a:avLst/>
            </a:prstTxWarp>
            <a:spAutoFit/>
          </a:bodyPr>
          <a:lstStyle>
            <a:lvl1pPr>
              <a:defRPr sz="2600" b="1">
                <a:solidFill>
                  <a:schemeClr val="bg1"/>
                </a:solidFill>
                <a:latin typeface="+mn-lt"/>
              </a:defRPr>
            </a:lvl1pPr>
          </a:lstStyle>
          <a:p>
            <a:fld id="{34A5A028-CA86-4D07-8631-4A3612C0941F}" type="slidenum">
              <a:rPr lang="zh-CN" altLang="en-US"/>
              <a:pPr/>
              <a:t>‹#›</a:t>
            </a:fld>
            <a:endParaRPr lang="en-US" altLang="zh-CN"/>
          </a:p>
        </p:txBody>
      </p:sp>
      <p:grpSp>
        <p:nvGrpSpPr>
          <p:cNvPr id="1035" name="Group 11"/>
          <p:cNvGrpSpPr>
            <a:grpSpLocks/>
          </p:cNvGrpSpPr>
          <p:nvPr/>
        </p:nvGrpSpPr>
        <p:grpSpPr bwMode="auto">
          <a:xfrm>
            <a:off x="228600" y="1981200"/>
            <a:ext cx="7391400" cy="319088"/>
            <a:chOff x="0" y="0"/>
            <a:chExt cx="4656" cy="201"/>
          </a:xfrm>
        </p:grpSpPr>
        <p:sp>
          <p:nvSpPr>
            <p:cNvPr id="1036" name="AutoShape 12"/>
            <p:cNvSpPr>
              <a:spLocks noChangeArrowheads="1"/>
            </p:cNvSpPr>
            <p:nvPr/>
          </p:nvSpPr>
          <p:spPr bwMode="auto">
            <a:xfrm>
              <a:off x="240" y="0"/>
              <a:ext cx="4416" cy="200"/>
            </a:xfrm>
            <a:prstGeom prst="roundRect">
              <a:avLst>
                <a:gd name="adj" fmla="val 0"/>
              </a:avLst>
            </a:prstGeom>
            <a:solidFill>
              <a:schemeClr val="bg2"/>
            </a:solidFill>
            <a:ln w="9525">
              <a:noFill/>
              <a:round/>
              <a:headEnd/>
              <a:tailEnd/>
            </a:ln>
          </p:spPr>
          <p:txBody>
            <a:bodyPr wrap="none" anchor="ctr"/>
            <a:lstStyle/>
            <a:p>
              <a:endParaRPr lang="zh-CN" altLang="en-US"/>
            </a:p>
          </p:txBody>
        </p:sp>
        <p:sp>
          <p:nvSpPr>
            <p:cNvPr id="1037" name="AutoShape 13"/>
            <p:cNvSpPr>
              <a:spLocks noChangeArrowheads="1"/>
            </p:cNvSpPr>
            <p:nvPr/>
          </p:nvSpPr>
          <p:spPr bwMode="auto">
            <a:xfrm flipH="1">
              <a:off x="0" y="0"/>
              <a:ext cx="248" cy="201"/>
            </a:xfrm>
            <a:prstGeom prst="flowChartDelay">
              <a:avLst/>
            </a:prstGeom>
            <a:solidFill>
              <a:schemeClr val="bg2"/>
            </a:solidFill>
            <a:ln w="9525">
              <a:noFill/>
              <a:miter lim="800000"/>
              <a:headEnd/>
              <a:tailEnd/>
            </a:ln>
          </p:spPr>
          <p:txBody>
            <a:bodyPr wrap="none" anchor="ctr"/>
            <a:lstStyle/>
            <a:p>
              <a:endParaRPr lang="zh-CN" altLang="en-US"/>
            </a:p>
          </p:txBody>
        </p:sp>
      </p:grpSp>
    </p:spTree>
  </p:cSld>
  <p:clrMap bg1="lt1" tx1="dk1" bg2="lt2" tx2="dk2" accent1="accent1" accent2="accent2" accent3="accent3" accent4="accent4" accent5="accent5" accent6="accent6" hlink="hlink" folHlink="folHlink"/>
  <p:sldLayoutIdLst>
    <p:sldLayoutId id="2147483649"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72" r:id="rId12"/>
    <p:sldLayoutId id="2147483673" r:id="rId13"/>
    <p:sldLayoutId id="2147483674" r:id="rId14"/>
  </p:sldLayoutIdLst>
  <p:txStyles>
    <p:titleStyle>
      <a:lvl1pPr algn="l" rtl="0" fontAlgn="base">
        <a:lnSpc>
          <a:spcPct val="90000"/>
        </a:lnSpc>
        <a:spcBef>
          <a:spcPct val="0"/>
        </a:spcBef>
        <a:spcAft>
          <a:spcPct val="0"/>
        </a:spcAft>
        <a:defRPr sz="3600" b="1">
          <a:solidFill>
            <a:schemeClr val="tx2"/>
          </a:solidFill>
          <a:latin typeface="+mj-lt"/>
          <a:ea typeface="+mj-ea"/>
          <a:cs typeface="+mj-cs"/>
        </a:defRPr>
      </a:lvl1pPr>
      <a:lvl2pPr algn="l" rtl="0" fontAlgn="base">
        <a:lnSpc>
          <a:spcPct val="90000"/>
        </a:lnSpc>
        <a:spcBef>
          <a:spcPct val="0"/>
        </a:spcBef>
        <a:spcAft>
          <a:spcPct val="0"/>
        </a:spcAft>
        <a:defRPr sz="3600" b="1">
          <a:solidFill>
            <a:schemeClr val="tx2"/>
          </a:solidFill>
          <a:latin typeface="Arial" pitchFamily="34" charset="0"/>
          <a:ea typeface="宋体" pitchFamily="2" charset="-122"/>
        </a:defRPr>
      </a:lvl2pPr>
      <a:lvl3pPr algn="l" rtl="0" fontAlgn="base">
        <a:lnSpc>
          <a:spcPct val="90000"/>
        </a:lnSpc>
        <a:spcBef>
          <a:spcPct val="0"/>
        </a:spcBef>
        <a:spcAft>
          <a:spcPct val="0"/>
        </a:spcAft>
        <a:defRPr sz="3600" b="1">
          <a:solidFill>
            <a:schemeClr val="tx2"/>
          </a:solidFill>
          <a:latin typeface="Arial" pitchFamily="34" charset="0"/>
          <a:ea typeface="宋体" pitchFamily="2" charset="-122"/>
        </a:defRPr>
      </a:lvl3pPr>
      <a:lvl4pPr algn="l" rtl="0" fontAlgn="base">
        <a:lnSpc>
          <a:spcPct val="90000"/>
        </a:lnSpc>
        <a:spcBef>
          <a:spcPct val="0"/>
        </a:spcBef>
        <a:spcAft>
          <a:spcPct val="0"/>
        </a:spcAft>
        <a:defRPr sz="3600" b="1">
          <a:solidFill>
            <a:schemeClr val="tx2"/>
          </a:solidFill>
          <a:latin typeface="Arial" pitchFamily="34" charset="0"/>
          <a:ea typeface="宋体" pitchFamily="2" charset="-122"/>
        </a:defRPr>
      </a:lvl4pPr>
      <a:lvl5pPr algn="l" rtl="0" fontAlgn="base">
        <a:lnSpc>
          <a:spcPct val="90000"/>
        </a:lnSpc>
        <a:spcBef>
          <a:spcPct val="0"/>
        </a:spcBef>
        <a:spcAft>
          <a:spcPct val="0"/>
        </a:spcAft>
        <a:defRPr sz="3600" b="1">
          <a:solidFill>
            <a:schemeClr val="tx2"/>
          </a:solidFill>
          <a:latin typeface="Arial" pitchFamily="34" charset="0"/>
          <a:ea typeface="宋体" pitchFamily="2" charset="-122"/>
        </a:defRPr>
      </a:lvl5pPr>
      <a:lvl6pPr marL="457200" algn="l" rtl="0" fontAlgn="base">
        <a:lnSpc>
          <a:spcPct val="90000"/>
        </a:lnSpc>
        <a:spcBef>
          <a:spcPct val="0"/>
        </a:spcBef>
        <a:spcAft>
          <a:spcPct val="0"/>
        </a:spcAft>
        <a:defRPr sz="3600" b="1">
          <a:solidFill>
            <a:schemeClr val="tx2"/>
          </a:solidFill>
          <a:latin typeface="Arial" pitchFamily="34" charset="0"/>
          <a:ea typeface="宋体" pitchFamily="2" charset="-122"/>
        </a:defRPr>
      </a:lvl6pPr>
      <a:lvl7pPr marL="914400" algn="l" rtl="0" fontAlgn="base">
        <a:lnSpc>
          <a:spcPct val="90000"/>
        </a:lnSpc>
        <a:spcBef>
          <a:spcPct val="0"/>
        </a:spcBef>
        <a:spcAft>
          <a:spcPct val="0"/>
        </a:spcAft>
        <a:defRPr sz="3600" b="1">
          <a:solidFill>
            <a:schemeClr val="tx2"/>
          </a:solidFill>
          <a:latin typeface="Arial" pitchFamily="34" charset="0"/>
          <a:ea typeface="宋体" pitchFamily="2" charset="-122"/>
        </a:defRPr>
      </a:lvl7pPr>
      <a:lvl8pPr marL="1371600" algn="l" rtl="0" fontAlgn="base">
        <a:lnSpc>
          <a:spcPct val="90000"/>
        </a:lnSpc>
        <a:spcBef>
          <a:spcPct val="0"/>
        </a:spcBef>
        <a:spcAft>
          <a:spcPct val="0"/>
        </a:spcAft>
        <a:defRPr sz="3600" b="1">
          <a:solidFill>
            <a:schemeClr val="tx2"/>
          </a:solidFill>
          <a:latin typeface="Arial" pitchFamily="34" charset="0"/>
          <a:ea typeface="宋体" pitchFamily="2" charset="-122"/>
        </a:defRPr>
      </a:lvl8pPr>
      <a:lvl9pPr marL="1828800" algn="l" rtl="0" fontAlgn="base">
        <a:lnSpc>
          <a:spcPct val="90000"/>
        </a:lnSpc>
        <a:spcBef>
          <a:spcPct val="0"/>
        </a:spcBef>
        <a:spcAft>
          <a:spcPct val="0"/>
        </a:spcAft>
        <a:defRPr sz="36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tx1"/>
        </a:buClr>
        <a:buSzPct val="75000"/>
        <a:buFont typeface="Wingdings" pitchFamily="2" charset="2"/>
        <a:buChar char="l"/>
        <a:defRPr sz="2800">
          <a:solidFill>
            <a:schemeClr val="tx1"/>
          </a:solidFill>
          <a:latin typeface="+mn-lt"/>
          <a:ea typeface="+mn-ea"/>
          <a:cs typeface="+mn-cs"/>
        </a:defRPr>
      </a:lvl1pPr>
      <a:lvl2pPr marL="742950" indent="-285750" algn="l" rtl="0" fontAlgn="base">
        <a:spcBef>
          <a:spcPct val="20000"/>
        </a:spcBef>
        <a:spcAft>
          <a:spcPct val="0"/>
        </a:spcAft>
        <a:buClr>
          <a:schemeClr val="tx1"/>
        </a:buClr>
        <a:buSzPct val="75000"/>
        <a:buChar char="–"/>
        <a:defRPr sz="2400">
          <a:solidFill>
            <a:schemeClr val="tx1"/>
          </a:solidFill>
          <a:latin typeface="+mn-lt"/>
          <a:ea typeface="+mn-ea"/>
        </a:defRPr>
      </a:lvl2pPr>
      <a:lvl3pPr marL="1143000" indent="-228600" algn="l" rtl="0" fontAlgn="base">
        <a:spcBef>
          <a:spcPct val="20000"/>
        </a:spcBef>
        <a:spcAft>
          <a:spcPct val="0"/>
        </a:spcAft>
        <a:buClr>
          <a:schemeClr val="tx1"/>
        </a:buClr>
        <a:buSzPct val="75000"/>
        <a:buFont typeface="Wingdings" pitchFamily="2" charset="2"/>
        <a:buChar char="l"/>
        <a:defRPr sz="2000">
          <a:solidFill>
            <a:schemeClr val="tx1"/>
          </a:solidFill>
          <a:latin typeface="+mn-lt"/>
          <a:ea typeface="+mn-ea"/>
        </a:defRPr>
      </a:lvl3pPr>
      <a:lvl4pPr marL="1600200" indent="-228600" algn="l" rtl="0" fontAlgn="base">
        <a:spcBef>
          <a:spcPct val="20000"/>
        </a:spcBef>
        <a:spcAft>
          <a:spcPct val="0"/>
        </a:spcAft>
        <a:buClr>
          <a:schemeClr val="tx1"/>
        </a:buClr>
        <a:buSzPct val="80000"/>
        <a:buChar char="–"/>
        <a:defRPr>
          <a:solidFill>
            <a:schemeClr val="tx1"/>
          </a:solidFill>
          <a:latin typeface="+mn-lt"/>
          <a:ea typeface="+mn-ea"/>
        </a:defRPr>
      </a:lvl4pPr>
      <a:lvl5pPr marL="20574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ea typeface="+mn-ea"/>
        </a:defRPr>
      </a:lvl5pPr>
      <a:lvl6pPr marL="25146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ea typeface="+mn-ea"/>
        </a:defRPr>
      </a:lvl6pPr>
      <a:lvl7pPr marL="29718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ea typeface="+mn-ea"/>
        </a:defRPr>
      </a:lvl7pPr>
      <a:lvl8pPr marL="34290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ea typeface="+mn-ea"/>
        </a:defRPr>
      </a:lvl8pPr>
      <a:lvl9pPr marL="3886200" indent="-228600" algn="l" rtl="0" fontAlgn="base">
        <a:spcBef>
          <a:spcPct val="20000"/>
        </a:spcBef>
        <a:spcAft>
          <a:spcPct val="0"/>
        </a:spcAft>
        <a:buClr>
          <a:schemeClr val="tx1"/>
        </a:buClr>
        <a:buSzPct val="65000"/>
        <a:buFont typeface="Wingdings" pitchFamily="2" charset="2"/>
        <a:buChar char="l"/>
        <a:defRPr>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417513" y="1098550"/>
            <a:ext cx="438150" cy="474663"/>
          </a:xfrm>
          <a:prstGeom prst="rect">
            <a:avLst/>
          </a:prstGeom>
          <a:solidFill>
            <a:schemeClr val="accent2"/>
          </a:solidFill>
          <a:ln w="9525">
            <a:noFill/>
            <a:miter lim="800000"/>
            <a:headEnd/>
            <a:tailEnd/>
          </a:ln>
        </p:spPr>
        <p:txBody>
          <a:bodyPr wrap="none" anchor="ctr"/>
          <a:lstStyle/>
          <a:p>
            <a:pPr algn="ctr"/>
            <a:endParaRPr lang="zh-CN" altLang="zh-CN">
              <a:latin typeface="Tahoma" pitchFamily="34" charset="0"/>
            </a:endParaRPr>
          </a:p>
        </p:txBody>
      </p:sp>
      <p:sp>
        <p:nvSpPr>
          <p:cNvPr id="3075" name="Rectangle 3"/>
          <p:cNvSpPr>
            <a:spLocks noChangeArrowheads="1"/>
          </p:cNvSpPr>
          <p:nvPr/>
        </p:nvSpPr>
        <p:spPr bwMode="auto">
          <a:xfrm>
            <a:off x="800100" y="1098550"/>
            <a:ext cx="328613" cy="474663"/>
          </a:xfrm>
          <a:prstGeom prst="rect">
            <a:avLst/>
          </a:prstGeom>
          <a:gradFill rotWithShape="0">
            <a:gsLst>
              <a:gs pos="0">
                <a:schemeClr val="accent2"/>
              </a:gs>
              <a:gs pos="100000">
                <a:schemeClr val="bg1"/>
              </a:gs>
            </a:gsLst>
            <a:lin ang="0" scaled="1"/>
          </a:gradFill>
          <a:ln w="9525">
            <a:noFill/>
            <a:miter lim="800000"/>
            <a:headEnd/>
            <a:tailEnd/>
          </a:ln>
        </p:spPr>
        <p:txBody>
          <a:bodyPr wrap="none" anchor="ctr"/>
          <a:lstStyle/>
          <a:p>
            <a:pPr algn="ctr"/>
            <a:endParaRPr lang="zh-CN" altLang="zh-CN">
              <a:latin typeface="Tahoma" pitchFamily="34" charset="0"/>
            </a:endParaRPr>
          </a:p>
        </p:txBody>
      </p:sp>
      <p:sp>
        <p:nvSpPr>
          <p:cNvPr id="3076" name="Rectangle 4"/>
          <p:cNvSpPr>
            <a:spLocks noChangeArrowheads="1"/>
          </p:cNvSpPr>
          <p:nvPr/>
        </p:nvSpPr>
        <p:spPr bwMode="auto">
          <a:xfrm>
            <a:off x="541338" y="1520825"/>
            <a:ext cx="422275" cy="474663"/>
          </a:xfrm>
          <a:prstGeom prst="rect">
            <a:avLst/>
          </a:prstGeom>
          <a:solidFill>
            <a:schemeClr val="folHlink"/>
          </a:solidFill>
          <a:ln w="9525">
            <a:noFill/>
            <a:miter lim="800000"/>
            <a:headEnd/>
            <a:tailEnd/>
          </a:ln>
        </p:spPr>
        <p:txBody>
          <a:bodyPr wrap="none" anchor="ctr"/>
          <a:lstStyle/>
          <a:p>
            <a:pPr algn="ctr"/>
            <a:endParaRPr lang="zh-CN" altLang="zh-CN">
              <a:latin typeface="Tahoma" pitchFamily="34" charset="0"/>
            </a:endParaRPr>
          </a:p>
        </p:txBody>
      </p:sp>
      <p:sp>
        <p:nvSpPr>
          <p:cNvPr id="3077" name="Rectangle 5"/>
          <p:cNvSpPr>
            <a:spLocks noChangeArrowheads="1"/>
          </p:cNvSpPr>
          <p:nvPr/>
        </p:nvSpPr>
        <p:spPr bwMode="auto">
          <a:xfrm>
            <a:off x="911225" y="1520825"/>
            <a:ext cx="368300" cy="474663"/>
          </a:xfrm>
          <a:prstGeom prst="rect">
            <a:avLst/>
          </a:prstGeom>
          <a:gradFill rotWithShape="0">
            <a:gsLst>
              <a:gs pos="0">
                <a:schemeClr val="folHlink"/>
              </a:gs>
              <a:gs pos="100000">
                <a:schemeClr val="bg1"/>
              </a:gs>
            </a:gsLst>
            <a:lin ang="0" scaled="1"/>
          </a:gradFill>
          <a:ln w="9525">
            <a:noFill/>
            <a:miter lim="800000"/>
            <a:headEnd/>
            <a:tailEnd/>
          </a:ln>
        </p:spPr>
        <p:txBody>
          <a:bodyPr wrap="none" anchor="ctr"/>
          <a:lstStyle/>
          <a:p>
            <a:pPr algn="ctr"/>
            <a:endParaRPr lang="zh-CN" altLang="zh-CN">
              <a:latin typeface="Tahoma" pitchFamily="34" charset="0"/>
            </a:endParaRPr>
          </a:p>
        </p:txBody>
      </p:sp>
      <p:sp>
        <p:nvSpPr>
          <p:cNvPr id="3078" name="Rectangle 6"/>
          <p:cNvSpPr>
            <a:spLocks noChangeArrowheads="1"/>
          </p:cNvSpPr>
          <p:nvPr/>
        </p:nvSpPr>
        <p:spPr bwMode="auto">
          <a:xfrm>
            <a:off x="127000" y="1447800"/>
            <a:ext cx="560388" cy="422275"/>
          </a:xfrm>
          <a:prstGeom prst="rect">
            <a:avLst/>
          </a:prstGeom>
          <a:gradFill rotWithShape="0">
            <a:gsLst>
              <a:gs pos="0">
                <a:schemeClr val="bg1"/>
              </a:gs>
              <a:gs pos="100000">
                <a:schemeClr val="hlink"/>
              </a:gs>
            </a:gsLst>
            <a:lin ang="18900000" scaled="1"/>
          </a:gradFill>
          <a:ln w="9525">
            <a:noFill/>
            <a:miter lim="800000"/>
            <a:headEnd/>
            <a:tailEnd/>
          </a:ln>
        </p:spPr>
        <p:txBody>
          <a:bodyPr wrap="none" anchor="ctr"/>
          <a:lstStyle/>
          <a:p>
            <a:pPr algn="ctr"/>
            <a:endParaRPr lang="zh-CN" altLang="zh-CN">
              <a:latin typeface="Tahoma" pitchFamily="34" charset="0"/>
            </a:endParaRPr>
          </a:p>
        </p:txBody>
      </p:sp>
      <p:sp>
        <p:nvSpPr>
          <p:cNvPr id="3079" name="Rectangle 7"/>
          <p:cNvSpPr>
            <a:spLocks noChangeArrowheads="1"/>
          </p:cNvSpPr>
          <p:nvPr/>
        </p:nvSpPr>
        <p:spPr bwMode="auto">
          <a:xfrm>
            <a:off x="762000" y="990600"/>
            <a:ext cx="31750" cy="1052513"/>
          </a:xfrm>
          <a:prstGeom prst="rect">
            <a:avLst/>
          </a:prstGeom>
          <a:solidFill>
            <a:schemeClr val="bg2"/>
          </a:solidFill>
          <a:ln w="9525">
            <a:noFill/>
            <a:miter lim="800000"/>
            <a:headEnd/>
            <a:tailEnd/>
          </a:ln>
        </p:spPr>
        <p:txBody>
          <a:bodyPr wrap="none" anchor="ctr"/>
          <a:lstStyle/>
          <a:p>
            <a:pPr algn="ctr"/>
            <a:endParaRPr lang="zh-CN" altLang="zh-CN">
              <a:latin typeface="Tahoma" pitchFamily="34" charset="0"/>
            </a:endParaRPr>
          </a:p>
        </p:txBody>
      </p:sp>
      <p:sp>
        <p:nvSpPr>
          <p:cNvPr id="3080" name="Rectangle 8"/>
          <p:cNvSpPr>
            <a:spLocks noChangeArrowheads="1"/>
          </p:cNvSpPr>
          <p:nvPr/>
        </p:nvSpPr>
        <p:spPr bwMode="auto">
          <a:xfrm>
            <a:off x="442913" y="1781175"/>
            <a:ext cx="8226425" cy="31750"/>
          </a:xfrm>
          <a:prstGeom prst="rect">
            <a:avLst/>
          </a:prstGeom>
          <a:gradFill rotWithShape="0">
            <a:gsLst>
              <a:gs pos="0">
                <a:schemeClr val="bg2"/>
              </a:gs>
              <a:gs pos="100000">
                <a:schemeClr val="bg1"/>
              </a:gs>
            </a:gsLst>
            <a:lin ang="0" scaled="1"/>
          </a:gradFill>
          <a:ln w="9525">
            <a:noFill/>
            <a:miter lim="800000"/>
            <a:headEnd/>
            <a:tailEnd/>
          </a:ln>
        </p:spPr>
        <p:txBody>
          <a:bodyPr wrap="none" anchor="ctr"/>
          <a:lstStyle/>
          <a:p>
            <a:pPr algn="ctr"/>
            <a:endParaRPr lang="zh-CN" altLang="zh-CN">
              <a:latin typeface="Tahoma" pitchFamily="34" charset="0"/>
            </a:endParaRPr>
          </a:p>
        </p:txBody>
      </p:sp>
      <p:sp>
        <p:nvSpPr>
          <p:cNvPr id="3081" name="Rectangle 9"/>
          <p:cNvSpPr>
            <a:spLocks noGrp="1" noChangeArrowheads="1"/>
          </p:cNvSpPr>
          <p:nvPr>
            <p:ph type="title"/>
          </p:nvPr>
        </p:nvSpPr>
        <p:spPr bwMode="auto">
          <a:xfrm>
            <a:off x="1150938" y="617538"/>
            <a:ext cx="7793037"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zh-CN" altLang="en-US" smtClean="0"/>
              <a:t>单击此处编辑母版标题样式</a:t>
            </a:r>
          </a:p>
        </p:txBody>
      </p:sp>
      <p:sp>
        <p:nvSpPr>
          <p:cNvPr id="3082" name="Rectangle 10"/>
          <p:cNvSpPr>
            <a:spLocks noGrp="1" noChangeArrowheads="1"/>
          </p:cNvSpPr>
          <p:nvPr>
            <p:ph type="body" idx="1"/>
          </p:nvPr>
        </p:nvSpPr>
        <p:spPr bwMode="auto">
          <a:xfrm>
            <a:off x="1182688" y="2017713"/>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3083" name="Rectangle 11"/>
          <p:cNvSpPr>
            <a:spLocks noGrp="1" noChangeArrowheads="1"/>
          </p:cNvSpPr>
          <p:nvPr>
            <p:ph type="dt" sz="half" idx="2"/>
          </p:nvPr>
        </p:nvSpPr>
        <p:spPr bwMode="auto">
          <a:xfrm>
            <a:off x="914400" y="63246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400">
                <a:latin typeface="+mn-lt"/>
              </a:defRPr>
            </a:lvl1pPr>
          </a:lstStyle>
          <a:p>
            <a:endParaRPr lang="en-US" altLang="zh-CN"/>
          </a:p>
        </p:txBody>
      </p:sp>
      <p:sp>
        <p:nvSpPr>
          <p:cNvPr id="3084" name="Rectangle 12"/>
          <p:cNvSpPr>
            <a:spLocks noGrp="1" noChangeArrowheads="1"/>
          </p:cNvSpPr>
          <p:nvPr>
            <p:ph type="ftr" sz="quarter" idx="3"/>
          </p:nvPr>
        </p:nvSpPr>
        <p:spPr bwMode="auto">
          <a:xfrm>
            <a:off x="3352800" y="6324600"/>
            <a:ext cx="2895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defRPr sz="1400">
                <a:latin typeface="+mn-lt"/>
              </a:defRPr>
            </a:lvl1pPr>
          </a:lstStyle>
          <a:p>
            <a:endParaRPr lang="en-US" altLang="zh-CN"/>
          </a:p>
        </p:txBody>
      </p:sp>
      <p:sp>
        <p:nvSpPr>
          <p:cNvPr id="3085" name="Rectangle 13"/>
          <p:cNvSpPr>
            <a:spLocks noGrp="1" noChangeArrowheads="1"/>
          </p:cNvSpPr>
          <p:nvPr>
            <p:ph type="sldNum" sz="quarter" idx="4"/>
          </p:nvPr>
        </p:nvSpPr>
        <p:spPr bwMode="auto">
          <a:xfrm>
            <a:off x="6781800" y="63246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400">
                <a:latin typeface="+mn-lt"/>
              </a:defRPr>
            </a:lvl1pPr>
          </a:lstStyle>
          <a:p>
            <a:fld id="{300D7BED-D98D-4072-A424-0648431A49A9}" type="slidenum">
              <a:rPr lang="zh-CN" altLang="en-US"/>
              <a:pPr/>
              <a:t>‹#›</a:t>
            </a:fld>
            <a:endParaRPr lang="en-US" altLang="zh-CN"/>
          </a:p>
        </p:txBody>
      </p:sp>
    </p:spTree>
  </p:cSld>
  <p:clrMap bg1="lt1" tx1="dk1" bg2="lt2" tx2="dk2" accent1="accent1" accent2="accent2" accent3="accent3" accent4="accent4" accent5="accent5" accent6="accent6" hlink="hlink" folHlink="folHlink"/>
  <p:sldLayoutIdLst>
    <p:sldLayoutId id="214748365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400">
          <a:solidFill>
            <a:schemeClr val="tx2"/>
          </a:solidFill>
          <a:latin typeface="+mj-lt"/>
          <a:ea typeface="+mj-ea"/>
          <a:cs typeface="+mj-cs"/>
        </a:defRPr>
      </a:lvl1pPr>
      <a:lvl2pPr algn="l" rtl="0" fontAlgn="base">
        <a:spcBef>
          <a:spcPct val="0"/>
        </a:spcBef>
        <a:spcAft>
          <a:spcPct val="0"/>
        </a:spcAft>
        <a:defRPr sz="4400">
          <a:solidFill>
            <a:schemeClr val="tx2"/>
          </a:solidFill>
          <a:latin typeface="Tahoma" pitchFamily="34" charset="0"/>
          <a:ea typeface="宋体" pitchFamily="2" charset="-122"/>
        </a:defRPr>
      </a:lvl2pPr>
      <a:lvl3pPr algn="l" rtl="0" fontAlgn="base">
        <a:spcBef>
          <a:spcPct val="0"/>
        </a:spcBef>
        <a:spcAft>
          <a:spcPct val="0"/>
        </a:spcAft>
        <a:defRPr sz="4400">
          <a:solidFill>
            <a:schemeClr val="tx2"/>
          </a:solidFill>
          <a:latin typeface="Tahoma" pitchFamily="34" charset="0"/>
          <a:ea typeface="宋体" pitchFamily="2" charset="-122"/>
        </a:defRPr>
      </a:lvl3pPr>
      <a:lvl4pPr algn="l" rtl="0" fontAlgn="base">
        <a:spcBef>
          <a:spcPct val="0"/>
        </a:spcBef>
        <a:spcAft>
          <a:spcPct val="0"/>
        </a:spcAft>
        <a:defRPr sz="4400">
          <a:solidFill>
            <a:schemeClr val="tx2"/>
          </a:solidFill>
          <a:latin typeface="Tahoma" pitchFamily="34" charset="0"/>
          <a:ea typeface="宋体" pitchFamily="2" charset="-122"/>
        </a:defRPr>
      </a:lvl4pPr>
      <a:lvl5pPr algn="l" rtl="0" fontAlgn="base">
        <a:spcBef>
          <a:spcPct val="0"/>
        </a:spcBef>
        <a:spcAft>
          <a:spcPct val="0"/>
        </a:spcAft>
        <a:defRPr sz="4400">
          <a:solidFill>
            <a:schemeClr val="tx2"/>
          </a:solidFill>
          <a:latin typeface="Tahoma" pitchFamily="34" charset="0"/>
          <a:ea typeface="宋体" pitchFamily="2" charset="-122"/>
        </a:defRPr>
      </a:lvl5pPr>
      <a:lvl6pPr marL="457200" algn="l" rtl="0" fontAlgn="base">
        <a:spcBef>
          <a:spcPct val="0"/>
        </a:spcBef>
        <a:spcAft>
          <a:spcPct val="0"/>
        </a:spcAft>
        <a:defRPr sz="4400">
          <a:solidFill>
            <a:schemeClr val="tx2"/>
          </a:solidFill>
          <a:latin typeface="Tahoma" pitchFamily="34" charset="0"/>
          <a:ea typeface="宋体" pitchFamily="2" charset="-122"/>
        </a:defRPr>
      </a:lvl6pPr>
      <a:lvl7pPr marL="914400" algn="l" rtl="0" fontAlgn="base">
        <a:spcBef>
          <a:spcPct val="0"/>
        </a:spcBef>
        <a:spcAft>
          <a:spcPct val="0"/>
        </a:spcAft>
        <a:defRPr sz="4400">
          <a:solidFill>
            <a:schemeClr val="tx2"/>
          </a:solidFill>
          <a:latin typeface="Tahoma" pitchFamily="34" charset="0"/>
          <a:ea typeface="宋体" pitchFamily="2" charset="-122"/>
        </a:defRPr>
      </a:lvl7pPr>
      <a:lvl8pPr marL="1371600" algn="l" rtl="0" fontAlgn="base">
        <a:spcBef>
          <a:spcPct val="0"/>
        </a:spcBef>
        <a:spcAft>
          <a:spcPct val="0"/>
        </a:spcAft>
        <a:defRPr sz="4400">
          <a:solidFill>
            <a:schemeClr val="tx2"/>
          </a:solidFill>
          <a:latin typeface="Tahoma" pitchFamily="34" charset="0"/>
          <a:ea typeface="宋体" pitchFamily="2" charset="-122"/>
        </a:defRPr>
      </a:lvl8pPr>
      <a:lvl9pPr marL="1828800" algn="l" rtl="0" fontAlgn="base">
        <a:spcBef>
          <a:spcPct val="0"/>
        </a:spcBef>
        <a:spcAft>
          <a:spcPct val="0"/>
        </a:spcAft>
        <a:defRPr sz="4400">
          <a:solidFill>
            <a:schemeClr val="tx2"/>
          </a:solidFill>
          <a:latin typeface="Tahoma" pitchFamily="34" charset="0"/>
          <a:ea typeface="宋体" pitchFamily="2" charset="-122"/>
        </a:defRPr>
      </a:lvl9pPr>
    </p:titleStyle>
    <p:bodyStyle>
      <a:lvl1pPr marL="342900" indent="-342900" algn="l" rtl="0" fontAlgn="base">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fontAlgn="base">
        <a:spcBef>
          <a:spcPct val="20000"/>
        </a:spcBef>
        <a:spcAft>
          <a:spcPct val="0"/>
        </a:spcAft>
        <a:buClr>
          <a:schemeClr val="hlink"/>
        </a:buClr>
        <a:buSzPct val="55000"/>
        <a:buFont typeface="Wingdings" pitchFamily="2" charset="2"/>
        <a:buChar char="n"/>
        <a:defRPr sz="2800">
          <a:solidFill>
            <a:schemeClr val="tx1"/>
          </a:solidFill>
          <a:latin typeface="+mn-lt"/>
          <a:ea typeface="+mn-ea"/>
        </a:defRPr>
      </a:lvl2pPr>
      <a:lvl3pPr marL="1143000" indent="-228600" algn="l" rtl="0" fontAlgn="base">
        <a:spcBef>
          <a:spcPct val="20000"/>
        </a:spcBef>
        <a:spcAft>
          <a:spcPct val="0"/>
        </a:spcAft>
        <a:buClr>
          <a:schemeClr val="folHlink"/>
        </a:buClr>
        <a:buSzPct val="50000"/>
        <a:buFont typeface="Wingdings" pitchFamily="2" charset="2"/>
        <a:buChar char="n"/>
        <a:defRPr sz="2400">
          <a:solidFill>
            <a:schemeClr val="tx1"/>
          </a:solidFill>
          <a:latin typeface="+mn-lt"/>
          <a:ea typeface="+mn-ea"/>
        </a:defRPr>
      </a:lvl3pPr>
      <a:lvl4pPr marL="1600200" indent="-228600" algn="l" rtl="0" fontAlgn="base">
        <a:spcBef>
          <a:spcPct val="20000"/>
        </a:spcBef>
        <a:spcAft>
          <a:spcPct val="0"/>
        </a:spcAft>
        <a:buClr>
          <a:schemeClr val="accent2"/>
        </a:buClr>
        <a:buSzPct val="55000"/>
        <a:buFont typeface="Wingdings" pitchFamily="2" charset="2"/>
        <a:buChar char="n"/>
        <a:defRPr sz="2000">
          <a:solidFill>
            <a:schemeClr val="tx1"/>
          </a:solidFill>
          <a:latin typeface="+mn-lt"/>
          <a:ea typeface="+mn-ea"/>
        </a:defRPr>
      </a:lvl4pPr>
      <a:lvl5pPr marL="20574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4" Type="http://schemas.openxmlformats.org/officeDocument/2006/relationships/oleObject" Target="../embeddings/oleObject1.bin"/><Relationship Id="rId5" Type="http://schemas.openxmlformats.org/officeDocument/2006/relationships/image" Target="../media/image1.wmf"/><Relationship Id="rId1" Type="http://schemas.openxmlformats.org/officeDocument/2006/relationships/vmlDrawing" Target="../drawings/vmlDrawing1.vml"/><Relationship Id="rId2"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ChangeArrowheads="1"/>
          </p:cNvSpPr>
          <p:nvPr/>
        </p:nvSpPr>
        <p:spPr bwMode="auto">
          <a:xfrm>
            <a:off x="609600" y="1600200"/>
            <a:ext cx="8229600" cy="1828800"/>
          </a:xfrm>
          <a:prstGeom prst="rect">
            <a:avLst/>
          </a:prstGeom>
          <a:noFill/>
          <a:ln w="9525">
            <a:noFill/>
            <a:miter lim="800000"/>
            <a:headEnd/>
            <a:tailEnd/>
          </a:ln>
        </p:spPr>
        <p:txBody>
          <a:bodyPr/>
          <a:lstStyle/>
          <a:p>
            <a:pPr>
              <a:lnSpc>
                <a:spcPct val="150000"/>
              </a:lnSpc>
            </a:pPr>
            <a:r>
              <a:rPr lang="zh-CN" altLang="en-US" sz="3200" b="1">
                <a:solidFill>
                  <a:srgbClr val="FF0000"/>
                </a:solidFill>
                <a:latin typeface="Arial" pitchFamily="34" charset="0"/>
                <a:ea typeface="黑体" pitchFamily="49" charset="-122"/>
              </a:rPr>
              <a:t>  </a:t>
            </a:r>
            <a:endParaRPr lang="en-US" altLang="zh-CN" sz="3200" b="1">
              <a:solidFill>
                <a:srgbClr val="FF0000"/>
              </a:solidFill>
              <a:latin typeface="Arial" pitchFamily="34" charset="0"/>
              <a:ea typeface="黑体" pitchFamily="49" charset="-122"/>
            </a:endParaRPr>
          </a:p>
        </p:txBody>
      </p:sp>
      <p:graphicFrame>
        <p:nvGraphicFramePr>
          <p:cNvPr id="5123" name="Object 3"/>
          <p:cNvGraphicFramePr>
            <a:graphicFrameLocks/>
          </p:cNvGraphicFramePr>
          <p:nvPr/>
        </p:nvGraphicFramePr>
        <p:xfrm>
          <a:off x="0" y="4419600"/>
          <a:ext cx="9144000" cy="2438400"/>
        </p:xfrm>
        <a:graphic>
          <a:graphicData uri="http://schemas.openxmlformats.org/presentationml/2006/ole">
            <mc:AlternateContent xmlns:mc="http://schemas.openxmlformats.org/markup-compatibility/2006">
              <mc:Choice xmlns:v="urn:schemas-microsoft-com:vml" Requires="v">
                <p:oleObj spid="_x0000_s5128" r:id="rId4" imgW="9955213" imgH="936625" progId="">
                  <p:embed/>
                </p:oleObj>
              </mc:Choice>
              <mc:Fallback>
                <p:oleObj r:id="rId4" imgW="9955213" imgH="936625" progId="">
                  <p:embed/>
                  <p:pic>
                    <p:nvPicPr>
                      <p:cNvPr id="0" name="Picture 3"/>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419600"/>
                        <a:ext cx="9144000" cy="2438400"/>
                      </a:xfrm>
                      <a:prstGeom prst="rect">
                        <a:avLst/>
                      </a:prstGeom>
                      <a:noFill/>
                      <a:extLst>
                        <a:ext uri="{909E8E84-426E-40DD-AFC4-6F175D3DCCD1}">
                          <a14:hiddenFill xmlns:a14="http://schemas.microsoft.com/office/drawing/2010/main">
                            <a:solidFill>
                              <a:schemeClr val="accent1"/>
                            </a:solidFill>
                          </a14:hiddenFill>
                        </a:ext>
                      </a:extLst>
                    </p:spPr>
                  </p:pic>
                </p:oleObj>
              </mc:Fallback>
            </mc:AlternateContent>
          </a:graphicData>
        </a:graphic>
      </p:graphicFrame>
      <p:sp>
        <p:nvSpPr>
          <p:cNvPr id="5124" name="Rectangle 4"/>
          <p:cNvSpPr>
            <a:spLocks noGrp="1" noChangeArrowheads="1"/>
          </p:cNvSpPr>
          <p:nvPr>
            <p:ph type="ctrTitle"/>
          </p:nvPr>
        </p:nvSpPr>
        <p:spPr>
          <a:xfrm>
            <a:off x="762000" y="1524000"/>
            <a:ext cx="7543800" cy="3355975"/>
          </a:xfrm>
          <a:ln/>
        </p:spPr>
        <p:txBody>
          <a:bodyPr/>
          <a:lstStyle/>
          <a:p>
            <a:r>
              <a:rPr lang="zh-CN" altLang="en-US" sz="4200">
                <a:ea typeface="幼圆" pitchFamily="49" charset="-122"/>
              </a:rPr>
              <a:t/>
            </a:r>
            <a:br>
              <a:rPr lang="zh-CN" altLang="en-US" sz="4200">
                <a:ea typeface="幼圆" pitchFamily="49" charset="-122"/>
              </a:rPr>
            </a:br>
            <a:r>
              <a:rPr lang="zh-CN" altLang="en-US" sz="4200">
                <a:ea typeface="幼圆" pitchFamily="49" charset="-122"/>
              </a:rPr>
              <a:t/>
            </a:r>
            <a:br>
              <a:rPr lang="zh-CN" altLang="en-US" sz="4200">
                <a:ea typeface="幼圆" pitchFamily="49" charset="-122"/>
              </a:rPr>
            </a:br>
            <a:r>
              <a:rPr lang="zh-CN" altLang="en-US" sz="4200"/>
              <a:t>租赁装备了世界</a:t>
            </a:r>
            <a:br>
              <a:rPr lang="zh-CN" altLang="en-US" sz="4200"/>
            </a:br>
            <a:r>
              <a:rPr lang="zh-CN" altLang="zh-CN" sz="4200"/>
              <a:t>Leasing  equipment the world</a:t>
            </a:r>
            <a:br>
              <a:rPr lang="zh-CN" altLang="zh-CN" sz="4200"/>
            </a:br>
            <a:endParaRPr lang="en-US" altLang="zh-CN" sz="420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3097213" y="847725"/>
            <a:ext cx="3290887" cy="909638"/>
          </a:xfrm>
          <a:ln/>
        </p:spPr>
        <p:txBody>
          <a:bodyPr anchor="ctr"/>
          <a:lstStyle/>
          <a:p>
            <a:r>
              <a:rPr lang="zh-CN" altLang="en-US" sz="3200">
                <a:latin typeface="宋体" pitchFamily="2" charset="-122"/>
              </a:rPr>
              <a:t>目  录</a:t>
            </a:r>
          </a:p>
        </p:txBody>
      </p:sp>
      <p:sp>
        <p:nvSpPr>
          <p:cNvPr id="6147" name="Rectangle 3"/>
          <p:cNvSpPr>
            <a:spLocks noGrp="1" noChangeArrowheads="1"/>
          </p:cNvSpPr>
          <p:nvPr>
            <p:ph type="body" idx="1"/>
          </p:nvPr>
        </p:nvSpPr>
        <p:spPr>
          <a:xfrm>
            <a:off x="1241778" y="2514599"/>
            <a:ext cx="7075135" cy="2489505"/>
          </a:xfrm>
          <a:ln/>
        </p:spPr>
        <p:txBody>
          <a:bodyPr/>
          <a:lstStyle/>
          <a:p>
            <a:pPr>
              <a:lnSpc>
                <a:spcPct val="90000"/>
              </a:lnSpc>
            </a:pPr>
            <a:r>
              <a:rPr lang="zh-CN" altLang="en-US" sz="3600" b="1" dirty="0">
                <a:effectLst>
                  <a:outerShdw blurRad="38100" dist="38100" dir="2700000" algn="tl">
                    <a:srgbClr val="000000">
                      <a:alpha val="43137"/>
                    </a:srgbClr>
                  </a:outerShdw>
                </a:effectLst>
                <a:ea typeface="仿宋_GB2312" pitchFamily="49" charset="-122"/>
              </a:rPr>
              <a:t>一、融资租赁和常见的租赁类型</a:t>
            </a:r>
          </a:p>
          <a:p>
            <a:pPr>
              <a:lnSpc>
                <a:spcPct val="90000"/>
              </a:lnSpc>
            </a:pPr>
            <a:r>
              <a:rPr lang="zh-CN" altLang="en-US" sz="3600" b="1" dirty="0">
                <a:effectLst>
                  <a:outerShdw blurRad="38100" dist="38100" dir="2700000" algn="tl">
                    <a:srgbClr val="000000">
                      <a:alpha val="43137"/>
                    </a:srgbClr>
                  </a:outerShdw>
                </a:effectLst>
                <a:ea typeface="仿宋_GB2312" pitchFamily="49" charset="-122"/>
              </a:rPr>
              <a:t>二、融资租赁及租赁业概况</a:t>
            </a:r>
          </a:p>
          <a:p>
            <a:pPr>
              <a:lnSpc>
                <a:spcPct val="90000"/>
              </a:lnSpc>
            </a:pPr>
            <a:r>
              <a:rPr lang="zh-CN" altLang="en-US" sz="3600" b="1" dirty="0">
                <a:effectLst>
                  <a:outerShdw blurRad="38100" dist="38100" dir="2700000" algn="tl">
                    <a:srgbClr val="000000">
                      <a:alpha val="43137"/>
                    </a:srgbClr>
                  </a:outerShdw>
                </a:effectLst>
                <a:ea typeface="仿宋_GB2312" pitchFamily="49" charset="-122"/>
              </a:rPr>
              <a:t>三、业务定位的一些思考</a:t>
            </a:r>
          </a:p>
          <a:p>
            <a:pPr>
              <a:lnSpc>
                <a:spcPct val="90000"/>
              </a:lnSpc>
              <a:buFont typeface="Wingdings" pitchFamily="2" charset="2"/>
              <a:buNone/>
            </a:pPr>
            <a:endParaRPr lang="zh-CN" altLang="en-US" sz="3600" b="1" dirty="0">
              <a:effectLst>
                <a:outerShdw blurRad="38100" dist="38100" dir="2700000" algn="tl">
                  <a:srgbClr val="000000">
                    <a:alpha val="43137"/>
                  </a:srgbClr>
                </a:outerShdw>
              </a:effectLst>
              <a:ea typeface="仿宋_GB2312" pitchFamily="49" charset="-122"/>
            </a:endParaRPr>
          </a:p>
          <a:p>
            <a:pPr>
              <a:lnSpc>
                <a:spcPct val="90000"/>
              </a:lnSpc>
              <a:buFont typeface="Wingdings" pitchFamily="2" charset="2"/>
              <a:buNone/>
            </a:pPr>
            <a:endParaRPr lang="zh-CN" altLang="en-US" sz="2400" b="1" dirty="0">
              <a:effectLst>
                <a:outerShdw blurRad="38100" dist="38100" dir="2700000" algn="tl">
                  <a:srgbClr val="000000">
                    <a:alpha val="43137"/>
                  </a:srgbClr>
                </a:outerShdw>
              </a:effectLst>
              <a:ea typeface="仿宋_GB2312" pitchFamily="49" charset="-122"/>
            </a:endParaRPr>
          </a:p>
          <a:p>
            <a:pPr>
              <a:lnSpc>
                <a:spcPct val="90000"/>
              </a:lnSpc>
              <a:buFont typeface="Wingdings" pitchFamily="2" charset="2"/>
              <a:buNone/>
            </a:pPr>
            <a:endParaRPr lang="en-US" altLang="zh-CN" sz="2400" b="1" dirty="0">
              <a:effectLst>
                <a:outerShdw blurRad="38100" dist="38100" dir="2700000" algn="tl">
                  <a:srgbClr val="000000">
                    <a:alpha val="43137"/>
                  </a:srgbClr>
                </a:outerShdw>
              </a:effectLst>
              <a:ea typeface="仿宋_GB2312" pitchFamily="49" charset="-122"/>
            </a:endParaRPr>
          </a:p>
        </p:txBody>
      </p:sp>
    </p:spTree>
  </p:cSld>
  <p:clrMapOvr>
    <a:masterClrMapping/>
  </p:clrMapOvr>
  <p:transition spd="med">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zh-CN" altLang="en-US"/>
              <a:t>一、融资租赁和常见的租赁类型</a:t>
            </a:r>
          </a:p>
        </p:txBody>
      </p:sp>
      <p:sp>
        <p:nvSpPr>
          <p:cNvPr id="7171" name="Line 3"/>
          <p:cNvSpPr>
            <a:spLocks noChangeShapeType="1"/>
          </p:cNvSpPr>
          <p:nvPr/>
        </p:nvSpPr>
        <p:spPr bwMode="auto">
          <a:xfrm>
            <a:off x="1676400" y="3276600"/>
            <a:ext cx="0" cy="0"/>
          </a:xfrm>
          <a:prstGeom prst="line">
            <a:avLst/>
          </a:prstGeom>
          <a:noFill/>
          <a:ln w="9525">
            <a:solidFill>
              <a:schemeClr val="tx1"/>
            </a:solidFill>
            <a:round/>
            <a:headEnd/>
            <a:tailEnd/>
          </a:ln>
        </p:spPr>
        <p:txBody>
          <a:bodyPr wrap="none"/>
          <a:lstStyle/>
          <a:p>
            <a:endParaRPr lang="zh-CN" altLang="en-US"/>
          </a:p>
        </p:txBody>
      </p:sp>
      <p:sp>
        <p:nvSpPr>
          <p:cNvPr id="7172" name="Rectangle 4"/>
          <p:cNvSpPr>
            <a:spLocks noChangeArrowheads="1"/>
          </p:cNvSpPr>
          <p:nvPr/>
        </p:nvSpPr>
        <p:spPr bwMode="auto">
          <a:xfrm>
            <a:off x="685800" y="2514600"/>
            <a:ext cx="8458200" cy="2849563"/>
          </a:xfrm>
          <a:prstGeom prst="rect">
            <a:avLst/>
          </a:prstGeom>
          <a:noFill/>
          <a:ln w="9525">
            <a:noFill/>
            <a:miter lim="800000"/>
            <a:headEnd/>
            <a:tailEnd/>
          </a:ln>
        </p:spPr>
        <p:txBody>
          <a:bodyPr>
            <a:spAutoFit/>
          </a:bodyPr>
          <a:lstStyle/>
          <a:p>
            <a:pPr marL="565150" indent="-565150"/>
            <a:r>
              <a:rPr lang="zh-CN" altLang="en-US" sz="2800" b="1">
                <a:solidFill>
                  <a:schemeClr val="tx2"/>
                </a:solidFill>
                <a:latin typeface="Arial" pitchFamily="34" charset="0"/>
              </a:rPr>
              <a:t>什么叫租赁</a:t>
            </a:r>
            <a:endParaRPr lang="zh-CN" altLang="en-US" sz="2800"/>
          </a:p>
          <a:p>
            <a:pPr marL="565150" indent="-565150"/>
            <a:endParaRPr lang="zh-CN" altLang="en-US" sz="1100"/>
          </a:p>
          <a:p>
            <a:pPr marL="565150" indent="-565150"/>
            <a:r>
              <a:rPr lang="zh-CN" altLang="en-US" sz="1800"/>
              <a:t>          </a:t>
            </a:r>
            <a:r>
              <a:rPr lang="zh-CN" altLang="en-US"/>
              <a:t>从词典中查“租赁”是租用或出租的意思。租用被解释为：以归还原物并付给一定代价为条件而使用别人的东西。</a:t>
            </a:r>
            <a:r>
              <a:rPr lang="zh-CN" altLang="en-US" b="1" u="sng"/>
              <a:t>习惯上从出租人的角度出发，出租物件叫租，从承租人的角度看租入物件叫赁（</a:t>
            </a:r>
            <a:r>
              <a:rPr lang="zh-CN" altLang="zh-CN" b="1" u="sng"/>
              <a:t>l</a:t>
            </a:r>
            <a:r>
              <a:rPr lang="zh-CN" altLang="zh-CN" b="1" u="sng">
                <a:latin typeface="Times New Roman"/>
              </a:rPr>
              <a:t>ì</a:t>
            </a:r>
            <a:r>
              <a:rPr lang="zh-CN" altLang="zh-CN" b="1" u="sng">
                <a:latin typeface="Arial" pitchFamily="34" charset="0"/>
              </a:rPr>
              <a:t>n</a:t>
            </a:r>
            <a:r>
              <a:rPr lang="zh-CN" altLang="en-US" b="1" u="sng"/>
              <a:t>）</a:t>
            </a:r>
            <a:r>
              <a:rPr lang="zh-CN" altLang="en-US"/>
              <a:t>。从不同的角度理解租赁，可以得到不同的释义。如融资租赁的定义：   </a:t>
            </a:r>
            <a:br>
              <a:rPr lang="zh-CN" altLang="en-US"/>
            </a:br>
            <a:r>
              <a:rPr lang="zh-CN" altLang="en-US" sz="1100"/>
              <a:t/>
            </a:r>
            <a:br>
              <a:rPr lang="zh-CN" altLang="en-US" sz="1100"/>
            </a:br>
            <a:endParaRPr lang="zh-CN" altLang="en-US" sz="110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zh-CN" altLang="en-US"/>
              <a:t>一、融资租赁和常见的租赁类型</a:t>
            </a:r>
          </a:p>
        </p:txBody>
      </p:sp>
      <p:sp>
        <p:nvSpPr>
          <p:cNvPr id="8195" name="Rectangle 3"/>
          <p:cNvSpPr>
            <a:spLocks noChangeArrowheads="1"/>
          </p:cNvSpPr>
          <p:nvPr/>
        </p:nvSpPr>
        <p:spPr bwMode="auto">
          <a:xfrm flipV="1">
            <a:off x="3733800" y="2438400"/>
            <a:ext cx="1447800" cy="685800"/>
          </a:xfrm>
          <a:prstGeom prst="rect">
            <a:avLst/>
          </a:prstGeom>
          <a:solidFill>
            <a:schemeClr val="bg1"/>
          </a:solidFill>
          <a:ln w="9525">
            <a:solidFill>
              <a:srgbClr val="7EE224"/>
            </a:solidFill>
            <a:miter lim="800000"/>
            <a:headEnd/>
            <a:tailEnd/>
          </a:ln>
        </p:spPr>
        <p:txBody>
          <a:bodyPr rot="10800000" wrap="none" anchor="ctr"/>
          <a:lstStyle/>
          <a:p>
            <a:pPr algn="ctr"/>
            <a:r>
              <a:rPr lang="zh-CN" altLang="en-US" b="1">
                <a:solidFill>
                  <a:srgbClr val="0F6F05"/>
                </a:solidFill>
              </a:rPr>
              <a:t>融资租赁</a:t>
            </a:r>
          </a:p>
        </p:txBody>
      </p:sp>
      <p:sp>
        <p:nvSpPr>
          <p:cNvPr id="8196" name="Rectangle 4"/>
          <p:cNvSpPr>
            <a:spLocks noChangeArrowheads="1"/>
          </p:cNvSpPr>
          <p:nvPr/>
        </p:nvSpPr>
        <p:spPr bwMode="auto">
          <a:xfrm>
            <a:off x="1295400" y="4038600"/>
            <a:ext cx="838200" cy="2362200"/>
          </a:xfrm>
          <a:prstGeom prst="rect">
            <a:avLst/>
          </a:prstGeom>
          <a:solidFill>
            <a:schemeClr val="bg1"/>
          </a:solidFill>
          <a:ln w="9525">
            <a:solidFill>
              <a:srgbClr val="7EE224"/>
            </a:solidFill>
            <a:miter lim="800000"/>
            <a:headEnd/>
            <a:tailEnd/>
          </a:ln>
        </p:spPr>
        <p:txBody>
          <a:bodyPr wrap="none" anchor="ctr"/>
          <a:lstStyle/>
          <a:p>
            <a:pPr algn="ctr"/>
            <a:r>
              <a:rPr lang="zh-CN" altLang="en-US" b="1">
                <a:solidFill>
                  <a:srgbClr val="0F6F05"/>
                </a:solidFill>
              </a:rPr>
              <a:t>法律</a:t>
            </a:r>
          </a:p>
          <a:p>
            <a:pPr algn="ctr"/>
            <a:r>
              <a:rPr lang="zh-CN" altLang="en-US" b="1">
                <a:solidFill>
                  <a:srgbClr val="0F6F05"/>
                </a:solidFill>
              </a:rPr>
              <a:t>角度</a:t>
            </a:r>
          </a:p>
          <a:p>
            <a:pPr algn="ctr"/>
            <a:r>
              <a:rPr lang="zh-CN" altLang="en-US" b="1">
                <a:solidFill>
                  <a:srgbClr val="0F6F05"/>
                </a:solidFill>
              </a:rPr>
              <a:t>定义</a:t>
            </a:r>
          </a:p>
        </p:txBody>
      </p:sp>
      <p:sp>
        <p:nvSpPr>
          <p:cNvPr id="8197" name="Rectangle 5"/>
          <p:cNvSpPr>
            <a:spLocks noChangeArrowheads="1"/>
          </p:cNvSpPr>
          <p:nvPr/>
        </p:nvSpPr>
        <p:spPr bwMode="auto">
          <a:xfrm>
            <a:off x="3200400" y="4038600"/>
            <a:ext cx="838200" cy="2362200"/>
          </a:xfrm>
          <a:prstGeom prst="rect">
            <a:avLst/>
          </a:prstGeom>
          <a:solidFill>
            <a:schemeClr val="bg1"/>
          </a:solidFill>
          <a:ln w="9525">
            <a:solidFill>
              <a:srgbClr val="7EE224"/>
            </a:solidFill>
            <a:miter lim="800000"/>
            <a:headEnd/>
            <a:tailEnd/>
          </a:ln>
        </p:spPr>
        <p:txBody>
          <a:bodyPr wrap="none" anchor="ctr"/>
          <a:lstStyle/>
          <a:p>
            <a:pPr algn="ctr"/>
            <a:r>
              <a:rPr lang="zh-CN" altLang="en-US" b="1">
                <a:solidFill>
                  <a:srgbClr val="0F6F05"/>
                </a:solidFill>
              </a:rPr>
              <a:t>监管</a:t>
            </a:r>
          </a:p>
          <a:p>
            <a:pPr algn="ctr"/>
            <a:r>
              <a:rPr lang="zh-CN" altLang="en-US" b="1">
                <a:solidFill>
                  <a:srgbClr val="0F6F05"/>
                </a:solidFill>
              </a:rPr>
              <a:t>角度</a:t>
            </a:r>
          </a:p>
          <a:p>
            <a:pPr algn="ctr"/>
            <a:r>
              <a:rPr lang="zh-CN" altLang="en-US" b="1">
                <a:solidFill>
                  <a:srgbClr val="0F6F05"/>
                </a:solidFill>
              </a:rPr>
              <a:t>定义</a:t>
            </a:r>
          </a:p>
        </p:txBody>
      </p:sp>
      <p:sp>
        <p:nvSpPr>
          <p:cNvPr id="8198" name="Rectangle 6"/>
          <p:cNvSpPr>
            <a:spLocks noChangeArrowheads="1"/>
          </p:cNvSpPr>
          <p:nvPr/>
        </p:nvSpPr>
        <p:spPr bwMode="auto">
          <a:xfrm>
            <a:off x="5029200" y="4038600"/>
            <a:ext cx="914400" cy="2286000"/>
          </a:xfrm>
          <a:prstGeom prst="rect">
            <a:avLst/>
          </a:prstGeom>
          <a:solidFill>
            <a:schemeClr val="bg1"/>
          </a:solidFill>
          <a:ln w="9525">
            <a:solidFill>
              <a:srgbClr val="7EE224"/>
            </a:solidFill>
            <a:miter lim="800000"/>
            <a:headEnd/>
            <a:tailEnd/>
          </a:ln>
        </p:spPr>
        <p:txBody>
          <a:bodyPr wrap="none" anchor="ctr"/>
          <a:lstStyle/>
          <a:p>
            <a:pPr algn="ctr"/>
            <a:r>
              <a:rPr lang="zh-CN" altLang="en-US" b="1">
                <a:solidFill>
                  <a:srgbClr val="0F6F05"/>
                </a:solidFill>
              </a:rPr>
              <a:t>会计</a:t>
            </a:r>
          </a:p>
          <a:p>
            <a:pPr algn="ctr"/>
            <a:r>
              <a:rPr lang="zh-CN" altLang="en-US" b="1">
                <a:solidFill>
                  <a:srgbClr val="0F6F05"/>
                </a:solidFill>
              </a:rPr>
              <a:t>准则</a:t>
            </a:r>
          </a:p>
          <a:p>
            <a:pPr algn="ctr"/>
            <a:r>
              <a:rPr lang="zh-CN" altLang="en-US" b="1">
                <a:solidFill>
                  <a:srgbClr val="0F6F05"/>
                </a:solidFill>
              </a:rPr>
              <a:t>角度</a:t>
            </a:r>
          </a:p>
          <a:p>
            <a:pPr algn="ctr"/>
            <a:r>
              <a:rPr lang="zh-CN" altLang="en-US" b="1">
                <a:solidFill>
                  <a:srgbClr val="0F6F05"/>
                </a:solidFill>
              </a:rPr>
              <a:t>定义</a:t>
            </a:r>
          </a:p>
        </p:txBody>
      </p:sp>
      <p:sp>
        <p:nvSpPr>
          <p:cNvPr id="8199" name="Rectangle 7"/>
          <p:cNvSpPr>
            <a:spLocks noChangeArrowheads="1"/>
          </p:cNvSpPr>
          <p:nvPr/>
        </p:nvSpPr>
        <p:spPr bwMode="auto">
          <a:xfrm>
            <a:off x="6781800" y="3962400"/>
            <a:ext cx="914400" cy="2286000"/>
          </a:xfrm>
          <a:prstGeom prst="rect">
            <a:avLst/>
          </a:prstGeom>
          <a:solidFill>
            <a:schemeClr val="bg1"/>
          </a:solidFill>
          <a:ln w="9525">
            <a:solidFill>
              <a:srgbClr val="7EE224"/>
            </a:solidFill>
            <a:miter lim="800000"/>
            <a:headEnd/>
            <a:tailEnd/>
          </a:ln>
        </p:spPr>
        <p:txBody>
          <a:bodyPr wrap="none" anchor="ctr"/>
          <a:lstStyle/>
          <a:p>
            <a:pPr algn="ctr"/>
            <a:r>
              <a:rPr lang="zh-CN" altLang="en-US" b="1">
                <a:solidFill>
                  <a:srgbClr val="0F6F05"/>
                </a:solidFill>
              </a:rPr>
              <a:t>税务</a:t>
            </a:r>
          </a:p>
          <a:p>
            <a:pPr algn="ctr"/>
            <a:r>
              <a:rPr lang="zh-CN" altLang="en-US" b="1">
                <a:solidFill>
                  <a:srgbClr val="0F6F05"/>
                </a:solidFill>
              </a:rPr>
              <a:t>角度</a:t>
            </a:r>
          </a:p>
          <a:p>
            <a:pPr algn="ctr"/>
            <a:r>
              <a:rPr lang="zh-CN" altLang="en-US" b="1">
                <a:solidFill>
                  <a:srgbClr val="0F6F05"/>
                </a:solidFill>
              </a:rPr>
              <a:t>定义</a:t>
            </a:r>
          </a:p>
        </p:txBody>
      </p:sp>
      <p:sp>
        <p:nvSpPr>
          <p:cNvPr id="8200" name="Line 8"/>
          <p:cNvSpPr>
            <a:spLocks noChangeShapeType="1"/>
          </p:cNvSpPr>
          <p:nvPr/>
        </p:nvSpPr>
        <p:spPr bwMode="auto">
          <a:xfrm>
            <a:off x="1676400" y="3733800"/>
            <a:ext cx="0" cy="152400"/>
          </a:xfrm>
          <a:prstGeom prst="line">
            <a:avLst/>
          </a:prstGeom>
          <a:noFill/>
          <a:ln w="9525">
            <a:solidFill>
              <a:schemeClr val="tx1"/>
            </a:solidFill>
            <a:round/>
            <a:headEnd/>
            <a:tailEnd/>
          </a:ln>
        </p:spPr>
        <p:txBody>
          <a:bodyPr wrap="none"/>
          <a:lstStyle/>
          <a:p>
            <a:endParaRPr lang="zh-CN" altLang="en-US"/>
          </a:p>
        </p:txBody>
      </p:sp>
      <p:sp>
        <p:nvSpPr>
          <p:cNvPr id="8201" name="Line 9"/>
          <p:cNvSpPr>
            <a:spLocks noChangeShapeType="1"/>
          </p:cNvSpPr>
          <p:nvPr/>
        </p:nvSpPr>
        <p:spPr bwMode="auto">
          <a:xfrm>
            <a:off x="1676400" y="3733800"/>
            <a:ext cx="0" cy="152400"/>
          </a:xfrm>
          <a:prstGeom prst="line">
            <a:avLst/>
          </a:prstGeom>
          <a:noFill/>
          <a:ln w="9525">
            <a:solidFill>
              <a:schemeClr val="tx1"/>
            </a:solidFill>
            <a:round/>
            <a:headEnd/>
            <a:tailEnd/>
          </a:ln>
        </p:spPr>
        <p:txBody>
          <a:bodyPr wrap="none"/>
          <a:lstStyle/>
          <a:p>
            <a:endParaRPr lang="zh-CN" altLang="en-US"/>
          </a:p>
        </p:txBody>
      </p:sp>
      <p:sp>
        <p:nvSpPr>
          <p:cNvPr id="8202" name="Line 10"/>
          <p:cNvSpPr>
            <a:spLocks noChangeShapeType="1"/>
          </p:cNvSpPr>
          <p:nvPr/>
        </p:nvSpPr>
        <p:spPr bwMode="auto">
          <a:xfrm>
            <a:off x="3581400" y="3657600"/>
            <a:ext cx="0" cy="304800"/>
          </a:xfrm>
          <a:prstGeom prst="line">
            <a:avLst/>
          </a:prstGeom>
          <a:noFill/>
          <a:ln w="9525">
            <a:solidFill>
              <a:schemeClr val="tx1"/>
            </a:solidFill>
            <a:round/>
            <a:headEnd/>
            <a:tailEnd/>
          </a:ln>
        </p:spPr>
        <p:txBody>
          <a:bodyPr wrap="none"/>
          <a:lstStyle/>
          <a:p>
            <a:endParaRPr lang="zh-CN" altLang="en-US"/>
          </a:p>
        </p:txBody>
      </p:sp>
      <p:sp>
        <p:nvSpPr>
          <p:cNvPr id="8203" name="Line 11"/>
          <p:cNvSpPr>
            <a:spLocks noChangeShapeType="1"/>
          </p:cNvSpPr>
          <p:nvPr/>
        </p:nvSpPr>
        <p:spPr bwMode="auto">
          <a:xfrm>
            <a:off x="5486400" y="3733800"/>
            <a:ext cx="0" cy="228600"/>
          </a:xfrm>
          <a:prstGeom prst="line">
            <a:avLst/>
          </a:prstGeom>
          <a:noFill/>
          <a:ln w="9525">
            <a:solidFill>
              <a:schemeClr val="tx1"/>
            </a:solidFill>
            <a:round/>
            <a:headEnd/>
            <a:tailEnd/>
          </a:ln>
        </p:spPr>
        <p:txBody>
          <a:bodyPr wrap="none"/>
          <a:lstStyle/>
          <a:p>
            <a:endParaRPr lang="zh-CN" altLang="en-US"/>
          </a:p>
        </p:txBody>
      </p:sp>
      <p:sp>
        <p:nvSpPr>
          <p:cNvPr id="8204" name="Line 12"/>
          <p:cNvSpPr>
            <a:spLocks noChangeShapeType="1"/>
          </p:cNvSpPr>
          <p:nvPr/>
        </p:nvSpPr>
        <p:spPr bwMode="auto">
          <a:xfrm>
            <a:off x="7239000" y="3581400"/>
            <a:ext cx="0" cy="381000"/>
          </a:xfrm>
          <a:prstGeom prst="line">
            <a:avLst/>
          </a:prstGeom>
          <a:noFill/>
          <a:ln w="9525">
            <a:solidFill>
              <a:srgbClr val="7EE224"/>
            </a:solidFill>
            <a:round/>
            <a:headEnd/>
            <a:tailEnd/>
          </a:ln>
        </p:spPr>
        <p:txBody>
          <a:bodyPr wrap="none"/>
          <a:lstStyle/>
          <a:p>
            <a:endParaRPr lang="zh-CN" altLang="en-US"/>
          </a:p>
        </p:txBody>
      </p:sp>
      <p:sp>
        <p:nvSpPr>
          <p:cNvPr id="8205" name="Line 13"/>
          <p:cNvSpPr>
            <a:spLocks noChangeShapeType="1"/>
          </p:cNvSpPr>
          <p:nvPr/>
        </p:nvSpPr>
        <p:spPr bwMode="auto">
          <a:xfrm>
            <a:off x="1676400" y="3276600"/>
            <a:ext cx="0" cy="0"/>
          </a:xfrm>
          <a:prstGeom prst="line">
            <a:avLst/>
          </a:prstGeom>
          <a:noFill/>
          <a:ln w="9525">
            <a:solidFill>
              <a:schemeClr val="tx1"/>
            </a:solidFill>
            <a:round/>
            <a:headEnd/>
            <a:tailEnd/>
          </a:ln>
        </p:spPr>
        <p:txBody>
          <a:bodyPr wrap="none"/>
          <a:lstStyle/>
          <a:p>
            <a:endParaRPr lang="zh-CN" altLang="en-US"/>
          </a:p>
        </p:txBody>
      </p:sp>
      <p:sp>
        <p:nvSpPr>
          <p:cNvPr id="8206" name="Line 14"/>
          <p:cNvSpPr>
            <a:spLocks noChangeShapeType="1"/>
          </p:cNvSpPr>
          <p:nvPr/>
        </p:nvSpPr>
        <p:spPr bwMode="auto">
          <a:xfrm>
            <a:off x="1676400" y="3429000"/>
            <a:ext cx="5410200" cy="0"/>
          </a:xfrm>
          <a:prstGeom prst="line">
            <a:avLst/>
          </a:prstGeom>
          <a:noFill/>
          <a:ln w="9525">
            <a:solidFill>
              <a:srgbClr val="7EE224"/>
            </a:solidFill>
            <a:round/>
            <a:headEnd/>
            <a:tailEnd/>
          </a:ln>
        </p:spPr>
        <p:txBody>
          <a:bodyPr wrap="none"/>
          <a:lstStyle/>
          <a:p>
            <a:endParaRPr lang="zh-CN" altLang="en-US"/>
          </a:p>
        </p:txBody>
      </p:sp>
      <p:sp>
        <p:nvSpPr>
          <p:cNvPr id="8207" name="Line 15"/>
          <p:cNvSpPr>
            <a:spLocks noChangeShapeType="1"/>
          </p:cNvSpPr>
          <p:nvPr/>
        </p:nvSpPr>
        <p:spPr bwMode="auto">
          <a:xfrm>
            <a:off x="6934200" y="3429000"/>
            <a:ext cx="304800" cy="0"/>
          </a:xfrm>
          <a:prstGeom prst="line">
            <a:avLst/>
          </a:prstGeom>
          <a:noFill/>
          <a:ln w="9525">
            <a:solidFill>
              <a:srgbClr val="7EE224"/>
            </a:solidFill>
            <a:round/>
            <a:headEnd/>
            <a:tailEnd/>
          </a:ln>
        </p:spPr>
        <p:txBody>
          <a:bodyPr wrap="none"/>
          <a:lstStyle/>
          <a:p>
            <a:endParaRPr lang="zh-CN" altLang="en-US"/>
          </a:p>
        </p:txBody>
      </p:sp>
      <p:sp>
        <p:nvSpPr>
          <p:cNvPr id="8208" name="Line 16"/>
          <p:cNvSpPr>
            <a:spLocks noChangeShapeType="1"/>
          </p:cNvSpPr>
          <p:nvPr/>
        </p:nvSpPr>
        <p:spPr bwMode="auto">
          <a:xfrm>
            <a:off x="7239000" y="3429000"/>
            <a:ext cx="0" cy="304800"/>
          </a:xfrm>
          <a:prstGeom prst="line">
            <a:avLst/>
          </a:prstGeom>
          <a:noFill/>
          <a:ln w="9525">
            <a:solidFill>
              <a:srgbClr val="7EE224"/>
            </a:solidFill>
            <a:round/>
            <a:headEnd/>
            <a:tailEnd/>
          </a:ln>
        </p:spPr>
        <p:txBody>
          <a:bodyPr wrap="none"/>
          <a:lstStyle/>
          <a:p>
            <a:endParaRPr lang="zh-CN" altLang="en-US"/>
          </a:p>
        </p:txBody>
      </p:sp>
      <p:sp>
        <p:nvSpPr>
          <p:cNvPr id="8209" name="Line 17"/>
          <p:cNvSpPr>
            <a:spLocks noChangeShapeType="1"/>
          </p:cNvSpPr>
          <p:nvPr/>
        </p:nvSpPr>
        <p:spPr bwMode="auto">
          <a:xfrm>
            <a:off x="5486400" y="3505200"/>
            <a:ext cx="0" cy="76200"/>
          </a:xfrm>
          <a:prstGeom prst="line">
            <a:avLst/>
          </a:prstGeom>
          <a:noFill/>
          <a:ln w="9525">
            <a:solidFill>
              <a:schemeClr val="tx1"/>
            </a:solidFill>
            <a:round/>
            <a:headEnd/>
            <a:tailEnd/>
          </a:ln>
        </p:spPr>
        <p:txBody>
          <a:bodyPr wrap="none"/>
          <a:lstStyle/>
          <a:p>
            <a:endParaRPr lang="zh-CN" altLang="en-US"/>
          </a:p>
        </p:txBody>
      </p:sp>
      <p:sp>
        <p:nvSpPr>
          <p:cNvPr id="8210" name="Line 18"/>
          <p:cNvSpPr>
            <a:spLocks noChangeShapeType="1"/>
          </p:cNvSpPr>
          <p:nvPr/>
        </p:nvSpPr>
        <p:spPr bwMode="auto">
          <a:xfrm>
            <a:off x="5486400" y="3429000"/>
            <a:ext cx="0" cy="609600"/>
          </a:xfrm>
          <a:prstGeom prst="line">
            <a:avLst/>
          </a:prstGeom>
          <a:noFill/>
          <a:ln w="9525">
            <a:solidFill>
              <a:srgbClr val="7EE224"/>
            </a:solidFill>
            <a:round/>
            <a:headEnd/>
            <a:tailEnd/>
          </a:ln>
        </p:spPr>
        <p:txBody>
          <a:bodyPr wrap="none"/>
          <a:lstStyle/>
          <a:p>
            <a:endParaRPr lang="zh-CN" altLang="en-US"/>
          </a:p>
        </p:txBody>
      </p:sp>
      <p:sp>
        <p:nvSpPr>
          <p:cNvPr id="8211" name="Line 19"/>
          <p:cNvSpPr>
            <a:spLocks noChangeShapeType="1"/>
          </p:cNvSpPr>
          <p:nvPr/>
        </p:nvSpPr>
        <p:spPr bwMode="auto">
          <a:xfrm>
            <a:off x="3581400" y="3429000"/>
            <a:ext cx="0" cy="609600"/>
          </a:xfrm>
          <a:prstGeom prst="line">
            <a:avLst/>
          </a:prstGeom>
          <a:noFill/>
          <a:ln w="9525">
            <a:solidFill>
              <a:srgbClr val="7EE224"/>
            </a:solidFill>
            <a:round/>
            <a:headEnd/>
            <a:tailEnd/>
          </a:ln>
        </p:spPr>
        <p:txBody>
          <a:bodyPr wrap="none"/>
          <a:lstStyle/>
          <a:p>
            <a:endParaRPr lang="zh-CN" altLang="en-US"/>
          </a:p>
        </p:txBody>
      </p:sp>
      <p:sp>
        <p:nvSpPr>
          <p:cNvPr id="8212" name="Line 20"/>
          <p:cNvSpPr>
            <a:spLocks noChangeShapeType="1"/>
          </p:cNvSpPr>
          <p:nvPr/>
        </p:nvSpPr>
        <p:spPr bwMode="auto">
          <a:xfrm>
            <a:off x="1676400" y="3429000"/>
            <a:ext cx="0" cy="533400"/>
          </a:xfrm>
          <a:prstGeom prst="line">
            <a:avLst/>
          </a:prstGeom>
          <a:noFill/>
          <a:ln w="9525">
            <a:solidFill>
              <a:srgbClr val="7EE224"/>
            </a:solidFill>
            <a:round/>
            <a:headEnd/>
            <a:tailEnd/>
          </a:ln>
        </p:spPr>
        <p:txBody>
          <a:bodyPr wrap="none"/>
          <a:lstStyle/>
          <a:p>
            <a:endParaRPr lang="zh-CN" altLang="en-US"/>
          </a:p>
        </p:txBody>
      </p:sp>
      <p:sp>
        <p:nvSpPr>
          <p:cNvPr id="8213" name="Line 21"/>
          <p:cNvSpPr>
            <a:spLocks noChangeShapeType="1"/>
          </p:cNvSpPr>
          <p:nvPr/>
        </p:nvSpPr>
        <p:spPr bwMode="auto">
          <a:xfrm>
            <a:off x="4419600" y="3124200"/>
            <a:ext cx="0" cy="304800"/>
          </a:xfrm>
          <a:prstGeom prst="line">
            <a:avLst/>
          </a:prstGeom>
          <a:noFill/>
          <a:ln w="9525">
            <a:solidFill>
              <a:srgbClr val="7EE224"/>
            </a:solidFill>
            <a:round/>
            <a:headEnd/>
            <a:tailEnd/>
          </a:ln>
        </p:spPr>
        <p:txBody>
          <a:bodyPr wrap="none"/>
          <a:lstStyle/>
          <a:p>
            <a:endParaRPr lang="zh-CN" alt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r>
              <a:rPr lang="zh-CN" altLang="en-US"/>
              <a:t>一、融资租赁和常见的租赁类型</a:t>
            </a:r>
          </a:p>
        </p:txBody>
      </p:sp>
      <p:sp>
        <p:nvSpPr>
          <p:cNvPr id="9219" name="Rectangle 3"/>
          <p:cNvSpPr>
            <a:spLocks noGrp="1" noChangeArrowheads="1"/>
          </p:cNvSpPr>
          <p:nvPr>
            <p:ph type="body" idx="1"/>
          </p:nvPr>
        </p:nvSpPr>
        <p:spPr/>
        <p:txBody>
          <a:bodyPr/>
          <a:lstStyle/>
          <a:p>
            <a:pPr>
              <a:lnSpc>
                <a:spcPct val="90000"/>
              </a:lnSpc>
            </a:pPr>
            <a:r>
              <a:rPr lang="zh-CN" altLang="en-US" b="1" dirty="0"/>
              <a:t>法律角度定义</a:t>
            </a:r>
            <a:r>
              <a:rPr lang="zh-CN" altLang="en-US" dirty="0"/>
              <a:t>：</a:t>
            </a:r>
            <a:r>
              <a:rPr lang="zh-CN" altLang="en-US" sz="2400" dirty="0">
                <a:latin typeface="Times New Roman" pitchFamily="18" charset="0"/>
              </a:rPr>
              <a:t>租赁合同是出租人将租赁物交付承租人使用、收益，承租人支付租金的合同</a:t>
            </a:r>
            <a:r>
              <a:rPr lang="zh-CN" altLang="en-US" dirty="0">
                <a:latin typeface="Times New Roman" pitchFamily="18" charset="0"/>
              </a:rPr>
              <a:t>；                  融资租赁合同是出租人根据承租人对出卖人、租赁物的选择，向出卖人购买租赁物，提供给承租人使用，承租人支付租金的</a:t>
            </a:r>
            <a:r>
              <a:rPr lang="zh-CN" altLang="en-US" u="sng" dirty="0">
                <a:latin typeface="Times New Roman" pitchFamily="18" charset="0"/>
              </a:rPr>
              <a:t>合同。（形式）</a:t>
            </a:r>
          </a:p>
          <a:p>
            <a:pPr>
              <a:lnSpc>
                <a:spcPct val="90000"/>
              </a:lnSpc>
            </a:pPr>
            <a:r>
              <a:rPr lang="zh-CN" altLang="en-US" b="1" dirty="0">
                <a:latin typeface="Times New Roman" pitchFamily="18" charset="0"/>
              </a:rPr>
              <a:t>会计准则的角度定义为</a:t>
            </a:r>
            <a:r>
              <a:rPr lang="zh-CN" altLang="en-US" dirty="0">
                <a:latin typeface="Times New Roman" pitchFamily="18" charset="0"/>
              </a:rPr>
              <a:t>：融资租赁，是指实质上转移了与资产所有权有关的全部风险和报酬的租赁。其所有权最终可能转移，也可能不转移 。（实质）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0" fill="hold">
                                          <p:stCondLst>
                                            <p:cond delay="0"/>
                                          </p:stCondLst>
                                        </p:cTn>
                                        <p:tgtEl>
                                          <p:spTgt spid="9219">
                                            <p:txEl>
                                              <p:pRg st="0" end="0"/>
                                            </p:txEl>
                                          </p:spTgt>
                                        </p:tgtEl>
                                        <p:attrNameLst>
                                          <p:attrName>style.visibility</p:attrName>
                                        </p:attrNameLst>
                                      </p:cBhvr>
                                      <p:to>
                                        <p:strVal val="visible"/>
                                      </p:to>
                                    </p:set>
                                    <p:anim calcmode="lin" valueType="num">
                                      <p:cBhvr additive="base">
                                        <p:cTn id="7" dur="500" fill="hold"/>
                                        <p:tgtEl>
                                          <p:spTgt spid="9219">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21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0" fill="hold">
                                          <p:stCondLst>
                                            <p:cond delay="0"/>
                                          </p:stCondLst>
                                        </p:cTn>
                                        <p:tgtEl>
                                          <p:spTgt spid="9219">
                                            <p:txEl>
                                              <p:pRg st="1" end="1"/>
                                            </p:txEl>
                                          </p:spTgt>
                                        </p:tgtEl>
                                        <p:attrNameLst>
                                          <p:attrName>style.visibility</p:attrName>
                                        </p:attrNameLst>
                                      </p:cBhvr>
                                      <p:to>
                                        <p:strVal val="visible"/>
                                      </p:to>
                                    </p:set>
                                    <p:anim calcmode="lin" valueType="num">
                                      <p:cBhvr additive="base">
                                        <p:cTn id="13" dur="500" fill="hold"/>
                                        <p:tgtEl>
                                          <p:spTgt spid="9219">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219">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9" grpId="0" build="p" animBg="1"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zh-CN" altLang="en-US"/>
              <a:t>一、融资租赁和常见的租赁类型</a:t>
            </a:r>
          </a:p>
        </p:txBody>
      </p:sp>
      <p:sp>
        <p:nvSpPr>
          <p:cNvPr id="10243" name="Rectangle 3"/>
          <p:cNvSpPr>
            <a:spLocks noGrp="1" noChangeArrowheads="1"/>
          </p:cNvSpPr>
          <p:nvPr>
            <p:ph type="body" idx="1"/>
          </p:nvPr>
        </p:nvSpPr>
        <p:spPr/>
        <p:txBody>
          <a:bodyPr/>
          <a:lstStyle/>
          <a:p>
            <a:pPr>
              <a:lnSpc>
                <a:spcPct val="90000"/>
              </a:lnSpc>
            </a:pPr>
            <a:r>
              <a:rPr lang="zh-CN" altLang="en-US" sz="2400" b="1"/>
              <a:t>监管角度定义</a:t>
            </a:r>
            <a:r>
              <a:rPr lang="zh-CN" altLang="en-US" sz="2400"/>
              <a:t>：</a:t>
            </a:r>
            <a:r>
              <a:rPr lang="zh-CN" altLang="en-US" sz="2400">
                <a:latin typeface="Times New Roman" pitchFamily="18" charset="0"/>
              </a:rPr>
              <a:t>融资租赁业务，是指出租人根据承租人对出卖人、租赁物的选择，向出卖人购买租赁物件，提供给承租人使用，向承租人收取租金的</a:t>
            </a:r>
            <a:r>
              <a:rPr lang="zh-CN" altLang="en-US" sz="2400" u="sng">
                <a:latin typeface="Times New Roman" pitchFamily="18" charset="0"/>
              </a:rPr>
              <a:t>交易</a:t>
            </a:r>
            <a:r>
              <a:rPr lang="zh-CN" altLang="en-US" sz="2400">
                <a:latin typeface="Times New Roman" pitchFamily="18" charset="0"/>
              </a:rPr>
              <a:t>，它以出租人保留租赁物的所有权和收取租金为条件，使承租人在租赁合同期内对租赁物取得占有、使用和受益的权利。</a:t>
            </a:r>
            <a:r>
              <a:rPr lang="zh-CN" altLang="en-US" sz="2400"/>
              <a:t> </a:t>
            </a:r>
          </a:p>
          <a:p>
            <a:pPr>
              <a:lnSpc>
                <a:spcPct val="90000"/>
              </a:lnSpc>
            </a:pPr>
            <a:r>
              <a:rPr lang="zh-CN" altLang="en-US" sz="2400" b="1">
                <a:latin typeface="Times New Roman" pitchFamily="18" charset="0"/>
              </a:rPr>
              <a:t>税务的角度定义为</a:t>
            </a:r>
            <a:r>
              <a:rPr lang="zh-CN" altLang="en-US" sz="2400">
                <a:latin typeface="Times New Roman" pitchFamily="18" charset="0"/>
              </a:rPr>
              <a:t>：</a:t>
            </a:r>
            <a:r>
              <a:rPr lang="zh-CN" altLang="en-US" sz="2400"/>
              <a:t> </a:t>
            </a:r>
            <a:r>
              <a:rPr lang="zh-CN" altLang="en-US" sz="2400">
                <a:latin typeface="Times New Roman" pitchFamily="18" charset="0"/>
              </a:rPr>
              <a:t>融资租赁是指具有融资性质和所有权转移特点的设备租赁</a:t>
            </a:r>
            <a:r>
              <a:rPr lang="zh-CN" altLang="en-US" sz="2400" u="sng">
                <a:latin typeface="Times New Roman" pitchFamily="18" charset="0"/>
              </a:rPr>
              <a:t>业务</a:t>
            </a:r>
            <a:r>
              <a:rPr lang="zh-CN" altLang="en-US" sz="2400">
                <a:latin typeface="Times New Roman" pitchFamily="18" charset="0"/>
              </a:rPr>
              <a:t>。既：出租人根据承租人所要求条件购入设备租赁给承租人，合同期内设备所有权属于出租人，承租人只拥有使用权，合同期满付清租金后，承租人有权按残值购入设备，拥有设备的所有权。</a:t>
            </a:r>
            <a:r>
              <a:rPr lang="zh-CN" altLang="en-US" sz="2400"/>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zh-CN" altLang="en-US"/>
              <a:t>一、融资租赁和常见的租赁类型</a:t>
            </a:r>
          </a:p>
        </p:txBody>
      </p:sp>
      <p:grpSp>
        <p:nvGrpSpPr>
          <p:cNvPr id="11267" name="Group 3"/>
          <p:cNvGrpSpPr>
            <a:grpSpLocks/>
          </p:cNvGrpSpPr>
          <p:nvPr/>
        </p:nvGrpSpPr>
        <p:grpSpPr bwMode="auto">
          <a:xfrm>
            <a:off x="1889125" y="2819400"/>
            <a:ext cx="5364163" cy="3417888"/>
            <a:chOff x="0" y="0"/>
            <a:chExt cx="3379" cy="2153"/>
          </a:xfrm>
        </p:grpSpPr>
        <p:sp>
          <p:nvSpPr>
            <p:cNvPr id="11268" name="未知"/>
            <p:cNvSpPr>
              <a:spLocks/>
            </p:cNvSpPr>
            <p:nvPr/>
          </p:nvSpPr>
          <p:spPr bwMode="auto">
            <a:xfrm>
              <a:off x="1104" y="705"/>
              <a:ext cx="1166" cy="742"/>
            </a:xfrm>
            <a:custGeom>
              <a:avLst/>
              <a:gdLst/>
              <a:ahLst/>
              <a:cxnLst>
                <a:cxn ang="0">
                  <a:pos x="320" y="0"/>
                </a:cxn>
                <a:cxn ang="0">
                  <a:pos x="1019" y="0"/>
                </a:cxn>
                <a:cxn ang="0">
                  <a:pos x="1339" y="403"/>
                </a:cxn>
                <a:cxn ang="0">
                  <a:pos x="1019" y="805"/>
                </a:cxn>
                <a:cxn ang="0">
                  <a:pos x="328" y="805"/>
                </a:cxn>
                <a:cxn ang="0">
                  <a:pos x="0" y="394"/>
                </a:cxn>
                <a:cxn ang="0">
                  <a:pos x="320" y="0"/>
                </a:cxn>
              </a:cxnLst>
              <a:rect l="0" t="0" r="r" b="b"/>
              <a:pathLst>
                <a:path w="1339" h="805">
                  <a:moveTo>
                    <a:pt x="320" y="0"/>
                  </a:moveTo>
                  <a:lnTo>
                    <a:pt x="1019" y="0"/>
                  </a:lnTo>
                  <a:lnTo>
                    <a:pt x="1339" y="403"/>
                  </a:lnTo>
                  <a:lnTo>
                    <a:pt x="1019" y="805"/>
                  </a:lnTo>
                  <a:lnTo>
                    <a:pt x="328" y="805"/>
                  </a:lnTo>
                  <a:lnTo>
                    <a:pt x="0" y="394"/>
                  </a:lnTo>
                  <a:lnTo>
                    <a:pt x="320" y="0"/>
                  </a:lnTo>
                  <a:close/>
                </a:path>
              </a:pathLst>
            </a:custGeom>
            <a:gradFill rotWithShape="0">
              <a:gsLst>
                <a:gs pos="0">
                  <a:srgbClr val="99FF99"/>
                </a:gs>
                <a:gs pos="100000">
                  <a:srgbClr val="33CC33"/>
                </a:gs>
              </a:gsLst>
              <a:path path="rect">
                <a:fillToRect l="50000" t="50000" r="50000" b="50000"/>
              </a:path>
            </a:gradFill>
            <a:ln w="6350" cmpd="sng">
              <a:solidFill>
                <a:srgbClr val="000000"/>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69" name="未知"/>
            <p:cNvSpPr>
              <a:spLocks/>
            </p:cNvSpPr>
            <p:nvPr/>
          </p:nvSpPr>
          <p:spPr bwMode="auto">
            <a:xfrm>
              <a:off x="860" y="1508"/>
              <a:ext cx="1661" cy="645"/>
            </a:xfrm>
            <a:custGeom>
              <a:avLst/>
              <a:gdLst/>
              <a:ahLst/>
              <a:cxnLst>
                <a:cxn ang="0">
                  <a:pos x="600" y="0"/>
                </a:cxn>
                <a:cxn ang="0">
                  <a:pos x="1307" y="0"/>
                </a:cxn>
                <a:cxn ang="0">
                  <a:pos x="1907" y="699"/>
                </a:cxn>
                <a:cxn ang="0">
                  <a:pos x="0" y="699"/>
                </a:cxn>
                <a:cxn ang="0">
                  <a:pos x="600" y="0"/>
                </a:cxn>
              </a:cxnLst>
              <a:rect l="0" t="0" r="r" b="b"/>
              <a:pathLst>
                <a:path w="1907" h="699">
                  <a:moveTo>
                    <a:pt x="600" y="0"/>
                  </a:moveTo>
                  <a:lnTo>
                    <a:pt x="1307" y="0"/>
                  </a:lnTo>
                  <a:lnTo>
                    <a:pt x="1907" y="699"/>
                  </a:lnTo>
                  <a:lnTo>
                    <a:pt x="0" y="699"/>
                  </a:lnTo>
                  <a:lnTo>
                    <a:pt x="600" y="0"/>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0" name="未知"/>
            <p:cNvSpPr>
              <a:spLocks/>
            </p:cNvSpPr>
            <p:nvPr/>
          </p:nvSpPr>
          <p:spPr bwMode="auto">
            <a:xfrm flipV="1">
              <a:off x="860" y="0"/>
              <a:ext cx="1661" cy="645"/>
            </a:xfrm>
            <a:custGeom>
              <a:avLst/>
              <a:gdLst/>
              <a:ahLst/>
              <a:cxnLst>
                <a:cxn ang="0">
                  <a:pos x="600" y="0"/>
                </a:cxn>
                <a:cxn ang="0">
                  <a:pos x="1307" y="0"/>
                </a:cxn>
                <a:cxn ang="0">
                  <a:pos x="1907" y="699"/>
                </a:cxn>
                <a:cxn ang="0">
                  <a:pos x="0" y="699"/>
                </a:cxn>
                <a:cxn ang="0">
                  <a:pos x="600" y="0"/>
                </a:cxn>
              </a:cxnLst>
              <a:rect l="0" t="0" r="r" b="b"/>
              <a:pathLst>
                <a:path w="1907" h="699">
                  <a:moveTo>
                    <a:pt x="600" y="0"/>
                  </a:moveTo>
                  <a:lnTo>
                    <a:pt x="1307" y="0"/>
                  </a:lnTo>
                  <a:lnTo>
                    <a:pt x="1907" y="699"/>
                  </a:lnTo>
                  <a:lnTo>
                    <a:pt x="0" y="699"/>
                  </a:lnTo>
                  <a:lnTo>
                    <a:pt x="600" y="0"/>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1" name="未知"/>
            <p:cNvSpPr>
              <a:spLocks/>
            </p:cNvSpPr>
            <p:nvPr/>
          </p:nvSpPr>
          <p:spPr bwMode="auto">
            <a:xfrm>
              <a:off x="0" y="30"/>
              <a:ext cx="1340" cy="1024"/>
            </a:xfrm>
            <a:custGeom>
              <a:avLst/>
              <a:gdLst/>
              <a:ahLst/>
              <a:cxnLst>
                <a:cxn ang="0">
                  <a:pos x="1200" y="1109"/>
                </a:cxn>
                <a:cxn ang="0">
                  <a:pos x="1538" y="690"/>
                </a:cxn>
                <a:cxn ang="0">
                  <a:pos x="937" y="0"/>
                </a:cxn>
                <a:cxn ang="0">
                  <a:pos x="0" y="1109"/>
                </a:cxn>
                <a:cxn ang="0">
                  <a:pos x="1200" y="1109"/>
                </a:cxn>
              </a:cxnLst>
              <a:rect l="0" t="0" r="r" b="b"/>
              <a:pathLst>
                <a:path w="1538" h="1109">
                  <a:moveTo>
                    <a:pt x="1200" y="1109"/>
                  </a:moveTo>
                  <a:lnTo>
                    <a:pt x="1538" y="690"/>
                  </a:lnTo>
                  <a:lnTo>
                    <a:pt x="937" y="0"/>
                  </a:lnTo>
                  <a:lnTo>
                    <a:pt x="0" y="1109"/>
                  </a:lnTo>
                  <a:lnTo>
                    <a:pt x="1200" y="1109"/>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2" name="未知"/>
            <p:cNvSpPr>
              <a:spLocks/>
            </p:cNvSpPr>
            <p:nvPr/>
          </p:nvSpPr>
          <p:spPr bwMode="auto">
            <a:xfrm>
              <a:off x="1" y="1106"/>
              <a:ext cx="1332" cy="1031"/>
            </a:xfrm>
            <a:custGeom>
              <a:avLst/>
              <a:gdLst/>
              <a:ahLst/>
              <a:cxnLst>
                <a:cxn ang="0">
                  <a:pos x="1200" y="0"/>
                </a:cxn>
                <a:cxn ang="0">
                  <a:pos x="1529" y="410"/>
                </a:cxn>
                <a:cxn ang="0">
                  <a:pos x="929" y="1117"/>
                </a:cxn>
                <a:cxn ang="0">
                  <a:pos x="0" y="0"/>
                </a:cxn>
                <a:cxn ang="0">
                  <a:pos x="1200" y="0"/>
                </a:cxn>
              </a:cxnLst>
              <a:rect l="0" t="0" r="r" b="b"/>
              <a:pathLst>
                <a:path w="1529" h="1117">
                  <a:moveTo>
                    <a:pt x="1200" y="0"/>
                  </a:moveTo>
                  <a:lnTo>
                    <a:pt x="1529" y="410"/>
                  </a:lnTo>
                  <a:lnTo>
                    <a:pt x="929" y="1117"/>
                  </a:lnTo>
                  <a:lnTo>
                    <a:pt x="0" y="0"/>
                  </a:lnTo>
                  <a:lnTo>
                    <a:pt x="1200" y="0"/>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3" name="未知"/>
            <p:cNvSpPr>
              <a:spLocks/>
            </p:cNvSpPr>
            <p:nvPr/>
          </p:nvSpPr>
          <p:spPr bwMode="auto">
            <a:xfrm flipH="1">
              <a:off x="2039" y="30"/>
              <a:ext cx="1340" cy="1024"/>
            </a:xfrm>
            <a:custGeom>
              <a:avLst/>
              <a:gdLst/>
              <a:ahLst/>
              <a:cxnLst>
                <a:cxn ang="0">
                  <a:pos x="1200" y="1109"/>
                </a:cxn>
                <a:cxn ang="0">
                  <a:pos x="1538" y="690"/>
                </a:cxn>
                <a:cxn ang="0">
                  <a:pos x="937" y="0"/>
                </a:cxn>
                <a:cxn ang="0">
                  <a:pos x="0" y="1109"/>
                </a:cxn>
                <a:cxn ang="0">
                  <a:pos x="1200" y="1109"/>
                </a:cxn>
              </a:cxnLst>
              <a:rect l="0" t="0" r="r" b="b"/>
              <a:pathLst>
                <a:path w="1538" h="1109">
                  <a:moveTo>
                    <a:pt x="1200" y="1109"/>
                  </a:moveTo>
                  <a:lnTo>
                    <a:pt x="1538" y="690"/>
                  </a:lnTo>
                  <a:lnTo>
                    <a:pt x="937" y="0"/>
                  </a:lnTo>
                  <a:lnTo>
                    <a:pt x="0" y="1109"/>
                  </a:lnTo>
                  <a:lnTo>
                    <a:pt x="1200" y="1109"/>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4" name="未知"/>
            <p:cNvSpPr>
              <a:spLocks/>
            </p:cNvSpPr>
            <p:nvPr/>
          </p:nvSpPr>
          <p:spPr bwMode="auto">
            <a:xfrm flipH="1">
              <a:off x="2040" y="1106"/>
              <a:ext cx="1332" cy="1031"/>
            </a:xfrm>
            <a:custGeom>
              <a:avLst/>
              <a:gdLst/>
              <a:ahLst/>
              <a:cxnLst>
                <a:cxn ang="0">
                  <a:pos x="1200" y="0"/>
                </a:cxn>
                <a:cxn ang="0">
                  <a:pos x="1529" y="410"/>
                </a:cxn>
                <a:cxn ang="0">
                  <a:pos x="929" y="1117"/>
                </a:cxn>
                <a:cxn ang="0">
                  <a:pos x="0" y="0"/>
                </a:cxn>
                <a:cxn ang="0">
                  <a:pos x="1200" y="0"/>
                </a:cxn>
              </a:cxnLst>
              <a:rect l="0" t="0" r="r" b="b"/>
              <a:pathLst>
                <a:path w="1529" h="1117">
                  <a:moveTo>
                    <a:pt x="1200" y="0"/>
                  </a:moveTo>
                  <a:lnTo>
                    <a:pt x="1529" y="410"/>
                  </a:lnTo>
                  <a:lnTo>
                    <a:pt x="929" y="1117"/>
                  </a:lnTo>
                  <a:lnTo>
                    <a:pt x="0" y="0"/>
                  </a:lnTo>
                  <a:lnTo>
                    <a:pt x="1200" y="0"/>
                  </a:lnTo>
                  <a:close/>
                </a:path>
              </a:pathLst>
            </a:custGeom>
            <a:solidFill>
              <a:srgbClr val="FFCCFF">
                <a:alpha val="50000"/>
              </a:srgbClr>
            </a:solidFill>
            <a:ln w="6350" cmpd="sng">
              <a:solidFill>
                <a:schemeClr val="tx1"/>
              </a:solidFill>
              <a:round/>
              <a:headEnd/>
              <a:tailEnd/>
            </a:ln>
            <a:effectLst>
              <a:outerShdw dist="107763" dir="18900000" algn="ctr" rotWithShape="0">
                <a:schemeClr val="bg2"/>
              </a:outerShdw>
            </a:effectLst>
          </p:spPr>
          <p:txBody>
            <a:bodyPr wrap="none" lIns="72000" tIns="0" rIns="0" bIns="0" anchor="ctr"/>
            <a:lstStyle/>
            <a:p>
              <a:endParaRPr lang="zh-CN" altLang="en-US"/>
            </a:p>
          </p:txBody>
        </p:sp>
        <p:sp>
          <p:nvSpPr>
            <p:cNvPr id="11275" name="Text Box 11"/>
            <p:cNvSpPr txBox="1">
              <a:spLocks noChangeArrowheads="1"/>
            </p:cNvSpPr>
            <p:nvPr/>
          </p:nvSpPr>
          <p:spPr bwMode="auto">
            <a:xfrm flipH="1">
              <a:off x="1240" y="991"/>
              <a:ext cx="899" cy="173"/>
            </a:xfrm>
            <a:prstGeom prst="rect">
              <a:avLst/>
            </a:prstGeom>
            <a:noFill/>
            <a:ln w="9525">
              <a:noFill/>
              <a:miter lim="800000"/>
              <a:headEnd/>
              <a:tailEnd/>
            </a:ln>
          </p:spPr>
          <p:txBody>
            <a:bodyPr lIns="0" tIns="0" rIns="0" bIns="0" anchor="ctr">
              <a:spAutoFit/>
            </a:bodyPr>
            <a:lstStyle/>
            <a:p>
              <a:pPr algn="ctr" eaLnBrk="0" hangingPunct="0"/>
              <a:r>
                <a:rPr lang="zh-CN" altLang="en-US" sz="1800" b="1">
                  <a:latin typeface="Arial" pitchFamily="34" charset="0"/>
                </a:rPr>
                <a:t>业务模式创新</a:t>
              </a:r>
            </a:p>
          </p:txBody>
        </p:sp>
        <p:sp>
          <p:nvSpPr>
            <p:cNvPr id="11276" name="Text Box 12"/>
            <p:cNvSpPr txBox="1">
              <a:spLocks noChangeArrowheads="1"/>
            </p:cNvSpPr>
            <p:nvPr/>
          </p:nvSpPr>
          <p:spPr bwMode="auto">
            <a:xfrm flipH="1">
              <a:off x="1240" y="228"/>
              <a:ext cx="899"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经营租赁</a:t>
              </a:r>
              <a:r>
                <a:rPr lang="zh-CN" altLang="en-US" sz="1200">
                  <a:latin typeface="Arial" pitchFamily="34" charset="0"/>
                </a:rPr>
                <a:t> </a:t>
              </a:r>
            </a:p>
          </p:txBody>
        </p:sp>
        <p:sp>
          <p:nvSpPr>
            <p:cNvPr id="11277" name="Text Box 13"/>
            <p:cNvSpPr txBox="1">
              <a:spLocks noChangeArrowheads="1"/>
            </p:cNvSpPr>
            <p:nvPr/>
          </p:nvSpPr>
          <p:spPr bwMode="auto">
            <a:xfrm flipH="1">
              <a:off x="1240" y="1736"/>
              <a:ext cx="899"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回租</a:t>
              </a:r>
              <a:r>
                <a:rPr lang="zh-CN" altLang="en-US" sz="1200">
                  <a:latin typeface="Arial" pitchFamily="34" charset="0"/>
                </a:rPr>
                <a:t> </a:t>
              </a:r>
            </a:p>
          </p:txBody>
        </p:sp>
        <p:sp>
          <p:nvSpPr>
            <p:cNvPr id="11278" name="Text Box 14"/>
            <p:cNvSpPr txBox="1">
              <a:spLocks noChangeArrowheads="1"/>
            </p:cNvSpPr>
            <p:nvPr/>
          </p:nvSpPr>
          <p:spPr bwMode="auto">
            <a:xfrm flipH="1">
              <a:off x="362" y="1397"/>
              <a:ext cx="898"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委托租赁</a:t>
              </a:r>
            </a:p>
          </p:txBody>
        </p:sp>
        <p:sp>
          <p:nvSpPr>
            <p:cNvPr id="11279" name="Text Box 15"/>
            <p:cNvSpPr txBox="1">
              <a:spLocks noChangeArrowheads="1"/>
            </p:cNvSpPr>
            <p:nvPr/>
          </p:nvSpPr>
          <p:spPr bwMode="auto">
            <a:xfrm flipH="1">
              <a:off x="362" y="582"/>
              <a:ext cx="898"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融资租赁</a:t>
              </a:r>
              <a:r>
                <a:rPr lang="zh-CN" altLang="en-US" sz="1200">
                  <a:latin typeface="Arial" pitchFamily="34" charset="0"/>
                </a:rPr>
                <a:t> </a:t>
              </a:r>
            </a:p>
          </p:txBody>
        </p:sp>
        <p:sp>
          <p:nvSpPr>
            <p:cNvPr id="11280" name="Text Box 16"/>
            <p:cNvSpPr txBox="1">
              <a:spLocks noChangeArrowheads="1"/>
            </p:cNvSpPr>
            <p:nvPr/>
          </p:nvSpPr>
          <p:spPr bwMode="auto">
            <a:xfrm flipH="1">
              <a:off x="2117" y="1396"/>
              <a:ext cx="899"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转租赁</a:t>
              </a:r>
              <a:r>
                <a:rPr lang="zh-CN" altLang="en-US" sz="1200">
                  <a:latin typeface="Arial" pitchFamily="34" charset="0"/>
                </a:rPr>
                <a:t> </a:t>
              </a:r>
            </a:p>
          </p:txBody>
        </p:sp>
        <p:sp>
          <p:nvSpPr>
            <p:cNvPr id="11281" name="Text Box 17"/>
            <p:cNvSpPr txBox="1">
              <a:spLocks noChangeArrowheads="1"/>
            </p:cNvSpPr>
            <p:nvPr/>
          </p:nvSpPr>
          <p:spPr bwMode="auto">
            <a:xfrm flipH="1">
              <a:off x="2117" y="582"/>
              <a:ext cx="899" cy="192"/>
            </a:xfrm>
            <a:prstGeom prst="rect">
              <a:avLst/>
            </a:prstGeom>
            <a:noFill/>
            <a:ln w="9525">
              <a:noFill/>
              <a:miter lim="800000"/>
              <a:headEnd/>
              <a:tailEnd/>
            </a:ln>
          </p:spPr>
          <p:txBody>
            <a:bodyPr lIns="0" tIns="0" rIns="0" bIns="0" anchor="ctr">
              <a:spAutoFit/>
            </a:bodyPr>
            <a:lstStyle/>
            <a:p>
              <a:pPr algn="ctr" eaLnBrk="0" hangingPunct="0"/>
              <a:r>
                <a:rPr lang="zh-CN" altLang="en-US" sz="2000" b="1">
                  <a:latin typeface="Arial" pitchFamily="34" charset="0"/>
                </a:rPr>
                <a:t>杠杆租赁</a:t>
              </a:r>
              <a:r>
                <a:rPr lang="zh-CN" altLang="en-US" sz="1200">
                  <a:latin typeface="Arial" pitchFamily="34" charset="0"/>
                </a:rPr>
                <a:t> </a:t>
              </a: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5" fill="hold" nodeType="clickEffect">
                                  <p:stCondLst>
                                    <p:cond delay="0"/>
                                  </p:stCondLst>
                                  <p:childTnLst>
                                    <p:set>
                                      <p:cBhvr>
                                        <p:cTn id="6" dur="0" fill="hold">
                                          <p:stCondLst>
                                            <p:cond delay="0"/>
                                          </p:stCondLst>
                                        </p:cTn>
                                        <p:tgtEl>
                                          <p:spTgt spid="11267"/>
                                        </p:tgtEl>
                                        <p:attrNameLst>
                                          <p:attrName>style.visibility</p:attrName>
                                        </p:attrNameLst>
                                      </p:cBhvr>
                                      <p:to>
                                        <p:strVal val="visible"/>
                                      </p:to>
                                    </p:set>
                                    <p:animEffect>
                                      <p:cBhvr>
                                        <p:cTn id="7" dur="500"/>
                                        <p:tgtEl>
                                          <p:spTgt spid="112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zh-CN" altLang="en-US"/>
              <a:t>一、融资租赁和常见的租赁类型</a:t>
            </a:r>
          </a:p>
        </p:txBody>
      </p:sp>
      <p:sp>
        <p:nvSpPr>
          <p:cNvPr id="12291" name="Rectangle 3"/>
          <p:cNvSpPr>
            <a:spLocks noGrp="1" noChangeArrowheads="1"/>
          </p:cNvSpPr>
          <p:nvPr>
            <p:ph sz="half" idx="1"/>
          </p:nvPr>
        </p:nvSpPr>
        <p:spPr>
          <a:xfrm>
            <a:off x="914400" y="2362200"/>
            <a:ext cx="7818438" cy="1166813"/>
          </a:xfrm>
        </p:spPr>
        <p:txBody>
          <a:bodyPr/>
          <a:lstStyle/>
          <a:p>
            <a:r>
              <a:rPr lang="zh-CN" altLang="en-US" sz="2000" b="1">
                <a:latin typeface="宋体" pitchFamily="2" charset="-122"/>
              </a:rPr>
              <a:t>融资租赁</a:t>
            </a:r>
            <a:r>
              <a:rPr lang="zh-CN" altLang="en-US" sz="2000">
                <a:latin typeface="宋体" pitchFamily="2" charset="-122"/>
              </a:rPr>
              <a:t>：出租人对承租人所选定的租赁物件，进行以融资为目    的的购买，然后再以收取租金为条件， 将该租赁物件中长期租赁    给该承租人；（见前）</a:t>
            </a:r>
          </a:p>
          <a:p>
            <a:pPr>
              <a:buFont typeface="Wingdings" pitchFamily="2" charset="2"/>
              <a:buNone/>
            </a:pPr>
            <a:r>
              <a:rPr lang="zh-CN" altLang="en-US" sz="2000">
                <a:latin typeface="宋体" pitchFamily="2" charset="-122"/>
              </a:rPr>
              <a:t>     </a:t>
            </a:r>
          </a:p>
        </p:txBody>
      </p:sp>
      <p:sp>
        <p:nvSpPr>
          <p:cNvPr id="12292" name="Rectangle 4"/>
          <p:cNvSpPr>
            <a:spLocks noGrp="1" noChangeArrowheads="1"/>
          </p:cNvSpPr>
          <p:nvPr>
            <p:ph type="body" sz="half" idx="2"/>
          </p:nvPr>
        </p:nvSpPr>
        <p:spPr>
          <a:xfrm>
            <a:off x="762000" y="3886200"/>
            <a:ext cx="8077200" cy="568325"/>
          </a:xfrm>
        </p:spPr>
        <p:txBody>
          <a:bodyPr/>
          <a:lstStyle/>
          <a:p>
            <a:pPr>
              <a:lnSpc>
                <a:spcPct val="90000"/>
              </a:lnSpc>
            </a:pPr>
            <a:r>
              <a:rPr lang="zh-CN" altLang="en-US" sz="2000" b="1"/>
              <a:t>经营租赁</a:t>
            </a:r>
            <a:r>
              <a:rPr lang="zh-CN" altLang="en-US" sz="2000"/>
              <a:t>：除融资租赁以外的其它租赁。</a:t>
            </a:r>
            <a:r>
              <a:rPr lang="zh-CN" altLang="en-US" sz="2000" i="1"/>
              <a:t>（</a:t>
            </a:r>
            <a:r>
              <a:rPr lang="zh-CN" altLang="en-US" sz="2400" i="1" u="sng">
                <a:effectLst>
                  <a:outerShdw blurRad="38100" dist="38100" dir="2700000" algn="tl">
                    <a:srgbClr val="C0C0C0"/>
                  </a:outerShdw>
                </a:effectLst>
              </a:rPr>
              <a:t>残值）</a:t>
            </a:r>
          </a:p>
          <a:p>
            <a:pPr>
              <a:lnSpc>
                <a:spcPct val="90000"/>
              </a:lnSpc>
            </a:pPr>
            <a:r>
              <a:rPr lang="zh-CN" altLang="en-US" sz="2000" b="1"/>
              <a:t>经营性租赁：</a:t>
            </a:r>
            <a:endParaRPr lang="zh-CN" altLang="en-US" sz="2400" i="1" u="sng">
              <a:effectLst>
                <a:outerShdw blurRad="38100" dist="38100" dir="2700000" algn="tl">
                  <a:srgbClr val="C0C0C0"/>
                </a:outerShdw>
              </a:effectLst>
            </a:endParaRPr>
          </a:p>
          <a:p>
            <a:pPr>
              <a:lnSpc>
                <a:spcPct val="90000"/>
              </a:lnSpc>
              <a:buFont typeface="Wingdings" pitchFamily="2" charset="2"/>
              <a:buNone/>
            </a:pPr>
            <a:r>
              <a:rPr lang="zh-CN" altLang="en-US" sz="2000"/>
              <a:t>            </a:t>
            </a:r>
            <a:r>
              <a:rPr lang="zh-CN" altLang="en-US" sz="2000" i="1"/>
              <a:t>经营性租赁发展之日，中国租赁业成功之时。</a:t>
            </a:r>
          </a:p>
        </p:txBody>
      </p:sp>
    </p:spTree>
  </p:cSld>
  <p:clrMapOvr>
    <a:masterClrMapping/>
  </p:clrMapOvr>
  <p:transition spd="slow">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zh-CN" altLang="en-US">
                <a:latin typeface="Times New Roman" pitchFamily="18" charset="0"/>
                <a:ea typeface="黑体" pitchFamily="49" charset="-122"/>
              </a:rPr>
              <a:t>企业会计准则第</a:t>
            </a:r>
            <a:r>
              <a:rPr lang="zh-CN" altLang="zh-CN">
                <a:latin typeface="Times New Roman" pitchFamily="18" charset="0"/>
                <a:ea typeface="黑体" pitchFamily="49" charset="-122"/>
              </a:rPr>
              <a:t>21</a:t>
            </a:r>
            <a:r>
              <a:rPr lang="zh-CN" altLang="en-US">
                <a:latin typeface="Times New Roman" pitchFamily="18" charset="0"/>
                <a:ea typeface="黑体" pitchFamily="49" charset="-122"/>
              </a:rPr>
              <a:t>号  租赁</a:t>
            </a:r>
            <a:r>
              <a:rPr lang="zh-CN" altLang="en-US" sz="2000">
                <a:latin typeface="Times New Roman" pitchFamily="18" charset="0"/>
                <a:ea typeface="黑体" pitchFamily="49" charset="-122"/>
              </a:rPr>
              <a:t/>
            </a:r>
            <a:br>
              <a:rPr lang="zh-CN" altLang="en-US" sz="2000">
                <a:latin typeface="Times New Roman" pitchFamily="18" charset="0"/>
                <a:ea typeface="黑体" pitchFamily="49" charset="-122"/>
              </a:rPr>
            </a:br>
            <a:endParaRPr lang="zh-CN" altLang="en-US" sz="2000">
              <a:latin typeface="Times New Roman" pitchFamily="18" charset="0"/>
              <a:ea typeface="黑体" pitchFamily="49" charset="-122"/>
            </a:endParaRPr>
          </a:p>
        </p:txBody>
      </p:sp>
      <p:sp>
        <p:nvSpPr>
          <p:cNvPr id="13315" name="Rectangle 3"/>
          <p:cNvSpPr>
            <a:spLocks noGrp="1" noChangeArrowheads="1"/>
          </p:cNvSpPr>
          <p:nvPr>
            <p:ph idx="1"/>
          </p:nvPr>
        </p:nvSpPr>
        <p:spPr>
          <a:xfrm>
            <a:off x="838200" y="2286000"/>
            <a:ext cx="8077200" cy="4191000"/>
          </a:xfrm>
        </p:spPr>
        <p:txBody>
          <a:bodyPr/>
          <a:lstStyle/>
          <a:p>
            <a:r>
              <a:rPr lang="zh-CN" altLang="en-US" sz="2000">
                <a:latin typeface="Times New Roman" pitchFamily="18" charset="0"/>
                <a:ea typeface="仿宋_GB2312" pitchFamily="49" charset="-122"/>
              </a:rPr>
              <a:t>第六条  符合下列一项或数项标准的租赁，应当认定为融资租赁：</a:t>
            </a:r>
            <a:r>
              <a:rPr lang="zh-CN" altLang="en-US" sz="2000">
                <a:latin typeface="Times New Roman"/>
                <a:ea typeface="仿宋_GB2312" pitchFamily="49" charset="-122"/>
              </a:rPr>
              <a:t> </a:t>
            </a:r>
            <a:r>
              <a:rPr lang="zh-CN" altLang="en-US" sz="2000">
                <a:latin typeface="Times New Roman" pitchFamily="18" charset="0"/>
                <a:ea typeface="仿宋_GB2312" pitchFamily="49" charset="-122"/>
              </a:rPr>
              <a:t/>
            </a:r>
            <a:br>
              <a:rPr lang="zh-CN" altLang="en-US" sz="2000">
                <a:latin typeface="Times New Roman" pitchFamily="18" charset="0"/>
                <a:ea typeface="仿宋_GB2312" pitchFamily="49" charset="-122"/>
              </a:rPr>
            </a:br>
            <a:r>
              <a:rPr lang="zh-CN" altLang="en-US" sz="2000">
                <a:latin typeface="Times New Roman" pitchFamily="18" charset="0"/>
                <a:ea typeface="仿宋_GB2312" pitchFamily="49" charset="-122"/>
              </a:rPr>
              <a:t>    （一）在租赁期届满时，租赁资产的所有权转移给承租人。</a:t>
            </a:r>
            <a:br>
              <a:rPr lang="zh-CN" altLang="en-US" sz="2000">
                <a:latin typeface="Times New Roman" pitchFamily="18" charset="0"/>
                <a:ea typeface="仿宋_GB2312" pitchFamily="49" charset="-122"/>
              </a:rPr>
            </a:br>
            <a:r>
              <a:rPr lang="zh-CN" altLang="en-US" sz="2000">
                <a:latin typeface="Times New Roman" pitchFamily="18" charset="0"/>
                <a:ea typeface="仿宋_GB2312" pitchFamily="49" charset="-122"/>
              </a:rPr>
              <a:t>    （二）承租人有购买租赁资产的选择权，所订立的购买价款预计将远低于行使选择权时租赁资产的公允价值，因而在租赁开始日就可以合理确定承租人将会行使这种选择权。</a:t>
            </a:r>
            <a:br>
              <a:rPr lang="zh-CN" altLang="en-US" sz="2000">
                <a:latin typeface="Times New Roman" pitchFamily="18" charset="0"/>
                <a:ea typeface="仿宋_GB2312" pitchFamily="49" charset="-122"/>
              </a:rPr>
            </a:br>
            <a:r>
              <a:rPr lang="zh-CN" altLang="en-US" sz="2000">
                <a:latin typeface="Times New Roman" pitchFamily="18" charset="0"/>
                <a:ea typeface="仿宋_GB2312" pitchFamily="49" charset="-122"/>
              </a:rPr>
              <a:t>    （三）即使资产的所有权不转移，但租赁期占租赁资产使用寿命的大部分。</a:t>
            </a:r>
            <a:r>
              <a:rPr lang="zh-CN" altLang="zh-CN" sz="2000">
                <a:latin typeface="Times New Roman" pitchFamily="18" charset="0"/>
                <a:ea typeface="仿宋_GB2312" pitchFamily="49" charset="-122"/>
              </a:rPr>
              <a:t>(75%)</a:t>
            </a:r>
            <a:r>
              <a:rPr lang="zh-CN" altLang="zh-CN" sz="2000">
                <a:latin typeface="Times New Roman" pitchFamily="18" charset="0"/>
              </a:rPr>
              <a:t/>
            </a:r>
            <a:br>
              <a:rPr lang="zh-CN" altLang="zh-CN" sz="2000">
                <a:latin typeface="Times New Roman" pitchFamily="18" charset="0"/>
              </a:rPr>
            </a:br>
            <a:r>
              <a:rPr lang="zh-CN" altLang="zh-CN" sz="2000">
                <a:ea typeface="仿宋_GB2312" pitchFamily="49" charset="-122"/>
              </a:rPr>
              <a:t>    </a:t>
            </a:r>
            <a:r>
              <a:rPr lang="zh-CN" altLang="en-US" sz="2000">
                <a:ea typeface="仿宋_GB2312" pitchFamily="49" charset="-122"/>
              </a:rPr>
              <a:t>（四）承租人在租赁开始日的最低租赁付款额现值，几乎相当于租赁开始日租赁资产公允价值；出租人在租赁开始日的最低租赁收款额现值，几乎相当于租赁开始日租赁资产公允价值。</a:t>
            </a:r>
            <a:r>
              <a:rPr lang="zh-CN" altLang="zh-CN" sz="2000">
                <a:ea typeface="仿宋_GB2312" pitchFamily="49" charset="-122"/>
              </a:rPr>
              <a:t>(90%)    </a:t>
            </a:r>
            <a:br>
              <a:rPr lang="zh-CN" altLang="zh-CN" sz="2000">
                <a:ea typeface="仿宋_GB2312" pitchFamily="49" charset="-122"/>
              </a:rPr>
            </a:br>
            <a:r>
              <a:rPr lang="zh-CN" altLang="en-US" sz="2000">
                <a:ea typeface="仿宋_GB2312" pitchFamily="49" charset="-122"/>
              </a:rPr>
              <a:t>（五）租赁资产性质特殊，如果不作较大改造，只有承租人才能使用</a:t>
            </a:r>
            <a:r>
              <a:rPr lang="zh-CN" altLang="en-US" sz="1800">
                <a:ea typeface="仿宋_GB2312" pitchFamily="49" charset="-122"/>
              </a:rPr>
              <a: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zh-CN" altLang="en-US"/>
              <a:t>一、融资租赁和常见的租赁类型</a:t>
            </a:r>
            <a:r>
              <a:rPr lang="zh-CN" altLang="en-US" sz="2800">
                <a:latin typeface="仿宋_GB2312" pitchFamily="49" charset="-122"/>
                <a:ea typeface="仿宋_GB2312" pitchFamily="49" charset="-122"/>
              </a:rPr>
              <a:t/>
            </a:r>
            <a:br>
              <a:rPr lang="zh-CN" altLang="en-US" sz="2800">
                <a:latin typeface="仿宋_GB2312" pitchFamily="49" charset="-122"/>
                <a:ea typeface="仿宋_GB2312" pitchFamily="49" charset="-122"/>
              </a:rPr>
            </a:br>
            <a:r>
              <a:rPr lang="zh-CN" altLang="en-US" sz="2800">
                <a:latin typeface="仿宋_GB2312" pitchFamily="49" charset="-122"/>
                <a:ea typeface="仿宋_GB2312" pitchFamily="49" charset="-122"/>
              </a:rPr>
              <a:t>           </a:t>
            </a:r>
            <a:r>
              <a:rPr lang="zh-CN" altLang="zh-CN" sz="2100" b="0">
                <a:latin typeface="Times New Roman"/>
                <a:ea typeface="仿宋_GB2312" pitchFamily="49" charset="-122"/>
              </a:rPr>
              <a:t>——</a:t>
            </a:r>
            <a:r>
              <a:rPr lang="zh-CN" altLang="en-US" sz="2100" b="0">
                <a:latin typeface="仿宋_GB2312" pitchFamily="49" charset="-122"/>
                <a:ea typeface="仿宋_GB2312" pitchFamily="49" charset="-122"/>
              </a:rPr>
              <a:t>按交易方式分</a:t>
            </a:r>
          </a:p>
        </p:txBody>
      </p:sp>
      <p:sp>
        <p:nvSpPr>
          <p:cNvPr id="14339" name="Rectangle 3"/>
          <p:cNvSpPr>
            <a:spLocks noChangeArrowheads="1"/>
          </p:cNvSpPr>
          <p:nvPr/>
        </p:nvSpPr>
        <p:spPr bwMode="auto">
          <a:xfrm>
            <a:off x="668338" y="2557463"/>
            <a:ext cx="3065462" cy="2398712"/>
          </a:xfrm>
          <a:prstGeom prst="rect">
            <a:avLst/>
          </a:prstGeom>
          <a:noFill/>
          <a:ln w="9525">
            <a:noFill/>
            <a:miter lim="800000"/>
            <a:headEnd/>
            <a:tailEnd/>
          </a:ln>
        </p:spPr>
        <p:txBody>
          <a:bodyPr lIns="0" tIns="0" rIns="0" bIns="0">
            <a:spAutoFit/>
          </a:bodyPr>
          <a:lstStyle/>
          <a:p>
            <a:pPr marL="169863" lvl="1" indent="-168275" defTabSz="330200">
              <a:spcBef>
                <a:spcPct val="20000"/>
              </a:spcBef>
              <a:buClr>
                <a:schemeClr val="tx1"/>
              </a:buClr>
              <a:buSzPct val="75000"/>
              <a:buFontTx/>
              <a:buChar char="–"/>
              <a:tabLst>
                <a:tab pos="8521700" algn="r"/>
              </a:tabLst>
            </a:pPr>
            <a:r>
              <a:rPr lang="zh-CN" altLang="en-US" sz="1800" b="1">
                <a:latin typeface="仿宋_GB2312" pitchFamily="49" charset="-122"/>
                <a:ea typeface="仿宋_GB2312" pitchFamily="49" charset="-122"/>
              </a:rPr>
              <a:t> 直租：</a:t>
            </a:r>
          </a:p>
          <a:p>
            <a:pPr marL="169863" lvl="1" indent="-168275" defTabSz="330200">
              <a:spcBef>
                <a:spcPct val="20000"/>
              </a:spcBef>
              <a:buClr>
                <a:schemeClr val="tx1"/>
              </a:buClr>
              <a:buSzPct val="75000"/>
              <a:tabLst>
                <a:tab pos="8521700" algn="r"/>
              </a:tabLst>
            </a:pPr>
            <a:r>
              <a:rPr lang="zh-CN" altLang="en-US" sz="1800">
                <a:latin typeface="宋体" pitchFamily="2" charset="-122"/>
              </a:rPr>
              <a:t>    </a:t>
            </a:r>
            <a:r>
              <a:rPr lang="zh-CN" altLang="en-US" sz="1800">
                <a:latin typeface="仿宋_GB2312" pitchFamily="49" charset="-122"/>
                <a:ea typeface="仿宋_GB2312" pitchFamily="49" charset="-122"/>
              </a:rPr>
              <a:t>是由出租人</a:t>
            </a:r>
            <a:r>
              <a:rPr lang="zh-CN" altLang="en-US" sz="1800">
                <a:ea typeface="仿宋_GB2312" pitchFamily="49" charset="-122"/>
              </a:rPr>
              <a:t>根据承租人对出卖人、租赁物的选择</a:t>
            </a:r>
            <a:r>
              <a:rPr lang="zh-CN" altLang="en-US">
                <a:ea typeface="仿宋_GB2312" pitchFamily="49" charset="-122"/>
              </a:rPr>
              <a:t>，</a:t>
            </a:r>
            <a:r>
              <a:rPr lang="zh-CN" altLang="en-US" sz="1800">
                <a:latin typeface="仿宋_GB2312" pitchFamily="49" charset="-122"/>
                <a:ea typeface="仿宋_GB2312" pitchFamily="49" charset="-122"/>
              </a:rPr>
              <a:t>从金融市场筹措的资金，直接向供货厂商购买设备，然后租赁给承租人</a:t>
            </a:r>
            <a:r>
              <a:rPr lang="zh-CN" altLang="en-US" sz="1700">
                <a:latin typeface="仿宋_GB2312" pitchFamily="49" charset="-122"/>
                <a:ea typeface="仿宋_GB2312" pitchFamily="49" charset="-122"/>
              </a:rPr>
              <a:t>的租赁形式</a:t>
            </a:r>
            <a:r>
              <a:rPr lang="zh-CN" altLang="en-US" sz="1800">
                <a:latin typeface="仿宋_GB2312" pitchFamily="49" charset="-122"/>
                <a:ea typeface="新宋体" pitchFamily="49" charset="-122"/>
              </a:rPr>
              <a:t>。</a:t>
            </a:r>
            <a:r>
              <a:rPr lang="zh-CN" altLang="en-US" sz="1800">
                <a:latin typeface="宋体" pitchFamily="2" charset="-122"/>
              </a:rPr>
              <a:t/>
            </a:r>
            <a:br>
              <a:rPr lang="zh-CN" altLang="en-US" sz="1800">
                <a:latin typeface="宋体" pitchFamily="2" charset="-122"/>
              </a:rPr>
            </a:br>
            <a:endParaRPr lang="zh-CN" altLang="en-US" sz="1800">
              <a:latin typeface="宋体" pitchFamily="2" charset="-122"/>
            </a:endParaRPr>
          </a:p>
          <a:p>
            <a:pPr marL="169863" lvl="1" indent="-168275" defTabSz="330200">
              <a:spcBef>
                <a:spcPct val="20000"/>
              </a:spcBef>
              <a:buClr>
                <a:schemeClr val="tx1"/>
              </a:buClr>
              <a:buSzPct val="75000"/>
              <a:buFontTx/>
              <a:buChar char="–"/>
              <a:tabLst>
                <a:tab pos="8521700" algn="r"/>
              </a:tabLst>
            </a:pPr>
            <a:endParaRPr lang="en-US" altLang="zh-CN" sz="1800">
              <a:latin typeface="Arial" pitchFamily="34" charset="0"/>
              <a:ea typeface="仿宋_GB2312" pitchFamily="49" charset="-122"/>
            </a:endParaRPr>
          </a:p>
        </p:txBody>
      </p:sp>
      <p:sp>
        <p:nvSpPr>
          <p:cNvPr id="14340" name="Rectangle 4"/>
          <p:cNvSpPr>
            <a:spLocks noChangeArrowheads="1"/>
          </p:cNvSpPr>
          <p:nvPr/>
        </p:nvSpPr>
        <p:spPr bwMode="auto">
          <a:xfrm>
            <a:off x="5410200" y="2557463"/>
            <a:ext cx="3429000" cy="1524000"/>
          </a:xfrm>
          <a:prstGeom prst="rect">
            <a:avLst/>
          </a:prstGeom>
          <a:noFill/>
          <a:ln w="9525">
            <a:noFill/>
            <a:miter lim="800000"/>
            <a:headEnd/>
            <a:tailEnd/>
          </a:ln>
        </p:spPr>
        <p:txBody>
          <a:bodyPr lIns="0" tIns="0" rIns="0" bIns="0">
            <a:spAutoFit/>
          </a:bodyPr>
          <a:lstStyle/>
          <a:p>
            <a:pPr defTabSz="330200">
              <a:spcBef>
                <a:spcPct val="20000"/>
              </a:spcBef>
              <a:buClr>
                <a:schemeClr val="bg1"/>
              </a:buClr>
              <a:buSzPct val="75000"/>
              <a:buFont typeface="Wingdings" pitchFamily="2" charset="2"/>
              <a:buChar char="l"/>
              <a:tabLst>
                <a:tab pos="8521700" algn="r"/>
              </a:tabLst>
            </a:pPr>
            <a:r>
              <a:rPr lang="zh-CN" altLang="zh-CN" sz="1900" b="1">
                <a:latin typeface="仿宋_GB2312" pitchFamily="49" charset="-122"/>
                <a:ea typeface="仿宋_GB2312" pitchFamily="49" charset="-122"/>
              </a:rPr>
              <a:t>-</a:t>
            </a:r>
            <a:r>
              <a:rPr lang="zh-CN" altLang="en-US" sz="1900" b="1">
                <a:latin typeface="仿宋_GB2312" pitchFamily="49" charset="-122"/>
                <a:ea typeface="仿宋_GB2312" pitchFamily="49" charset="-122"/>
              </a:rPr>
              <a:t>回租：</a:t>
            </a:r>
          </a:p>
          <a:p>
            <a:pPr defTabSz="330200">
              <a:spcBef>
                <a:spcPct val="20000"/>
              </a:spcBef>
              <a:buClr>
                <a:schemeClr val="bg1"/>
              </a:buClr>
              <a:buSzPct val="75000"/>
              <a:buFont typeface="Wingdings" pitchFamily="2" charset="2"/>
              <a:buChar char="l"/>
              <a:tabLst>
                <a:tab pos="8521700" algn="r"/>
              </a:tabLst>
            </a:pPr>
            <a:r>
              <a:rPr lang="zh-CN" altLang="en-US" sz="1900" b="1">
                <a:latin typeface="宋体" pitchFamily="2" charset="-122"/>
              </a:rPr>
              <a:t>  </a:t>
            </a:r>
            <a:r>
              <a:rPr lang="zh-CN" altLang="en-US" sz="1900">
                <a:latin typeface="仿宋_GB2312" pitchFamily="49" charset="-122"/>
                <a:ea typeface="仿宋_GB2312" pitchFamily="49" charset="-122"/>
              </a:rPr>
              <a:t>承租人将自有物件出卖给出租人，同时与出租人签一份融     资租赁合同，再将该物件从出        </a:t>
            </a:r>
          </a:p>
          <a:p>
            <a:pPr defTabSz="330200">
              <a:spcBef>
                <a:spcPct val="20000"/>
              </a:spcBef>
              <a:buClr>
                <a:schemeClr val="bg1"/>
              </a:buClr>
              <a:buSzPct val="75000"/>
              <a:buFont typeface="Wingdings" pitchFamily="2" charset="2"/>
              <a:buChar char="l"/>
              <a:tabLst>
                <a:tab pos="8521700" algn="r"/>
              </a:tabLst>
            </a:pPr>
            <a:r>
              <a:rPr lang="zh-CN" altLang="en-US" sz="1900">
                <a:latin typeface="仿宋_GB2312" pitchFamily="49" charset="-122"/>
                <a:ea typeface="仿宋_GB2312" pitchFamily="49" charset="-122"/>
              </a:rPr>
              <a:t>   租人处租回的租赁形式。</a:t>
            </a:r>
          </a:p>
        </p:txBody>
      </p:sp>
      <p:sp>
        <p:nvSpPr>
          <p:cNvPr id="14341" name="Rectangle 5"/>
          <p:cNvSpPr>
            <a:spLocks noChangeArrowheads="1"/>
          </p:cNvSpPr>
          <p:nvPr/>
        </p:nvSpPr>
        <p:spPr bwMode="auto">
          <a:xfrm>
            <a:off x="2230438" y="5334000"/>
            <a:ext cx="4627562" cy="879475"/>
          </a:xfrm>
          <a:prstGeom prst="rect">
            <a:avLst/>
          </a:prstGeom>
          <a:noFill/>
          <a:ln w="9525">
            <a:noFill/>
            <a:miter lim="800000"/>
            <a:headEnd/>
            <a:tailEnd/>
          </a:ln>
        </p:spPr>
        <p:txBody>
          <a:bodyPr lIns="0" tIns="0" rIns="0" bIns="0">
            <a:spAutoFit/>
          </a:bodyPr>
          <a:lstStyle/>
          <a:p>
            <a:pPr marL="169863" lvl="1" indent="-168275" defTabSz="330200">
              <a:spcBef>
                <a:spcPct val="20000"/>
              </a:spcBef>
              <a:buClr>
                <a:schemeClr val="tx1"/>
              </a:buClr>
              <a:buSzPct val="75000"/>
              <a:buFontTx/>
              <a:buChar char="–"/>
              <a:tabLst>
                <a:tab pos="8521700" algn="r"/>
              </a:tabLst>
            </a:pPr>
            <a:r>
              <a:rPr lang="zh-CN" altLang="en-US" sz="1800" b="1">
                <a:latin typeface="宋体" pitchFamily="2" charset="-122"/>
              </a:rPr>
              <a:t>转租赁：</a:t>
            </a:r>
          </a:p>
          <a:p>
            <a:pPr marL="169863" lvl="1" indent="-168275" defTabSz="330200">
              <a:spcBef>
                <a:spcPct val="20000"/>
              </a:spcBef>
              <a:buClr>
                <a:schemeClr val="tx1"/>
              </a:buClr>
              <a:buSzPct val="75000"/>
              <a:tabLst>
                <a:tab pos="8521700" algn="r"/>
              </a:tabLst>
            </a:pPr>
            <a:r>
              <a:rPr lang="zh-CN" altLang="en-US" sz="1800">
                <a:latin typeface="Arial" pitchFamily="34" charset="0"/>
                <a:ea typeface="仿宋_GB2312" pitchFamily="49" charset="-122"/>
              </a:rPr>
              <a:t>     以同一物件为标的的多次融资租赁业务。上一合同的</a:t>
            </a:r>
            <a:r>
              <a:rPr lang="zh-CN" altLang="en-US" sz="1700">
                <a:latin typeface="仿宋_GB2312" pitchFamily="49" charset="-122"/>
                <a:ea typeface="仿宋_GB2312" pitchFamily="49" charset="-122"/>
              </a:rPr>
              <a:t>承租人为下一合同的</a:t>
            </a:r>
            <a:r>
              <a:rPr lang="zh-CN" altLang="en-US" sz="1800">
                <a:latin typeface="仿宋_GB2312" pitchFamily="49" charset="-122"/>
                <a:ea typeface="仿宋_GB2312" pitchFamily="49" charset="-122"/>
              </a:rPr>
              <a:t>出租人。</a:t>
            </a:r>
          </a:p>
        </p:txBody>
      </p:sp>
      <p:sp>
        <p:nvSpPr>
          <p:cNvPr id="14342" name="Text Box 6"/>
          <p:cNvSpPr txBox="1">
            <a:spLocks noChangeArrowheads="1"/>
          </p:cNvSpPr>
          <p:nvPr/>
        </p:nvSpPr>
        <p:spPr bwMode="auto">
          <a:xfrm>
            <a:off x="3983038" y="4267200"/>
            <a:ext cx="1047750" cy="549275"/>
          </a:xfrm>
          <a:prstGeom prst="rect">
            <a:avLst/>
          </a:prstGeom>
          <a:noFill/>
          <a:ln w="9525">
            <a:noFill/>
            <a:miter lim="800000"/>
            <a:headEnd/>
            <a:tailEnd/>
          </a:ln>
        </p:spPr>
        <p:txBody>
          <a:bodyPr lIns="0" tIns="0" rIns="0" bIns="0" anchor="ctr">
            <a:spAutoFit/>
          </a:bodyPr>
          <a:lstStyle/>
          <a:p>
            <a:pPr algn="ctr" eaLnBrk="0" hangingPunct="0"/>
            <a:r>
              <a:rPr lang="zh-CN" altLang="en-US" sz="1800" b="1">
                <a:latin typeface="Arial" pitchFamily="34" charset="0"/>
              </a:rPr>
              <a:t>政府</a:t>
            </a:r>
          </a:p>
          <a:p>
            <a:pPr algn="ctr" eaLnBrk="0" hangingPunct="0"/>
            <a:r>
              <a:rPr lang="zh-CN" altLang="en-US" sz="1800" b="1">
                <a:latin typeface="Arial" pitchFamily="34" charset="0"/>
              </a:rPr>
              <a:t>公用事业</a:t>
            </a:r>
          </a:p>
        </p:txBody>
      </p:sp>
      <p:sp>
        <p:nvSpPr>
          <p:cNvPr id="14343" name="Text Box 7"/>
          <p:cNvSpPr txBox="1">
            <a:spLocks noChangeArrowheads="1"/>
          </p:cNvSpPr>
          <p:nvPr/>
        </p:nvSpPr>
        <p:spPr bwMode="auto">
          <a:xfrm>
            <a:off x="5145088" y="3808413"/>
            <a:ext cx="0" cy="182562"/>
          </a:xfrm>
          <a:prstGeom prst="rect">
            <a:avLst/>
          </a:prstGeom>
          <a:noFill/>
          <a:ln w="9525">
            <a:noFill/>
            <a:miter lim="800000"/>
            <a:headEnd/>
            <a:tailEnd/>
          </a:ln>
        </p:spPr>
        <p:txBody>
          <a:bodyPr wrap="none" lIns="0" tIns="0" rIns="0" bIns="0" anchor="ctr">
            <a:spAutoFit/>
          </a:bodyPr>
          <a:lstStyle/>
          <a:p>
            <a:pPr algn="ctr" eaLnBrk="0" hangingPunct="0"/>
            <a:endParaRPr lang="zh-CN" altLang="zh-CN" sz="1200" b="1">
              <a:solidFill>
                <a:schemeClr val="bg1"/>
              </a:solidFill>
              <a:latin typeface="Arial" pitchFamily="34" charset="0"/>
            </a:endParaRPr>
          </a:p>
        </p:txBody>
      </p:sp>
      <p:sp>
        <p:nvSpPr>
          <p:cNvPr id="14344" name="Text Box 8"/>
          <p:cNvSpPr txBox="1">
            <a:spLocks noChangeArrowheads="1"/>
          </p:cNvSpPr>
          <p:nvPr/>
        </p:nvSpPr>
        <p:spPr bwMode="auto">
          <a:xfrm>
            <a:off x="5160963" y="4570413"/>
            <a:ext cx="0" cy="182562"/>
          </a:xfrm>
          <a:prstGeom prst="rect">
            <a:avLst/>
          </a:prstGeom>
          <a:noFill/>
          <a:ln w="9525">
            <a:noFill/>
            <a:miter lim="800000"/>
            <a:headEnd/>
            <a:tailEnd/>
          </a:ln>
        </p:spPr>
        <p:txBody>
          <a:bodyPr wrap="none" lIns="0" tIns="0" rIns="0" bIns="0" anchor="ctr">
            <a:spAutoFit/>
          </a:bodyPr>
          <a:lstStyle/>
          <a:p>
            <a:pPr algn="ctr" eaLnBrk="0" hangingPunct="0"/>
            <a:endParaRPr lang="zh-CN" altLang="zh-CN" sz="1200" b="1">
              <a:latin typeface="Arial" pitchFamily="34" charset="0"/>
            </a:endParaRPr>
          </a:p>
        </p:txBody>
      </p:sp>
      <p:sp>
        <p:nvSpPr>
          <p:cNvPr id="14345" name="未知"/>
          <p:cNvSpPr>
            <a:spLocks/>
          </p:cNvSpPr>
          <p:nvPr/>
        </p:nvSpPr>
        <p:spPr bwMode="auto">
          <a:xfrm>
            <a:off x="304800" y="2436813"/>
            <a:ext cx="4205288" cy="3321050"/>
          </a:xfrm>
          <a:custGeom>
            <a:avLst/>
            <a:gdLst/>
            <a:ahLst/>
            <a:cxnLst>
              <a:cxn ang="0">
                <a:pos x="2648" y="0"/>
              </a:cxn>
              <a:cxn ang="0">
                <a:pos x="0" y="0"/>
              </a:cxn>
              <a:cxn ang="0">
                <a:pos x="3" y="2092"/>
              </a:cxn>
              <a:cxn ang="0">
                <a:pos x="2649" y="1092"/>
              </a:cxn>
              <a:cxn ang="0">
                <a:pos x="2648" y="0"/>
              </a:cxn>
            </a:cxnLst>
            <a:rect l="0" t="0" r="r" b="b"/>
            <a:pathLst>
              <a:path w="2649" h="2092">
                <a:moveTo>
                  <a:pt x="2648" y="0"/>
                </a:moveTo>
                <a:lnTo>
                  <a:pt x="0" y="0"/>
                </a:lnTo>
                <a:lnTo>
                  <a:pt x="3" y="2092"/>
                </a:lnTo>
                <a:lnTo>
                  <a:pt x="2649" y="1092"/>
                </a:lnTo>
                <a:lnTo>
                  <a:pt x="2648" y="0"/>
                </a:lnTo>
                <a:close/>
              </a:path>
            </a:pathLst>
          </a:custGeom>
          <a:noFill/>
          <a:ln w="25400" cmpd="sng">
            <a:solidFill>
              <a:schemeClr val="tx1"/>
            </a:solidFill>
            <a:round/>
            <a:headEnd/>
            <a:tailEnd/>
          </a:ln>
        </p:spPr>
        <p:txBody>
          <a:bodyPr wrap="none" lIns="72000" tIns="0" rIns="0" bIns="0" anchor="ctr"/>
          <a:lstStyle/>
          <a:p>
            <a:endParaRPr lang="zh-CN" altLang="en-US"/>
          </a:p>
        </p:txBody>
      </p:sp>
      <p:sp>
        <p:nvSpPr>
          <p:cNvPr id="14346" name="未知"/>
          <p:cNvSpPr>
            <a:spLocks/>
          </p:cNvSpPr>
          <p:nvPr/>
        </p:nvSpPr>
        <p:spPr bwMode="auto">
          <a:xfrm>
            <a:off x="304800" y="4270375"/>
            <a:ext cx="8555038" cy="2068513"/>
          </a:xfrm>
          <a:custGeom>
            <a:avLst/>
            <a:gdLst/>
            <a:ahLst/>
            <a:cxnLst>
              <a:cxn ang="0">
                <a:pos x="0" y="1115"/>
              </a:cxn>
              <a:cxn ang="0">
                <a:pos x="3" y="1434"/>
              </a:cxn>
              <a:cxn ang="0">
                <a:pos x="5389" y="1434"/>
              </a:cxn>
              <a:cxn ang="0">
                <a:pos x="5389" y="1096"/>
              </a:cxn>
              <a:cxn ang="0">
                <a:pos x="2695" y="0"/>
              </a:cxn>
              <a:cxn ang="0">
                <a:pos x="0" y="1115"/>
              </a:cxn>
            </a:cxnLst>
            <a:rect l="0" t="0" r="r" b="b"/>
            <a:pathLst>
              <a:path w="5389" h="1434">
                <a:moveTo>
                  <a:pt x="0" y="1115"/>
                </a:moveTo>
                <a:lnTo>
                  <a:pt x="3" y="1434"/>
                </a:lnTo>
                <a:lnTo>
                  <a:pt x="5389" y="1434"/>
                </a:lnTo>
                <a:lnTo>
                  <a:pt x="5389" y="1096"/>
                </a:lnTo>
                <a:lnTo>
                  <a:pt x="2695" y="0"/>
                </a:lnTo>
                <a:lnTo>
                  <a:pt x="0" y="1115"/>
                </a:lnTo>
                <a:close/>
              </a:path>
            </a:pathLst>
          </a:custGeom>
          <a:noFill/>
          <a:ln w="25400" cmpd="sng">
            <a:solidFill>
              <a:schemeClr val="tx1"/>
            </a:solidFill>
            <a:round/>
            <a:headEnd/>
            <a:tailEnd/>
          </a:ln>
        </p:spPr>
        <p:txBody>
          <a:bodyPr wrap="none" lIns="72000" tIns="0" rIns="0" bIns="0" anchor="ctr"/>
          <a:lstStyle/>
          <a:p>
            <a:endParaRPr lang="zh-CN" altLang="en-US"/>
          </a:p>
        </p:txBody>
      </p:sp>
      <p:sp>
        <p:nvSpPr>
          <p:cNvPr id="14347" name="未知"/>
          <p:cNvSpPr>
            <a:spLocks/>
          </p:cNvSpPr>
          <p:nvPr/>
        </p:nvSpPr>
        <p:spPr bwMode="auto">
          <a:xfrm flipH="1">
            <a:off x="4654550" y="2436813"/>
            <a:ext cx="4205288" cy="3321050"/>
          </a:xfrm>
          <a:custGeom>
            <a:avLst/>
            <a:gdLst/>
            <a:ahLst/>
            <a:cxnLst>
              <a:cxn ang="0">
                <a:pos x="2648" y="0"/>
              </a:cxn>
              <a:cxn ang="0">
                <a:pos x="0" y="0"/>
              </a:cxn>
              <a:cxn ang="0">
                <a:pos x="3" y="2092"/>
              </a:cxn>
              <a:cxn ang="0">
                <a:pos x="2649" y="1092"/>
              </a:cxn>
              <a:cxn ang="0">
                <a:pos x="2648" y="0"/>
              </a:cxn>
            </a:cxnLst>
            <a:rect l="0" t="0" r="r" b="b"/>
            <a:pathLst>
              <a:path w="2649" h="2092">
                <a:moveTo>
                  <a:pt x="2648" y="0"/>
                </a:moveTo>
                <a:lnTo>
                  <a:pt x="0" y="0"/>
                </a:lnTo>
                <a:lnTo>
                  <a:pt x="3" y="2092"/>
                </a:lnTo>
                <a:lnTo>
                  <a:pt x="2649" y="1092"/>
                </a:lnTo>
                <a:lnTo>
                  <a:pt x="2648" y="0"/>
                </a:lnTo>
                <a:close/>
              </a:path>
            </a:pathLst>
          </a:custGeom>
          <a:noFill/>
          <a:ln w="25400" cmpd="sng">
            <a:solidFill>
              <a:schemeClr val="tx1"/>
            </a:solidFill>
            <a:round/>
            <a:headEnd/>
            <a:tailEnd/>
          </a:ln>
        </p:spPr>
        <p:txBody>
          <a:bodyPr wrap="none" lIns="72000" tIns="0" rIns="0" bIns="0" anchor="ctr"/>
          <a:lstStyle/>
          <a:p>
            <a:endParaRPr lang="zh-CN" altLang="en-US"/>
          </a:p>
        </p:txBody>
      </p:sp>
      <p:sp>
        <p:nvSpPr>
          <p:cNvPr id="14348" name="Rectangle 12"/>
          <p:cNvSpPr>
            <a:spLocks noChangeArrowheads="1"/>
          </p:cNvSpPr>
          <p:nvPr/>
        </p:nvSpPr>
        <p:spPr bwMode="auto">
          <a:xfrm>
            <a:off x="3657600" y="4038600"/>
            <a:ext cx="1676400" cy="838200"/>
          </a:xfrm>
          <a:prstGeom prst="rect">
            <a:avLst/>
          </a:prstGeom>
          <a:solidFill>
            <a:schemeClr val="accent2"/>
          </a:solidFill>
          <a:ln w="6350">
            <a:solidFill>
              <a:schemeClr val="accent2"/>
            </a:solidFill>
            <a:miter lim="800000"/>
            <a:headEnd/>
            <a:tailEnd/>
          </a:ln>
          <a:effectLst>
            <a:outerShdw dist="35921" dir="2700000" algn="ctr" rotWithShape="0">
              <a:schemeClr val="hlink"/>
            </a:outerShdw>
          </a:effectLst>
        </p:spPr>
        <p:txBody>
          <a:bodyPr wrap="none" lIns="72000" tIns="0" rIns="0" bIns="0" anchor="ctr"/>
          <a:lstStyle/>
          <a:p>
            <a:endParaRPr lang="zh-CN" altLang="en-US"/>
          </a:p>
        </p:txBody>
      </p:sp>
      <p:sp>
        <p:nvSpPr>
          <p:cNvPr id="14349" name="Text Box 13"/>
          <p:cNvSpPr txBox="1">
            <a:spLocks noChangeArrowheads="1"/>
          </p:cNvSpPr>
          <p:nvPr/>
        </p:nvSpPr>
        <p:spPr bwMode="auto">
          <a:xfrm flipH="1">
            <a:off x="3352800" y="4267200"/>
            <a:ext cx="2505075" cy="274638"/>
          </a:xfrm>
          <a:prstGeom prst="rect">
            <a:avLst/>
          </a:prstGeom>
          <a:noFill/>
          <a:ln w="9525">
            <a:noFill/>
            <a:miter lim="800000"/>
            <a:headEnd/>
            <a:tailEnd/>
          </a:ln>
        </p:spPr>
        <p:txBody>
          <a:bodyPr lIns="0" tIns="0" rIns="0" bIns="0" anchor="ctr">
            <a:spAutoFit/>
          </a:bodyPr>
          <a:lstStyle/>
          <a:p>
            <a:pPr algn="ctr" eaLnBrk="0" hangingPunct="0"/>
            <a:r>
              <a:rPr lang="zh-CN" altLang="en-US" sz="1800" b="1">
                <a:latin typeface="Arial" pitchFamily="34" charset="0"/>
                <a:ea typeface="仿宋_GB2312" pitchFamily="49" charset="-122"/>
              </a:rPr>
              <a:t>融资租赁</a:t>
            </a:r>
          </a:p>
        </p:txBody>
      </p:sp>
    </p:spTree>
  </p:cSld>
  <p:clrMapOvr>
    <a:masterClrMapping/>
  </p:clrMapOvr>
  <p:transition spd="slow">
    <p:split orient="vert"/>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ln/>
        </p:spPr>
        <p:txBody>
          <a:bodyPr/>
          <a:lstStyle/>
          <a:p>
            <a:r>
              <a:rPr lang="zh-CN" altLang="en-US"/>
              <a:t>二、融资租赁和常见的租赁类型</a:t>
            </a:r>
            <a:r>
              <a:rPr lang="zh-CN" altLang="en-US" sz="2800"/>
              <a:t/>
            </a:r>
            <a:br>
              <a:rPr lang="zh-CN" altLang="en-US" sz="2800"/>
            </a:br>
            <a:r>
              <a:rPr lang="zh-CN" altLang="en-US" sz="2800"/>
              <a:t>      </a:t>
            </a:r>
            <a:r>
              <a:rPr lang="zh-CN" altLang="zh-CN" sz="2800"/>
              <a:t>——</a:t>
            </a:r>
            <a:r>
              <a:rPr lang="zh-CN" altLang="en-US" sz="2100"/>
              <a:t>按出租人对融资风险的承受能力</a:t>
            </a:r>
          </a:p>
        </p:txBody>
      </p:sp>
      <p:sp>
        <p:nvSpPr>
          <p:cNvPr id="15363" name="AutoShape 3"/>
          <p:cNvSpPr>
            <a:spLocks noChangeArrowheads="1"/>
          </p:cNvSpPr>
          <p:nvPr/>
        </p:nvSpPr>
        <p:spPr bwMode="auto">
          <a:xfrm rot="5400000">
            <a:off x="2120107" y="708818"/>
            <a:ext cx="571500" cy="4049713"/>
          </a:xfrm>
          <a:prstGeom prst="homePlate">
            <a:avLst>
              <a:gd name="adj" fmla="val 26949"/>
            </a:avLst>
          </a:prstGeom>
          <a:solidFill>
            <a:schemeClr val="accent2"/>
          </a:solidFill>
          <a:ln w="9525">
            <a:noFill/>
            <a:miter lim="800000"/>
            <a:headEnd/>
            <a:tailEnd/>
          </a:ln>
          <a:effectLst>
            <a:outerShdw dist="35921" dir="2700000" algn="ctr" rotWithShape="0">
              <a:srgbClr val="808080"/>
            </a:outerShdw>
          </a:effectLst>
        </p:spPr>
        <p:txBody>
          <a:bodyPr lIns="0" tIns="0" rIns="0" bIns="0" anchor="ctr">
            <a:spAutoFit/>
          </a:bodyPr>
          <a:lstStyle/>
          <a:p>
            <a:endParaRPr lang="zh-CN" altLang="en-US"/>
          </a:p>
        </p:txBody>
      </p:sp>
      <p:sp>
        <p:nvSpPr>
          <p:cNvPr id="15364" name="未知"/>
          <p:cNvSpPr>
            <a:spLocks/>
          </p:cNvSpPr>
          <p:nvPr/>
        </p:nvSpPr>
        <p:spPr bwMode="auto">
          <a:xfrm>
            <a:off x="381000" y="2963863"/>
            <a:ext cx="4048125" cy="3187700"/>
          </a:xfrm>
          <a:custGeom>
            <a:avLst/>
            <a:gdLst/>
            <a:ahLst/>
            <a:cxnLst>
              <a:cxn ang="0">
                <a:pos x="2551" y="2008"/>
              </a:cxn>
              <a:cxn ang="0">
                <a:pos x="2551" y="0"/>
              </a:cxn>
              <a:cxn ang="0">
                <a:pos x="1274" y="97"/>
              </a:cxn>
              <a:cxn ang="0">
                <a:pos x="0" y="0"/>
              </a:cxn>
              <a:cxn ang="0">
                <a:pos x="0" y="2008"/>
              </a:cxn>
              <a:cxn ang="0">
                <a:pos x="2551" y="2008"/>
              </a:cxn>
            </a:cxnLst>
            <a:rect l="0" t="0" r="r" b="b"/>
            <a:pathLst>
              <a:path w="2551" h="2008">
                <a:moveTo>
                  <a:pt x="2551" y="2008"/>
                </a:moveTo>
                <a:lnTo>
                  <a:pt x="2551" y="0"/>
                </a:lnTo>
                <a:lnTo>
                  <a:pt x="1274" y="97"/>
                </a:lnTo>
                <a:lnTo>
                  <a:pt x="0" y="0"/>
                </a:lnTo>
                <a:lnTo>
                  <a:pt x="0" y="2008"/>
                </a:lnTo>
                <a:lnTo>
                  <a:pt x="2551" y="2008"/>
                </a:lnTo>
              </a:path>
            </a:pathLst>
          </a:custGeom>
          <a:noFill/>
          <a:ln w="6350" cmpd="sng">
            <a:solidFill>
              <a:srgbClr val="000000"/>
            </a:solidFill>
            <a:round/>
            <a:headEnd/>
            <a:tailEnd/>
          </a:ln>
        </p:spPr>
        <p:txBody>
          <a:bodyPr/>
          <a:lstStyle/>
          <a:p>
            <a:endParaRPr lang="zh-CN" altLang="en-US"/>
          </a:p>
        </p:txBody>
      </p:sp>
      <p:sp>
        <p:nvSpPr>
          <p:cNvPr id="15365" name="AutoShape 5"/>
          <p:cNvSpPr>
            <a:spLocks noChangeArrowheads="1"/>
          </p:cNvSpPr>
          <p:nvPr/>
        </p:nvSpPr>
        <p:spPr bwMode="auto">
          <a:xfrm rot="5400000">
            <a:off x="6606382" y="708818"/>
            <a:ext cx="571500" cy="4049713"/>
          </a:xfrm>
          <a:prstGeom prst="homePlate">
            <a:avLst>
              <a:gd name="adj" fmla="val 26949"/>
            </a:avLst>
          </a:prstGeom>
          <a:solidFill>
            <a:schemeClr val="accent2"/>
          </a:solidFill>
          <a:ln w="9525">
            <a:noFill/>
            <a:miter lim="800000"/>
            <a:headEnd/>
            <a:tailEnd/>
          </a:ln>
          <a:effectLst>
            <a:outerShdw dist="35921" dir="2700000" algn="ctr" rotWithShape="0">
              <a:srgbClr val="808080"/>
            </a:outerShdw>
          </a:effectLst>
        </p:spPr>
        <p:txBody>
          <a:bodyPr lIns="0" tIns="0" rIns="0" bIns="0" anchor="ctr">
            <a:spAutoFit/>
          </a:bodyPr>
          <a:lstStyle/>
          <a:p>
            <a:endParaRPr lang="zh-CN" altLang="en-US"/>
          </a:p>
        </p:txBody>
      </p:sp>
      <p:sp>
        <p:nvSpPr>
          <p:cNvPr id="15366" name="未知"/>
          <p:cNvSpPr>
            <a:spLocks/>
          </p:cNvSpPr>
          <p:nvPr/>
        </p:nvSpPr>
        <p:spPr bwMode="auto">
          <a:xfrm>
            <a:off x="4867275" y="2963863"/>
            <a:ext cx="4048125" cy="3187700"/>
          </a:xfrm>
          <a:custGeom>
            <a:avLst/>
            <a:gdLst/>
            <a:ahLst/>
            <a:cxnLst>
              <a:cxn ang="0">
                <a:pos x="2551" y="2008"/>
              </a:cxn>
              <a:cxn ang="0">
                <a:pos x="2551" y="0"/>
              </a:cxn>
              <a:cxn ang="0">
                <a:pos x="1274" y="97"/>
              </a:cxn>
              <a:cxn ang="0">
                <a:pos x="0" y="0"/>
              </a:cxn>
              <a:cxn ang="0">
                <a:pos x="0" y="2008"/>
              </a:cxn>
              <a:cxn ang="0">
                <a:pos x="2551" y="2008"/>
              </a:cxn>
            </a:cxnLst>
            <a:rect l="0" t="0" r="r" b="b"/>
            <a:pathLst>
              <a:path w="2551" h="2008">
                <a:moveTo>
                  <a:pt x="2551" y="2008"/>
                </a:moveTo>
                <a:lnTo>
                  <a:pt x="2551" y="0"/>
                </a:lnTo>
                <a:lnTo>
                  <a:pt x="1274" y="97"/>
                </a:lnTo>
                <a:lnTo>
                  <a:pt x="0" y="0"/>
                </a:lnTo>
                <a:lnTo>
                  <a:pt x="0" y="2008"/>
                </a:lnTo>
                <a:lnTo>
                  <a:pt x="2551" y="2008"/>
                </a:lnTo>
              </a:path>
            </a:pathLst>
          </a:custGeom>
          <a:noFill/>
          <a:ln w="6350" cmpd="sng">
            <a:solidFill>
              <a:srgbClr val="000000"/>
            </a:solidFill>
            <a:round/>
            <a:headEnd/>
            <a:tailEnd/>
          </a:ln>
        </p:spPr>
        <p:txBody>
          <a:bodyPr/>
          <a:lstStyle/>
          <a:p>
            <a:endParaRPr lang="zh-CN" altLang="en-US"/>
          </a:p>
        </p:txBody>
      </p:sp>
      <p:sp>
        <p:nvSpPr>
          <p:cNvPr id="15367" name="Text Box 7"/>
          <p:cNvSpPr txBox="1">
            <a:spLocks noChangeArrowheads="1"/>
          </p:cNvSpPr>
          <p:nvPr/>
        </p:nvSpPr>
        <p:spPr bwMode="auto">
          <a:xfrm>
            <a:off x="1289050" y="2598738"/>
            <a:ext cx="1979613" cy="212725"/>
          </a:xfrm>
          <a:prstGeom prst="rect">
            <a:avLst/>
          </a:prstGeom>
          <a:noFill/>
          <a:ln w="9525">
            <a:noFill/>
            <a:miter lim="800000"/>
            <a:headEnd/>
            <a:tailEnd/>
          </a:ln>
        </p:spPr>
        <p:txBody>
          <a:bodyPr lIns="0" tIns="0" rIns="0" bIns="0" anchor="ctr">
            <a:spAutoFit/>
          </a:bodyPr>
          <a:lstStyle/>
          <a:p>
            <a:pPr algn="ctr" eaLnBrk="0" hangingPunct="0">
              <a:spcBef>
                <a:spcPct val="50000"/>
              </a:spcBef>
            </a:pPr>
            <a:r>
              <a:rPr lang="zh-CN" altLang="en-US" sz="1400" b="1">
                <a:latin typeface="宋体" pitchFamily="2" charset="-122"/>
              </a:rPr>
              <a:t>委托租赁</a:t>
            </a:r>
          </a:p>
        </p:txBody>
      </p:sp>
      <p:sp>
        <p:nvSpPr>
          <p:cNvPr id="15368" name="Text Box 8"/>
          <p:cNvSpPr txBox="1">
            <a:spLocks noChangeArrowheads="1"/>
          </p:cNvSpPr>
          <p:nvPr/>
        </p:nvSpPr>
        <p:spPr bwMode="auto">
          <a:xfrm>
            <a:off x="6011863" y="2598738"/>
            <a:ext cx="2055812" cy="212725"/>
          </a:xfrm>
          <a:prstGeom prst="rect">
            <a:avLst/>
          </a:prstGeom>
          <a:noFill/>
          <a:ln w="9525">
            <a:noFill/>
            <a:miter lim="800000"/>
            <a:headEnd/>
            <a:tailEnd/>
          </a:ln>
        </p:spPr>
        <p:txBody>
          <a:bodyPr lIns="0" tIns="0" rIns="0" bIns="0" anchor="ctr">
            <a:spAutoFit/>
          </a:bodyPr>
          <a:lstStyle/>
          <a:p>
            <a:pPr algn="ctr" eaLnBrk="0" hangingPunct="0">
              <a:spcBef>
                <a:spcPct val="50000"/>
              </a:spcBef>
            </a:pPr>
            <a:r>
              <a:rPr lang="zh-CN" altLang="en-US" sz="1400" b="1">
                <a:latin typeface="宋体" pitchFamily="2" charset="-122"/>
              </a:rPr>
              <a:t>杠杆租赁</a:t>
            </a:r>
          </a:p>
        </p:txBody>
      </p:sp>
      <p:sp>
        <p:nvSpPr>
          <p:cNvPr id="15369" name="Text Box 9"/>
          <p:cNvSpPr txBox="1">
            <a:spLocks noChangeArrowheads="1"/>
          </p:cNvSpPr>
          <p:nvPr/>
        </p:nvSpPr>
        <p:spPr bwMode="auto">
          <a:xfrm>
            <a:off x="533400" y="2809875"/>
            <a:ext cx="3732213" cy="2759075"/>
          </a:xfrm>
          <a:prstGeom prst="rect">
            <a:avLst/>
          </a:prstGeom>
          <a:noFill/>
          <a:ln w="9525">
            <a:noFill/>
            <a:miter lim="800000"/>
            <a:headEnd/>
            <a:tailEnd/>
          </a:ln>
        </p:spPr>
        <p:txBody>
          <a:bodyPr lIns="0" tIns="0" rIns="0" bIns="0" anchor="ctr">
            <a:spAutoFit/>
          </a:bodyPr>
          <a:lstStyle/>
          <a:p>
            <a:pPr marL="114300" indent="-114300" algn="just" eaLnBrk="0" hangingPunct="0">
              <a:lnSpc>
                <a:spcPct val="90000"/>
              </a:lnSpc>
              <a:spcBef>
                <a:spcPct val="20000"/>
              </a:spcBef>
              <a:buClr>
                <a:schemeClr val="accent2"/>
              </a:buClr>
              <a:buSzPct val="75000"/>
              <a:buFont typeface="Monotype Sorts" pitchFamily="2" charset="2"/>
              <a:buNone/>
            </a:pPr>
            <a:endParaRPr lang="zh-CN" altLang="en-US" sz="2000"/>
          </a:p>
          <a:p>
            <a:pPr marL="114300" indent="-114300" algn="just" eaLnBrk="0" hangingPunct="0">
              <a:lnSpc>
                <a:spcPct val="90000"/>
              </a:lnSpc>
              <a:spcBef>
                <a:spcPct val="20000"/>
              </a:spcBef>
              <a:buClr>
                <a:schemeClr val="accent2"/>
              </a:buClr>
              <a:buSzPct val="75000"/>
              <a:buFont typeface="Monotype Sorts" pitchFamily="2" charset="2"/>
              <a:buNone/>
            </a:pPr>
            <a:r>
              <a:rPr lang="zh-CN" altLang="en-US" sz="2000"/>
              <a:t>  </a:t>
            </a:r>
          </a:p>
          <a:p>
            <a:pPr marL="114300" indent="-114300" algn="just" eaLnBrk="0" hangingPunct="0">
              <a:lnSpc>
                <a:spcPct val="90000"/>
              </a:lnSpc>
              <a:spcBef>
                <a:spcPct val="20000"/>
              </a:spcBef>
              <a:buClr>
                <a:schemeClr val="accent2"/>
              </a:buClr>
              <a:buSzPct val="75000"/>
              <a:buFont typeface="Monotype Sorts" pitchFamily="2" charset="2"/>
              <a:buNone/>
            </a:pPr>
            <a:r>
              <a:rPr lang="zh-CN" altLang="en-US" sz="2000"/>
              <a:t>   委托人基于对受托人（租赁公司）的信任，将其货币资金或财产的使用权委托给受托人，由受托人按委托人的意愿以自己的名义，为受托人的利益或特定目的，以融资租赁的方式运用和处分的行为。（资金或资产）</a:t>
            </a:r>
          </a:p>
          <a:p>
            <a:pPr marL="114300" indent="-114300" eaLnBrk="0" hangingPunct="0">
              <a:lnSpc>
                <a:spcPct val="90000"/>
              </a:lnSpc>
              <a:spcBef>
                <a:spcPct val="20000"/>
              </a:spcBef>
              <a:buClr>
                <a:schemeClr val="accent2"/>
              </a:buClr>
              <a:buSzPct val="75000"/>
              <a:buFont typeface="Monotype Sorts" pitchFamily="2" charset="2"/>
              <a:buChar char="u"/>
            </a:pPr>
            <a:endParaRPr lang="en-US" altLang="zh-CN" sz="1000">
              <a:latin typeface="宋体" pitchFamily="2" charset="-122"/>
            </a:endParaRPr>
          </a:p>
        </p:txBody>
      </p:sp>
      <p:sp>
        <p:nvSpPr>
          <p:cNvPr id="15370" name="Text Box 10"/>
          <p:cNvSpPr txBox="1">
            <a:spLocks noChangeArrowheads="1"/>
          </p:cNvSpPr>
          <p:nvPr/>
        </p:nvSpPr>
        <p:spPr bwMode="auto">
          <a:xfrm>
            <a:off x="4945063" y="2206625"/>
            <a:ext cx="3884612" cy="4572000"/>
          </a:xfrm>
          <a:prstGeom prst="rect">
            <a:avLst/>
          </a:prstGeom>
          <a:noFill/>
          <a:ln w="9525">
            <a:noFill/>
            <a:miter lim="800000"/>
            <a:headEnd/>
            <a:tailEnd/>
          </a:ln>
        </p:spPr>
        <p:txBody>
          <a:bodyPr lIns="0" tIns="0" rIns="0" bIns="0" anchor="ctr">
            <a:spAutoFit/>
          </a:bodyPr>
          <a:lstStyle/>
          <a:p>
            <a:pPr marL="114300" indent="-114300" eaLnBrk="0" hangingPunct="0"/>
            <a:r>
              <a:rPr lang="zh-CN" altLang="en-US" sz="2000" b="1">
                <a:latin typeface="MingLiU" pitchFamily="49" charset="-120"/>
                <a:ea typeface="MingLiU" pitchFamily="49" charset="-120"/>
              </a:rPr>
              <a:t/>
            </a:r>
            <a:br>
              <a:rPr lang="zh-CN" altLang="en-US" sz="2000" b="1">
                <a:latin typeface="MingLiU" pitchFamily="49" charset="-120"/>
                <a:ea typeface="MingLiU" pitchFamily="49" charset="-120"/>
              </a:rPr>
            </a:br>
            <a:r>
              <a:rPr lang="zh-CN" altLang="en-US" sz="2000" b="1">
                <a:latin typeface="Times New Roman"/>
                <a:ea typeface="MingLiU" pitchFamily="49" charset="-120"/>
              </a:rPr>
              <a:t>   </a:t>
            </a:r>
            <a:endParaRPr lang="zh-CN" altLang="en-US" sz="2000" b="1">
              <a:latin typeface="MingLiU" pitchFamily="49" charset="-120"/>
              <a:ea typeface="MingLiU" pitchFamily="49" charset="-120"/>
            </a:endParaRPr>
          </a:p>
          <a:p>
            <a:pPr marL="114300" indent="-114300" eaLnBrk="0" hangingPunct="0"/>
            <a:endParaRPr lang="zh-CN" altLang="en-US" sz="2000" b="1">
              <a:latin typeface="MingLiU" pitchFamily="49" charset="-120"/>
              <a:ea typeface="MingLiU" pitchFamily="49" charset="-120"/>
            </a:endParaRPr>
          </a:p>
          <a:p>
            <a:pPr marL="114300" indent="-114300" eaLnBrk="0" hangingPunct="0"/>
            <a:r>
              <a:rPr lang="zh-CN" altLang="en-US" sz="2000"/>
              <a:t>   出租人一般只需提供全部设备金额的</a:t>
            </a:r>
            <a:r>
              <a:rPr lang="zh-CN" altLang="zh-CN" sz="2000" b="1" u="sng"/>
              <a:t>20%</a:t>
            </a:r>
            <a:r>
              <a:rPr lang="zh-CN" altLang="zh-CN" sz="2000"/>
              <a:t>-40%</a:t>
            </a:r>
            <a:r>
              <a:rPr lang="zh-CN" altLang="en-US" sz="2000"/>
              <a:t>的投资。即可获得设备所有权，享受百分之百设备投资优惠 ，设备</a:t>
            </a:r>
            <a:r>
              <a:rPr lang="zh-CN" altLang="zh-CN" sz="2000"/>
              <a:t>60%-</a:t>
            </a:r>
            <a:r>
              <a:rPr lang="zh-CN" altLang="zh-CN" sz="2000" u="sng"/>
              <a:t>80%</a:t>
            </a:r>
            <a:r>
              <a:rPr lang="zh-CN" altLang="en-US" sz="2000"/>
              <a:t>的资金可以以设备为抵押向银行和其他金额机构贷款等方式解决，贷款可以设备本身和租赁费为保证，同时需出租人以设备第一抵押权，租赁合同及收取租金的受让权为该贷款的担保。</a:t>
            </a:r>
            <a:br>
              <a:rPr lang="zh-CN" altLang="en-US" sz="2000"/>
            </a:br>
            <a:r>
              <a:rPr lang="zh-CN" altLang="en-US" sz="2000"/>
              <a:t/>
            </a:r>
            <a:br>
              <a:rPr lang="zh-CN" altLang="en-US" sz="2000"/>
            </a:br>
            <a:endParaRPr lang="zh-CN" altLang="en-US" sz="200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ChangeArrowheads="1"/>
          </p:cNvSpPr>
          <p:nvPr/>
        </p:nvSpPr>
        <p:spPr bwMode="auto">
          <a:xfrm>
            <a:off x="914400" y="2470150"/>
            <a:ext cx="7696200" cy="2406650"/>
          </a:xfrm>
          <a:prstGeom prst="rect">
            <a:avLst/>
          </a:prstGeom>
          <a:noFill/>
          <a:ln w="9525">
            <a:noFill/>
            <a:miter lim="800000"/>
            <a:headEnd/>
            <a:tailEnd/>
          </a:ln>
        </p:spPr>
        <p:txBody>
          <a:bodyPr>
            <a:spAutoFit/>
          </a:bodyPr>
          <a:lstStyle/>
          <a:p>
            <a:r>
              <a:rPr lang="zh-CN" altLang="en-US" sz="2000" b="1">
                <a:latin typeface="Arial" pitchFamily="34" charset="0"/>
                <a:ea typeface="仿宋_GB2312" pitchFamily="49" charset="-122"/>
              </a:rPr>
              <a:t>融资租赁</a:t>
            </a:r>
            <a:r>
              <a:rPr lang="zh-CN" altLang="en-US" sz="2000" b="1">
                <a:latin typeface="Arial" pitchFamily="34" charset="0"/>
              </a:rPr>
              <a:t> ：</a:t>
            </a:r>
            <a:r>
              <a:rPr lang="zh-CN" altLang="en-US" sz="2000" b="1">
                <a:latin typeface="Arial" pitchFamily="34" charset="0"/>
                <a:ea typeface="仿宋_GB2312" pitchFamily="49" charset="-122"/>
              </a:rPr>
              <a:t>融资融物结合</a:t>
            </a:r>
            <a:r>
              <a:rPr lang="zh-CN" altLang="zh-CN" sz="2000" b="1">
                <a:latin typeface="Arial" pitchFamily="34" charset="0"/>
                <a:ea typeface="仿宋_GB2312" pitchFamily="49" charset="-122"/>
              </a:rPr>
              <a:t>--------</a:t>
            </a:r>
            <a:r>
              <a:rPr lang="zh-CN" altLang="en-US" sz="2000" b="1">
                <a:latin typeface="Arial" pitchFamily="34" charset="0"/>
                <a:ea typeface="仿宋_GB2312" pitchFamily="49" charset="-122"/>
              </a:rPr>
              <a:t>租赁</a:t>
            </a:r>
            <a:r>
              <a:rPr lang="zh-CN" altLang="zh-CN" sz="2000" b="1">
                <a:latin typeface="Arial" pitchFamily="34" charset="0"/>
                <a:ea typeface="仿宋_GB2312" pitchFamily="49" charset="-122"/>
              </a:rPr>
              <a:t>xxx</a:t>
            </a:r>
            <a:r>
              <a:rPr lang="zh-CN" altLang="en-US" sz="2000" b="1">
                <a:latin typeface="Arial" pitchFamily="34" charset="0"/>
                <a:ea typeface="仿宋_GB2312" pitchFamily="49" charset="-122"/>
              </a:rPr>
              <a:t>元的设备（固定资产）</a:t>
            </a:r>
            <a:br>
              <a:rPr lang="zh-CN" altLang="en-US" sz="2000" b="1">
                <a:latin typeface="Arial" pitchFamily="34" charset="0"/>
                <a:ea typeface="仿宋_GB2312" pitchFamily="49" charset="-122"/>
              </a:rPr>
            </a:br>
            <a:r>
              <a:rPr lang="zh-CN" altLang="en-US" sz="2000" b="1">
                <a:latin typeface="Arial" pitchFamily="34" charset="0"/>
                <a:ea typeface="仿宋_GB2312" pitchFamily="49" charset="-122"/>
              </a:rPr>
              <a:t/>
            </a:r>
            <a:br>
              <a:rPr lang="zh-CN" altLang="en-US" sz="2000" b="1">
                <a:latin typeface="Arial" pitchFamily="34" charset="0"/>
                <a:ea typeface="仿宋_GB2312" pitchFamily="49" charset="-122"/>
              </a:rPr>
            </a:br>
            <a:r>
              <a:rPr lang="zh-CN" altLang="en-US" sz="2000" b="1">
                <a:latin typeface="Arial" pitchFamily="34" charset="0"/>
                <a:ea typeface="仿宋_GB2312" pitchFamily="49" charset="-122"/>
              </a:rPr>
              <a:t>银行贷款  ：融资              </a:t>
            </a:r>
            <a:r>
              <a:rPr lang="zh-CN" altLang="zh-CN" sz="2000" b="1">
                <a:latin typeface="Arial" pitchFamily="34" charset="0"/>
                <a:ea typeface="仿宋_GB2312" pitchFamily="49" charset="-122"/>
              </a:rPr>
              <a:t>--------</a:t>
            </a:r>
            <a:r>
              <a:rPr lang="zh-CN" altLang="en-US" sz="2000" b="1">
                <a:latin typeface="Arial" pitchFamily="34" charset="0"/>
                <a:ea typeface="仿宋_GB2312" pitchFamily="49" charset="-122"/>
              </a:rPr>
              <a:t>贷    </a:t>
            </a:r>
            <a:r>
              <a:rPr lang="zh-CN" altLang="zh-CN" sz="2000" b="1">
                <a:latin typeface="Arial" pitchFamily="34" charset="0"/>
                <a:ea typeface="仿宋_GB2312" pitchFamily="49" charset="-122"/>
              </a:rPr>
              <a:t>xxx</a:t>
            </a:r>
            <a:r>
              <a:rPr lang="zh-CN" altLang="en-US" sz="2000" b="1">
                <a:latin typeface="Arial" pitchFamily="34" charset="0"/>
                <a:ea typeface="仿宋_GB2312" pitchFamily="49" charset="-122"/>
              </a:rPr>
              <a:t>元的钱</a:t>
            </a:r>
            <a:br>
              <a:rPr lang="zh-CN" altLang="en-US" sz="2000" b="1">
                <a:latin typeface="Arial" pitchFamily="34" charset="0"/>
                <a:ea typeface="仿宋_GB2312" pitchFamily="49" charset="-122"/>
              </a:rPr>
            </a:br>
            <a:r>
              <a:rPr lang="zh-CN" altLang="en-US" sz="2000" b="1">
                <a:latin typeface="Arial" pitchFamily="34" charset="0"/>
                <a:ea typeface="仿宋_GB2312" pitchFamily="49" charset="-122"/>
              </a:rPr>
              <a:t/>
            </a:r>
            <a:br>
              <a:rPr lang="zh-CN" altLang="en-US" sz="2000" b="1">
                <a:latin typeface="Arial" pitchFamily="34" charset="0"/>
                <a:ea typeface="仿宋_GB2312" pitchFamily="49" charset="-122"/>
              </a:rPr>
            </a:br>
            <a:r>
              <a:rPr lang="zh-CN" altLang="en-US" b="1">
                <a:latin typeface="Arial" pitchFamily="34" charset="0"/>
                <a:ea typeface="仿宋_GB2312" pitchFamily="49" charset="-122"/>
              </a:rPr>
              <a:t>   </a:t>
            </a:r>
          </a:p>
          <a:p>
            <a:r>
              <a:rPr lang="zh-CN" altLang="en-US" b="1">
                <a:latin typeface="Arial" pitchFamily="34" charset="0"/>
                <a:ea typeface="仿宋_GB2312" pitchFamily="49" charset="-122"/>
              </a:rPr>
              <a:t>   租赁期间设备的所有权归租赁公司，因此要关心租赁物的价格、保值性、变现能力。</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r>
              <a:rPr lang="zh-CN" altLang="en-US"/>
              <a:t>银行借款和租赁的主要区别</a:t>
            </a:r>
          </a:p>
        </p:txBody>
      </p:sp>
      <p:graphicFrame>
        <p:nvGraphicFramePr>
          <p:cNvPr id="17411" name="Group 3"/>
          <p:cNvGraphicFramePr>
            <a:graphicFrameLocks noGrp="1"/>
          </p:cNvGraphicFramePr>
          <p:nvPr/>
        </p:nvGraphicFramePr>
        <p:xfrm>
          <a:off x="989013" y="2393950"/>
          <a:ext cx="8005762" cy="4383088"/>
        </p:xfrm>
        <a:graphic>
          <a:graphicData uri="http://schemas.openxmlformats.org/drawingml/2006/table">
            <a:tbl>
              <a:tblPr/>
              <a:tblGrid>
                <a:gridCol w="1296987"/>
                <a:gridCol w="1593850"/>
                <a:gridCol w="2193925"/>
                <a:gridCol w="2921000"/>
              </a:tblGrid>
              <a:tr h="38893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对比项目</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借款</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融资租赁</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经营租赁</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74663">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物件所有权归属</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借款人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出租人</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出租人</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528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利率</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符合央行规定</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可灵活确定</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租金是租赁物的使用费、不存在利率</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3713">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设备维护</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贷款协议书中不涉及</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承租人负责</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可能在租赁合同中出现</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353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合同</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二方一个合同</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三方二契</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二种情况</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688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利润来源</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利差、杂费</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利差、服务费等</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租金、税收优惠、处置租赁物的余值利润</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95300">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租金支付</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固定模式</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根据企业未来现金流量量身定做</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固定模式</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3238">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税收优惠</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无</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可享受加速折旧，延迟纳税</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租金入成本，合理节税</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93700">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期限</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短期为主</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中长期</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短、中长期</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77825">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改善财报表</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表内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表内</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tx1"/>
                        </a:buClr>
                        <a:buSzPct val="75000"/>
                        <a:buFont typeface="Wingdings" pitchFamily="2" charset="2"/>
                        <a:buNone/>
                        <a:tabLst/>
                      </a:pPr>
                      <a:r>
                        <a:rPr kumimoji="0" lang="zh-CN" altLang="en-US" sz="1200" b="0" i="0" u="none" strike="noStrike" cap="none" normalizeH="0" baseline="0" smtClean="0">
                          <a:ln>
                            <a:noFill/>
                          </a:ln>
                          <a:solidFill>
                            <a:schemeClr val="tx1"/>
                          </a:solidFill>
                          <a:effectLst/>
                          <a:latin typeface="Sylfaen" pitchFamily="18" charset="0"/>
                          <a:ea typeface="黑体" pitchFamily="49" charset="-122"/>
                        </a:rPr>
                        <a:t>                           表外融资</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r>
              <a:rPr lang="zh-CN" altLang="en-US" sz="2800"/>
              <a:t>三、融资租赁</a:t>
            </a:r>
            <a:r>
              <a:rPr lang="zh-CN" altLang="en-US" sz="2800">
                <a:ea typeface="仿宋_GB2312" pitchFamily="49" charset="-122"/>
              </a:rPr>
              <a:t>概况</a:t>
            </a:r>
          </a:p>
        </p:txBody>
      </p:sp>
      <p:sp>
        <p:nvSpPr>
          <p:cNvPr id="18435" name="Rectangle 3"/>
          <p:cNvSpPr>
            <a:spLocks noChangeArrowheads="1"/>
          </p:cNvSpPr>
          <p:nvPr/>
        </p:nvSpPr>
        <p:spPr bwMode="auto">
          <a:xfrm>
            <a:off x="466725" y="3067050"/>
            <a:ext cx="1985963" cy="2743200"/>
          </a:xfrm>
          <a:prstGeom prst="rect">
            <a:avLst/>
          </a:prstGeom>
          <a:noFill/>
          <a:ln w="9525">
            <a:noFill/>
            <a:miter lim="800000"/>
            <a:headEnd/>
            <a:tailEnd/>
          </a:ln>
        </p:spPr>
        <p:txBody>
          <a:bodyPr lIns="0" tIns="0" rIns="0" bIns="0">
            <a:spAutoFit/>
          </a:bodyPr>
          <a:lstStyle/>
          <a:p>
            <a:pPr defTabSz="330200">
              <a:spcBef>
                <a:spcPct val="20000"/>
              </a:spcBef>
              <a:buClr>
                <a:schemeClr val="bg1"/>
              </a:buClr>
              <a:buSzPct val="75000"/>
              <a:buFont typeface="Wingdings" pitchFamily="2" charset="2"/>
              <a:buChar char="l"/>
              <a:tabLst>
                <a:tab pos="8521700" algn="r"/>
              </a:tabLst>
            </a:pPr>
            <a:r>
              <a:rPr lang="zh-CN" altLang="en-US" sz="1900"/>
              <a:t>融资租赁是二战后产生于美国的一种新型金融工具，在其出现至今这短短</a:t>
            </a:r>
            <a:r>
              <a:rPr lang="zh-CN" altLang="zh-CN" sz="1900">
                <a:latin typeface="Arial" pitchFamily="34" charset="0"/>
              </a:rPr>
              <a:t>50</a:t>
            </a:r>
            <a:r>
              <a:rPr lang="zh-CN" altLang="en-US" sz="1900"/>
              <a:t>年的时间里，已经成为仅次于银行信贷的第二大融资方式。</a:t>
            </a:r>
            <a:endParaRPr lang="zh-CN" altLang="en-US" sz="1700">
              <a:latin typeface="Arial" pitchFamily="34" charset="0"/>
            </a:endParaRPr>
          </a:p>
        </p:txBody>
      </p:sp>
      <p:sp>
        <p:nvSpPr>
          <p:cNvPr id="18436" name="Rectangle 4"/>
          <p:cNvSpPr>
            <a:spLocks noChangeArrowheads="1"/>
          </p:cNvSpPr>
          <p:nvPr/>
        </p:nvSpPr>
        <p:spPr bwMode="auto">
          <a:xfrm>
            <a:off x="381000" y="2441575"/>
            <a:ext cx="2155825" cy="438150"/>
          </a:xfrm>
          <a:prstGeom prst="rect">
            <a:avLst/>
          </a:prstGeom>
          <a:solidFill>
            <a:srgbClr val="00CCFF"/>
          </a:solidFill>
          <a:ln w="9525">
            <a:noFill/>
            <a:miter lim="800000"/>
            <a:headEnd/>
            <a:tailEnd/>
          </a:ln>
          <a:effectLst>
            <a:outerShdw dist="35921" dir="2700000" algn="ctr" rotWithShape="0">
              <a:schemeClr val="bg2"/>
            </a:outerShdw>
          </a:effectLst>
        </p:spPr>
        <p:txBody>
          <a:bodyPr lIns="0" tIns="0" rIns="0" bIns="0" anchor="ctr">
            <a:spAutoFit/>
          </a:bodyPr>
          <a:lstStyle/>
          <a:p>
            <a:endParaRPr lang="zh-CN" altLang="en-US"/>
          </a:p>
        </p:txBody>
      </p:sp>
      <p:sp>
        <p:nvSpPr>
          <p:cNvPr id="18437" name="Text Box 5"/>
          <p:cNvSpPr txBox="1">
            <a:spLocks noChangeArrowheads="1"/>
          </p:cNvSpPr>
          <p:nvPr/>
        </p:nvSpPr>
        <p:spPr bwMode="auto">
          <a:xfrm>
            <a:off x="538163" y="2568575"/>
            <a:ext cx="1839912" cy="182563"/>
          </a:xfrm>
          <a:prstGeom prst="rect">
            <a:avLst/>
          </a:prstGeom>
          <a:noFill/>
          <a:ln w="9525">
            <a:noFill/>
            <a:miter lim="800000"/>
            <a:headEnd/>
            <a:tailEnd/>
          </a:ln>
        </p:spPr>
        <p:txBody>
          <a:bodyPr lIns="0" tIns="0" rIns="0" bIns="0" anchor="ctr">
            <a:spAutoFit/>
          </a:bodyPr>
          <a:lstStyle/>
          <a:p>
            <a:pPr algn="ctr" eaLnBrk="0" hangingPunct="0"/>
            <a:r>
              <a:rPr lang="zh-CN" altLang="en-US" sz="1200" b="1">
                <a:latin typeface="Arial" pitchFamily="34" charset="0"/>
              </a:rPr>
              <a:t>发展速度</a:t>
            </a:r>
          </a:p>
        </p:txBody>
      </p:sp>
      <p:sp>
        <p:nvSpPr>
          <p:cNvPr id="18438" name="Rectangle 6"/>
          <p:cNvSpPr>
            <a:spLocks noChangeArrowheads="1"/>
          </p:cNvSpPr>
          <p:nvPr/>
        </p:nvSpPr>
        <p:spPr bwMode="auto">
          <a:xfrm>
            <a:off x="381000" y="2978150"/>
            <a:ext cx="2155825" cy="3111500"/>
          </a:xfrm>
          <a:prstGeom prst="rect">
            <a:avLst/>
          </a:prstGeom>
          <a:noFill/>
          <a:ln w="6350">
            <a:solidFill>
              <a:schemeClr val="tx1"/>
            </a:solidFill>
            <a:miter lim="800000"/>
            <a:headEnd/>
            <a:tailEnd/>
          </a:ln>
        </p:spPr>
        <p:txBody>
          <a:bodyPr lIns="0" tIns="0" rIns="0" bIns="0" anchor="ctr">
            <a:spAutoFit/>
          </a:bodyPr>
          <a:lstStyle/>
          <a:p>
            <a:endParaRPr lang="zh-CN" altLang="en-US"/>
          </a:p>
        </p:txBody>
      </p:sp>
      <p:sp>
        <p:nvSpPr>
          <p:cNvPr id="18439" name="Rectangle 7"/>
          <p:cNvSpPr>
            <a:spLocks noChangeArrowheads="1"/>
          </p:cNvSpPr>
          <p:nvPr/>
        </p:nvSpPr>
        <p:spPr bwMode="auto">
          <a:xfrm>
            <a:off x="2751138" y="3067050"/>
            <a:ext cx="2049462" cy="3224213"/>
          </a:xfrm>
          <a:prstGeom prst="rect">
            <a:avLst/>
          </a:prstGeom>
          <a:noFill/>
          <a:ln w="9525">
            <a:noFill/>
            <a:miter lim="800000"/>
            <a:headEnd/>
            <a:tailEnd/>
          </a:ln>
        </p:spPr>
        <p:txBody>
          <a:bodyPr lIns="0" tIns="0" rIns="0" bIns="0">
            <a:spAutoFit/>
          </a:bodyPr>
          <a:lstStyle/>
          <a:p>
            <a:pPr defTabSz="330200">
              <a:spcBef>
                <a:spcPct val="20000"/>
              </a:spcBef>
              <a:buClr>
                <a:schemeClr val="bg1"/>
              </a:buClr>
              <a:buSzPct val="75000"/>
              <a:buFont typeface="Wingdings" pitchFamily="2" charset="2"/>
              <a:buChar char="l"/>
              <a:tabLst>
                <a:tab pos="8521700" algn="r"/>
              </a:tabLst>
            </a:pPr>
            <a:r>
              <a:rPr lang="zh-CN" altLang="en-US" sz="1900"/>
              <a:t>从世界租赁业的统计资料来看，</a:t>
            </a:r>
            <a:r>
              <a:rPr lang="zh-CN" altLang="zh-CN" sz="1900">
                <a:latin typeface="Arial" pitchFamily="34" charset="0"/>
              </a:rPr>
              <a:t>2001</a:t>
            </a:r>
            <a:r>
              <a:rPr lang="zh-CN" altLang="en-US" sz="1900"/>
              <a:t>年全世界新发生融资租赁业务额</a:t>
            </a:r>
            <a:r>
              <a:rPr lang="zh-CN" altLang="zh-CN" sz="1900">
                <a:latin typeface="Arial" pitchFamily="34" charset="0"/>
              </a:rPr>
              <a:t>4765.5</a:t>
            </a:r>
            <a:r>
              <a:rPr lang="zh-CN" altLang="en-US" sz="1900"/>
              <a:t>亿美元，其中美国达</a:t>
            </a:r>
            <a:r>
              <a:rPr lang="zh-CN" altLang="zh-CN" sz="1900">
                <a:latin typeface="Arial" pitchFamily="34" charset="0"/>
              </a:rPr>
              <a:t>2420</a:t>
            </a:r>
            <a:r>
              <a:rPr lang="zh-CN" altLang="en-US" sz="1900"/>
              <a:t>亿美元，位居首位。而我国</a:t>
            </a:r>
            <a:r>
              <a:rPr lang="zh-CN" altLang="zh-CN" sz="1900">
                <a:latin typeface="Arial" pitchFamily="34" charset="0"/>
              </a:rPr>
              <a:t>2001</a:t>
            </a:r>
            <a:r>
              <a:rPr lang="zh-CN" altLang="en-US" sz="1900"/>
              <a:t>年租赁额只有</a:t>
            </a:r>
            <a:r>
              <a:rPr lang="zh-CN" altLang="zh-CN" sz="1900">
                <a:latin typeface="Arial" pitchFamily="34" charset="0"/>
              </a:rPr>
              <a:t>22</a:t>
            </a:r>
            <a:r>
              <a:rPr lang="zh-CN" altLang="en-US" sz="1900"/>
              <a:t>亿美元，还不及美国的</a:t>
            </a:r>
            <a:r>
              <a:rPr lang="zh-CN" altLang="zh-CN" sz="1900">
                <a:latin typeface="Arial" pitchFamily="34" charset="0"/>
              </a:rPr>
              <a:t>1%</a:t>
            </a:r>
            <a:r>
              <a:rPr lang="zh-CN" altLang="en-US" sz="1900"/>
              <a:t>。</a:t>
            </a:r>
            <a:endParaRPr lang="zh-CN" altLang="en-US" sz="1700">
              <a:latin typeface="Arial" pitchFamily="34" charset="0"/>
            </a:endParaRPr>
          </a:p>
          <a:p>
            <a:pPr marL="190500" lvl="1" indent="-188913" defTabSz="330200">
              <a:spcBef>
                <a:spcPct val="20000"/>
              </a:spcBef>
              <a:buClr>
                <a:schemeClr val="tx1"/>
              </a:buClr>
              <a:buSzPct val="75000"/>
              <a:tabLst>
                <a:tab pos="8521700" algn="r"/>
              </a:tabLst>
            </a:pPr>
            <a:r>
              <a:rPr lang="zh-CN" altLang="zh-CN" sz="1800">
                <a:latin typeface="Arial" pitchFamily="34" charset="0"/>
              </a:rPr>
              <a:t>03</a:t>
            </a:r>
            <a:r>
              <a:rPr lang="zh-CN" altLang="en-US" sz="1800">
                <a:latin typeface="Arial" pitchFamily="34" charset="0"/>
              </a:rPr>
              <a:t>年</a:t>
            </a:r>
            <a:r>
              <a:rPr lang="zh-CN" altLang="zh-CN" sz="1800">
                <a:latin typeface="Arial" pitchFamily="34" charset="0"/>
              </a:rPr>
              <a:t>4616/2040</a:t>
            </a:r>
            <a:endParaRPr lang="en-US" altLang="zh-CN" sz="1800">
              <a:latin typeface="Arial" pitchFamily="34" charset="0"/>
            </a:endParaRPr>
          </a:p>
        </p:txBody>
      </p:sp>
      <p:sp>
        <p:nvSpPr>
          <p:cNvPr id="18440" name="Rectangle 8"/>
          <p:cNvSpPr>
            <a:spLocks noChangeArrowheads="1"/>
          </p:cNvSpPr>
          <p:nvPr/>
        </p:nvSpPr>
        <p:spPr bwMode="auto">
          <a:xfrm>
            <a:off x="2665413" y="2441575"/>
            <a:ext cx="2155825" cy="438150"/>
          </a:xfrm>
          <a:prstGeom prst="rect">
            <a:avLst/>
          </a:prstGeom>
          <a:solidFill>
            <a:srgbClr val="00CCFF"/>
          </a:solidFill>
          <a:ln w="9525">
            <a:noFill/>
            <a:miter lim="800000"/>
            <a:headEnd/>
            <a:tailEnd/>
          </a:ln>
          <a:effectLst>
            <a:outerShdw dist="35921" dir="2700000" algn="ctr" rotWithShape="0">
              <a:schemeClr val="bg2"/>
            </a:outerShdw>
          </a:effectLst>
        </p:spPr>
        <p:txBody>
          <a:bodyPr lIns="0" tIns="0" rIns="0" bIns="0" anchor="ctr">
            <a:spAutoFit/>
          </a:bodyPr>
          <a:lstStyle/>
          <a:p>
            <a:endParaRPr lang="zh-CN" altLang="en-US"/>
          </a:p>
        </p:txBody>
      </p:sp>
      <p:sp>
        <p:nvSpPr>
          <p:cNvPr id="18441" name="Text Box 9"/>
          <p:cNvSpPr txBox="1">
            <a:spLocks noChangeArrowheads="1"/>
          </p:cNvSpPr>
          <p:nvPr/>
        </p:nvSpPr>
        <p:spPr bwMode="auto">
          <a:xfrm>
            <a:off x="2822575" y="2568575"/>
            <a:ext cx="1841500" cy="182563"/>
          </a:xfrm>
          <a:prstGeom prst="rect">
            <a:avLst/>
          </a:prstGeom>
          <a:noFill/>
          <a:ln w="9525">
            <a:noFill/>
            <a:miter lim="800000"/>
            <a:headEnd/>
            <a:tailEnd/>
          </a:ln>
        </p:spPr>
        <p:txBody>
          <a:bodyPr lIns="0" tIns="0" rIns="0" bIns="0" anchor="ctr">
            <a:spAutoFit/>
          </a:bodyPr>
          <a:lstStyle/>
          <a:p>
            <a:pPr algn="ctr" eaLnBrk="0" hangingPunct="0"/>
            <a:r>
              <a:rPr lang="zh-CN" altLang="en-US" sz="1200" b="1">
                <a:latin typeface="Arial" pitchFamily="34" charset="0"/>
              </a:rPr>
              <a:t>业务规模</a:t>
            </a:r>
          </a:p>
        </p:txBody>
      </p:sp>
      <p:sp>
        <p:nvSpPr>
          <p:cNvPr id="18442" name="Rectangle 10"/>
          <p:cNvSpPr>
            <a:spLocks noChangeArrowheads="1"/>
          </p:cNvSpPr>
          <p:nvPr/>
        </p:nvSpPr>
        <p:spPr bwMode="auto">
          <a:xfrm>
            <a:off x="2665413" y="2978150"/>
            <a:ext cx="2155825" cy="3111500"/>
          </a:xfrm>
          <a:prstGeom prst="rect">
            <a:avLst/>
          </a:prstGeom>
          <a:noFill/>
          <a:ln w="6350">
            <a:solidFill>
              <a:schemeClr val="tx1"/>
            </a:solidFill>
            <a:miter lim="800000"/>
            <a:headEnd/>
            <a:tailEnd/>
          </a:ln>
        </p:spPr>
        <p:txBody>
          <a:bodyPr lIns="0" tIns="0" rIns="0" bIns="0" anchor="ctr">
            <a:spAutoFit/>
          </a:bodyPr>
          <a:lstStyle/>
          <a:p>
            <a:endParaRPr lang="zh-CN" altLang="en-US"/>
          </a:p>
        </p:txBody>
      </p:sp>
      <p:sp>
        <p:nvSpPr>
          <p:cNvPr id="18443" name="Rectangle 11"/>
          <p:cNvSpPr>
            <a:spLocks noChangeArrowheads="1"/>
          </p:cNvSpPr>
          <p:nvPr/>
        </p:nvSpPr>
        <p:spPr bwMode="auto">
          <a:xfrm>
            <a:off x="5037138" y="3067050"/>
            <a:ext cx="1985962" cy="2743200"/>
          </a:xfrm>
          <a:prstGeom prst="rect">
            <a:avLst/>
          </a:prstGeom>
          <a:noFill/>
          <a:ln w="9525">
            <a:noFill/>
            <a:miter lim="800000"/>
            <a:headEnd/>
            <a:tailEnd/>
          </a:ln>
        </p:spPr>
        <p:txBody>
          <a:bodyPr lIns="0" tIns="0" rIns="0" bIns="0">
            <a:spAutoFit/>
          </a:bodyPr>
          <a:lstStyle/>
          <a:p>
            <a:pPr defTabSz="330200">
              <a:spcBef>
                <a:spcPct val="20000"/>
              </a:spcBef>
              <a:buClr>
                <a:schemeClr val="bg1"/>
              </a:buClr>
              <a:buSzPct val="75000"/>
              <a:buFont typeface="Wingdings" pitchFamily="2" charset="2"/>
              <a:buChar char="l"/>
              <a:tabLst>
                <a:tab pos="8521700" algn="r"/>
              </a:tabLst>
            </a:pPr>
            <a:r>
              <a:rPr lang="zh-CN" altLang="en-US" sz="1900"/>
              <a:t>从租赁渗透率来看，美国已连续</a:t>
            </a:r>
            <a:r>
              <a:rPr lang="zh-CN" altLang="zh-CN" sz="1900">
                <a:latin typeface="Arial" pitchFamily="34" charset="0"/>
              </a:rPr>
              <a:t>5</a:t>
            </a:r>
            <a:r>
              <a:rPr lang="zh-CN" altLang="en-US" sz="1900"/>
              <a:t>年保持在</a:t>
            </a:r>
            <a:r>
              <a:rPr lang="zh-CN" altLang="zh-CN" sz="1900">
                <a:latin typeface="Arial" pitchFamily="34" charset="0"/>
              </a:rPr>
              <a:t>30</a:t>
            </a:r>
            <a:r>
              <a:rPr lang="zh-CN" altLang="en-US" sz="1900"/>
              <a:t>％以上，日本及欧洲等发达国家均在</a:t>
            </a:r>
            <a:r>
              <a:rPr lang="zh-CN" altLang="zh-CN" sz="1900">
                <a:latin typeface="Arial" pitchFamily="34" charset="0"/>
              </a:rPr>
              <a:t>10</a:t>
            </a:r>
            <a:r>
              <a:rPr lang="zh-CN" altLang="en-US" sz="1900"/>
              <a:t>％至</a:t>
            </a:r>
            <a:r>
              <a:rPr lang="zh-CN" altLang="zh-CN" sz="1900">
                <a:latin typeface="Arial" pitchFamily="34" charset="0"/>
              </a:rPr>
              <a:t>20</a:t>
            </a:r>
            <a:r>
              <a:rPr lang="zh-CN" altLang="en-US" sz="1900"/>
              <a:t>％之间，而我国的租赁渗透率仅为</a:t>
            </a:r>
            <a:r>
              <a:rPr lang="zh-CN" altLang="zh-CN" sz="1900">
                <a:latin typeface="Arial" pitchFamily="34" charset="0"/>
              </a:rPr>
              <a:t>1.5%</a:t>
            </a:r>
            <a:r>
              <a:rPr lang="zh-CN" altLang="en-US" sz="1900"/>
              <a:t>，</a:t>
            </a:r>
            <a:endParaRPr lang="zh-CN" altLang="en-US" sz="1700">
              <a:latin typeface="Arial" pitchFamily="34" charset="0"/>
            </a:endParaRPr>
          </a:p>
        </p:txBody>
      </p:sp>
      <p:sp>
        <p:nvSpPr>
          <p:cNvPr id="18444" name="Rectangle 12"/>
          <p:cNvSpPr>
            <a:spLocks noChangeArrowheads="1"/>
          </p:cNvSpPr>
          <p:nvPr/>
        </p:nvSpPr>
        <p:spPr bwMode="auto">
          <a:xfrm>
            <a:off x="4951413" y="2441575"/>
            <a:ext cx="2155825" cy="438150"/>
          </a:xfrm>
          <a:prstGeom prst="rect">
            <a:avLst/>
          </a:prstGeom>
          <a:solidFill>
            <a:srgbClr val="00CCFF"/>
          </a:solidFill>
          <a:ln w="9525">
            <a:noFill/>
            <a:miter lim="800000"/>
            <a:headEnd/>
            <a:tailEnd/>
          </a:ln>
          <a:effectLst>
            <a:outerShdw dist="35921" dir="2700000" algn="ctr" rotWithShape="0">
              <a:schemeClr val="bg2"/>
            </a:outerShdw>
          </a:effectLst>
        </p:spPr>
        <p:txBody>
          <a:bodyPr lIns="0" tIns="0" rIns="0" bIns="0" anchor="ctr">
            <a:spAutoFit/>
          </a:bodyPr>
          <a:lstStyle/>
          <a:p>
            <a:endParaRPr lang="zh-CN" altLang="en-US"/>
          </a:p>
        </p:txBody>
      </p:sp>
      <p:sp>
        <p:nvSpPr>
          <p:cNvPr id="18445" name="Text Box 13"/>
          <p:cNvSpPr txBox="1">
            <a:spLocks noChangeArrowheads="1"/>
          </p:cNvSpPr>
          <p:nvPr/>
        </p:nvSpPr>
        <p:spPr bwMode="auto">
          <a:xfrm>
            <a:off x="5110163" y="2568575"/>
            <a:ext cx="1839912" cy="182563"/>
          </a:xfrm>
          <a:prstGeom prst="rect">
            <a:avLst/>
          </a:prstGeom>
          <a:noFill/>
          <a:ln w="9525">
            <a:noFill/>
            <a:miter lim="800000"/>
            <a:headEnd/>
            <a:tailEnd/>
          </a:ln>
        </p:spPr>
        <p:txBody>
          <a:bodyPr lIns="0" tIns="0" rIns="0" bIns="0" anchor="ctr">
            <a:spAutoFit/>
          </a:bodyPr>
          <a:lstStyle/>
          <a:p>
            <a:pPr algn="ctr" eaLnBrk="0" hangingPunct="0"/>
            <a:r>
              <a:rPr lang="zh-CN" altLang="en-US" sz="1200" b="1">
                <a:latin typeface="Arial" pitchFamily="34" charset="0"/>
              </a:rPr>
              <a:t>渗透率</a:t>
            </a:r>
          </a:p>
        </p:txBody>
      </p:sp>
      <p:sp>
        <p:nvSpPr>
          <p:cNvPr id="18446" name="Rectangle 14"/>
          <p:cNvSpPr>
            <a:spLocks noChangeArrowheads="1"/>
          </p:cNvSpPr>
          <p:nvPr/>
        </p:nvSpPr>
        <p:spPr bwMode="auto">
          <a:xfrm>
            <a:off x="4951413" y="2978150"/>
            <a:ext cx="2155825" cy="3111500"/>
          </a:xfrm>
          <a:prstGeom prst="rect">
            <a:avLst/>
          </a:prstGeom>
          <a:noFill/>
          <a:ln w="6350">
            <a:solidFill>
              <a:schemeClr val="tx1"/>
            </a:solidFill>
            <a:miter lim="800000"/>
            <a:headEnd/>
            <a:tailEnd/>
          </a:ln>
        </p:spPr>
        <p:txBody>
          <a:bodyPr lIns="0" tIns="0" rIns="0" bIns="0" anchor="ctr">
            <a:spAutoFit/>
          </a:bodyPr>
          <a:lstStyle/>
          <a:p>
            <a:endParaRPr lang="zh-CN" altLang="en-US"/>
          </a:p>
        </p:txBody>
      </p:sp>
      <p:sp>
        <p:nvSpPr>
          <p:cNvPr id="18447" name="Rectangle 15"/>
          <p:cNvSpPr>
            <a:spLocks noChangeArrowheads="1"/>
          </p:cNvSpPr>
          <p:nvPr/>
        </p:nvSpPr>
        <p:spPr bwMode="auto">
          <a:xfrm>
            <a:off x="7848600" y="3067050"/>
            <a:ext cx="1009650" cy="2889250"/>
          </a:xfrm>
          <a:prstGeom prst="rect">
            <a:avLst/>
          </a:prstGeom>
          <a:noFill/>
          <a:ln w="9525">
            <a:noFill/>
            <a:miter lim="800000"/>
            <a:headEnd/>
            <a:tailEnd/>
          </a:ln>
        </p:spPr>
        <p:txBody>
          <a:bodyPr lIns="0" tIns="0" rIns="0" bIns="0">
            <a:spAutoFit/>
          </a:bodyPr>
          <a:lstStyle/>
          <a:p>
            <a:pPr defTabSz="330200">
              <a:spcBef>
                <a:spcPct val="20000"/>
              </a:spcBef>
              <a:buClr>
                <a:schemeClr val="bg1"/>
              </a:buClr>
              <a:buSzPct val="75000"/>
              <a:buFont typeface="Wingdings" pitchFamily="2" charset="2"/>
              <a:buChar char="l"/>
              <a:tabLst>
                <a:tab pos="8521700" algn="r"/>
              </a:tabLst>
            </a:pPr>
            <a:r>
              <a:rPr lang="zh-CN" altLang="en-US" sz="1900" b="1">
                <a:solidFill>
                  <a:srgbClr val="FF0000"/>
                </a:solidFill>
              </a:rPr>
              <a:t>对于经济快速发展的中国，金融租赁业显然还有巨大的发展潜力。认知程度大幅度提高。</a:t>
            </a:r>
          </a:p>
        </p:txBody>
      </p:sp>
      <p:sp>
        <p:nvSpPr>
          <p:cNvPr id="18448" name="Rectangle 16"/>
          <p:cNvSpPr>
            <a:spLocks noChangeArrowheads="1"/>
          </p:cNvSpPr>
          <p:nvPr/>
        </p:nvSpPr>
        <p:spPr bwMode="auto">
          <a:xfrm>
            <a:off x="7735888" y="2441575"/>
            <a:ext cx="1173162" cy="438150"/>
          </a:xfrm>
          <a:prstGeom prst="rect">
            <a:avLst/>
          </a:prstGeom>
          <a:solidFill>
            <a:srgbClr val="00CCFF"/>
          </a:solidFill>
          <a:ln w="9525">
            <a:noFill/>
            <a:miter lim="800000"/>
            <a:headEnd/>
            <a:tailEnd/>
          </a:ln>
          <a:effectLst>
            <a:outerShdw dist="35921" dir="2700000" algn="ctr" rotWithShape="0">
              <a:schemeClr val="bg2"/>
            </a:outerShdw>
          </a:effectLst>
        </p:spPr>
        <p:txBody>
          <a:bodyPr lIns="0" tIns="0" rIns="0" bIns="0" anchor="ctr">
            <a:spAutoFit/>
          </a:bodyPr>
          <a:lstStyle/>
          <a:p>
            <a:endParaRPr lang="zh-CN" altLang="en-US"/>
          </a:p>
        </p:txBody>
      </p:sp>
      <p:sp>
        <p:nvSpPr>
          <p:cNvPr id="18449" name="Text Box 17"/>
          <p:cNvSpPr txBox="1">
            <a:spLocks noChangeArrowheads="1"/>
          </p:cNvSpPr>
          <p:nvPr/>
        </p:nvSpPr>
        <p:spPr bwMode="auto">
          <a:xfrm>
            <a:off x="7821613" y="2568575"/>
            <a:ext cx="1001712" cy="182563"/>
          </a:xfrm>
          <a:prstGeom prst="rect">
            <a:avLst/>
          </a:prstGeom>
          <a:noFill/>
          <a:ln w="9525">
            <a:noFill/>
            <a:miter lim="800000"/>
            <a:headEnd/>
            <a:tailEnd/>
          </a:ln>
        </p:spPr>
        <p:txBody>
          <a:bodyPr lIns="0" tIns="0" rIns="0" bIns="0" anchor="ctr">
            <a:spAutoFit/>
          </a:bodyPr>
          <a:lstStyle/>
          <a:p>
            <a:pPr algn="ctr" eaLnBrk="0" hangingPunct="0"/>
            <a:r>
              <a:rPr lang="zh-CN" altLang="en-US" sz="1200" b="1">
                <a:latin typeface="Arial" pitchFamily="34" charset="0"/>
              </a:rPr>
              <a:t>潜力</a:t>
            </a:r>
            <a:r>
              <a:rPr lang="zh-CN" altLang="zh-CN" sz="1200" b="1">
                <a:latin typeface="Arial" pitchFamily="34" charset="0"/>
              </a:rPr>
              <a:t>&amp;</a:t>
            </a:r>
            <a:r>
              <a:rPr lang="zh-CN" altLang="en-US" sz="1200" b="1">
                <a:latin typeface="Arial" pitchFamily="34" charset="0"/>
              </a:rPr>
              <a:t>机会</a:t>
            </a:r>
          </a:p>
        </p:txBody>
      </p:sp>
      <p:sp>
        <p:nvSpPr>
          <p:cNvPr id="18450" name="Rectangle 18"/>
          <p:cNvSpPr>
            <a:spLocks noChangeArrowheads="1"/>
          </p:cNvSpPr>
          <p:nvPr/>
        </p:nvSpPr>
        <p:spPr bwMode="auto">
          <a:xfrm>
            <a:off x="7735888" y="2978150"/>
            <a:ext cx="1173162" cy="3111500"/>
          </a:xfrm>
          <a:prstGeom prst="rect">
            <a:avLst/>
          </a:prstGeom>
          <a:noFill/>
          <a:ln w="6350">
            <a:solidFill>
              <a:schemeClr val="tx1"/>
            </a:solidFill>
            <a:miter lim="800000"/>
            <a:headEnd/>
            <a:tailEnd/>
          </a:ln>
        </p:spPr>
        <p:txBody>
          <a:bodyPr lIns="0" tIns="0" rIns="0" bIns="0" anchor="ctr">
            <a:spAutoFit/>
          </a:bodyPr>
          <a:lstStyle/>
          <a:p>
            <a:endParaRPr lang="zh-CN" altLang="en-US"/>
          </a:p>
        </p:txBody>
      </p:sp>
      <p:sp>
        <p:nvSpPr>
          <p:cNvPr id="18451" name="AutoShape 19"/>
          <p:cNvSpPr>
            <a:spLocks noChangeArrowheads="1"/>
          </p:cNvSpPr>
          <p:nvPr/>
        </p:nvSpPr>
        <p:spPr bwMode="auto">
          <a:xfrm rot="-5400000">
            <a:off x="5745957" y="4260056"/>
            <a:ext cx="3338512" cy="352425"/>
          </a:xfrm>
          <a:prstGeom prst="flowChartMerge">
            <a:avLst/>
          </a:prstGeom>
          <a:gradFill rotWithShape="0">
            <a:gsLst>
              <a:gs pos="0">
                <a:srgbClr val="009900"/>
              </a:gs>
              <a:gs pos="100000">
                <a:srgbClr val="00FF00"/>
              </a:gs>
            </a:gsLst>
            <a:lin ang="0" scaled="1"/>
          </a:gradFill>
          <a:ln w="9525">
            <a:noFill/>
            <a:miter lim="800000"/>
            <a:headEnd/>
            <a:tailEnd/>
          </a:ln>
        </p:spPr>
        <p:txBody>
          <a:bodyPr wrap="none" lIns="0" tIns="0" rIns="0" bIns="0" anchor="ctr"/>
          <a:lstStyle/>
          <a:p>
            <a:endParaRPr lang="zh-CN" altLang="en-US"/>
          </a:p>
        </p:txBody>
      </p:sp>
    </p:spTree>
  </p:cSld>
  <p:clrMapOvr>
    <a:masterClrMapping/>
  </p:clrMapOvr>
  <p:transition spd="slow">
    <p:split orient="vert"/>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zh-CN" altLang="en-US" sz="2800"/>
              <a:t>三、融资租赁</a:t>
            </a:r>
            <a:r>
              <a:rPr lang="zh-CN" altLang="en-US" sz="2800">
                <a:ea typeface="仿宋_GB2312" pitchFamily="49" charset="-122"/>
              </a:rPr>
              <a:t>概况</a:t>
            </a:r>
          </a:p>
        </p:txBody>
      </p:sp>
      <p:sp>
        <p:nvSpPr>
          <p:cNvPr id="19459" name="Rectangle 3"/>
          <p:cNvSpPr>
            <a:spLocks noGrp="1" noChangeArrowheads="1"/>
          </p:cNvSpPr>
          <p:nvPr>
            <p:ph type="body" idx="1"/>
          </p:nvPr>
        </p:nvSpPr>
        <p:spPr/>
        <p:txBody>
          <a:bodyPr/>
          <a:lstStyle/>
          <a:p>
            <a:pPr>
              <a:buFont typeface="Wingdings" pitchFamily="2" charset="2"/>
              <a:buNone/>
            </a:pPr>
            <a:endParaRPr lang="zh-CN" altLang="zh-CN"/>
          </a:p>
        </p:txBody>
      </p:sp>
      <p:graphicFrame>
        <p:nvGraphicFramePr>
          <p:cNvPr id="8" name="Object 4"/>
          <p:cNvGraphicFramePr>
            <a:graphicFrameLocks/>
          </p:cNvGraphicFramePr>
          <p:nvPr/>
        </p:nvGraphicFramePr>
        <p:xfrm>
          <a:off x="660400" y="2336800"/>
          <a:ext cx="7847013" cy="3703638"/>
        </p:xfrm>
        <a:graphic>
          <a:graphicData uri="http://schemas.openxmlformats.org/drawingml/2006/chart">
            <c:chart xmlns:c="http://schemas.openxmlformats.org/drawingml/2006/chart" xmlns:r="http://schemas.openxmlformats.org/officeDocument/2006/relationships" r:id="rId2"/>
          </a:graphicData>
        </a:graphic>
      </p:graphicFrame>
      <p:sp>
        <p:nvSpPr>
          <p:cNvPr id="19461" name="Text Box 5"/>
          <p:cNvSpPr txBox="1">
            <a:spLocks noChangeArrowheads="1"/>
          </p:cNvSpPr>
          <p:nvPr/>
        </p:nvSpPr>
        <p:spPr bwMode="auto">
          <a:xfrm>
            <a:off x="4876800" y="6172200"/>
            <a:ext cx="3657600" cy="274638"/>
          </a:xfrm>
          <a:prstGeom prst="rect">
            <a:avLst/>
          </a:prstGeom>
          <a:noFill/>
          <a:ln w="9525">
            <a:noFill/>
            <a:miter lim="800000"/>
            <a:headEnd/>
            <a:tailEnd/>
          </a:ln>
        </p:spPr>
        <p:txBody>
          <a:bodyPr>
            <a:spAutoFit/>
          </a:bodyPr>
          <a:lstStyle/>
          <a:p>
            <a:pPr>
              <a:spcBef>
                <a:spcPct val="50000"/>
              </a:spcBef>
            </a:pPr>
            <a:r>
              <a:rPr lang="zh-CN" altLang="en-US" sz="1200" b="1" i="1">
                <a:latin typeface="Arial" pitchFamily="34" charset="0"/>
              </a:rPr>
              <a:t>资料来源：中国租赁网 </a:t>
            </a:r>
            <a:r>
              <a:rPr lang="zh-CN" altLang="zh-CN" sz="1200" b="1" i="1">
                <a:latin typeface="Arial" pitchFamily="34" charset="0"/>
              </a:rPr>
              <a:t>http://www.chinarent.net</a:t>
            </a:r>
            <a:endParaRPr lang="en-US" altLang="zh-CN" sz="1200" b="1" i="1">
              <a:latin typeface="Arial" pitchFamily="34" charset="0"/>
            </a:endParaRPr>
          </a:p>
        </p:txBody>
      </p:sp>
    </p:spTree>
  </p:cSld>
  <p:clrMapOvr>
    <a:masterClrMapping/>
  </p:clrMapOvr>
  <p:transition spd="slow">
    <p:split orient="vert"/>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zh-CN" altLang="en-US"/>
              <a:t>（二）租赁有多少年历史</a:t>
            </a:r>
          </a:p>
        </p:txBody>
      </p:sp>
      <p:sp>
        <p:nvSpPr>
          <p:cNvPr id="20483" name="AutoShape 3"/>
          <p:cNvSpPr>
            <a:spLocks noChangeArrowheads="1"/>
          </p:cNvSpPr>
          <p:nvPr/>
        </p:nvSpPr>
        <p:spPr bwMode="auto">
          <a:xfrm>
            <a:off x="838200" y="4038600"/>
            <a:ext cx="990600" cy="1066800"/>
          </a:xfrm>
          <a:prstGeom prst="flowChartMultidocument">
            <a:avLst/>
          </a:prstGeom>
          <a:solidFill>
            <a:srgbClr val="FDF669"/>
          </a:solidFill>
          <a:ln w="9525">
            <a:solidFill>
              <a:schemeClr val="tx1"/>
            </a:solidFill>
            <a:miter lim="800000"/>
            <a:headEnd/>
            <a:tailEnd/>
          </a:ln>
        </p:spPr>
        <p:txBody>
          <a:bodyPr wrap="none" anchor="ctr"/>
          <a:lstStyle/>
          <a:p>
            <a:pPr algn="ctr"/>
            <a:r>
              <a:rPr lang="zh-CN" altLang="en-US"/>
              <a:t>西周</a:t>
            </a:r>
          </a:p>
        </p:txBody>
      </p:sp>
      <p:sp>
        <p:nvSpPr>
          <p:cNvPr id="20484" name="AutoShape 4"/>
          <p:cNvSpPr>
            <a:spLocks noChangeArrowheads="1"/>
          </p:cNvSpPr>
          <p:nvPr/>
        </p:nvSpPr>
        <p:spPr bwMode="auto">
          <a:xfrm>
            <a:off x="2362200" y="3429000"/>
            <a:ext cx="1066800" cy="1447800"/>
          </a:xfrm>
          <a:prstGeom prst="flowChartMultidocument">
            <a:avLst/>
          </a:prstGeom>
          <a:solidFill>
            <a:srgbClr val="FDF669"/>
          </a:solidFill>
          <a:ln w="9525">
            <a:solidFill>
              <a:schemeClr val="tx1"/>
            </a:solidFill>
            <a:miter lim="800000"/>
            <a:headEnd/>
            <a:tailEnd/>
          </a:ln>
        </p:spPr>
        <p:txBody>
          <a:bodyPr wrap="none" anchor="ctr"/>
          <a:lstStyle/>
          <a:p>
            <a:pPr algn="ctr"/>
            <a:r>
              <a:rPr lang="zh-CN" altLang="zh-CN"/>
              <a:t>1831</a:t>
            </a:r>
            <a:r>
              <a:rPr lang="zh-CN" altLang="en-US"/>
              <a:t>年</a:t>
            </a:r>
          </a:p>
          <a:p>
            <a:pPr algn="ctr"/>
            <a:r>
              <a:rPr lang="zh-CN" altLang="en-US"/>
              <a:t>的英国</a:t>
            </a:r>
          </a:p>
        </p:txBody>
      </p:sp>
      <p:sp>
        <p:nvSpPr>
          <p:cNvPr id="20485" name="Text Box 5"/>
          <p:cNvSpPr txBox="1">
            <a:spLocks noChangeArrowheads="1"/>
          </p:cNvSpPr>
          <p:nvPr/>
        </p:nvSpPr>
        <p:spPr bwMode="auto">
          <a:xfrm>
            <a:off x="914400" y="5181600"/>
            <a:ext cx="1098550" cy="1187450"/>
          </a:xfrm>
          <a:prstGeom prst="rect">
            <a:avLst/>
          </a:prstGeom>
          <a:noFill/>
          <a:ln w="9525">
            <a:noFill/>
            <a:miter lim="800000"/>
            <a:headEnd/>
            <a:tailEnd/>
          </a:ln>
        </p:spPr>
        <p:txBody>
          <a:bodyPr wrap="none">
            <a:spAutoFit/>
          </a:bodyPr>
          <a:lstStyle/>
          <a:p>
            <a:r>
              <a:rPr lang="zh-CN" altLang="en-US"/>
              <a:t>邦君历</a:t>
            </a:r>
          </a:p>
          <a:p>
            <a:r>
              <a:rPr lang="zh-CN" altLang="en-US"/>
              <a:t>五田四</a:t>
            </a:r>
          </a:p>
          <a:p>
            <a:r>
              <a:rPr lang="zh-CN" altLang="en-US"/>
              <a:t>租</a:t>
            </a:r>
          </a:p>
        </p:txBody>
      </p:sp>
      <p:sp>
        <p:nvSpPr>
          <p:cNvPr id="20486" name="Text Box 6"/>
          <p:cNvSpPr txBox="1">
            <a:spLocks noChangeArrowheads="1"/>
          </p:cNvSpPr>
          <p:nvPr/>
        </p:nvSpPr>
        <p:spPr bwMode="auto">
          <a:xfrm>
            <a:off x="2498725" y="5126038"/>
            <a:ext cx="793750" cy="1552575"/>
          </a:xfrm>
          <a:prstGeom prst="rect">
            <a:avLst/>
          </a:prstGeom>
          <a:noFill/>
          <a:ln w="9525">
            <a:noFill/>
            <a:miter lim="800000"/>
            <a:headEnd/>
            <a:tailEnd/>
          </a:ln>
        </p:spPr>
        <p:txBody>
          <a:bodyPr wrap="none">
            <a:spAutoFit/>
          </a:bodyPr>
          <a:lstStyle/>
          <a:p>
            <a:r>
              <a:rPr lang="zh-CN" altLang="en-US"/>
              <a:t>租赁</a:t>
            </a:r>
          </a:p>
          <a:p>
            <a:r>
              <a:rPr lang="zh-CN" altLang="en-US"/>
              <a:t>纠纷</a:t>
            </a:r>
          </a:p>
          <a:p>
            <a:r>
              <a:rPr lang="zh-CN" altLang="en-US"/>
              <a:t>案件</a:t>
            </a:r>
          </a:p>
          <a:p>
            <a:r>
              <a:rPr lang="zh-CN" altLang="en-US"/>
              <a:t>判例</a:t>
            </a:r>
          </a:p>
        </p:txBody>
      </p:sp>
      <p:sp>
        <p:nvSpPr>
          <p:cNvPr id="20487" name="AutoShape 7"/>
          <p:cNvSpPr>
            <a:spLocks noChangeArrowheads="1"/>
          </p:cNvSpPr>
          <p:nvPr/>
        </p:nvSpPr>
        <p:spPr bwMode="auto">
          <a:xfrm>
            <a:off x="4038600" y="3048000"/>
            <a:ext cx="1066800" cy="1524000"/>
          </a:xfrm>
          <a:prstGeom prst="flowChartMultidocument">
            <a:avLst/>
          </a:prstGeom>
          <a:solidFill>
            <a:srgbClr val="FDF669"/>
          </a:solidFill>
          <a:ln w="9525">
            <a:solidFill>
              <a:schemeClr val="tx1"/>
            </a:solidFill>
            <a:miter lim="800000"/>
            <a:headEnd/>
            <a:tailEnd/>
          </a:ln>
        </p:spPr>
        <p:txBody>
          <a:bodyPr wrap="none" anchor="ctr"/>
          <a:lstStyle/>
          <a:p>
            <a:pPr algn="ctr"/>
            <a:r>
              <a:rPr lang="zh-CN" altLang="en-US"/>
              <a:t>现代</a:t>
            </a:r>
          </a:p>
          <a:p>
            <a:pPr algn="ctr"/>
            <a:r>
              <a:rPr lang="zh-CN" altLang="en-US"/>
              <a:t>租赁</a:t>
            </a:r>
          </a:p>
        </p:txBody>
      </p:sp>
      <p:sp>
        <p:nvSpPr>
          <p:cNvPr id="20488" name="Text Box 8"/>
          <p:cNvSpPr txBox="1">
            <a:spLocks noChangeArrowheads="1"/>
          </p:cNvSpPr>
          <p:nvPr/>
        </p:nvSpPr>
        <p:spPr bwMode="auto">
          <a:xfrm>
            <a:off x="3870325" y="4575175"/>
            <a:ext cx="1403350" cy="2282825"/>
          </a:xfrm>
          <a:prstGeom prst="rect">
            <a:avLst/>
          </a:prstGeom>
          <a:noFill/>
          <a:ln w="9525">
            <a:noFill/>
            <a:miter lim="800000"/>
            <a:headEnd/>
            <a:tailEnd/>
          </a:ln>
        </p:spPr>
        <p:txBody>
          <a:bodyPr wrap="none">
            <a:spAutoFit/>
          </a:bodyPr>
          <a:lstStyle/>
          <a:p>
            <a:r>
              <a:rPr lang="zh-CN" altLang="zh-CN"/>
              <a:t>1952</a:t>
            </a:r>
            <a:r>
              <a:rPr lang="zh-CN" altLang="en-US"/>
              <a:t>年</a:t>
            </a:r>
          </a:p>
          <a:p>
            <a:r>
              <a:rPr lang="zh-CN" altLang="en-US"/>
              <a:t>美国加洲</a:t>
            </a:r>
          </a:p>
          <a:p>
            <a:r>
              <a:rPr lang="zh-CN" altLang="en-US"/>
              <a:t>公司将</a:t>
            </a:r>
            <a:r>
              <a:rPr lang="zh-CN" altLang="en-US" b="1"/>
              <a:t>贸</a:t>
            </a:r>
          </a:p>
          <a:p>
            <a:r>
              <a:rPr lang="zh-CN" altLang="en-US" b="1"/>
              <a:t>易和金融</a:t>
            </a:r>
          </a:p>
          <a:p>
            <a:r>
              <a:rPr lang="zh-CN" altLang="en-US" b="1"/>
              <a:t>结合创新</a:t>
            </a:r>
          </a:p>
          <a:p>
            <a:endParaRPr lang="en-US" altLang="zh-CN"/>
          </a:p>
        </p:txBody>
      </p:sp>
      <p:sp>
        <p:nvSpPr>
          <p:cNvPr id="20489" name="AutoShape 9"/>
          <p:cNvSpPr>
            <a:spLocks noChangeArrowheads="1"/>
          </p:cNvSpPr>
          <p:nvPr/>
        </p:nvSpPr>
        <p:spPr bwMode="auto">
          <a:xfrm>
            <a:off x="5791200" y="2667000"/>
            <a:ext cx="990600" cy="1331913"/>
          </a:xfrm>
          <a:prstGeom prst="flowChartMultidocument">
            <a:avLst/>
          </a:prstGeom>
          <a:solidFill>
            <a:srgbClr val="FDF669"/>
          </a:solidFill>
          <a:ln w="9525">
            <a:solidFill>
              <a:schemeClr val="tx1"/>
            </a:solidFill>
            <a:miter lim="800000"/>
            <a:headEnd/>
            <a:tailEnd/>
          </a:ln>
        </p:spPr>
        <p:txBody>
          <a:bodyPr wrap="none" anchor="ctr"/>
          <a:lstStyle/>
          <a:p>
            <a:pPr algn="ctr"/>
            <a:r>
              <a:rPr lang="zh-CN" altLang="en-US"/>
              <a:t>日本</a:t>
            </a:r>
          </a:p>
        </p:txBody>
      </p:sp>
      <p:sp>
        <p:nvSpPr>
          <p:cNvPr id="20490" name="Text Box 10"/>
          <p:cNvSpPr txBox="1">
            <a:spLocks noChangeArrowheads="1"/>
          </p:cNvSpPr>
          <p:nvPr/>
        </p:nvSpPr>
        <p:spPr bwMode="auto">
          <a:xfrm>
            <a:off x="5943600" y="4267200"/>
            <a:ext cx="793750" cy="1917700"/>
          </a:xfrm>
          <a:prstGeom prst="rect">
            <a:avLst/>
          </a:prstGeom>
          <a:noFill/>
          <a:ln w="9525">
            <a:noFill/>
            <a:miter lim="800000"/>
            <a:headEnd/>
            <a:tailEnd/>
          </a:ln>
        </p:spPr>
        <p:txBody>
          <a:bodyPr wrap="none">
            <a:spAutoFit/>
          </a:bodyPr>
          <a:lstStyle/>
          <a:p>
            <a:r>
              <a:rPr lang="zh-CN" altLang="zh-CN"/>
              <a:t>1963</a:t>
            </a:r>
          </a:p>
          <a:p>
            <a:r>
              <a:rPr lang="zh-CN" altLang="en-US"/>
              <a:t>年从</a:t>
            </a:r>
          </a:p>
          <a:p>
            <a:r>
              <a:rPr lang="zh-CN" altLang="en-US"/>
              <a:t>美国</a:t>
            </a:r>
          </a:p>
          <a:p>
            <a:r>
              <a:rPr lang="zh-CN" altLang="en-US"/>
              <a:t>传入</a:t>
            </a:r>
          </a:p>
          <a:p>
            <a:r>
              <a:rPr lang="zh-CN" altLang="en-US"/>
              <a:t>日本</a:t>
            </a:r>
          </a:p>
        </p:txBody>
      </p:sp>
      <p:sp>
        <p:nvSpPr>
          <p:cNvPr id="20491" name="AutoShape 11"/>
          <p:cNvSpPr>
            <a:spLocks noChangeArrowheads="1"/>
          </p:cNvSpPr>
          <p:nvPr/>
        </p:nvSpPr>
        <p:spPr bwMode="auto">
          <a:xfrm>
            <a:off x="7467600" y="2362200"/>
            <a:ext cx="990600" cy="1371600"/>
          </a:xfrm>
          <a:prstGeom prst="flowChartMultidocument">
            <a:avLst/>
          </a:prstGeom>
          <a:solidFill>
            <a:srgbClr val="FDF669"/>
          </a:solidFill>
          <a:ln w="9525">
            <a:solidFill>
              <a:schemeClr val="tx1"/>
            </a:solidFill>
            <a:miter lim="800000"/>
            <a:headEnd/>
            <a:tailEnd/>
          </a:ln>
        </p:spPr>
        <p:txBody>
          <a:bodyPr wrap="none" anchor="ctr"/>
          <a:lstStyle/>
          <a:p>
            <a:pPr algn="ctr"/>
            <a:r>
              <a:rPr lang="zh-CN" altLang="zh-CN"/>
              <a:t>1981</a:t>
            </a:r>
          </a:p>
          <a:p>
            <a:pPr algn="ctr"/>
            <a:r>
              <a:rPr lang="zh-CN" altLang="en-US"/>
              <a:t>中国</a:t>
            </a:r>
          </a:p>
        </p:txBody>
      </p:sp>
      <p:sp>
        <p:nvSpPr>
          <p:cNvPr id="20492" name="Text Box 12"/>
          <p:cNvSpPr txBox="1">
            <a:spLocks noChangeArrowheads="1"/>
          </p:cNvSpPr>
          <p:nvPr/>
        </p:nvSpPr>
        <p:spPr bwMode="auto">
          <a:xfrm>
            <a:off x="7467600" y="3886200"/>
            <a:ext cx="1387475" cy="1917700"/>
          </a:xfrm>
          <a:prstGeom prst="rect">
            <a:avLst/>
          </a:prstGeom>
          <a:noFill/>
          <a:ln w="9525">
            <a:noFill/>
            <a:miter lim="800000"/>
            <a:headEnd/>
            <a:tailEnd/>
          </a:ln>
        </p:spPr>
        <p:txBody>
          <a:bodyPr>
            <a:spAutoFit/>
          </a:bodyPr>
          <a:lstStyle/>
          <a:p>
            <a:r>
              <a:rPr lang="zh-CN" altLang="en-US"/>
              <a:t>荣毅仁</a:t>
            </a:r>
          </a:p>
          <a:p>
            <a:r>
              <a:rPr lang="zh-CN" altLang="en-US"/>
              <a:t>先生将</a:t>
            </a:r>
          </a:p>
          <a:p>
            <a:r>
              <a:rPr lang="zh-CN" altLang="en-US"/>
              <a:t>租赁从</a:t>
            </a:r>
          </a:p>
          <a:p>
            <a:r>
              <a:rPr lang="zh-CN" altLang="en-US"/>
              <a:t>日本引</a:t>
            </a:r>
          </a:p>
          <a:p>
            <a:r>
              <a:rPr lang="zh-CN" altLang="en-US"/>
              <a:t>入中国</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zh-CN" altLang="en-US"/>
              <a:t>（三）世界上租赁公司有多少种</a:t>
            </a:r>
          </a:p>
        </p:txBody>
      </p:sp>
      <p:sp>
        <p:nvSpPr>
          <p:cNvPr id="21507" name="Text Box 3"/>
          <p:cNvSpPr txBox="1">
            <a:spLocks noChangeArrowheads="1"/>
          </p:cNvSpPr>
          <p:nvPr/>
        </p:nvSpPr>
        <p:spPr bwMode="auto">
          <a:xfrm>
            <a:off x="2895600" y="3200400"/>
            <a:ext cx="1905000" cy="3213100"/>
          </a:xfrm>
          <a:prstGeom prst="rect">
            <a:avLst/>
          </a:prstGeom>
          <a:noFill/>
          <a:ln w="9525">
            <a:solidFill>
              <a:schemeClr val="accent1"/>
            </a:solidFill>
            <a:miter lim="800000"/>
            <a:headEnd/>
            <a:tailEnd/>
          </a:ln>
        </p:spPr>
        <p:txBody>
          <a:bodyPr>
            <a:spAutoFit/>
          </a:bodyPr>
          <a:lstStyle/>
          <a:p>
            <a:r>
              <a:rPr lang="zh-CN" altLang="en-US"/>
              <a:t> </a:t>
            </a:r>
            <a:r>
              <a:rPr lang="zh-CN" altLang="en-US" sz="1800">
                <a:latin typeface="宋体" pitchFamily="2" charset="-122"/>
              </a:rPr>
              <a:t>厂商机构类（产业资本、商业资本）。主要是由厂家或商家为投资背景成立的租赁公司。投资目的是为了促销和从事产品的租赁经营服务。</a:t>
            </a:r>
          </a:p>
          <a:p>
            <a:r>
              <a:rPr lang="zh-CN" altLang="en-US" sz="1800"/>
              <a:t> </a:t>
            </a:r>
          </a:p>
          <a:p>
            <a:endParaRPr lang="en-US" altLang="zh-CN" sz="1800"/>
          </a:p>
        </p:txBody>
      </p:sp>
      <p:sp>
        <p:nvSpPr>
          <p:cNvPr id="21508" name="Text Box 4"/>
          <p:cNvSpPr txBox="1">
            <a:spLocks noChangeArrowheads="1"/>
          </p:cNvSpPr>
          <p:nvPr/>
        </p:nvSpPr>
        <p:spPr bwMode="auto">
          <a:xfrm>
            <a:off x="5029200" y="3200400"/>
            <a:ext cx="1905000" cy="3336925"/>
          </a:xfrm>
          <a:prstGeom prst="rect">
            <a:avLst/>
          </a:prstGeom>
          <a:noFill/>
          <a:ln w="9525">
            <a:solidFill>
              <a:schemeClr val="accent1"/>
            </a:solidFill>
            <a:miter lim="800000"/>
            <a:headEnd/>
            <a:tailEnd/>
          </a:ln>
        </p:spPr>
        <p:txBody>
          <a:bodyPr>
            <a:spAutoFit/>
          </a:bodyPr>
          <a:lstStyle/>
          <a:p>
            <a:r>
              <a:rPr lang="zh-CN" altLang="en-US" sz="1800">
                <a:latin typeface="宋体" pitchFamily="2" charset="-122"/>
              </a:rPr>
              <a:t>战略投资机构类（投资资本）。这类租赁公司的股东主要是政府、保险、券商、投资银行等投资机构。投资目的是寻求一种新的投资组合和投资方式。（独立）</a:t>
            </a:r>
            <a:r>
              <a:rPr lang="zh-CN" altLang="en-US" sz="1600"/>
              <a:t/>
            </a:r>
            <a:br>
              <a:rPr lang="zh-CN" altLang="en-US" sz="1600"/>
            </a:br>
            <a:endParaRPr lang="zh-CN" altLang="en-US" sz="1600"/>
          </a:p>
          <a:p>
            <a:endParaRPr lang="en-US" altLang="zh-CN" sz="1600"/>
          </a:p>
        </p:txBody>
      </p:sp>
      <p:sp>
        <p:nvSpPr>
          <p:cNvPr id="21509" name="Rectangle 5"/>
          <p:cNvSpPr>
            <a:spLocks noChangeArrowheads="1"/>
          </p:cNvSpPr>
          <p:nvPr/>
        </p:nvSpPr>
        <p:spPr bwMode="auto">
          <a:xfrm>
            <a:off x="914400" y="2687638"/>
            <a:ext cx="1600200" cy="336550"/>
          </a:xfrm>
          <a:prstGeom prst="rect">
            <a:avLst/>
          </a:prstGeom>
          <a:solidFill>
            <a:schemeClr val="accent1"/>
          </a:solidFill>
          <a:ln w="9525">
            <a:noFill/>
            <a:miter lim="800000"/>
            <a:headEnd/>
            <a:tailEnd/>
          </a:ln>
        </p:spPr>
        <p:txBody>
          <a:bodyPr anchor="ctr">
            <a:spAutoFit/>
          </a:bodyPr>
          <a:lstStyle/>
          <a:p>
            <a:pPr algn="ctr"/>
            <a:r>
              <a:rPr lang="zh-CN" altLang="en-US" sz="1600"/>
              <a:t>金融机构类</a:t>
            </a:r>
          </a:p>
        </p:txBody>
      </p:sp>
      <p:sp>
        <p:nvSpPr>
          <p:cNvPr id="21510" name="Rectangle 6"/>
          <p:cNvSpPr>
            <a:spLocks noChangeArrowheads="1"/>
          </p:cNvSpPr>
          <p:nvPr/>
        </p:nvSpPr>
        <p:spPr bwMode="auto">
          <a:xfrm>
            <a:off x="3057525" y="2667000"/>
            <a:ext cx="1514475" cy="336550"/>
          </a:xfrm>
          <a:prstGeom prst="rect">
            <a:avLst/>
          </a:prstGeom>
          <a:solidFill>
            <a:schemeClr val="accent1"/>
          </a:solidFill>
          <a:ln w="9525">
            <a:noFill/>
            <a:miter lim="800000"/>
            <a:headEnd/>
            <a:tailEnd/>
          </a:ln>
        </p:spPr>
        <p:txBody>
          <a:bodyPr anchor="ctr">
            <a:spAutoFit/>
          </a:bodyPr>
          <a:lstStyle/>
          <a:p>
            <a:pPr algn="ctr"/>
            <a:r>
              <a:rPr lang="zh-CN" altLang="en-US" sz="1600"/>
              <a:t>厂商机构类</a:t>
            </a:r>
          </a:p>
        </p:txBody>
      </p:sp>
      <p:sp>
        <p:nvSpPr>
          <p:cNvPr id="21511" name="Rectangle 7"/>
          <p:cNvSpPr>
            <a:spLocks noChangeArrowheads="1"/>
          </p:cNvSpPr>
          <p:nvPr/>
        </p:nvSpPr>
        <p:spPr bwMode="auto">
          <a:xfrm>
            <a:off x="5181600" y="2667000"/>
            <a:ext cx="1606550" cy="336550"/>
          </a:xfrm>
          <a:prstGeom prst="rect">
            <a:avLst/>
          </a:prstGeom>
          <a:solidFill>
            <a:schemeClr val="accent1"/>
          </a:solidFill>
          <a:ln w="9525">
            <a:noFill/>
            <a:miter lim="800000"/>
            <a:headEnd/>
            <a:tailEnd/>
          </a:ln>
        </p:spPr>
        <p:txBody>
          <a:bodyPr wrap="none" anchor="ctr">
            <a:spAutoFit/>
          </a:bodyPr>
          <a:lstStyle/>
          <a:p>
            <a:pPr algn="ctr"/>
            <a:r>
              <a:rPr lang="zh-CN" altLang="en-US" sz="1600"/>
              <a:t>战略投资机构类</a:t>
            </a:r>
          </a:p>
        </p:txBody>
      </p:sp>
      <p:sp>
        <p:nvSpPr>
          <p:cNvPr id="21512" name="Rectangle 8"/>
          <p:cNvSpPr>
            <a:spLocks noChangeArrowheads="1"/>
          </p:cNvSpPr>
          <p:nvPr/>
        </p:nvSpPr>
        <p:spPr bwMode="auto">
          <a:xfrm>
            <a:off x="7239000" y="2667000"/>
            <a:ext cx="1524000" cy="336550"/>
          </a:xfrm>
          <a:prstGeom prst="rect">
            <a:avLst/>
          </a:prstGeom>
          <a:solidFill>
            <a:schemeClr val="accent1"/>
          </a:solidFill>
          <a:ln w="9525">
            <a:noFill/>
            <a:miter lim="800000"/>
            <a:headEnd/>
            <a:tailEnd/>
          </a:ln>
        </p:spPr>
        <p:txBody>
          <a:bodyPr anchor="ctr">
            <a:spAutoFit/>
          </a:bodyPr>
          <a:lstStyle/>
          <a:p>
            <a:pPr algn="ctr"/>
            <a:r>
              <a:rPr lang="zh-CN" altLang="en-US" sz="1600"/>
              <a:t>经纪机构类</a:t>
            </a:r>
          </a:p>
        </p:txBody>
      </p:sp>
      <p:sp>
        <p:nvSpPr>
          <p:cNvPr id="21513" name="Text Box 9"/>
          <p:cNvSpPr txBox="1">
            <a:spLocks noChangeArrowheads="1"/>
          </p:cNvSpPr>
          <p:nvPr/>
        </p:nvSpPr>
        <p:spPr bwMode="auto">
          <a:xfrm>
            <a:off x="914400" y="3189288"/>
            <a:ext cx="1828800" cy="3394075"/>
          </a:xfrm>
          <a:prstGeom prst="rect">
            <a:avLst/>
          </a:prstGeom>
          <a:noFill/>
          <a:ln w="9525">
            <a:solidFill>
              <a:schemeClr val="accent1"/>
            </a:solidFill>
            <a:miter lim="800000"/>
            <a:headEnd/>
            <a:tailEnd/>
          </a:ln>
        </p:spPr>
        <p:txBody>
          <a:bodyPr>
            <a:spAutoFit/>
          </a:bodyPr>
          <a:lstStyle/>
          <a:p>
            <a:r>
              <a:rPr lang="zh-CN" altLang="en-US" sz="1800">
                <a:latin typeface="宋体" pitchFamily="2" charset="-122"/>
              </a:rPr>
              <a:t>他们成立独资或控股的租赁公司的主要目的，是为自己所拥有的资金，寻求一种能满足用户需求的一种新的资金投入方式。（附属）</a:t>
            </a:r>
            <a:r>
              <a:rPr lang="zh-CN" altLang="en-US"/>
              <a:t> </a:t>
            </a:r>
          </a:p>
          <a:p>
            <a:endParaRPr lang="zh-CN" altLang="en-US"/>
          </a:p>
          <a:p>
            <a:endParaRPr lang="en-US" altLang="zh-CN"/>
          </a:p>
        </p:txBody>
      </p:sp>
      <p:sp>
        <p:nvSpPr>
          <p:cNvPr id="21514" name="Text Box 10"/>
          <p:cNvSpPr txBox="1">
            <a:spLocks noChangeArrowheads="1"/>
          </p:cNvSpPr>
          <p:nvPr/>
        </p:nvSpPr>
        <p:spPr bwMode="auto">
          <a:xfrm>
            <a:off x="7239000" y="3200400"/>
            <a:ext cx="1676400" cy="3122613"/>
          </a:xfrm>
          <a:prstGeom prst="rect">
            <a:avLst/>
          </a:prstGeom>
          <a:noFill/>
          <a:ln w="9525">
            <a:solidFill>
              <a:schemeClr val="accent1"/>
            </a:solidFill>
            <a:miter lim="800000"/>
            <a:headEnd/>
            <a:tailEnd/>
          </a:ln>
        </p:spPr>
        <p:txBody>
          <a:bodyPr>
            <a:spAutoFit/>
          </a:bodyPr>
          <a:lstStyle/>
          <a:p>
            <a:r>
              <a:rPr lang="zh-CN" altLang="en-US" sz="1800">
                <a:latin typeface="宋体" pitchFamily="2" charset="-122"/>
              </a:rPr>
              <a:t>这类租赁公司与厂家、各类中介机构和客户都有广泛的联系，他们往往以出租人的身份在出资人、出卖人、承租人之间牵线搭桥促成租赁交易 </a:t>
            </a:r>
            <a:r>
              <a:rPr lang="zh-CN" altLang="en-US" sz="1800"/>
              <a:t>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zh-CN" altLang="en-US"/>
              <a:t>（三）中国能开展租赁业务的公司有多少</a:t>
            </a:r>
          </a:p>
        </p:txBody>
      </p:sp>
      <p:sp>
        <p:nvSpPr>
          <p:cNvPr id="22531" name="Oval 3"/>
          <p:cNvSpPr>
            <a:spLocks noChangeArrowheads="1"/>
          </p:cNvSpPr>
          <p:nvPr/>
        </p:nvSpPr>
        <p:spPr bwMode="auto">
          <a:xfrm>
            <a:off x="3011488" y="2692400"/>
            <a:ext cx="3121025" cy="1473200"/>
          </a:xfrm>
          <a:prstGeom prst="ellipse">
            <a:avLst/>
          </a:prstGeom>
          <a:solidFill>
            <a:srgbClr val="E77AEC"/>
          </a:solidFill>
          <a:ln w="9525">
            <a:noFill/>
            <a:round/>
            <a:headEnd/>
            <a:tailEnd/>
          </a:ln>
        </p:spPr>
        <p:txBody>
          <a:bodyPr anchor="ctr">
            <a:spAutoFit/>
          </a:bodyPr>
          <a:lstStyle/>
          <a:p>
            <a:pPr algn="ctr"/>
            <a:r>
              <a:rPr lang="zh-CN" altLang="en-US" sz="3200"/>
              <a:t>金融租赁公司</a:t>
            </a:r>
          </a:p>
        </p:txBody>
      </p:sp>
      <p:sp>
        <p:nvSpPr>
          <p:cNvPr id="22532" name="Oval 4"/>
          <p:cNvSpPr>
            <a:spLocks noChangeArrowheads="1"/>
          </p:cNvSpPr>
          <p:nvPr/>
        </p:nvSpPr>
        <p:spPr bwMode="auto">
          <a:xfrm>
            <a:off x="914400" y="4445000"/>
            <a:ext cx="3657600" cy="1473200"/>
          </a:xfrm>
          <a:prstGeom prst="ellipse">
            <a:avLst/>
          </a:prstGeom>
          <a:solidFill>
            <a:srgbClr val="E77AEC"/>
          </a:solidFill>
          <a:ln w="9525">
            <a:noFill/>
            <a:round/>
            <a:headEnd/>
            <a:tailEnd/>
          </a:ln>
        </p:spPr>
        <p:txBody>
          <a:bodyPr anchor="ctr">
            <a:spAutoFit/>
          </a:bodyPr>
          <a:lstStyle/>
          <a:p>
            <a:pPr algn="ctr"/>
            <a:r>
              <a:rPr lang="zh-CN" altLang="en-US" sz="3200"/>
              <a:t>中外合资租赁公司</a:t>
            </a:r>
          </a:p>
        </p:txBody>
      </p:sp>
      <p:sp>
        <p:nvSpPr>
          <p:cNvPr id="22533" name="Oval 5"/>
          <p:cNvSpPr>
            <a:spLocks noChangeArrowheads="1"/>
          </p:cNvSpPr>
          <p:nvPr/>
        </p:nvSpPr>
        <p:spPr bwMode="auto">
          <a:xfrm>
            <a:off x="5257800" y="4416425"/>
            <a:ext cx="3429000" cy="1473200"/>
          </a:xfrm>
          <a:prstGeom prst="ellipse">
            <a:avLst/>
          </a:prstGeom>
          <a:solidFill>
            <a:srgbClr val="E77AEC"/>
          </a:solidFill>
          <a:ln w="9525">
            <a:noFill/>
            <a:round/>
            <a:headEnd/>
            <a:tailEnd/>
          </a:ln>
        </p:spPr>
        <p:txBody>
          <a:bodyPr anchor="ctr">
            <a:spAutoFit/>
          </a:bodyPr>
          <a:lstStyle/>
          <a:p>
            <a:pPr algn="ctr"/>
            <a:r>
              <a:rPr lang="zh-CN" altLang="en-US" sz="3200"/>
              <a:t>内资租赁公司</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zh-CN" altLang="en-US"/>
              <a:t>（三）中国能开展融资租赁业务的公司有多少</a:t>
            </a:r>
          </a:p>
        </p:txBody>
      </p:sp>
      <p:sp>
        <p:nvSpPr>
          <p:cNvPr id="23555" name="Rectangle 3"/>
          <p:cNvSpPr>
            <a:spLocks noChangeArrowheads="1"/>
          </p:cNvSpPr>
          <p:nvPr/>
        </p:nvSpPr>
        <p:spPr bwMode="auto">
          <a:xfrm>
            <a:off x="914400" y="2819400"/>
            <a:ext cx="7315200" cy="3503613"/>
          </a:xfrm>
          <a:prstGeom prst="rect">
            <a:avLst/>
          </a:prstGeom>
          <a:noFill/>
          <a:ln w="9525">
            <a:noFill/>
            <a:miter lim="800000"/>
            <a:headEnd/>
            <a:tailEnd/>
          </a:ln>
        </p:spPr>
        <p:txBody>
          <a:bodyPr>
            <a:spAutoFit/>
          </a:bodyPr>
          <a:lstStyle/>
          <a:p>
            <a:pPr eaLnBrk="0" hangingPunct="0">
              <a:spcBef>
                <a:spcPct val="50000"/>
              </a:spcBef>
              <a:buClr>
                <a:schemeClr val="accent2"/>
              </a:buClr>
              <a:buSzPct val="75000"/>
              <a:buFont typeface="Monotype Sorts" pitchFamily="2" charset="2"/>
              <a:buChar char="u"/>
            </a:pPr>
            <a:r>
              <a:rPr lang="zh-CN" altLang="en-US" sz="3200">
                <a:latin typeface="MingLiU" pitchFamily="49" charset="-120"/>
              </a:rPr>
              <a:t>经中国人民银行批准设立的金融租赁公司，目前共</a:t>
            </a:r>
            <a:r>
              <a:rPr lang="zh-CN" altLang="zh-CN" sz="3200">
                <a:latin typeface="MingLiU" pitchFamily="49" charset="-120"/>
              </a:rPr>
              <a:t>12</a:t>
            </a:r>
            <a:r>
              <a:rPr lang="zh-CN" altLang="en-US" sz="3200">
                <a:latin typeface="MingLiU" pitchFamily="49" charset="-120"/>
              </a:rPr>
              <a:t>家；</a:t>
            </a:r>
          </a:p>
          <a:p>
            <a:pPr eaLnBrk="0" hangingPunct="0">
              <a:spcBef>
                <a:spcPct val="50000"/>
              </a:spcBef>
              <a:buClr>
                <a:schemeClr val="accent2"/>
              </a:buClr>
              <a:buSzPct val="75000"/>
              <a:buFont typeface="Monotype Sorts" pitchFamily="2" charset="2"/>
              <a:buChar char="u"/>
            </a:pPr>
            <a:r>
              <a:rPr lang="zh-CN" altLang="en-US" sz="3200">
                <a:latin typeface="MingLiU" pitchFamily="49" charset="-120"/>
              </a:rPr>
              <a:t>经商务部批准设立的中外合资租赁公司，约</a:t>
            </a:r>
            <a:r>
              <a:rPr lang="zh-CN" altLang="zh-CN" sz="3200">
                <a:latin typeface="MingLiU" pitchFamily="49" charset="-120"/>
              </a:rPr>
              <a:t>40</a:t>
            </a:r>
            <a:r>
              <a:rPr lang="zh-CN" altLang="en-US" sz="3200">
                <a:latin typeface="MingLiU" pitchFamily="49" charset="-120"/>
              </a:rPr>
              <a:t>多家；</a:t>
            </a:r>
          </a:p>
          <a:p>
            <a:pPr eaLnBrk="0" hangingPunct="0">
              <a:spcBef>
                <a:spcPct val="50000"/>
              </a:spcBef>
              <a:buClr>
                <a:schemeClr val="accent2"/>
              </a:buClr>
              <a:buSzPct val="75000"/>
              <a:buFont typeface="Monotype Sorts" pitchFamily="2" charset="2"/>
              <a:buChar char="u"/>
            </a:pPr>
            <a:r>
              <a:rPr lang="zh-CN" altLang="en-US" sz="3200">
                <a:latin typeface="MingLiU" pitchFamily="49" charset="-120"/>
              </a:rPr>
              <a:t>经商务部批准的内资租赁公司，共</a:t>
            </a:r>
            <a:r>
              <a:rPr lang="zh-CN" altLang="zh-CN" sz="3200">
                <a:latin typeface="MingLiU" pitchFamily="49" charset="-120"/>
              </a:rPr>
              <a:t>20</a:t>
            </a:r>
            <a:r>
              <a:rPr lang="zh-CN" altLang="en-US" sz="3200">
                <a:latin typeface="MingLiU" pitchFamily="49" charset="-120"/>
              </a:rPr>
              <a:t>家；</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zh-CN" altLang="en-US"/>
              <a:t>（四）世界上的租赁概况</a:t>
            </a:r>
          </a:p>
        </p:txBody>
      </p:sp>
      <p:sp>
        <p:nvSpPr>
          <p:cNvPr id="24579" name="Rectangle 3"/>
          <p:cNvSpPr>
            <a:spLocks noGrp="1" noChangeArrowheads="1"/>
          </p:cNvSpPr>
          <p:nvPr>
            <p:ph idx="1"/>
          </p:nvPr>
        </p:nvSpPr>
        <p:spPr/>
        <p:txBody>
          <a:bodyPr/>
          <a:lstStyle/>
          <a:p>
            <a:r>
              <a:rPr lang="zh-CN" altLang="zh-CN" sz="2400">
                <a:latin typeface="宋体" pitchFamily="2" charset="-122"/>
              </a:rPr>
              <a:t>1952</a:t>
            </a:r>
            <a:r>
              <a:rPr lang="zh-CN" altLang="en-US" sz="2400">
                <a:latin typeface="宋体" pitchFamily="2" charset="-122"/>
              </a:rPr>
              <a:t>年产生于美国；</a:t>
            </a:r>
          </a:p>
          <a:p>
            <a:r>
              <a:rPr lang="zh-CN" altLang="en-US" sz="2400">
                <a:latin typeface="宋体" pitchFamily="2" charset="-122"/>
              </a:rPr>
              <a:t>六十年代，租赁业进入主要西方国家并逐步国际化；</a:t>
            </a:r>
            <a:r>
              <a:rPr lang="zh-CN" altLang="en-US" sz="2400"/>
              <a:t> </a:t>
            </a:r>
          </a:p>
          <a:p>
            <a:r>
              <a:rPr lang="zh-CN" altLang="en-US" sz="2400">
                <a:latin typeface="宋体" pitchFamily="2" charset="-122"/>
              </a:rPr>
              <a:t>七十年代中期发展中国家也开始发展租赁业；</a:t>
            </a:r>
          </a:p>
          <a:p>
            <a:r>
              <a:rPr lang="zh-CN" altLang="en-US" sz="2400">
                <a:latin typeface="宋体" pitchFamily="2" charset="-122"/>
              </a:rPr>
              <a:t>八十年代因为经济发展逐渐成熟，竞争趋于激烈，许多税收优惠被取消，租赁公司为了生存开始进入创新阶段；</a:t>
            </a:r>
          </a:p>
          <a:p>
            <a:r>
              <a:rPr lang="zh-CN" altLang="en-US" sz="2400">
                <a:latin typeface="宋体" pitchFamily="2" charset="-122"/>
              </a:rPr>
              <a:t>九十年代租赁公司开始出现合并和重组，向规模化、专业化发展</a:t>
            </a:r>
            <a:r>
              <a:rPr lang="zh-CN" altLang="en-US" sz="2400"/>
              <a:t>；</a:t>
            </a:r>
          </a:p>
          <a:p>
            <a:r>
              <a:rPr lang="zh-CN" altLang="en-US" sz="2400">
                <a:latin typeface="宋体" pitchFamily="2" charset="-122"/>
              </a:rPr>
              <a:t>进入二十一世纪租赁不仅是提供金融服务，而是向知识经济、信息技术方面发展，更多的是利用知识和智慧，充分发挥服务贸易的功能。</a:t>
            </a:r>
            <a:r>
              <a:rPr lang="zh-CN" altLang="en-US" sz="2400" b="1"/>
              <a:t/>
            </a:r>
            <a:br>
              <a:rPr lang="zh-CN" altLang="en-US" sz="2400" b="1"/>
            </a:br>
            <a:r>
              <a:rPr lang="zh-CN" altLang="en-US" sz="2400" b="1"/>
              <a:t/>
            </a:r>
            <a:br>
              <a:rPr lang="zh-CN" altLang="en-US" sz="2400" b="1"/>
            </a:br>
            <a:endParaRPr lang="zh-CN" altLang="en-US" sz="2400"/>
          </a:p>
          <a:p>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0" fill="hold">
                                          <p:stCondLst>
                                            <p:cond delay="0"/>
                                          </p:stCondLst>
                                        </p:cTn>
                                        <p:tgtEl>
                                          <p:spTgt spid="24579">
                                            <p:bg/>
                                          </p:spTgt>
                                        </p:tgtEl>
                                        <p:attrNameLst>
                                          <p:attrName>style.visibility</p:attrName>
                                        </p:attrNameLst>
                                      </p:cBhvr>
                                      <p:to>
                                        <p:strVal val="visible"/>
                                      </p:to>
                                    </p:set>
                                    <p:animEffect>
                                      <p:cBhvr>
                                        <p:cTn id="7" dur="500"/>
                                        <p:tgtEl>
                                          <p:spTgt spid="24579">
                                            <p:bg/>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0" fill="hold">
                                          <p:stCondLst>
                                            <p:cond delay="0"/>
                                          </p:stCondLst>
                                        </p:cTn>
                                        <p:tgtEl>
                                          <p:spTgt spid="24579">
                                            <p:txEl>
                                              <p:pRg st="0" end="0"/>
                                            </p:txEl>
                                          </p:spTgt>
                                        </p:tgtEl>
                                        <p:attrNameLst>
                                          <p:attrName>style.visibility</p:attrName>
                                        </p:attrNameLst>
                                      </p:cBhvr>
                                      <p:to>
                                        <p:strVal val="visible"/>
                                      </p:to>
                                    </p:set>
                                    <p:animEffect>
                                      <p:cBhvr>
                                        <p:cTn id="12" dur="500"/>
                                        <p:tgtEl>
                                          <p:spTgt spid="2457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0" fill="hold">
                                          <p:stCondLst>
                                            <p:cond delay="0"/>
                                          </p:stCondLst>
                                        </p:cTn>
                                        <p:tgtEl>
                                          <p:spTgt spid="24579">
                                            <p:txEl>
                                              <p:pRg st="1" end="1"/>
                                            </p:txEl>
                                          </p:spTgt>
                                        </p:tgtEl>
                                        <p:attrNameLst>
                                          <p:attrName>style.visibility</p:attrName>
                                        </p:attrNameLst>
                                      </p:cBhvr>
                                      <p:to>
                                        <p:strVal val="visible"/>
                                      </p:to>
                                    </p:set>
                                    <p:animEffect>
                                      <p:cBhvr>
                                        <p:cTn id="17" dur="500"/>
                                        <p:tgtEl>
                                          <p:spTgt spid="2457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0" fill="hold">
                                          <p:stCondLst>
                                            <p:cond delay="0"/>
                                          </p:stCondLst>
                                        </p:cTn>
                                        <p:tgtEl>
                                          <p:spTgt spid="24579">
                                            <p:txEl>
                                              <p:pRg st="2" end="2"/>
                                            </p:txEl>
                                          </p:spTgt>
                                        </p:tgtEl>
                                        <p:attrNameLst>
                                          <p:attrName>style.visibility</p:attrName>
                                        </p:attrNameLst>
                                      </p:cBhvr>
                                      <p:to>
                                        <p:strVal val="visible"/>
                                      </p:to>
                                    </p:set>
                                    <p:animEffect>
                                      <p:cBhvr>
                                        <p:cTn id="22" dur="500"/>
                                        <p:tgtEl>
                                          <p:spTgt spid="24579">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0" fill="hold">
                                          <p:stCondLst>
                                            <p:cond delay="0"/>
                                          </p:stCondLst>
                                        </p:cTn>
                                        <p:tgtEl>
                                          <p:spTgt spid="24579">
                                            <p:txEl>
                                              <p:pRg st="3" end="3"/>
                                            </p:txEl>
                                          </p:spTgt>
                                        </p:tgtEl>
                                        <p:attrNameLst>
                                          <p:attrName>style.visibility</p:attrName>
                                        </p:attrNameLst>
                                      </p:cBhvr>
                                      <p:to>
                                        <p:strVal val="visible"/>
                                      </p:to>
                                    </p:set>
                                    <p:animEffect>
                                      <p:cBhvr>
                                        <p:cTn id="27" dur="500"/>
                                        <p:tgtEl>
                                          <p:spTgt spid="24579">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0" fill="hold">
                                          <p:stCondLst>
                                            <p:cond delay="0"/>
                                          </p:stCondLst>
                                        </p:cTn>
                                        <p:tgtEl>
                                          <p:spTgt spid="24579">
                                            <p:txEl>
                                              <p:pRg st="4" end="4"/>
                                            </p:txEl>
                                          </p:spTgt>
                                        </p:tgtEl>
                                        <p:attrNameLst>
                                          <p:attrName>style.visibility</p:attrName>
                                        </p:attrNameLst>
                                      </p:cBhvr>
                                      <p:to>
                                        <p:strVal val="visible"/>
                                      </p:to>
                                    </p:set>
                                    <p:animEffect>
                                      <p:cBhvr>
                                        <p:cTn id="32" dur="500"/>
                                        <p:tgtEl>
                                          <p:spTgt spid="24579">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grpId="0" nodeType="clickEffect">
                                  <p:stCondLst>
                                    <p:cond delay="0"/>
                                  </p:stCondLst>
                                  <p:childTnLst>
                                    <p:set>
                                      <p:cBhvr>
                                        <p:cTn id="36" dur="0" fill="hold">
                                          <p:stCondLst>
                                            <p:cond delay="0"/>
                                          </p:stCondLst>
                                        </p:cTn>
                                        <p:tgtEl>
                                          <p:spTgt spid="24579">
                                            <p:txEl>
                                              <p:pRg st="5" end="5"/>
                                            </p:txEl>
                                          </p:spTgt>
                                        </p:tgtEl>
                                        <p:attrNameLst>
                                          <p:attrName>style.visibility</p:attrName>
                                        </p:attrNameLst>
                                      </p:cBhvr>
                                      <p:to>
                                        <p:strVal val="visible"/>
                                      </p:to>
                                    </p:set>
                                    <p:animEffect>
                                      <p:cBhvr>
                                        <p:cTn id="37" dur="500"/>
                                        <p:tgtEl>
                                          <p:spTgt spid="2457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9" grpId="0" build="p" animBg="1"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r>
              <a:rPr lang="zh-CN" altLang="en-US"/>
              <a:t>（四）世界上的租赁概况</a:t>
            </a:r>
          </a:p>
        </p:txBody>
      </p:sp>
      <p:sp>
        <p:nvSpPr>
          <p:cNvPr id="25603" name="Rectangle 3"/>
          <p:cNvSpPr>
            <a:spLocks noChangeArrowheads="1"/>
          </p:cNvSpPr>
          <p:nvPr/>
        </p:nvSpPr>
        <p:spPr bwMode="auto">
          <a:xfrm>
            <a:off x="2590800" y="2819400"/>
            <a:ext cx="914400" cy="914400"/>
          </a:xfrm>
          <a:prstGeom prst="rect">
            <a:avLst/>
          </a:prstGeom>
          <a:noFill/>
          <a:ln w="9525">
            <a:noFill/>
            <a:miter lim="800000"/>
            <a:headEnd/>
            <a:tailEnd/>
          </a:ln>
        </p:spPr>
        <p:txBody>
          <a:bodyPr wrap="none" anchor="ctr">
            <a:spAutoFit/>
          </a:bodyPr>
          <a:lstStyle/>
          <a:p>
            <a:endParaRPr lang="zh-CN" altLang="en-US"/>
          </a:p>
        </p:txBody>
      </p:sp>
      <p:sp>
        <p:nvSpPr>
          <p:cNvPr id="25604" name="AutoShape 4"/>
          <p:cNvSpPr>
            <a:spLocks noGrp="1" noChangeArrowheads="1"/>
          </p:cNvSpPr>
          <p:nvPr>
            <p:ph idx="1"/>
          </p:nvPr>
        </p:nvSpPr>
        <p:spPr>
          <a:xfrm>
            <a:off x="914400" y="2362200"/>
            <a:ext cx="7772400" cy="4114800"/>
          </a:xfrm>
          <a:prstGeom prst="flowChartAlternateProcess">
            <a:avLst/>
          </a:prstGeom>
          <a:solidFill>
            <a:srgbClr val="FFCCCC"/>
          </a:solidFill>
          <a:ln/>
        </p:spPr>
        <p:txBody>
          <a:bodyPr/>
          <a:lstStyle/>
          <a:p>
            <a:pPr algn="ctr">
              <a:spcBef>
                <a:spcPct val="0"/>
              </a:spcBef>
              <a:buClrTx/>
              <a:buSzTx/>
              <a:buFontTx/>
              <a:buNone/>
            </a:pPr>
            <a:r>
              <a:rPr lang="zh-CN" altLang="en-US" sz="2400">
                <a:solidFill>
                  <a:srgbClr val="0D6725"/>
                </a:solidFill>
                <a:latin typeface="Times New Roman" pitchFamily="18" charset="0"/>
              </a:rPr>
              <a:t>国外租赁业发展有如下态势</a:t>
            </a:r>
          </a:p>
        </p:txBody>
      </p:sp>
      <p:sp>
        <p:nvSpPr>
          <p:cNvPr id="25605" name="Oval 5"/>
          <p:cNvSpPr>
            <a:spLocks noChangeArrowheads="1"/>
          </p:cNvSpPr>
          <p:nvPr/>
        </p:nvSpPr>
        <p:spPr bwMode="auto">
          <a:xfrm>
            <a:off x="3581400" y="2743200"/>
            <a:ext cx="914400" cy="914400"/>
          </a:xfrm>
          <a:prstGeom prst="ellipse">
            <a:avLst/>
          </a:prstGeom>
          <a:noFill/>
          <a:ln w="9525">
            <a:noFill/>
            <a:round/>
            <a:headEnd/>
            <a:tailEnd/>
          </a:ln>
        </p:spPr>
        <p:txBody>
          <a:bodyPr wrap="none" anchor="ctr">
            <a:spAutoFit/>
          </a:bodyPr>
          <a:lstStyle/>
          <a:p>
            <a:endParaRPr lang="zh-CN" altLang="en-US"/>
          </a:p>
        </p:txBody>
      </p:sp>
      <p:sp>
        <p:nvSpPr>
          <p:cNvPr id="25606" name="Text Box 6"/>
          <p:cNvSpPr txBox="1">
            <a:spLocks noChangeArrowheads="1"/>
          </p:cNvSpPr>
          <p:nvPr/>
        </p:nvSpPr>
        <p:spPr bwMode="auto">
          <a:xfrm>
            <a:off x="1584325" y="3678238"/>
            <a:ext cx="184150" cy="457200"/>
          </a:xfrm>
          <a:prstGeom prst="rect">
            <a:avLst/>
          </a:prstGeom>
          <a:noFill/>
          <a:ln w="9525">
            <a:noFill/>
            <a:miter lim="800000"/>
            <a:headEnd/>
            <a:tailEnd/>
          </a:ln>
        </p:spPr>
        <p:txBody>
          <a:bodyPr wrap="none">
            <a:spAutoFit/>
          </a:bodyPr>
          <a:lstStyle/>
          <a:p>
            <a:endParaRPr lang="zh-CN" altLang="zh-CN"/>
          </a:p>
        </p:txBody>
      </p:sp>
      <p:sp>
        <p:nvSpPr>
          <p:cNvPr id="25607" name="Text Box 7"/>
          <p:cNvSpPr txBox="1">
            <a:spLocks noChangeArrowheads="1"/>
          </p:cNvSpPr>
          <p:nvPr/>
        </p:nvSpPr>
        <p:spPr bwMode="auto">
          <a:xfrm>
            <a:off x="1600200" y="3048000"/>
            <a:ext cx="6096000" cy="3387725"/>
          </a:xfrm>
          <a:prstGeom prst="rect">
            <a:avLst/>
          </a:prstGeom>
          <a:noFill/>
          <a:ln w="9525">
            <a:noFill/>
            <a:miter lim="800000"/>
            <a:headEnd/>
            <a:tailEnd/>
          </a:ln>
        </p:spPr>
        <p:txBody>
          <a:bodyPr>
            <a:spAutoFit/>
          </a:bodyPr>
          <a:lstStyle/>
          <a:p>
            <a:r>
              <a:rPr lang="zh-CN" altLang="en-US" sz="1800">
                <a:latin typeface="宋体" pitchFamily="2" charset="-122"/>
              </a:rPr>
              <a:t>  （一）租赁已成为仅次于银行信贷的第二大融资方式；</a:t>
            </a:r>
            <a:r>
              <a:rPr lang="zh-CN" altLang="en-US" sz="1800"/>
              <a:t/>
            </a:r>
            <a:br>
              <a:rPr lang="zh-CN" altLang="en-US" sz="1800"/>
            </a:br>
            <a:r>
              <a:rPr lang="zh-CN" altLang="en-US" sz="1800"/>
              <a:t>    </a:t>
            </a:r>
            <a:r>
              <a:rPr lang="zh-CN" altLang="en-US" sz="1800">
                <a:latin typeface="宋体" pitchFamily="2" charset="-122"/>
              </a:rPr>
              <a:t>（二）租赁业务额总体上增长速度快，但市场占有率分       布不均衡；</a:t>
            </a:r>
            <a:r>
              <a:rPr lang="zh-CN" altLang="en-US" sz="1800"/>
              <a:t/>
            </a:r>
            <a:br>
              <a:rPr lang="zh-CN" altLang="en-US" sz="1800"/>
            </a:br>
            <a:r>
              <a:rPr lang="zh-CN" altLang="en-US" sz="1800"/>
              <a:t>    </a:t>
            </a:r>
            <a:r>
              <a:rPr lang="zh-CN" altLang="en-US" sz="1800">
                <a:latin typeface="宋体" pitchFamily="2" charset="-122"/>
              </a:rPr>
              <a:t>（三）发达国家的租赁业的规模和市场占有率占绝对优势；</a:t>
            </a:r>
            <a:r>
              <a:rPr lang="zh-CN" altLang="en-US" sz="1800"/>
              <a:t/>
            </a:r>
            <a:br>
              <a:rPr lang="zh-CN" altLang="en-US" sz="1800"/>
            </a:br>
            <a:r>
              <a:rPr lang="zh-CN" altLang="en-US" sz="1800"/>
              <a:t>    </a:t>
            </a:r>
            <a:r>
              <a:rPr lang="zh-CN" altLang="en-US" sz="1800">
                <a:latin typeface="宋体" pitchFamily="2" charset="-122"/>
              </a:rPr>
              <a:t>（四）发展中国家租赁业起步晚，占比小，但其中很多国家发展速度很快；</a:t>
            </a:r>
            <a:r>
              <a:rPr lang="zh-CN" altLang="en-US" sz="1800"/>
              <a:t/>
            </a:r>
            <a:br>
              <a:rPr lang="zh-CN" altLang="en-US" sz="1800"/>
            </a:br>
            <a:r>
              <a:rPr lang="zh-CN" altLang="en-US" sz="1800"/>
              <a:t>    </a:t>
            </a:r>
            <a:r>
              <a:rPr lang="zh-CN" altLang="en-US" sz="1800">
                <a:latin typeface="宋体" pitchFamily="2" charset="-122"/>
              </a:rPr>
              <a:t>（五）发达国家拥有一支规模庞大的租赁公司队伍，业务渗透的行业十分广泛；</a:t>
            </a:r>
            <a:r>
              <a:rPr lang="zh-CN" altLang="en-US" sz="1800"/>
              <a:t/>
            </a:r>
            <a:br>
              <a:rPr lang="zh-CN" altLang="en-US" sz="1800"/>
            </a:br>
            <a:r>
              <a:rPr lang="zh-CN" altLang="en-US" sz="1800"/>
              <a:t>    </a:t>
            </a:r>
            <a:r>
              <a:rPr lang="zh-CN" altLang="en-US" sz="1800">
                <a:latin typeface="宋体" pitchFamily="2" charset="-122"/>
              </a:rPr>
              <a:t>（六）发达国家租赁业务日益国际化。</a:t>
            </a:r>
            <a:r>
              <a:rPr lang="zh-CN" altLang="en-US" sz="1800" b="1"/>
              <a:t/>
            </a:r>
            <a:br>
              <a:rPr lang="zh-CN" altLang="en-US" sz="1800" b="1"/>
            </a:br>
            <a:r>
              <a:rPr lang="zh-CN" altLang="en-US" sz="1800" b="1"/>
              <a:t/>
            </a:r>
            <a:br>
              <a:rPr lang="zh-CN" altLang="en-US" sz="1800" b="1"/>
            </a:br>
            <a:endParaRPr lang="zh-CN" altLang="en-US" sz="1800" b="1"/>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762000" y="533400"/>
            <a:ext cx="8077200" cy="1143000"/>
          </a:xfrm>
        </p:spPr>
        <p:txBody>
          <a:bodyPr/>
          <a:lstStyle/>
          <a:p>
            <a:r>
              <a:rPr lang="zh-CN" altLang="en-US" sz="3200"/>
              <a:t>（五）我国的租赁业和发达国家有多大差距</a:t>
            </a:r>
          </a:p>
        </p:txBody>
      </p:sp>
      <p:sp>
        <p:nvSpPr>
          <p:cNvPr id="26627" name="Oval 3"/>
          <p:cNvSpPr>
            <a:spLocks noChangeArrowheads="1"/>
          </p:cNvSpPr>
          <p:nvPr/>
        </p:nvSpPr>
        <p:spPr bwMode="auto">
          <a:xfrm>
            <a:off x="431800" y="2393950"/>
            <a:ext cx="5359400" cy="609600"/>
          </a:xfrm>
          <a:prstGeom prst="ellipse">
            <a:avLst/>
          </a:prstGeom>
          <a:solidFill>
            <a:srgbClr val="0099FF"/>
          </a:solidFill>
          <a:ln w="9525">
            <a:noFill/>
            <a:round/>
            <a:headEnd/>
            <a:tailEnd/>
          </a:ln>
        </p:spPr>
        <p:txBody>
          <a:bodyPr wrap="none" anchor="ctr">
            <a:spAutoFit/>
          </a:bodyPr>
          <a:lstStyle/>
          <a:p>
            <a:pPr algn="ctr"/>
            <a:r>
              <a:rPr lang="zh-CN" altLang="en-US"/>
              <a:t>现代租赁在我国的发展历程</a:t>
            </a:r>
          </a:p>
        </p:txBody>
      </p:sp>
      <p:sp>
        <p:nvSpPr>
          <p:cNvPr id="26628" name="AutoShape 4"/>
          <p:cNvSpPr>
            <a:spLocks noChangeArrowheads="1"/>
          </p:cNvSpPr>
          <p:nvPr/>
        </p:nvSpPr>
        <p:spPr bwMode="auto">
          <a:xfrm>
            <a:off x="1600200" y="5410200"/>
            <a:ext cx="1214438" cy="914400"/>
          </a:xfrm>
          <a:prstGeom prst="parallelogram">
            <a:avLst>
              <a:gd name="adj" fmla="val 33203"/>
            </a:avLst>
          </a:prstGeom>
          <a:noFill/>
          <a:ln w="9525">
            <a:noFill/>
            <a:miter lim="800000"/>
            <a:headEnd/>
            <a:tailEnd/>
          </a:ln>
        </p:spPr>
        <p:txBody>
          <a:bodyPr wrap="none" anchor="ctr">
            <a:spAutoFit/>
          </a:bodyPr>
          <a:lstStyle/>
          <a:p>
            <a:endParaRPr lang="zh-CN" altLang="en-US"/>
          </a:p>
        </p:txBody>
      </p:sp>
      <p:sp>
        <p:nvSpPr>
          <p:cNvPr id="26629" name="Rectangle 5"/>
          <p:cNvSpPr>
            <a:spLocks noChangeArrowheads="1"/>
          </p:cNvSpPr>
          <p:nvPr/>
        </p:nvSpPr>
        <p:spPr bwMode="auto">
          <a:xfrm>
            <a:off x="990600" y="5181600"/>
            <a:ext cx="990600" cy="366713"/>
          </a:xfrm>
          <a:prstGeom prst="rect">
            <a:avLst/>
          </a:prstGeom>
          <a:solidFill>
            <a:srgbClr val="0099FF"/>
          </a:solidFill>
          <a:ln w="9525">
            <a:noFill/>
            <a:miter lim="800000"/>
            <a:headEnd/>
            <a:tailEnd/>
          </a:ln>
        </p:spPr>
        <p:txBody>
          <a:bodyPr anchor="ctr">
            <a:spAutoFit/>
          </a:bodyPr>
          <a:lstStyle/>
          <a:p>
            <a:pPr algn="ctr"/>
            <a:r>
              <a:rPr lang="zh-CN" altLang="zh-CN" sz="1800"/>
              <a:t>1981</a:t>
            </a:r>
            <a:endParaRPr lang="en-US" altLang="zh-CN" sz="1800"/>
          </a:p>
        </p:txBody>
      </p:sp>
      <p:sp>
        <p:nvSpPr>
          <p:cNvPr id="26630" name="Text Box 6"/>
          <p:cNvSpPr txBox="1">
            <a:spLocks noChangeArrowheads="1"/>
          </p:cNvSpPr>
          <p:nvPr/>
        </p:nvSpPr>
        <p:spPr bwMode="auto">
          <a:xfrm>
            <a:off x="990600" y="5638800"/>
            <a:ext cx="914400" cy="1200150"/>
          </a:xfrm>
          <a:prstGeom prst="rect">
            <a:avLst/>
          </a:prstGeom>
          <a:noFill/>
          <a:ln w="9525">
            <a:solidFill>
              <a:srgbClr val="0000FF"/>
            </a:solidFill>
            <a:miter lim="800000"/>
            <a:headEnd/>
            <a:tailEnd/>
          </a:ln>
        </p:spPr>
        <p:txBody>
          <a:bodyPr>
            <a:spAutoFit/>
          </a:bodyPr>
          <a:lstStyle/>
          <a:p>
            <a:r>
              <a:rPr lang="zh-CN" altLang="en-US" sz="1800"/>
              <a:t>荣毅仁先生将租赁引入中国</a:t>
            </a:r>
          </a:p>
        </p:txBody>
      </p:sp>
      <p:sp>
        <p:nvSpPr>
          <p:cNvPr id="26631" name="Rectangle 7"/>
          <p:cNvSpPr>
            <a:spLocks noChangeArrowheads="1"/>
          </p:cNvSpPr>
          <p:nvPr/>
        </p:nvSpPr>
        <p:spPr bwMode="auto">
          <a:xfrm>
            <a:off x="2366963" y="4508500"/>
            <a:ext cx="1447800" cy="368300"/>
          </a:xfrm>
          <a:prstGeom prst="rect">
            <a:avLst/>
          </a:prstGeom>
          <a:solidFill>
            <a:srgbClr val="0099FF"/>
          </a:solidFill>
          <a:ln w="9525">
            <a:noFill/>
            <a:miter lim="800000"/>
            <a:headEnd/>
            <a:tailEnd/>
          </a:ln>
        </p:spPr>
        <p:txBody>
          <a:bodyPr anchor="ctr">
            <a:spAutoFit/>
          </a:bodyPr>
          <a:lstStyle/>
          <a:p>
            <a:pPr algn="ctr"/>
            <a:r>
              <a:rPr lang="zh-CN" altLang="zh-CN" sz="1800"/>
              <a:t>1985-1988</a:t>
            </a:r>
            <a:endParaRPr lang="en-US" altLang="zh-CN" sz="1800"/>
          </a:p>
        </p:txBody>
      </p:sp>
      <p:sp>
        <p:nvSpPr>
          <p:cNvPr id="26632" name="Text Box 8"/>
          <p:cNvSpPr txBox="1">
            <a:spLocks noChangeArrowheads="1"/>
          </p:cNvSpPr>
          <p:nvPr/>
        </p:nvSpPr>
        <p:spPr bwMode="auto">
          <a:xfrm>
            <a:off x="2501900" y="5184775"/>
            <a:ext cx="1084263" cy="1474788"/>
          </a:xfrm>
          <a:prstGeom prst="rect">
            <a:avLst/>
          </a:prstGeom>
          <a:noFill/>
          <a:ln w="9525">
            <a:solidFill>
              <a:srgbClr val="3366FF"/>
            </a:solidFill>
            <a:miter lim="800000"/>
            <a:headEnd/>
            <a:tailEnd/>
          </a:ln>
        </p:spPr>
        <p:txBody>
          <a:bodyPr>
            <a:spAutoFit/>
          </a:bodyPr>
          <a:lstStyle/>
          <a:p>
            <a:r>
              <a:rPr lang="zh-CN" altLang="en-US" sz="1800"/>
              <a:t>设备租赁小高峰</a:t>
            </a:r>
          </a:p>
          <a:p>
            <a:endParaRPr lang="zh-CN" altLang="en-US" sz="1800"/>
          </a:p>
          <a:p>
            <a:endParaRPr lang="en-US" altLang="zh-CN" sz="1800"/>
          </a:p>
        </p:txBody>
      </p:sp>
      <p:sp>
        <p:nvSpPr>
          <p:cNvPr id="26633" name="Rectangle 9"/>
          <p:cNvSpPr>
            <a:spLocks noChangeArrowheads="1"/>
          </p:cNvSpPr>
          <p:nvPr/>
        </p:nvSpPr>
        <p:spPr bwMode="auto">
          <a:xfrm>
            <a:off x="4032250" y="3833813"/>
            <a:ext cx="1295400" cy="366712"/>
          </a:xfrm>
          <a:prstGeom prst="rect">
            <a:avLst/>
          </a:prstGeom>
          <a:solidFill>
            <a:srgbClr val="0099FF"/>
          </a:solidFill>
          <a:ln w="9525">
            <a:noFill/>
            <a:miter lim="800000"/>
            <a:headEnd/>
            <a:tailEnd/>
          </a:ln>
        </p:spPr>
        <p:txBody>
          <a:bodyPr anchor="ctr">
            <a:spAutoFit/>
          </a:bodyPr>
          <a:lstStyle/>
          <a:p>
            <a:pPr algn="ctr"/>
            <a:r>
              <a:rPr lang="zh-CN" altLang="zh-CN" sz="1800"/>
              <a:t>1999</a:t>
            </a:r>
            <a:endParaRPr lang="en-US" altLang="zh-CN" sz="1800"/>
          </a:p>
        </p:txBody>
      </p:sp>
      <p:sp>
        <p:nvSpPr>
          <p:cNvPr id="26634" name="Rectangle 10"/>
          <p:cNvSpPr>
            <a:spLocks noChangeArrowheads="1"/>
          </p:cNvSpPr>
          <p:nvPr/>
        </p:nvSpPr>
        <p:spPr bwMode="auto">
          <a:xfrm>
            <a:off x="6400800" y="4648200"/>
            <a:ext cx="914400" cy="914400"/>
          </a:xfrm>
          <a:prstGeom prst="rect">
            <a:avLst/>
          </a:prstGeom>
          <a:noFill/>
          <a:ln w="9525">
            <a:noFill/>
            <a:miter lim="800000"/>
            <a:headEnd/>
            <a:tailEnd/>
          </a:ln>
        </p:spPr>
        <p:txBody>
          <a:bodyPr wrap="none" anchor="ctr">
            <a:spAutoFit/>
          </a:bodyPr>
          <a:lstStyle/>
          <a:p>
            <a:endParaRPr lang="zh-CN" altLang="en-US"/>
          </a:p>
        </p:txBody>
      </p:sp>
      <p:sp>
        <p:nvSpPr>
          <p:cNvPr id="26635" name="Rectangle 11"/>
          <p:cNvSpPr>
            <a:spLocks noChangeArrowheads="1"/>
          </p:cNvSpPr>
          <p:nvPr/>
        </p:nvSpPr>
        <p:spPr bwMode="auto">
          <a:xfrm>
            <a:off x="5472113" y="2889250"/>
            <a:ext cx="1295400" cy="366713"/>
          </a:xfrm>
          <a:prstGeom prst="rect">
            <a:avLst/>
          </a:prstGeom>
          <a:solidFill>
            <a:srgbClr val="0099FF"/>
          </a:solidFill>
          <a:ln w="9525">
            <a:noFill/>
            <a:miter lim="800000"/>
            <a:headEnd/>
            <a:tailEnd/>
          </a:ln>
        </p:spPr>
        <p:txBody>
          <a:bodyPr anchor="ctr">
            <a:spAutoFit/>
          </a:bodyPr>
          <a:lstStyle/>
          <a:p>
            <a:pPr algn="ctr"/>
            <a:r>
              <a:rPr lang="zh-CN" altLang="zh-CN" sz="1800"/>
              <a:t>2000</a:t>
            </a:r>
            <a:endParaRPr lang="en-US" altLang="zh-CN" sz="1800"/>
          </a:p>
        </p:txBody>
      </p:sp>
      <p:sp>
        <p:nvSpPr>
          <p:cNvPr id="26636" name="Text Box 12"/>
          <p:cNvSpPr txBox="1">
            <a:spLocks noChangeArrowheads="1"/>
          </p:cNvSpPr>
          <p:nvPr/>
        </p:nvSpPr>
        <p:spPr bwMode="auto">
          <a:xfrm>
            <a:off x="5381625" y="3338513"/>
            <a:ext cx="1981200" cy="3397250"/>
          </a:xfrm>
          <a:prstGeom prst="rect">
            <a:avLst/>
          </a:prstGeom>
          <a:noFill/>
          <a:ln w="9525">
            <a:solidFill>
              <a:srgbClr val="0000FF"/>
            </a:solidFill>
            <a:miter lim="800000"/>
            <a:headEnd/>
            <a:tailEnd/>
          </a:ln>
        </p:spPr>
        <p:txBody>
          <a:bodyPr>
            <a:spAutoFit/>
          </a:bodyPr>
          <a:lstStyle/>
          <a:p>
            <a:r>
              <a:rPr lang="zh-CN" altLang="en-US" sz="1800"/>
              <a:t>人行召开租赁要研讨会，逐渐摆脱日本模式，</a:t>
            </a:r>
            <a:r>
              <a:rPr lang="zh-CN" altLang="en-US" sz="1800">
                <a:latin typeface="宋体" pitchFamily="2" charset="-122"/>
              </a:rPr>
              <a:t>步入创新租赁的新阶段。</a:t>
            </a:r>
            <a:r>
              <a:rPr lang="zh-CN" altLang="zh-CN" sz="1800">
                <a:latin typeface="宋体" pitchFamily="2" charset="-122"/>
              </a:rPr>
              <a:t>《</a:t>
            </a:r>
            <a:r>
              <a:rPr lang="zh-CN" altLang="en-US" sz="1800">
                <a:latin typeface="宋体" pitchFamily="2" charset="-122"/>
              </a:rPr>
              <a:t>合同法</a:t>
            </a:r>
            <a:r>
              <a:rPr lang="zh-CN" altLang="zh-CN" sz="1800">
                <a:latin typeface="宋体" pitchFamily="2" charset="-122"/>
              </a:rPr>
              <a:t>》</a:t>
            </a:r>
            <a:r>
              <a:rPr lang="zh-CN" altLang="en-US" sz="1800">
                <a:latin typeface="宋体" pitchFamily="2" charset="-122"/>
              </a:rPr>
              <a:t>、</a:t>
            </a:r>
            <a:r>
              <a:rPr lang="zh-CN" altLang="zh-CN" sz="1800">
                <a:latin typeface="宋体" pitchFamily="2" charset="-122"/>
              </a:rPr>
              <a:t>《</a:t>
            </a:r>
            <a:r>
              <a:rPr lang="zh-CN" altLang="en-US" sz="1800">
                <a:latin typeface="宋体" pitchFamily="2" charset="-122"/>
              </a:rPr>
              <a:t>金融租赁公司管理办法</a:t>
            </a:r>
            <a:r>
              <a:rPr lang="zh-CN" altLang="zh-CN" sz="1800">
                <a:latin typeface="宋体" pitchFamily="2" charset="-122"/>
              </a:rPr>
              <a:t>》</a:t>
            </a:r>
            <a:r>
              <a:rPr lang="zh-CN" altLang="en-US" sz="1800">
                <a:latin typeface="宋体" pitchFamily="2" charset="-122"/>
              </a:rPr>
              <a:t>、</a:t>
            </a:r>
            <a:r>
              <a:rPr lang="zh-CN" altLang="zh-CN" sz="1800">
                <a:latin typeface="宋体" pitchFamily="2" charset="-122"/>
              </a:rPr>
              <a:t>《</a:t>
            </a:r>
            <a:r>
              <a:rPr lang="zh-CN" altLang="en-US" sz="1800">
                <a:latin typeface="宋体" pitchFamily="2" charset="-122"/>
              </a:rPr>
              <a:t>租赁会计准则</a:t>
            </a:r>
            <a:r>
              <a:rPr lang="zh-CN" altLang="zh-CN" sz="1800">
                <a:latin typeface="宋体" pitchFamily="2" charset="-122"/>
              </a:rPr>
              <a:t>》</a:t>
            </a:r>
            <a:r>
              <a:rPr lang="zh-CN" altLang="en-US" sz="1800">
                <a:latin typeface="宋体" pitchFamily="2" charset="-122"/>
              </a:rPr>
              <a:t>相继出台，税收制度不断完善，租赁业开始了新的转机</a:t>
            </a:r>
            <a:r>
              <a:rPr lang="zh-CN" altLang="en-US" sz="1800"/>
              <a:t> </a:t>
            </a:r>
          </a:p>
        </p:txBody>
      </p:sp>
      <p:sp>
        <p:nvSpPr>
          <p:cNvPr id="26637" name="Text Box 13"/>
          <p:cNvSpPr txBox="1">
            <a:spLocks noChangeArrowheads="1"/>
          </p:cNvSpPr>
          <p:nvPr/>
        </p:nvSpPr>
        <p:spPr bwMode="auto">
          <a:xfrm>
            <a:off x="7632700" y="3475038"/>
            <a:ext cx="1260475" cy="1836737"/>
          </a:xfrm>
          <a:prstGeom prst="rect">
            <a:avLst/>
          </a:prstGeom>
          <a:noFill/>
          <a:ln w="9525">
            <a:solidFill>
              <a:srgbClr val="0000FF"/>
            </a:solidFill>
            <a:miter lim="800000"/>
            <a:headEnd/>
            <a:tailEnd/>
          </a:ln>
        </p:spPr>
        <p:txBody>
          <a:bodyPr>
            <a:spAutoFit/>
          </a:bodyPr>
          <a:lstStyle/>
          <a:p>
            <a:r>
              <a:rPr lang="zh-CN" altLang="en-US" sz="1800">
                <a:latin typeface="宋体" pitchFamily="2" charset="-122"/>
              </a:rPr>
              <a:t>融资租赁开始立法，认知程度大幅度提高</a:t>
            </a:r>
            <a:endParaRPr lang="zh-CN" altLang="en-US"/>
          </a:p>
          <a:p>
            <a:endParaRPr lang="en-US" altLang="zh-CN"/>
          </a:p>
        </p:txBody>
      </p:sp>
      <p:sp>
        <p:nvSpPr>
          <p:cNvPr id="26638" name="Rectangle 14"/>
          <p:cNvSpPr>
            <a:spLocks noChangeArrowheads="1"/>
          </p:cNvSpPr>
          <p:nvPr/>
        </p:nvSpPr>
        <p:spPr bwMode="auto">
          <a:xfrm>
            <a:off x="838200" y="4953000"/>
            <a:ext cx="304800" cy="336550"/>
          </a:xfrm>
          <a:prstGeom prst="rect">
            <a:avLst/>
          </a:prstGeom>
          <a:solidFill>
            <a:schemeClr val="accent1"/>
          </a:solidFill>
          <a:ln w="9525">
            <a:noFill/>
            <a:miter lim="800000"/>
            <a:headEnd/>
            <a:tailEnd/>
          </a:ln>
        </p:spPr>
        <p:txBody>
          <a:bodyPr anchor="ctr">
            <a:spAutoFit/>
          </a:bodyPr>
          <a:lstStyle/>
          <a:p>
            <a:pPr algn="ctr"/>
            <a:r>
              <a:rPr lang="zh-CN" altLang="zh-CN" sz="1600"/>
              <a:t>1</a:t>
            </a:r>
            <a:endParaRPr lang="en-US" altLang="zh-CN" sz="1600"/>
          </a:p>
        </p:txBody>
      </p:sp>
      <p:sp>
        <p:nvSpPr>
          <p:cNvPr id="26639" name="Rectangle 15"/>
          <p:cNvSpPr>
            <a:spLocks noChangeArrowheads="1"/>
          </p:cNvSpPr>
          <p:nvPr/>
        </p:nvSpPr>
        <p:spPr bwMode="auto">
          <a:xfrm>
            <a:off x="2232025" y="4217988"/>
            <a:ext cx="314325" cy="365125"/>
          </a:xfrm>
          <a:prstGeom prst="rect">
            <a:avLst/>
          </a:prstGeom>
          <a:solidFill>
            <a:schemeClr val="accent1"/>
          </a:solidFill>
          <a:ln w="9525">
            <a:noFill/>
            <a:miter lim="800000"/>
            <a:headEnd/>
            <a:tailEnd/>
          </a:ln>
        </p:spPr>
        <p:txBody>
          <a:bodyPr anchor="ctr">
            <a:spAutoFit/>
          </a:bodyPr>
          <a:lstStyle/>
          <a:p>
            <a:pPr algn="ctr"/>
            <a:r>
              <a:rPr lang="zh-CN" altLang="zh-CN" sz="1800"/>
              <a:t>2</a:t>
            </a:r>
            <a:endParaRPr lang="en-US" altLang="zh-CN" sz="1800"/>
          </a:p>
        </p:txBody>
      </p:sp>
      <p:sp>
        <p:nvSpPr>
          <p:cNvPr id="26640" name="Rectangle 16"/>
          <p:cNvSpPr>
            <a:spLocks noChangeArrowheads="1"/>
          </p:cNvSpPr>
          <p:nvPr/>
        </p:nvSpPr>
        <p:spPr bwMode="auto">
          <a:xfrm>
            <a:off x="3897313" y="3563938"/>
            <a:ext cx="304800" cy="366712"/>
          </a:xfrm>
          <a:prstGeom prst="rect">
            <a:avLst/>
          </a:prstGeom>
          <a:solidFill>
            <a:schemeClr val="accent1"/>
          </a:solidFill>
          <a:ln w="9525">
            <a:noFill/>
            <a:miter lim="800000"/>
            <a:headEnd/>
            <a:tailEnd/>
          </a:ln>
        </p:spPr>
        <p:txBody>
          <a:bodyPr anchor="ctr">
            <a:spAutoFit/>
          </a:bodyPr>
          <a:lstStyle/>
          <a:p>
            <a:pPr algn="ctr"/>
            <a:r>
              <a:rPr lang="zh-CN" altLang="zh-CN" sz="1800"/>
              <a:t>3</a:t>
            </a:r>
            <a:endParaRPr lang="en-US" altLang="zh-CN" sz="1800"/>
          </a:p>
        </p:txBody>
      </p:sp>
      <p:sp>
        <p:nvSpPr>
          <p:cNvPr id="26641" name="Rectangle 17"/>
          <p:cNvSpPr>
            <a:spLocks noChangeArrowheads="1"/>
          </p:cNvSpPr>
          <p:nvPr/>
        </p:nvSpPr>
        <p:spPr bwMode="auto">
          <a:xfrm>
            <a:off x="7239000" y="2743200"/>
            <a:ext cx="381000" cy="685800"/>
          </a:xfrm>
          <a:prstGeom prst="rect">
            <a:avLst/>
          </a:prstGeom>
          <a:noFill/>
          <a:ln w="9525">
            <a:noFill/>
            <a:miter lim="800000"/>
            <a:headEnd/>
            <a:tailEnd/>
          </a:ln>
        </p:spPr>
        <p:txBody>
          <a:bodyPr anchor="ctr">
            <a:spAutoFit/>
          </a:bodyPr>
          <a:lstStyle/>
          <a:p>
            <a:endParaRPr lang="zh-CN" altLang="en-US"/>
          </a:p>
        </p:txBody>
      </p:sp>
      <p:sp>
        <p:nvSpPr>
          <p:cNvPr id="26642" name="Rectangle 18"/>
          <p:cNvSpPr>
            <a:spLocks noChangeArrowheads="1"/>
          </p:cNvSpPr>
          <p:nvPr/>
        </p:nvSpPr>
        <p:spPr bwMode="auto">
          <a:xfrm>
            <a:off x="6462713" y="2574925"/>
            <a:ext cx="304800" cy="366713"/>
          </a:xfrm>
          <a:prstGeom prst="rect">
            <a:avLst/>
          </a:prstGeom>
          <a:solidFill>
            <a:schemeClr val="accent1"/>
          </a:solidFill>
          <a:ln w="9525">
            <a:noFill/>
            <a:miter lim="800000"/>
            <a:headEnd/>
            <a:tailEnd/>
          </a:ln>
        </p:spPr>
        <p:txBody>
          <a:bodyPr anchor="ctr">
            <a:spAutoFit/>
          </a:bodyPr>
          <a:lstStyle/>
          <a:p>
            <a:pPr algn="ctr"/>
            <a:r>
              <a:rPr lang="zh-CN" altLang="zh-CN" sz="1800"/>
              <a:t>4</a:t>
            </a:r>
            <a:endParaRPr lang="en-US" altLang="zh-CN" sz="1800"/>
          </a:p>
        </p:txBody>
      </p:sp>
      <p:sp>
        <p:nvSpPr>
          <p:cNvPr id="26643" name="Rectangle 19"/>
          <p:cNvSpPr>
            <a:spLocks noChangeArrowheads="1"/>
          </p:cNvSpPr>
          <p:nvPr/>
        </p:nvSpPr>
        <p:spPr bwMode="auto">
          <a:xfrm>
            <a:off x="8623300" y="2259013"/>
            <a:ext cx="314325" cy="450850"/>
          </a:xfrm>
          <a:prstGeom prst="rect">
            <a:avLst/>
          </a:prstGeom>
          <a:solidFill>
            <a:schemeClr val="accent1"/>
          </a:solidFill>
          <a:ln w="9525">
            <a:solidFill>
              <a:schemeClr val="tx1"/>
            </a:solidFill>
            <a:miter lim="800000"/>
            <a:headEnd/>
            <a:tailEnd/>
          </a:ln>
        </p:spPr>
        <p:txBody>
          <a:bodyPr wrap="none" anchor="ctr"/>
          <a:lstStyle/>
          <a:p>
            <a:pPr algn="ctr"/>
            <a:r>
              <a:rPr lang="zh-CN" altLang="zh-CN"/>
              <a:t>5</a:t>
            </a:r>
            <a:endParaRPr lang="en-US" altLang="zh-CN"/>
          </a:p>
        </p:txBody>
      </p:sp>
      <p:sp>
        <p:nvSpPr>
          <p:cNvPr id="26644" name="Rectangle 20"/>
          <p:cNvSpPr>
            <a:spLocks noChangeArrowheads="1"/>
          </p:cNvSpPr>
          <p:nvPr/>
        </p:nvSpPr>
        <p:spPr bwMode="auto">
          <a:xfrm>
            <a:off x="7632700" y="2706688"/>
            <a:ext cx="1357313" cy="366712"/>
          </a:xfrm>
          <a:prstGeom prst="rect">
            <a:avLst/>
          </a:prstGeom>
          <a:solidFill>
            <a:srgbClr val="0099FF"/>
          </a:solidFill>
          <a:ln w="9525">
            <a:noFill/>
            <a:miter lim="800000"/>
            <a:headEnd/>
            <a:tailEnd/>
          </a:ln>
        </p:spPr>
        <p:txBody>
          <a:bodyPr anchor="ctr">
            <a:spAutoFit/>
          </a:bodyPr>
          <a:lstStyle/>
          <a:p>
            <a:pPr algn="ctr"/>
            <a:r>
              <a:rPr lang="zh-CN" altLang="zh-CN" sz="1800"/>
              <a:t>2004</a:t>
            </a:r>
            <a:endParaRPr lang="en-US" altLang="zh-CN" sz="1800"/>
          </a:p>
        </p:txBody>
      </p:sp>
      <p:sp>
        <p:nvSpPr>
          <p:cNvPr id="26645" name="Text Box 21"/>
          <p:cNvSpPr txBox="1">
            <a:spLocks noChangeArrowheads="1"/>
          </p:cNvSpPr>
          <p:nvPr/>
        </p:nvSpPr>
        <p:spPr bwMode="auto">
          <a:xfrm>
            <a:off x="4032250" y="4778375"/>
            <a:ext cx="1187450" cy="1381125"/>
          </a:xfrm>
          <a:prstGeom prst="rect">
            <a:avLst/>
          </a:prstGeom>
          <a:noFill/>
          <a:ln w="9525">
            <a:solidFill>
              <a:srgbClr val="0000FF"/>
            </a:solidFill>
            <a:miter lim="800000"/>
            <a:headEnd/>
            <a:tailEnd/>
          </a:ln>
        </p:spPr>
        <p:txBody>
          <a:bodyPr>
            <a:spAutoFit/>
          </a:bodyPr>
          <a:lstStyle/>
          <a:p>
            <a:r>
              <a:rPr lang="zh-CN" altLang="en-US" sz="1800">
                <a:latin typeface="宋体" pitchFamily="2" charset="-122"/>
              </a:rPr>
              <a:t>经营性租赁高增长阶段</a:t>
            </a:r>
            <a:r>
              <a:rPr lang="zh-CN" altLang="en-US"/>
              <a:t> </a:t>
            </a:r>
          </a:p>
          <a:p>
            <a:endParaRPr lang="en-US" altLang="zh-CN"/>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zh-CN" altLang="en-US"/>
              <a:t>（六）租赁的四大支柱</a:t>
            </a:r>
          </a:p>
        </p:txBody>
      </p:sp>
      <p:sp>
        <p:nvSpPr>
          <p:cNvPr id="27651" name="AutoShape 3"/>
          <p:cNvSpPr>
            <a:spLocks noChangeArrowheads="1"/>
          </p:cNvSpPr>
          <p:nvPr/>
        </p:nvSpPr>
        <p:spPr bwMode="auto">
          <a:xfrm>
            <a:off x="1676400" y="4114800"/>
            <a:ext cx="914400" cy="609600"/>
          </a:xfrm>
          <a:prstGeom prst="flowChartMagneticDisk">
            <a:avLst/>
          </a:prstGeom>
          <a:noFill/>
          <a:ln w="9525">
            <a:noFill/>
            <a:round/>
            <a:headEnd/>
            <a:tailEnd/>
          </a:ln>
        </p:spPr>
        <p:txBody>
          <a:bodyPr wrap="none" anchor="ctr">
            <a:spAutoFit/>
          </a:bodyPr>
          <a:lstStyle/>
          <a:p>
            <a:endParaRPr lang="zh-CN" altLang="en-US"/>
          </a:p>
        </p:txBody>
      </p:sp>
      <p:sp>
        <p:nvSpPr>
          <p:cNvPr id="27652" name="AutoShape 4"/>
          <p:cNvSpPr>
            <a:spLocks noChangeArrowheads="1"/>
          </p:cNvSpPr>
          <p:nvPr/>
        </p:nvSpPr>
        <p:spPr bwMode="auto">
          <a:xfrm>
            <a:off x="1524000" y="3124200"/>
            <a:ext cx="1066800" cy="2865438"/>
          </a:xfrm>
          <a:prstGeom prst="flowChartMagneticDisk">
            <a:avLst/>
          </a:prstGeom>
          <a:solidFill>
            <a:srgbClr val="DDAB89"/>
          </a:solidFill>
          <a:ln w="9525">
            <a:solidFill>
              <a:srgbClr val="E77AEC"/>
            </a:solidFill>
            <a:round/>
            <a:headEnd/>
            <a:tailEnd/>
          </a:ln>
        </p:spPr>
        <p:txBody>
          <a:bodyPr anchor="ctr">
            <a:spAutoFit/>
          </a:bodyPr>
          <a:lstStyle/>
          <a:p>
            <a:pPr algn="ctr"/>
            <a:r>
              <a:rPr lang="zh-CN" altLang="en-US"/>
              <a:t>法</a:t>
            </a:r>
          </a:p>
          <a:p>
            <a:pPr algn="ctr"/>
            <a:r>
              <a:rPr lang="zh-CN" altLang="en-US"/>
              <a:t>律</a:t>
            </a:r>
          </a:p>
          <a:p>
            <a:pPr algn="ctr"/>
            <a:r>
              <a:rPr lang="zh-CN" altLang="en-US"/>
              <a:t>法</a:t>
            </a:r>
          </a:p>
          <a:p>
            <a:pPr algn="ctr"/>
            <a:r>
              <a:rPr lang="zh-CN" altLang="en-US"/>
              <a:t>规</a:t>
            </a:r>
          </a:p>
        </p:txBody>
      </p:sp>
      <p:sp>
        <p:nvSpPr>
          <p:cNvPr id="27653" name="AutoShape 5"/>
          <p:cNvSpPr>
            <a:spLocks noChangeArrowheads="1"/>
          </p:cNvSpPr>
          <p:nvPr/>
        </p:nvSpPr>
        <p:spPr bwMode="auto">
          <a:xfrm>
            <a:off x="3565525" y="3124200"/>
            <a:ext cx="1006475" cy="2865438"/>
          </a:xfrm>
          <a:prstGeom prst="flowChartMagneticDisk">
            <a:avLst/>
          </a:prstGeom>
          <a:solidFill>
            <a:srgbClr val="DDAB89"/>
          </a:solidFill>
          <a:ln w="9525">
            <a:solidFill>
              <a:srgbClr val="E77AEC"/>
            </a:solidFill>
            <a:round/>
            <a:headEnd/>
            <a:tailEnd/>
          </a:ln>
        </p:spPr>
        <p:txBody>
          <a:bodyPr anchor="ctr">
            <a:spAutoFit/>
          </a:bodyPr>
          <a:lstStyle/>
          <a:p>
            <a:pPr algn="ctr"/>
            <a:r>
              <a:rPr lang="zh-CN" altLang="en-US"/>
              <a:t>会</a:t>
            </a:r>
          </a:p>
          <a:p>
            <a:pPr algn="ctr"/>
            <a:r>
              <a:rPr lang="zh-CN" altLang="en-US"/>
              <a:t>计</a:t>
            </a:r>
          </a:p>
          <a:p>
            <a:pPr algn="ctr"/>
            <a:r>
              <a:rPr lang="zh-CN" altLang="en-US"/>
              <a:t>准</a:t>
            </a:r>
          </a:p>
          <a:p>
            <a:pPr algn="ctr"/>
            <a:r>
              <a:rPr lang="zh-CN" altLang="en-US"/>
              <a:t>则</a:t>
            </a:r>
          </a:p>
        </p:txBody>
      </p:sp>
      <p:sp>
        <p:nvSpPr>
          <p:cNvPr id="27654" name="AutoShape 6"/>
          <p:cNvSpPr>
            <a:spLocks noChangeArrowheads="1"/>
          </p:cNvSpPr>
          <p:nvPr/>
        </p:nvSpPr>
        <p:spPr bwMode="auto">
          <a:xfrm>
            <a:off x="5486400" y="3124200"/>
            <a:ext cx="1066800" cy="2865438"/>
          </a:xfrm>
          <a:prstGeom prst="flowChartMagneticDisk">
            <a:avLst/>
          </a:prstGeom>
          <a:solidFill>
            <a:srgbClr val="DDAB89"/>
          </a:solidFill>
          <a:ln w="9525">
            <a:solidFill>
              <a:srgbClr val="E77AEC"/>
            </a:solidFill>
            <a:round/>
            <a:headEnd/>
            <a:tailEnd/>
          </a:ln>
        </p:spPr>
        <p:txBody>
          <a:bodyPr anchor="ctr">
            <a:spAutoFit/>
          </a:bodyPr>
          <a:lstStyle/>
          <a:p>
            <a:pPr algn="ctr"/>
            <a:r>
              <a:rPr lang="zh-CN" altLang="en-US"/>
              <a:t>税</a:t>
            </a:r>
          </a:p>
          <a:p>
            <a:pPr algn="ctr"/>
            <a:r>
              <a:rPr lang="zh-CN" altLang="en-US"/>
              <a:t>收</a:t>
            </a:r>
          </a:p>
          <a:p>
            <a:pPr algn="ctr"/>
            <a:r>
              <a:rPr lang="zh-CN" altLang="en-US"/>
              <a:t>鼓</a:t>
            </a:r>
          </a:p>
          <a:p>
            <a:pPr algn="ctr"/>
            <a:r>
              <a:rPr lang="zh-CN" altLang="en-US"/>
              <a:t>励</a:t>
            </a:r>
          </a:p>
        </p:txBody>
      </p:sp>
      <p:sp>
        <p:nvSpPr>
          <p:cNvPr id="27655" name="AutoShape 7"/>
          <p:cNvSpPr>
            <a:spLocks noChangeArrowheads="1"/>
          </p:cNvSpPr>
          <p:nvPr/>
        </p:nvSpPr>
        <p:spPr bwMode="auto">
          <a:xfrm>
            <a:off x="7391400" y="3124200"/>
            <a:ext cx="990600" cy="2865438"/>
          </a:xfrm>
          <a:prstGeom prst="flowChartMagneticDisk">
            <a:avLst/>
          </a:prstGeom>
          <a:solidFill>
            <a:srgbClr val="DDAB89"/>
          </a:solidFill>
          <a:ln w="9525">
            <a:solidFill>
              <a:srgbClr val="E77AEC"/>
            </a:solidFill>
            <a:round/>
            <a:headEnd/>
            <a:tailEnd/>
          </a:ln>
        </p:spPr>
        <p:txBody>
          <a:bodyPr anchor="ctr">
            <a:spAutoFit/>
          </a:bodyPr>
          <a:lstStyle/>
          <a:p>
            <a:pPr algn="ctr"/>
            <a:r>
              <a:rPr lang="zh-CN" altLang="en-US"/>
              <a:t>监</a:t>
            </a:r>
          </a:p>
          <a:p>
            <a:pPr algn="ctr"/>
            <a:r>
              <a:rPr lang="zh-CN" altLang="en-US"/>
              <a:t>管</a:t>
            </a:r>
          </a:p>
          <a:p>
            <a:pPr algn="ctr"/>
            <a:r>
              <a:rPr lang="zh-CN" altLang="en-US"/>
              <a:t>制</a:t>
            </a:r>
          </a:p>
          <a:p>
            <a:pPr algn="ctr"/>
            <a:r>
              <a:rPr lang="zh-CN" altLang="en-US"/>
              <a:t>度</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zh-CN" altLang="en-US"/>
              <a:t>（六） 租赁的四大支柱</a:t>
            </a:r>
          </a:p>
        </p:txBody>
      </p:sp>
      <p:sp>
        <p:nvSpPr>
          <p:cNvPr id="28675" name="Rectangle 3"/>
          <p:cNvSpPr>
            <a:spLocks noGrp="1" noChangeArrowheads="1"/>
          </p:cNvSpPr>
          <p:nvPr>
            <p:ph sz="quarter" idx="1"/>
          </p:nvPr>
        </p:nvSpPr>
        <p:spPr>
          <a:xfrm>
            <a:off x="647700" y="2533650"/>
            <a:ext cx="3924300" cy="1790700"/>
          </a:xfrm>
        </p:spPr>
        <p:txBody>
          <a:bodyPr/>
          <a:lstStyle/>
          <a:p>
            <a:endParaRPr lang="zh-CN" altLang="en-US" sz="2400">
              <a:latin typeface="宋体" pitchFamily="2" charset="-122"/>
            </a:endParaRPr>
          </a:p>
          <a:p>
            <a:pPr>
              <a:buFont typeface="Wingdings" pitchFamily="2" charset="2"/>
              <a:buNone/>
            </a:pPr>
            <a:r>
              <a:rPr lang="zh-CN" altLang="en-US" sz="2000">
                <a:latin typeface="宋体" pitchFamily="2" charset="-122"/>
              </a:rPr>
              <a:t>   没有法律保障，租赁业务难</a:t>
            </a:r>
          </a:p>
          <a:p>
            <a:pPr>
              <a:buFont typeface="Wingdings" pitchFamily="2" charset="2"/>
              <a:buNone/>
            </a:pPr>
            <a:r>
              <a:rPr lang="zh-CN" altLang="en-US" sz="2000">
                <a:latin typeface="宋体" pitchFamily="2" charset="-122"/>
              </a:rPr>
              <a:t>    以正常开展</a:t>
            </a:r>
            <a:r>
              <a:rPr lang="zh-CN" altLang="en-US" sz="2400"/>
              <a:t> </a:t>
            </a:r>
          </a:p>
        </p:txBody>
      </p:sp>
      <p:sp>
        <p:nvSpPr>
          <p:cNvPr id="28676" name="Rectangle 4"/>
          <p:cNvSpPr>
            <a:spLocks noGrp="1" noChangeArrowheads="1"/>
          </p:cNvSpPr>
          <p:nvPr>
            <p:ph sz="quarter" idx="2"/>
          </p:nvPr>
        </p:nvSpPr>
        <p:spPr/>
        <p:txBody>
          <a:bodyPr/>
          <a:lstStyle/>
          <a:p>
            <a:endParaRPr lang="zh-CN" altLang="en-US" sz="2000">
              <a:latin typeface="宋体" pitchFamily="2" charset="-122"/>
            </a:endParaRPr>
          </a:p>
          <a:p>
            <a:pPr>
              <a:buFont typeface="Wingdings" pitchFamily="2" charset="2"/>
              <a:buNone/>
            </a:pPr>
            <a:r>
              <a:rPr lang="zh-CN" altLang="en-US" sz="2400">
                <a:latin typeface="宋体" pitchFamily="2" charset="-122"/>
              </a:rPr>
              <a:t>    </a:t>
            </a:r>
            <a:r>
              <a:rPr lang="zh-CN" altLang="en-US" sz="2000">
                <a:latin typeface="宋体" pitchFamily="2" charset="-122"/>
              </a:rPr>
              <a:t>没有会计准则，无法准确界  定经营活动属于何种法律保护范围</a:t>
            </a:r>
            <a:r>
              <a:rPr lang="zh-CN" altLang="en-US" sz="2000"/>
              <a:t> </a:t>
            </a:r>
          </a:p>
        </p:txBody>
      </p:sp>
      <p:sp>
        <p:nvSpPr>
          <p:cNvPr id="28677" name="Rectangle 5"/>
          <p:cNvSpPr>
            <a:spLocks noGrp="1" noChangeArrowheads="1"/>
          </p:cNvSpPr>
          <p:nvPr>
            <p:ph sz="quarter" idx="3"/>
          </p:nvPr>
        </p:nvSpPr>
        <p:spPr/>
        <p:txBody>
          <a:bodyPr/>
          <a:lstStyle/>
          <a:p>
            <a:pPr>
              <a:buFont typeface="Wingdings" pitchFamily="2" charset="2"/>
              <a:buNone/>
            </a:pPr>
            <a:endParaRPr lang="zh-CN" altLang="en-US" sz="2000">
              <a:latin typeface="宋体" pitchFamily="2" charset="-122"/>
            </a:endParaRPr>
          </a:p>
          <a:p>
            <a:pPr>
              <a:buFont typeface="Wingdings" pitchFamily="2" charset="2"/>
              <a:buNone/>
            </a:pPr>
            <a:endParaRPr lang="zh-CN" altLang="en-US" sz="2400">
              <a:latin typeface="宋体" pitchFamily="2" charset="-122"/>
            </a:endParaRPr>
          </a:p>
          <a:p>
            <a:pPr>
              <a:buFont typeface="Wingdings" pitchFamily="2" charset="2"/>
              <a:buNone/>
            </a:pPr>
            <a:r>
              <a:rPr lang="zh-CN" altLang="en-US" sz="2400">
                <a:latin typeface="宋体" pitchFamily="2" charset="-122"/>
              </a:rPr>
              <a:t> </a:t>
            </a:r>
            <a:r>
              <a:rPr lang="zh-CN" altLang="en-US" sz="2000">
                <a:latin typeface="宋体" pitchFamily="2" charset="-122"/>
              </a:rPr>
              <a:t>没有税收上的好处，租赁成</a:t>
            </a:r>
          </a:p>
          <a:p>
            <a:pPr>
              <a:buFont typeface="Wingdings" pitchFamily="2" charset="2"/>
              <a:buNone/>
            </a:pPr>
            <a:r>
              <a:rPr lang="zh-CN" altLang="en-US" sz="2000">
                <a:latin typeface="宋体" pitchFamily="2" charset="-122"/>
              </a:rPr>
              <a:t>  本高，没有吸引力</a:t>
            </a:r>
            <a:r>
              <a:rPr lang="zh-CN" altLang="en-US" sz="2000"/>
              <a:t> </a:t>
            </a:r>
          </a:p>
        </p:txBody>
      </p:sp>
      <p:sp>
        <p:nvSpPr>
          <p:cNvPr id="28678" name="Rectangle 6"/>
          <p:cNvSpPr>
            <a:spLocks noGrp="1" noChangeArrowheads="1"/>
          </p:cNvSpPr>
          <p:nvPr>
            <p:ph sz="quarter" idx="4"/>
          </p:nvPr>
        </p:nvSpPr>
        <p:spPr/>
        <p:txBody>
          <a:bodyPr/>
          <a:lstStyle/>
          <a:p>
            <a:pPr>
              <a:buFont typeface="Wingdings" pitchFamily="2" charset="2"/>
              <a:buNone/>
            </a:pPr>
            <a:endParaRPr lang="zh-CN" altLang="en-US" sz="2000">
              <a:latin typeface="宋体" pitchFamily="2" charset="-122"/>
            </a:endParaRPr>
          </a:p>
          <a:p>
            <a:pPr>
              <a:buFont typeface="Wingdings" pitchFamily="2" charset="2"/>
              <a:buNone/>
            </a:pPr>
            <a:r>
              <a:rPr lang="zh-CN" altLang="en-US" sz="2400">
                <a:latin typeface="宋体" pitchFamily="2" charset="-122"/>
              </a:rPr>
              <a:t>  </a:t>
            </a:r>
          </a:p>
          <a:p>
            <a:pPr>
              <a:buFont typeface="Wingdings" pitchFamily="2" charset="2"/>
              <a:buNone/>
            </a:pPr>
            <a:r>
              <a:rPr lang="zh-CN" altLang="en-US" sz="2400">
                <a:latin typeface="宋体" pitchFamily="2" charset="-122"/>
              </a:rPr>
              <a:t>   </a:t>
            </a:r>
            <a:r>
              <a:rPr lang="zh-CN" altLang="en-US" sz="2000">
                <a:latin typeface="宋体" pitchFamily="2" charset="-122"/>
              </a:rPr>
              <a:t>没有监管，租赁的无序发展，   将有可能扰乱金融市场秩序</a:t>
            </a:r>
            <a:r>
              <a:rPr lang="zh-CN" altLang="en-US" sz="2000"/>
              <a:t> </a:t>
            </a:r>
          </a:p>
        </p:txBody>
      </p:sp>
      <p:sp>
        <p:nvSpPr>
          <p:cNvPr id="28679" name="AutoShape 7"/>
          <p:cNvSpPr>
            <a:spLocks noChangeArrowheads="1"/>
          </p:cNvSpPr>
          <p:nvPr/>
        </p:nvSpPr>
        <p:spPr bwMode="auto">
          <a:xfrm>
            <a:off x="685800" y="2438400"/>
            <a:ext cx="3886200" cy="1866900"/>
          </a:xfrm>
          <a:prstGeom prst="bevel">
            <a:avLst>
              <a:gd name="adj" fmla="val 12500"/>
            </a:avLst>
          </a:prstGeom>
          <a:noFill/>
          <a:ln w="9525">
            <a:solidFill>
              <a:srgbClr val="DDAB89"/>
            </a:solidFill>
            <a:miter lim="800000"/>
            <a:headEnd/>
            <a:tailEnd/>
          </a:ln>
        </p:spPr>
        <p:txBody>
          <a:bodyPr anchor="ctr">
            <a:spAutoFit/>
          </a:bodyPr>
          <a:lstStyle/>
          <a:p>
            <a:endParaRPr lang="zh-CN" altLang="en-US"/>
          </a:p>
        </p:txBody>
      </p:sp>
      <p:sp>
        <p:nvSpPr>
          <p:cNvPr id="28680" name="AutoShape 8"/>
          <p:cNvSpPr>
            <a:spLocks noChangeArrowheads="1"/>
          </p:cNvSpPr>
          <p:nvPr/>
        </p:nvSpPr>
        <p:spPr bwMode="auto">
          <a:xfrm>
            <a:off x="5105400" y="2438400"/>
            <a:ext cx="4038600" cy="1905000"/>
          </a:xfrm>
          <a:prstGeom prst="bevel">
            <a:avLst>
              <a:gd name="adj" fmla="val 12500"/>
            </a:avLst>
          </a:prstGeom>
          <a:noFill/>
          <a:ln w="9525">
            <a:solidFill>
              <a:srgbClr val="DDAB89"/>
            </a:solidFill>
            <a:miter lim="800000"/>
            <a:headEnd/>
            <a:tailEnd/>
          </a:ln>
        </p:spPr>
        <p:txBody>
          <a:bodyPr anchor="ctr">
            <a:spAutoFit/>
          </a:bodyPr>
          <a:lstStyle/>
          <a:p>
            <a:endParaRPr lang="zh-CN" altLang="en-US"/>
          </a:p>
        </p:txBody>
      </p:sp>
      <p:sp>
        <p:nvSpPr>
          <p:cNvPr id="28681" name="AutoShape 9"/>
          <p:cNvSpPr>
            <a:spLocks noChangeArrowheads="1"/>
          </p:cNvSpPr>
          <p:nvPr/>
        </p:nvSpPr>
        <p:spPr bwMode="auto">
          <a:xfrm>
            <a:off x="838200" y="4648200"/>
            <a:ext cx="3733800" cy="1905000"/>
          </a:xfrm>
          <a:prstGeom prst="bevel">
            <a:avLst>
              <a:gd name="adj" fmla="val 12500"/>
            </a:avLst>
          </a:prstGeom>
          <a:noFill/>
          <a:ln w="9525">
            <a:solidFill>
              <a:srgbClr val="DDAB89"/>
            </a:solidFill>
            <a:miter lim="800000"/>
            <a:headEnd/>
            <a:tailEnd/>
          </a:ln>
        </p:spPr>
        <p:txBody>
          <a:bodyPr anchor="ctr">
            <a:spAutoFit/>
          </a:bodyPr>
          <a:lstStyle/>
          <a:p>
            <a:endParaRPr lang="zh-CN" altLang="en-US"/>
          </a:p>
        </p:txBody>
      </p:sp>
      <p:sp>
        <p:nvSpPr>
          <p:cNvPr id="28682" name="AutoShape 10"/>
          <p:cNvSpPr>
            <a:spLocks noChangeArrowheads="1"/>
          </p:cNvSpPr>
          <p:nvPr/>
        </p:nvSpPr>
        <p:spPr bwMode="auto">
          <a:xfrm>
            <a:off x="5105400" y="4648200"/>
            <a:ext cx="4038600" cy="1905000"/>
          </a:xfrm>
          <a:prstGeom prst="bevel">
            <a:avLst>
              <a:gd name="adj" fmla="val 12500"/>
            </a:avLst>
          </a:prstGeom>
          <a:noFill/>
          <a:ln w="9525">
            <a:solidFill>
              <a:srgbClr val="DDAB89"/>
            </a:solidFill>
            <a:miter lim="800000"/>
            <a:headEnd/>
            <a:tailEnd/>
          </a:ln>
        </p:spPr>
        <p:txBody>
          <a:bodyPr anchor="ctr">
            <a:spAutoFit/>
          </a:bodyPr>
          <a:lstStyle/>
          <a:p>
            <a:endParaRPr lang="zh-CN" altLang="en-US"/>
          </a:p>
        </p:txBody>
      </p:sp>
      <p:sp>
        <p:nvSpPr>
          <p:cNvPr id="28683" name="AutoShape 11"/>
          <p:cNvSpPr>
            <a:spLocks noChangeArrowheads="1"/>
          </p:cNvSpPr>
          <p:nvPr/>
        </p:nvSpPr>
        <p:spPr bwMode="auto">
          <a:xfrm>
            <a:off x="4572000" y="3429000"/>
            <a:ext cx="533400" cy="381000"/>
          </a:xfrm>
          <a:prstGeom prst="leftRightArrow">
            <a:avLst>
              <a:gd name="adj1" fmla="val 50000"/>
              <a:gd name="adj2" fmla="val 28000"/>
            </a:avLst>
          </a:prstGeom>
          <a:noFill/>
          <a:ln w="9525">
            <a:solidFill>
              <a:srgbClr val="684050"/>
            </a:solidFill>
            <a:miter lim="800000"/>
            <a:headEnd/>
            <a:tailEnd/>
          </a:ln>
        </p:spPr>
        <p:txBody>
          <a:bodyPr anchor="ctr">
            <a:spAutoFit/>
          </a:bodyPr>
          <a:lstStyle/>
          <a:p>
            <a:endParaRPr lang="zh-CN" altLang="en-US"/>
          </a:p>
        </p:txBody>
      </p:sp>
      <p:sp>
        <p:nvSpPr>
          <p:cNvPr id="28684" name="AutoShape 12"/>
          <p:cNvSpPr>
            <a:spLocks noChangeArrowheads="1"/>
          </p:cNvSpPr>
          <p:nvPr/>
        </p:nvSpPr>
        <p:spPr bwMode="auto">
          <a:xfrm>
            <a:off x="2590800" y="4495800"/>
            <a:ext cx="485775" cy="1214438"/>
          </a:xfrm>
          <a:prstGeom prst="upDownArrow">
            <a:avLst>
              <a:gd name="adj1" fmla="val 50000"/>
              <a:gd name="adj2" fmla="val 50000"/>
            </a:avLst>
          </a:prstGeom>
          <a:noFill/>
          <a:ln w="9525">
            <a:noFill/>
            <a:miter lim="800000"/>
            <a:headEnd/>
            <a:tailEnd/>
          </a:ln>
        </p:spPr>
        <p:txBody>
          <a:bodyPr wrap="none" anchor="ctr">
            <a:spAutoFit/>
          </a:bodyPr>
          <a:lstStyle/>
          <a:p>
            <a:endParaRPr lang="zh-CN" altLang="en-US"/>
          </a:p>
        </p:txBody>
      </p:sp>
      <p:sp>
        <p:nvSpPr>
          <p:cNvPr id="28685" name="AutoShape 13"/>
          <p:cNvSpPr>
            <a:spLocks noChangeArrowheads="1"/>
          </p:cNvSpPr>
          <p:nvPr/>
        </p:nvSpPr>
        <p:spPr bwMode="auto">
          <a:xfrm>
            <a:off x="2514600" y="4343400"/>
            <a:ext cx="457200" cy="1066800"/>
          </a:xfrm>
          <a:prstGeom prst="upDownArrow">
            <a:avLst>
              <a:gd name="adj1" fmla="val 50000"/>
              <a:gd name="adj2" fmla="val 46667"/>
            </a:avLst>
          </a:prstGeom>
          <a:noFill/>
          <a:ln w="9525">
            <a:noFill/>
            <a:miter lim="800000"/>
            <a:headEnd/>
            <a:tailEnd/>
          </a:ln>
        </p:spPr>
        <p:txBody>
          <a:bodyPr anchor="ctr">
            <a:spAutoFit/>
          </a:bodyPr>
          <a:lstStyle/>
          <a:p>
            <a:endParaRPr lang="zh-CN" altLang="en-US"/>
          </a:p>
        </p:txBody>
      </p:sp>
      <p:sp>
        <p:nvSpPr>
          <p:cNvPr id="28686" name="AutoShape 14"/>
          <p:cNvSpPr>
            <a:spLocks noChangeArrowheads="1"/>
          </p:cNvSpPr>
          <p:nvPr/>
        </p:nvSpPr>
        <p:spPr bwMode="auto">
          <a:xfrm>
            <a:off x="4572000" y="5410200"/>
            <a:ext cx="533400" cy="381000"/>
          </a:xfrm>
          <a:prstGeom prst="leftRightArrow">
            <a:avLst>
              <a:gd name="adj1" fmla="val 50000"/>
              <a:gd name="adj2" fmla="val 28000"/>
            </a:avLst>
          </a:prstGeom>
          <a:noFill/>
          <a:ln w="9525">
            <a:solidFill>
              <a:srgbClr val="684050"/>
            </a:solidFill>
            <a:miter lim="800000"/>
            <a:headEnd/>
            <a:tailEnd/>
          </a:ln>
        </p:spPr>
        <p:txBody>
          <a:bodyPr anchor="ctr">
            <a:spAutoFit/>
          </a:bodyPr>
          <a:lstStyle/>
          <a:p>
            <a:endParaRPr lang="zh-CN" altLang="en-US"/>
          </a:p>
        </p:txBody>
      </p:sp>
      <p:sp>
        <p:nvSpPr>
          <p:cNvPr id="28687" name="AutoShape 15"/>
          <p:cNvSpPr>
            <a:spLocks noChangeArrowheads="1"/>
          </p:cNvSpPr>
          <p:nvPr/>
        </p:nvSpPr>
        <p:spPr bwMode="auto">
          <a:xfrm>
            <a:off x="2438400" y="4343400"/>
            <a:ext cx="457200" cy="304800"/>
          </a:xfrm>
          <a:prstGeom prst="upDownArrow">
            <a:avLst>
              <a:gd name="adj1" fmla="val 50000"/>
              <a:gd name="adj2" fmla="val 20000"/>
            </a:avLst>
          </a:prstGeom>
          <a:noFill/>
          <a:ln w="9525">
            <a:solidFill>
              <a:srgbClr val="684050"/>
            </a:solidFill>
            <a:miter lim="800000"/>
            <a:headEnd/>
            <a:tailEnd/>
          </a:ln>
        </p:spPr>
        <p:txBody>
          <a:bodyPr anchor="ctr">
            <a:spAutoFit/>
          </a:bodyPr>
          <a:lstStyle/>
          <a:p>
            <a:endParaRPr lang="zh-CN" altLang="en-US"/>
          </a:p>
        </p:txBody>
      </p:sp>
      <p:sp>
        <p:nvSpPr>
          <p:cNvPr id="28688" name="AutoShape 16"/>
          <p:cNvSpPr>
            <a:spLocks noChangeArrowheads="1"/>
          </p:cNvSpPr>
          <p:nvPr/>
        </p:nvSpPr>
        <p:spPr bwMode="auto">
          <a:xfrm>
            <a:off x="6934200" y="4343400"/>
            <a:ext cx="457200" cy="304800"/>
          </a:xfrm>
          <a:prstGeom prst="upDownArrow">
            <a:avLst>
              <a:gd name="adj1" fmla="val 50000"/>
              <a:gd name="adj2" fmla="val 20000"/>
            </a:avLst>
          </a:prstGeom>
          <a:solidFill>
            <a:schemeClr val="bg1"/>
          </a:solidFill>
          <a:ln w="9525">
            <a:solidFill>
              <a:srgbClr val="684050"/>
            </a:solidFill>
            <a:miter lim="800000"/>
            <a:headEnd/>
            <a:tailEnd/>
          </a:ln>
        </p:spPr>
        <p:txBody>
          <a:bodyPr anchor="ctr">
            <a:spAutoFit/>
          </a:bodyPr>
          <a:lstStyle/>
          <a:p>
            <a:endParaRPr lang="zh-CN" altLang="en-US"/>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zh-CN" altLang="en-US"/>
              <a:t>（七）租赁的五大驱动因素</a:t>
            </a:r>
          </a:p>
        </p:txBody>
      </p:sp>
      <p:sp>
        <p:nvSpPr>
          <p:cNvPr id="29699" name="Arc 3"/>
          <p:cNvSpPr>
            <a:spLocks/>
          </p:cNvSpPr>
          <p:nvPr/>
        </p:nvSpPr>
        <p:spPr bwMode="auto">
          <a:xfrm>
            <a:off x="1706563" y="3124200"/>
            <a:ext cx="5730875" cy="2055813"/>
          </a:xfrm>
          <a:custGeom>
            <a:avLst/>
            <a:gdLst>
              <a:gd name="G0" fmla="+- 21600 0 0"/>
              <a:gd name="G1" fmla="+- 21600 0 0"/>
              <a:gd name="G2" fmla="+- 21600 0 0"/>
              <a:gd name="T0" fmla="*/ 0 w 43200"/>
              <a:gd name="T1" fmla="*/ 21600 h 21600"/>
              <a:gd name="T2" fmla="*/ -22336 w 43200"/>
              <a:gd name="T3" fmla="*/ 21600 h 21600"/>
              <a:gd name="T4" fmla="*/ 21600 w 43200"/>
              <a:gd name="T5" fmla="*/ 21600 h 21600"/>
            </a:gdLst>
            <a:ahLst/>
            <a:cxnLst>
              <a:cxn ang="0">
                <a:pos x="T0" y="T1"/>
              </a:cxn>
              <a:cxn ang="0">
                <a:pos x="T2" y="T3"/>
              </a:cxn>
              <a:cxn ang="0">
                <a:pos x="T4" y="T5"/>
              </a:cxn>
            </a:cxnLst>
            <a:rect l="0" t="0" r="r" b="b"/>
            <a:pathLst>
              <a:path w="43200" h="21600" fill="none" extrusionOk="0">
                <a:moveTo>
                  <a:pt x="0" y="21600"/>
                </a:moveTo>
                <a:cubicBezTo>
                  <a:pt x="0" y="9670"/>
                  <a:pt x="9670" y="0"/>
                  <a:pt x="21600" y="0"/>
                </a:cubicBezTo>
                <a:cubicBezTo>
                  <a:pt x="33529" y="0"/>
                  <a:pt x="43200" y="9670"/>
                  <a:pt x="43200" y="21600"/>
                </a:cubicBezTo>
              </a:path>
              <a:path w="43200" h="21600" stroke="0" extrusionOk="0">
                <a:moveTo>
                  <a:pt x="0" y="21600"/>
                </a:moveTo>
                <a:cubicBezTo>
                  <a:pt x="0" y="9670"/>
                  <a:pt x="9670" y="0"/>
                  <a:pt x="21600" y="0"/>
                </a:cubicBezTo>
                <a:cubicBezTo>
                  <a:pt x="33529" y="0"/>
                  <a:pt x="43200" y="9670"/>
                  <a:pt x="43200" y="21600"/>
                </a:cubicBezTo>
                <a:lnTo>
                  <a:pt x="21600" y="21600"/>
                </a:lnTo>
                <a:close/>
              </a:path>
            </a:pathLst>
          </a:custGeom>
          <a:solidFill>
            <a:schemeClr val="bg1"/>
          </a:solidFill>
          <a:ln/>
        </p:spPr>
        <p:txBody>
          <a:bodyPr wrap="none" lIns="0" tIns="0" rIns="0" bIns="0" anchor="ctr"/>
          <a:lstStyle/>
          <a:p>
            <a:endParaRPr lang="zh-CN" altLang="en-US"/>
          </a:p>
        </p:txBody>
      </p:sp>
      <p:sp>
        <p:nvSpPr>
          <p:cNvPr id="29700" name="Rectangle 4"/>
          <p:cNvSpPr>
            <a:spLocks noChangeArrowheads="1"/>
          </p:cNvSpPr>
          <p:nvPr/>
        </p:nvSpPr>
        <p:spPr bwMode="auto">
          <a:xfrm>
            <a:off x="762000" y="5715000"/>
            <a:ext cx="7772400" cy="304800"/>
          </a:xfrm>
          <a:prstGeom prst="rect">
            <a:avLst/>
          </a:prstGeom>
          <a:solidFill>
            <a:srgbClr val="DDAB89"/>
          </a:solidFill>
          <a:ln/>
        </p:spPr>
        <p:txBody>
          <a:bodyPr wrap="none" lIns="0" tIns="0" rIns="0" bIns="0" anchor="ctr"/>
          <a:lstStyle/>
          <a:p>
            <a:endParaRPr lang="zh-CN" altLang="en-US"/>
          </a:p>
        </p:txBody>
      </p:sp>
      <p:sp>
        <p:nvSpPr>
          <p:cNvPr id="29701" name="Rectangle 5"/>
          <p:cNvSpPr>
            <a:spLocks noChangeArrowheads="1"/>
          </p:cNvSpPr>
          <p:nvPr/>
        </p:nvSpPr>
        <p:spPr bwMode="auto">
          <a:xfrm>
            <a:off x="1219200" y="5181600"/>
            <a:ext cx="962025" cy="358775"/>
          </a:xfrm>
          <a:prstGeom prst="rect">
            <a:avLst/>
          </a:prstGeom>
          <a:solidFill>
            <a:srgbClr val="7783F9"/>
          </a:solidFill>
          <a:ln w="9525">
            <a:noFill/>
            <a:miter lim="800000"/>
            <a:headEnd/>
            <a:tailEnd/>
          </a:ln>
        </p:spPr>
        <p:txBody>
          <a:bodyPr wrap="none" lIns="0" tIns="0" rIns="0" bIns="0" anchor="ctr"/>
          <a:lstStyle/>
          <a:p>
            <a:endParaRPr lang="zh-CN" altLang="en-US"/>
          </a:p>
        </p:txBody>
      </p:sp>
      <p:sp>
        <p:nvSpPr>
          <p:cNvPr id="29702" name="Rectangle 6"/>
          <p:cNvSpPr>
            <a:spLocks noChangeArrowheads="1"/>
          </p:cNvSpPr>
          <p:nvPr/>
        </p:nvSpPr>
        <p:spPr bwMode="auto">
          <a:xfrm>
            <a:off x="7010400" y="5029200"/>
            <a:ext cx="962025" cy="358775"/>
          </a:xfrm>
          <a:prstGeom prst="rect">
            <a:avLst/>
          </a:prstGeom>
          <a:solidFill>
            <a:srgbClr val="7783F9"/>
          </a:solidFill>
          <a:ln w="9525">
            <a:noFill/>
            <a:miter lim="800000"/>
            <a:headEnd/>
            <a:tailEnd/>
          </a:ln>
        </p:spPr>
        <p:txBody>
          <a:bodyPr wrap="none" lIns="0" tIns="0" rIns="0" bIns="0" anchor="ctr"/>
          <a:lstStyle/>
          <a:p>
            <a:endParaRPr lang="zh-CN" altLang="en-US"/>
          </a:p>
        </p:txBody>
      </p:sp>
      <p:sp>
        <p:nvSpPr>
          <p:cNvPr id="29703" name="Oval 7"/>
          <p:cNvSpPr>
            <a:spLocks noChangeArrowheads="1"/>
          </p:cNvSpPr>
          <p:nvPr/>
        </p:nvSpPr>
        <p:spPr bwMode="auto">
          <a:xfrm>
            <a:off x="914400" y="4191000"/>
            <a:ext cx="1752600" cy="762000"/>
          </a:xfrm>
          <a:prstGeom prst="ellipse">
            <a:avLst/>
          </a:prstGeom>
          <a:solidFill>
            <a:schemeClr val="bg1"/>
          </a:solidFill>
          <a:ln w="9525">
            <a:solidFill>
              <a:srgbClr val="1228F4"/>
            </a:solidFill>
            <a:round/>
            <a:headEnd/>
            <a:tailEnd/>
          </a:ln>
        </p:spPr>
        <p:txBody>
          <a:bodyPr anchor="ctr">
            <a:spAutoFit/>
          </a:bodyPr>
          <a:lstStyle/>
          <a:p>
            <a:endParaRPr lang="zh-CN" altLang="en-US"/>
          </a:p>
        </p:txBody>
      </p:sp>
      <p:sp>
        <p:nvSpPr>
          <p:cNvPr id="29704" name="Text Box 8"/>
          <p:cNvSpPr txBox="1">
            <a:spLocks noChangeArrowheads="1"/>
          </p:cNvSpPr>
          <p:nvPr/>
        </p:nvSpPr>
        <p:spPr bwMode="auto">
          <a:xfrm>
            <a:off x="1219200" y="4419600"/>
            <a:ext cx="1003300" cy="336550"/>
          </a:xfrm>
          <a:prstGeom prst="rect">
            <a:avLst/>
          </a:prstGeom>
          <a:noFill/>
          <a:ln w="9525">
            <a:noFill/>
            <a:miter lim="800000"/>
            <a:headEnd/>
            <a:tailEnd/>
          </a:ln>
        </p:spPr>
        <p:txBody>
          <a:bodyPr wrap="none">
            <a:spAutoFit/>
          </a:bodyPr>
          <a:lstStyle/>
          <a:p>
            <a:r>
              <a:rPr lang="zh-CN" altLang="en-US" sz="1600" b="1">
                <a:solidFill>
                  <a:srgbClr val="3E50F6"/>
                </a:solidFill>
              </a:rPr>
              <a:t>经济环境</a:t>
            </a:r>
          </a:p>
        </p:txBody>
      </p:sp>
      <p:sp>
        <p:nvSpPr>
          <p:cNvPr id="29705" name="Oval 9"/>
          <p:cNvSpPr>
            <a:spLocks noChangeArrowheads="1"/>
          </p:cNvSpPr>
          <p:nvPr/>
        </p:nvSpPr>
        <p:spPr bwMode="auto">
          <a:xfrm>
            <a:off x="1676400" y="3048000"/>
            <a:ext cx="1828800" cy="762000"/>
          </a:xfrm>
          <a:prstGeom prst="ellipse">
            <a:avLst/>
          </a:prstGeom>
          <a:solidFill>
            <a:schemeClr val="bg1"/>
          </a:solidFill>
          <a:ln w="9525">
            <a:solidFill>
              <a:srgbClr val="1228F4"/>
            </a:solidFill>
            <a:round/>
            <a:headEnd/>
            <a:tailEnd/>
          </a:ln>
        </p:spPr>
        <p:txBody>
          <a:bodyPr anchor="ctr">
            <a:spAutoFit/>
          </a:bodyPr>
          <a:lstStyle/>
          <a:p>
            <a:endParaRPr lang="zh-CN" altLang="en-US"/>
          </a:p>
        </p:txBody>
      </p:sp>
      <p:sp>
        <p:nvSpPr>
          <p:cNvPr id="29706" name="Oval 10"/>
          <p:cNvSpPr>
            <a:spLocks noChangeArrowheads="1"/>
          </p:cNvSpPr>
          <p:nvPr/>
        </p:nvSpPr>
        <p:spPr bwMode="auto">
          <a:xfrm>
            <a:off x="3657600" y="2438400"/>
            <a:ext cx="1828800" cy="762000"/>
          </a:xfrm>
          <a:prstGeom prst="ellipse">
            <a:avLst/>
          </a:prstGeom>
          <a:solidFill>
            <a:schemeClr val="bg1"/>
          </a:solidFill>
          <a:ln w="9525">
            <a:solidFill>
              <a:srgbClr val="1228F4"/>
            </a:solidFill>
            <a:round/>
            <a:headEnd/>
            <a:tailEnd/>
          </a:ln>
        </p:spPr>
        <p:txBody>
          <a:bodyPr anchor="ctr">
            <a:spAutoFit/>
          </a:bodyPr>
          <a:lstStyle/>
          <a:p>
            <a:endParaRPr lang="zh-CN" altLang="en-US"/>
          </a:p>
        </p:txBody>
      </p:sp>
      <p:sp>
        <p:nvSpPr>
          <p:cNvPr id="29707" name="Oval 11"/>
          <p:cNvSpPr>
            <a:spLocks noChangeArrowheads="1"/>
          </p:cNvSpPr>
          <p:nvPr/>
        </p:nvSpPr>
        <p:spPr bwMode="auto">
          <a:xfrm>
            <a:off x="5562600" y="3048000"/>
            <a:ext cx="1752600" cy="762000"/>
          </a:xfrm>
          <a:prstGeom prst="ellipse">
            <a:avLst/>
          </a:prstGeom>
          <a:solidFill>
            <a:schemeClr val="bg1"/>
          </a:solidFill>
          <a:ln w="9525">
            <a:solidFill>
              <a:srgbClr val="1228F4"/>
            </a:solidFill>
            <a:round/>
            <a:headEnd/>
            <a:tailEnd/>
          </a:ln>
        </p:spPr>
        <p:txBody>
          <a:bodyPr anchor="ctr">
            <a:spAutoFit/>
          </a:bodyPr>
          <a:lstStyle/>
          <a:p>
            <a:endParaRPr lang="zh-CN" altLang="en-US"/>
          </a:p>
        </p:txBody>
      </p:sp>
      <p:sp>
        <p:nvSpPr>
          <p:cNvPr id="29708" name="Oval 12"/>
          <p:cNvSpPr>
            <a:spLocks noChangeArrowheads="1"/>
          </p:cNvSpPr>
          <p:nvPr/>
        </p:nvSpPr>
        <p:spPr bwMode="auto">
          <a:xfrm>
            <a:off x="6477000" y="4114800"/>
            <a:ext cx="1905000" cy="762000"/>
          </a:xfrm>
          <a:prstGeom prst="ellipse">
            <a:avLst/>
          </a:prstGeom>
          <a:solidFill>
            <a:schemeClr val="bg1"/>
          </a:solidFill>
          <a:ln w="9525">
            <a:solidFill>
              <a:srgbClr val="1228F4"/>
            </a:solidFill>
            <a:round/>
            <a:headEnd/>
            <a:tailEnd/>
          </a:ln>
        </p:spPr>
        <p:txBody>
          <a:bodyPr anchor="ctr">
            <a:spAutoFit/>
          </a:bodyPr>
          <a:lstStyle/>
          <a:p>
            <a:endParaRPr lang="zh-CN" altLang="en-US"/>
          </a:p>
        </p:txBody>
      </p:sp>
      <p:sp>
        <p:nvSpPr>
          <p:cNvPr id="29709" name="Text Box 13"/>
          <p:cNvSpPr txBox="1">
            <a:spLocks noChangeArrowheads="1"/>
          </p:cNvSpPr>
          <p:nvPr/>
        </p:nvSpPr>
        <p:spPr bwMode="auto">
          <a:xfrm>
            <a:off x="1981200" y="3260725"/>
            <a:ext cx="1208088" cy="336550"/>
          </a:xfrm>
          <a:prstGeom prst="rect">
            <a:avLst/>
          </a:prstGeom>
          <a:noFill/>
          <a:ln w="9525">
            <a:noFill/>
            <a:miter lim="800000"/>
            <a:headEnd/>
            <a:tailEnd/>
          </a:ln>
        </p:spPr>
        <p:txBody>
          <a:bodyPr wrap="none">
            <a:spAutoFit/>
          </a:bodyPr>
          <a:lstStyle/>
          <a:p>
            <a:r>
              <a:rPr lang="zh-CN" altLang="en-US" sz="1600" b="1">
                <a:solidFill>
                  <a:srgbClr val="3E50F6"/>
                </a:solidFill>
              </a:rPr>
              <a:t>资本的供给</a:t>
            </a:r>
          </a:p>
        </p:txBody>
      </p:sp>
      <p:sp>
        <p:nvSpPr>
          <p:cNvPr id="29710" name="Text Box 14"/>
          <p:cNvSpPr txBox="1">
            <a:spLocks noChangeArrowheads="1"/>
          </p:cNvSpPr>
          <p:nvPr/>
        </p:nvSpPr>
        <p:spPr bwMode="auto">
          <a:xfrm>
            <a:off x="3971925" y="2667000"/>
            <a:ext cx="1208088" cy="336550"/>
          </a:xfrm>
          <a:prstGeom prst="rect">
            <a:avLst/>
          </a:prstGeom>
          <a:noFill/>
          <a:ln w="9525">
            <a:noFill/>
            <a:miter lim="800000"/>
            <a:headEnd/>
            <a:tailEnd/>
          </a:ln>
        </p:spPr>
        <p:txBody>
          <a:bodyPr wrap="none">
            <a:spAutoFit/>
          </a:bodyPr>
          <a:lstStyle/>
          <a:p>
            <a:r>
              <a:rPr lang="zh-CN" altLang="en-US" sz="1600" b="1">
                <a:solidFill>
                  <a:srgbClr val="3E50F6"/>
                </a:solidFill>
              </a:rPr>
              <a:t>成本与种类</a:t>
            </a:r>
          </a:p>
        </p:txBody>
      </p:sp>
      <p:sp>
        <p:nvSpPr>
          <p:cNvPr id="29711" name="Text Box 15"/>
          <p:cNvSpPr txBox="1">
            <a:spLocks noChangeArrowheads="1"/>
          </p:cNvSpPr>
          <p:nvPr/>
        </p:nvSpPr>
        <p:spPr bwMode="auto">
          <a:xfrm>
            <a:off x="5943600" y="3260725"/>
            <a:ext cx="1003300" cy="336550"/>
          </a:xfrm>
          <a:prstGeom prst="rect">
            <a:avLst/>
          </a:prstGeom>
          <a:noFill/>
          <a:ln w="9525">
            <a:noFill/>
            <a:miter lim="800000"/>
            <a:headEnd/>
            <a:tailEnd/>
          </a:ln>
        </p:spPr>
        <p:txBody>
          <a:bodyPr wrap="none">
            <a:spAutoFit/>
          </a:bodyPr>
          <a:lstStyle/>
          <a:p>
            <a:r>
              <a:rPr lang="zh-CN" altLang="en-US" sz="1600" b="1">
                <a:solidFill>
                  <a:srgbClr val="3E50F6"/>
                </a:solidFill>
              </a:rPr>
              <a:t>技术变革</a:t>
            </a:r>
          </a:p>
        </p:txBody>
      </p:sp>
      <p:sp>
        <p:nvSpPr>
          <p:cNvPr id="29712" name="Text Box 16"/>
          <p:cNvSpPr txBox="1">
            <a:spLocks noChangeArrowheads="1"/>
          </p:cNvSpPr>
          <p:nvPr/>
        </p:nvSpPr>
        <p:spPr bwMode="auto">
          <a:xfrm>
            <a:off x="6858000" y="4343400"/>
            <a:ext cx="1208088" cy="336550"/>
          </a:xfrm>
          <a:prstGeom prst="rect">
            <a:avLst/>
          </a:prstGeom>
          <a:noFill/>
          <a:ln w="9525">
            <a:noFill/>
            <a:miter lim="800000"/>
            <a:headEnd/>
            <a:tailEnd/>
          </a:ln>
        </p:spPr>
        <p:txBody>
          <a:bodyPr wrap="none">
            <a:spAutoFit/>
          </a:bodyPr>
          <a:lstStyle/>
          <a:p>
            <a:r>
              <a:rPr lang="zh-CN" altLang="en-US" sz="1600" b="1">
                <a:solidFill>
                  <a:srgbClr val="3E50F6"/>
                </a:solidFill>
              </a:rPr>
              <a:t>市场的特征</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zh-CN" altLang="en-US"/>
              <a:t>（七） 租赁的五大驱动因素</a:t>
            </a:r>
          </a:p>
        </p:txBody>
      </p:sp>
      <p:sp>
        <p:nvSpPr>
          <p:cNvPr id="30723" name="Text Box 3"/>
          <p:cNvSpPr txBox="1">
            <a:spLocks noChangeArrowheads="1"/>
          </p:cNvSpPr>
          <p:nvPr/>
        </p:nvSpPr>
        <p:spPr bwMode="auto">
          <a:xfrm>
            <a:off x="1203325" y="2555875"/>
            <a:ext cx="6416675" cy="4473575"/>
          </a:xfrm>
          <a:prstGeom prst="rect">
            <a:avLst/>
          </a:prstGeom>
          <a:noFill/>
          <a:ln w="9525">
            <a:noFill/>
            <a:miter lim="800000"/>
            <a:headEnd/>
            <a:tailEnd/>
          </a:ln>
        </p:spPr>
        <p:txBody>
          <a:bodyPr>
            <a:spAutoFit/>
          </a:bodyPr>
          <a:lstStyle/>
          <a:p>
            <a:pPr marL="457200" indent="-457200"/>
            <a:r>
              <a:rPr lang="zh-CN" altLang="en-US">
                <a:latin typeface="宋体" pitchFamily="2" charset="-122"/>
              </a:rPr>
              <a:t>*  经济环境：主要有良好的经济秩序，包括担  保、保险体系和企业、个人信用体系；</a:t>
            </a:r>
            <a:r>
              <a:rPr lang="zh-CN" altLang="en-US"/>
              <a:t> </a:t>
            </a:r>
          </a:p>
          <a:p>
            <a:pPr marL="457200" indent="-457200"/>
            <a:r>
              <a:rPr lang="zh-CN" altLang="en-US">
                <a:latin typeface="宋体" pitchFamily="2" charset="-122"/>
              </a:rPr>
              <a:t>*  资本的供给：主要是长期资本必须充足到抵抗融资的风险</a:t>
            </a:r>
            <a:r>
              <a:rPr lang="zh-CN" altLang="en-US"/>
              <a:t> ；</a:t>
            </a:r>
          </a:p>
          <a:p>
            <a:pPr marL="457200" indent="-457200"/>
            <a:r>
              <a:rPr lang="zh-CN" altLang="en-US"/>
              <a:t>*    成</a:t>
            </a:r>
            <a:r>
              <a:rPr lang="zh-CN" altLang="en-US">
                <a:latin typeface="宋体" pitchFamily="2" charset="-122"/>
              </a:rPr>
              <a:t>本与种类：涉及资金来源的成本高低和租赁的运作模式</a:t>
            </a:r>
            <a:r>
              <a:rPr lang="zh-CN" altLang="en-US"/>
              <a:t> ；</a:t>
            </a:r>
          </a:p>
          <a:p>
            <a:pPr marL="457200" indent="-457200"/>
            <a:r>
              <a:rPr lang="zh-CN" altLang="en-US"/>
              <a:t>*    </a:t>
            </a:r>
            <a:r>
              <a:rPr lang="zh-CN" altLang="en-US">
                <a:latin typeface="宋体" pitchFamily="2" charset="-122"/>
              </a:rPr>
              <a:t>技术变革：主要是科技的发展对租赁的需求；</a:t>
            </a:r>
            <a:r>
              <a:rPr lang="zh-CN" altLang="en-US"/>
              <a:t> </a:t>
            </a:r>
          </a:p>
          <a:p>
            <a:pPr marL="457200" indent="-457200"/>
            <a:r>
              <a:rPr lang="zh-CN" altLang="en-US"/>
              <a:t>*    市场特征；主要看租赁市场的需求。目前我国的租赁市场急待开发，暂时不存在激烈竞争的现象；</a:t>
            </a:r>
          </a:p>
          <a:p>
            <a:pPr marL="457200" indent="-457200"/>
            <a:endParaRPr lang="en-US" altLang="zh-CN"/>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0" fill="hold">
                                          <p:stCondLst>
                                            <p:cond delay="0"/>
                                          </p:stCondLst>
                                        </p:cTn>
                                        <p:tgtEl>
                                          <p:spTgt spid="30723">
                                            <p:bg/>
                                          </p:spTgt>
                                        </p:tgtEl>
                                        <p:attrNameLst>
                                          <p:attrName>style.visibility</p:attrName>
                                        </p:attrNameLst>
                                      </p:cBhvr>
                                      <p:to>
                                        <p:strVal val="visible"/>
                                      </p:to>
                                    </p:set>
                                    <p:animEffect>
                                      <p:cBhvr>
                                        <p:cTn id="7" dur="500"/>
                                        <p:tgtEl>
                                          <p:spTgt spid="30723">
                                            <p:bg/>
                                          </p:spTgt>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0" fill="hold">
                                          <p:stCondLst>
                                            <p:cond delay="0"/>
                                          </p:stCondLst>
                                        </p:cTn>
                                        <p:tgtEl>
                                          <p:spTgt spid="30723">
                                            <p:txEl>
                                              <p:pRg st="0" end="0"/>
                                            </p:txEl>
                                          </p:spTgt>
                                        </p:tgtEl>
                                        <p:attrNameLst>
                                          <p:attrName>style.visibility</p:attrName>
                                        </p:attrNameLst>
                                      </p:cBhvr>
                                      <p:to>
                                        <p:strVal val="visible"/>
                                      </p:to>
                                    </p:set>
                                    <p:animEffect>
                                      <p:cBhvr>
                                        <p:cTn id="12" dur="500"/>
                                        <p:tgtEl>
                                          <p:spTgt spid="3072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0" fill="hold">
                                          <p:stCondLst>
                                            <p:cond delay="0"/>
                                          </p:stCondLst>
                                        </p:cTn>
                                        <p:tgtEl>
                                          <p:spTgt spid="30723">
                                            <p:txEl>
                                              <p:pRg st="1" end="1"/>
                                            </p:txEl>
                                          </p:spTgt>
                                        </p:tgtEl>
                                        <p:attrNameLst>
                                          <p:attrName>style.visibility</p:attrName>
                                        </p:attrNameLst>
                                      </p:cBhvr>
                                      <p:to>
                                        <p:strVal val="visible"/>
                                      </p:to>
                                    </p:set>
                                    <p:animEffect>
                                      <p:cBhvr>
                                        <p:cTn id="17" dur="500"/>
                                        <p:tgtEl>
                                          <p:spTgt spid="3072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0" fill="hold">
                                          <p:stCondLst>
                                            <p:cond delay="0"/>
                                          </p:stCondLst>
                                        </p:cTn>
                                        <p:tgtEl>
                                          <p:spTgt spid="30723">
                                            <p:txEl>
                                              <p:pRg st="2" end="2"/>
                                            </p:txEl>
                                          </p:spTgt>
                                        </p:tgtEl>
                                        <p:attrNameLst>
                                          <p:attrName>style.visibility</p:attrName>
                                        </p:attrNameLst>
                                      </p:cBhvr>
                                      <p:to>
                                        <p:strVal val="visible"/>
                                      </p:to>
                                    </p:set>
                                    <p:animEffect>
                                      <p:cBhvr>
                                        <p:cTn id="22" dur="500"/>
                                        <p:tgtEl>
                                          <p:spTgt spid="3072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0" fill="hold">
                                          <p:stCondLst>
                                            <p:cond delay="0"/>
                                          </p:stCondLst>
                                        </p:cTn>
                                        <p:tgtEl>
                                          <p:spTgt spid="30723">
                                            <p:txEl>
                                              <p:pRg st="3" end="3"/>
                                            </p:txEl>
                                          </p:spTgt>
                                        </p:tgtEl>
                                        <p:attrNameLst>
                                          <p:attrName>style.visibility</p:attrName>
                                        </p:attrNameLst>
                                      </p:cBhvr>
                                      <p:to>
                                        <p:strVal val="visible"/>
                                      </p:to>
                                    </p:set>
                                    <p:animEffect>
                                      <p:cBhvr>
                                        <p:cTn id="27" dur="500"/>
                                        <p:tgtEl>
                                          <p:spTgt spid="3072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0" fill="hold">
                                          <p:stCondLst>
                                            <p:cond delay="0"/>
                                          </p:stCondLst>
                                        </p:cTn>
                                        <p:tgtEl>
                                          <p:spTgt spid="30723">
                                            <p:txEl>
                                              <p:pRg st="4" end="4"/>
                                            </p:txEl>
                                          </p:spTgt>
                                        </p:tgtEl>
                                        <p:attrNameLst>
                                          <p:attrName>style.visibility</p:attrName>
                                        </p:attrNameLst>
                                      </p:cBhvr>
                                      <p:to>
                                        <p:strVal val="visible"/>
                                      </p:to>
                                    </p:set>
                                    <p:animEffect>
                                      <p:cBhvr>
                                        <p:cTn id="32" dur="500"/>
                                        <p:tgtEl>
                                          <p:spTgt spid="3072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3" grpId="0" build="p" animBg="1"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r>
              <a:rPr lang="zh-CN" altLang="en-US"/>
              <a:t>（八）租赁的六个发展阶段</a:t>
            </a:r>
          </a:p>
        </p:txBody>
      </p:sp>
      <p:grpSp>
        <p:nvGrpSpPr>
          <p:cNvPr id="31747" name="Group 3"/>
          <p:cNvGrpSpPr>
            <a:grpSpLocks/>
          </p:cNvGrpSpPr>
          <p:nvPr/>
        </p:nvGrpSpPr>
        <p:grpSpPr bwMode="auto">
          <a:xfrm>
            <a:off x="2209800" y="2286000"/>
            <a:ext cx="5486400" cy="4572000"/>
            <a:chOff x="0" y="0"/>
            <a:chExt cx="2820" cy="2505"/>
          </a:xfrm>
        </p:grpSpPr>
        <p:grpSp>
          <p:nvGrpSpPr>
            <p:cNvPr id="31748" name="Group 4"/>
            <p:cNvGrpSpPr>
              <a:grpSpLocks/>
            </p:cNvGrpSpPr>
            <p:nvPr/>
          </p:nvGrpSpPr>
          <p:grpSpPr bwMode="auto">
            <a:xfrm>
              <a:off x="0" y="0"/>
              <a:ext cx="2644" cy="2505"/>
              <a:chOff x="0" y="0"/>
              <a:chExt cx="2692" cy="2745"/>
            </a:xfrm>
          </p:grpSpPr>
          <p:sp>
            <p:nvSpPr>
              <p:cNvPr id="31749" name="未知"/>
              <p:cNvSpPr>
                <a:spLocks/>
              </p:cNvSpPr>
              <p:nvPr/>
            </p:nvSpPr>
            <p:spPr bwMode="auto">
              <a:xfrm>
                <a:off x="1523" y="1529"/>
                <a:ext cx="1025" cy="967"/>
              </a:xfrm>
              <a:custGeom>
                <a:avLst/>
                <a:gdLst/>
                <a:ahLst/>
                <a:cxnLst>
                  <a:cxn ang="0">
                    <a:pos x="89" y="315"/>
                  </a:cxn>
                  <a:cxn ang="0">
                    <a:pos x="116" y="292"/>
                  </a:cxn>
                  <a:cxn ang="0">
                    <a:pos x="143" y="266"/>
                  </a:cxn>
                  <a:cxn ang="0">
                    <a:pos x="168" y="241"/>
                  </a:cxn>
                  <a:cxn ang="0">
                    <a:pos x="192" y="213"/>
                  </a:cxn>
                  <a:cxn ang="0">
                    <a:pos x="214" y="185"/>
                  </a:cxn>
                  <a:cxn ang="0">
                    <a:pos x="234" y="155"/>
                  </a:cxn>
                  <a:cxn ang="0">
                    <a:pos x="253" y="125"/>
                  </a:cxn>
                  <a:cxn ang="0">
                    <a:pos x="270" y="93"/>
                  </a:cxn>
                  <a:cxn ang="0">
                    <a:pos x="285" y="61"/>
                  </a:cxn>
                  <a:cxn ang="0">
                    <a:pos x="299" y="28"/>
                  </a:cxn>
                  <a:cxn ang="0">
                    <a:pos x="310" y="0"/>
                  </a:cxn>
                  <a:cxn ang="0">
                    <a:pos x="667" y="233"/>
                  </a:cxn>
                  <a:cxn ang="0">
                    <a:pos x="1024" y="5"/>
                  </a:cxn>
                  <a:cxn ang="0">
                    <a:pos x="1010" y="75"/>
                  </a:cxn>
                  <a:cxn ang="0">
                    <a:pos x="993" y="146"/>
                  </a:cxn>
                  <a:cxn ang="0">
                    <a:pos x="972" y="214"/>
                  </a:cxn>
                  <a:cxn ang="0">
                    <a:pos x="947" y="282"/>
                  </a:cxn>
                  <a:cxn ang="0">
                    <a:pos x="920" y="348"/>
                  </a:cxn>
                  <a:cxn ang="0">
                    <a:pos x="888" y="412"/>
                  </a:cxn>
                  <a:cxn ang="0">
                    <a:pos x="854" y="474"/>
                  </a:cxn>
                  <a:cxn ang="0">
                    <a:pos x="816" y="536"/>
                  </a:cxn>
                  <a:cxn ang="0">
                    <a:pos x="776" y="594"/>
                  </a:cxn>
                  <a:cxn ang="0">
                    <a:pos x="732" y="651"/>
                  </a:cxn>
                  <a:cxn ang="0">
                    <a:pos x="685" y="706"/>
                  </a:cxn>
                  <a:cxn ang="0">
                    <a:pos x="635" y="759"/>
                  </a:cxn>
                  <a:cxn ang="0">
                    <a:pos x="583" y="809"/>
                  </a:cxn>
                  <a:cxn ang="0">
                    <a:pos x="527" y="856"/>
                  </a:cxn>
                  <a:cxn ang="0">
                    <a:pos x="616" y="966"/>
                  </a:cxn>
                  <a:cxn ang="0">
                    <a:pos x="58" y="777"/>
                  </a:cxn>
                  <a:cxn ang="0">
                    <a:pos x="0" y="206"/>
                  </a:cxn>
                  <a:cxn ang="0">
                    <a:pos x="89" y="315"/>
                  </a:cxn>
                </a:cxnLst>
                <a:rect l="0" t="0" r="r" b="b"/>
                <a:pathLst>
                  <a:path w="1025" h="967">
                    <a:moveTo>
                      <a:pt x="89" y="315"/>
                    </a:moveTo>
                    <a:lnTo>
                      <a:pt x="116" y="292"/>
                    </a:lnTo>
                    <a:lnTo>
                      <a:pt x="143" y="266"/>
                    </a:lnTo>
                    <a:lnTo>
                      <a:pt x="168" y="241"/>
                    </a:lnTo>
                    <a:lnTo>
                      <a:pt x="192" y="213"/>
                    </a:lnTo>
                    <a:lnTo>
                      <a:pt x="214" y="185"/>
                    </a:lnTo>
                    <a:lnTo>
                      <a:pt x="234" y="155"/>
                    </a:lnTo>
                    <a:lnTo>
                      <a:pt x="253" y="125"/>
                    </a:lnTo>
                    <a:lnTo>
                      <a:pt x="270" y="93"/>
                    </a:lnTo>
                    <a:lnTo>
                      <a:pt x="285" y="61"/>
                    </a:lnTo>
                    <a:lnTo>
                      <a:pt x="299" y="28"/>
                    </a:lnTo>
                    <a:lnTo>
                      <a:pt x="310" y="0"/>
                    </a:lnTo>
                    <a:lnTo>
                      <a:pt x="667" y="233"/>
                    </a:lnTo>
                    <a:lnTo>
                      <a:pt x="1024" y="5"/>
                    </a:lnTo>
                    <a:lnTo>
                      <a:pt x="1010" y="75"/>
                    </a:lnTo>
                    <a:lnTo>
                      <a:pt x="993" y="146"/>
                    </a:lnTo>
                    <a:lnTo>
                      <a:pt x="972" y="214"/>
                    </a:lnTo>
                    <a:lnTo>
                      <a:pt x="947" y="282"/>
                    </a:lnTo>
                    <a:lnTo>
                      <a:pt x="920" y="348"/>
                    </a:lnTo>
                    <a:lnTo>
                      <a:pt x="888" y="412"/>
                    </a:lnTo>
                    <a:lnTo>
                      <a:pt x="854" y="474"/>
                    </a:lnTo>
                    <a:lnTo>
                      <a:pt x="816" y="536"/>
                    </a:lnTo>
                    <a:lnTo>
                      <a:pt x="776" y="594"/>
                    </a:lnTo>
                    <a:lnTo>
                      <a:pt x="732" y="651"/>
                    </a:lnTo>
                    <a:lnTo>
                      <a:pt x="685" y="706"/>
                    </a:lnTo>
                    <a:lnTo>
                      <a:pt x="635" y="759"/>
                    </a:lnTo>
                    <a:lnTo>
                      <a:pt x="583" y="809"/>
                    </a:lnTo>
                    <a:lnTo>
                      <a:pt x="527" y="856"/>
                    </a:lnTo>
                    <a:lnTo>
                      <a:pt x="616" y="966"/>
                    </a:lnTo>
                    <a:lnTo>
                      <a:pt x="58" y="777"/>
                    </a:lnTo>
                    <a:lnTo>
                      <a:pt x="0" y="206"/>
                    </a:lnTo>
                    <a:lnTo>
                      <a:pt x="89" y="315"/>
                    </a:lnTo>
                  </a:path>
                </a:pathLst>
              </a:custGeom>
              <a:solidFill>
                <a:srgbClr val="DDAB89"/>
              </a:solidFill>
              <a:ln w="12700" cap="rnd" cmpd="sng">
                <a:solidFill>
                  <a:schemeClr val="tx1"/>
                </a:solidFill>
                <a:round/>
                <a:headEnd/>
                <a:tailEnd/>
              </a:ln>
            </p:spPr>
            <p:txBody>
              <a:bodyPr/>
              <a:lstStyle/>
              <a:p>
                <a:endParaRPr lang="zh-CN" altLang="en-US"/>
              </a:p>
            </p:txBody>
          </p:sp>
          <p:sp>
            <p:nvSpPr>
              <p:cNvPr id="31750" name="未知"/>
              <p:cNvSpPr>
                <a:spLocks/>
              </p:cNvSpPr>
              <p:nvPr/>
            </p:nvSpPr>
            <p:spPr bwMode="auto">
              <a:xfrm>
                <a:off x="743" y="1787"/>
                <a:ext cx="1209" cy="958"/>
              </a:xfrm>
              <a:custGeom>
                <a:avLst/>
                <a:gdLst/>
                <a:ahLst/>
                <a:cxnLst>
                  <a:cxn ang="0">
                    <a:pos x="378" y="138"/>
                  </a:cxn>
                  <a:cxn ang="0">
                    <a:pos x="413" y="144"/>
                  </a:cxn>
                  <a:cxn ang="0">
                    <a:pos x="450" y="149"/>
                  </a:cxn>
                  <a:cxn ang="0">
                    <a:pos x="486" y="152"/>
                  </a:cxn>
                  <a:cxn ang="0">
                    <a:pos x="522" y="153"/>
                  </a:cxn>
                  <a:cxn ang="0">
                    <a:pos x="558" y="153"/>
                  </a:cxn>
                  <a:cxn ang="0">
                    <a:pos x="594" y="150"/>
                  </a:cxn>
                  <a:cxn ang="0">
                    <a:pos x="629" y="145"/>
                  </a:cxn>
                  <a:cxn ang="0">
                    <a:pos x="665" y="138"/>
                  </a:cxn>
                  <a:cxn ang="0">
                    <a:pos x="699" y="130"/>
                  </a:cxn>
                  <a:cxn ang="0">
                    <a:pos x="734" y="120"/>
                  </a:cxn>
                  <a:cxn ang="0">
                    <a:pos x="762" y="111"/>
                  </a:cxn>
                  <a:cxn ang="0">
                    <a:pos x="806" y="535"/>
                  </a:cxn>
                  <a:cxn ang="0">
                    <a:pos x="1208" y="669"/>
                  </a:cxn>
                  <a:cxn ang="0">
                    <a:pos x="1144" y="702"/>
                  </a:cxn>
                  <a:cxn ang="0">
                    <a:pos x="1079" y="734"/>
                  </a:cxn>
                  <a:cxn ang="0">
                    <a:pos x="1013" y="760"/>
                  </a:cxn>
                  <a:cxn ang="0">
                    <a:pos x="944" y="784"/>
                  </a:cxn>
                  <a:cxn ang="0">
                    <a:pos x="876" y="804"/>
                  </a:cxn>
                  <a:cxn ang="0">
                    <a:pos x="806" y="820"/>
                  </a:cxn>
                  <a:cxn ang="0">
                    <a:pos x="736" y="832"/>
                  </a:cxn>
                  <a:cxn ang="0">
                    <a:pos x="664" y="842"/>
                  </a:cxn>
                  <a:cxn ang="0">
                    <a:pos x="594" y="847"/>
                  </a:cxn>
                  <a:cxn ang="0">
                    <a:pos x="522" y="849"/>
                  </a:cxn>
                  <a:cxn ang="0">
                    <a:pos x="450" y="847"/>
                  </a:cxn>
                  <a:cxn ang="0">
                    <a:pos x="377" y="841"/>
                  </a:cxn>
                  <a:cxn ang="0">
                    <a:pos x="305" y="832"/>
                  </a:cxn>
                  <a:cxn ang="0">
                    <a:pos x="234" y="818"/>
                  </a:cxn>
                  <a:cxn ang="0">
                    <a:pos x="204" y="957"/>
                  </a:cxn>
                  <a:cxn ang="0">
                    <a:pos x="0" y="404"/>
                  </a:cxn>
                  <a:cxn ang="0">
                    <a:pos x="407" y="0"/>
                  </a:cxn>
                  <a:cxn ang="0">
                    <a:pos x="378" y="138"/>
                  </a:cxn>
                </a:cxnLst>
                <a:rect l="0" t="0" r="r" b="b"/>
                <a:pathLst>
                  <a:path w="1209" h="958">
                    <a:moveTo>
                      <a:pt x="378" y="138"/>
                    </a:moveTo>
                    <a:lnTo>
                      <a:pt x="413" y="144"/>
                    </a:lnTo>
                    <a:lnTo>
                      <a:pt x="450" y="149"/>
                    </a:lnTo>
                    <a:lnTo>
                      <a:pt x="486" y="152"/>
                    </a:lnTo>
                    <a:lnTo>
                      <a:pt x="522" y="153"/>
                    </a:lnTo>
                    <a:lnTo>
                      <a:pt x="558" y="153"/>
                    </a:lnTo>
                    <a:lnTo>
                      <a:pt x="594" y="150"/>
                    </a:lnTo>
                    <a:lnTo>
                      <a:pt x="629" y="145"/>
                    </a:lnTo>
                    <a:lnTo>
                      <a:pt x="665" y="138"/>
                    </a:lnTo>
                    <a:lnTo>
                      <a:pt x="699" y="130"/>
                    </a:lnTo>
                    <a:lnTo>
                      <a:pt x="734" y="120"/>
                    </a:lnTo>
                    <a:lnTo>
                      <a:pt x="762" y="111"/>
                    </a:lnTo>
                    <a:lnTo>
                      <a:pt x="806" y="535"/>
                    </a:lnTo>
                    <a:lnTo>
                      <a:pt x="1208" y="669"/>
                    </a:lnTo>
                    <a:lnTo>
                      <a:pt x="1144" y="702"/>
                    </a:lnTo>
                    <a:lnTo>
                      <a:pt x="1079" y="734"/>
                    </a:lnTo>
                    <a:lnTo>
                      <a:pt x="1013" y="760"/>
                    </a:lnTo>
                    <a:lnTo>
                      <a:pt x="944" y="784"/>
                    </a:lnTo>
                    <a:lnTo>
                      <a:pt x="876" y="804"/>
                    </a:lnTo>
                    <a:lnTo>
                      <a:pt x="806" y="820"/>
                    </a:lnTo>
                    <a:lnTo>
                      <a:pt x="736" y="832"/>
                    </a:lnTo>
                    <a:lnTo>
                      <a:pt x="664" y="842"/>
                    </a:lnTo>
                    <a:lnTo>
                      <a:pt x="594" y="847"/>
                    </a:lnTo>
                    <a:lnTo>
                      <a:pt x="522" y="849"/>
                    </a:lnTo>
                    <a:lnTo>
                      <a:pt x="450" y="847"/>
                    </a:lnTo>
                    <a:lnTo>
                      <a:pt x="377" y="841"/>
                    </a:lnTo>
                    <a:lnTo>
                      <a:pt x="305" y="832"/>
                    </a:lnTo>
                    <a:lnTo>
                      <a:pt x="234" y="818"/>
                    </a:lnTo>
                    <a:lnTo>
                      <a:pt x="204" y="957"/>
                    </a:lnTo>
                    <a:lnTo>
                      <a:pt x="0" y="404"/>
                    </a:lnTo>
                    <a:lnTo>
                      <a:pt x="407" y="0"/>
                    </a:lnTo>
                    <a:lnTo>
                      <a:pt x="378" y="138"/>
                    </a:lnTo>
                  </a:path>
                </a:pathLst>
              </a:custGeom>
              <a:solidFill>
                <a:srgbClr val="DDAB89"/>
              </a:solidFill>
              <a:ln w="12700" cap="rnd" cmpd="sng">
                <a:solidFill>
                  <a:schemeClr val="tx1"/>
                </a:solidFill>
                <a:round/>
                <a:headEnd/>
                <a:tailEnd/>
              </a:ln>
            </p:spPr>
            <p:txBody>
              <a:bodyPr/>
              <a:lstStyle/>
              <a:p>
                <a:endParaRPr lang="zh-CN" altLang="en-US"/>
              </a:p>
            </p:txBody>
          </p:sp>
          <p:sp>
            <p:nvSpPr>
              <p:cNvPr id="31751" name="未知"/>
              <p:cNvSpPr>
                <a:spLocks/>
              </p:cNvSpPr>
              <p:nvPr/>
            </p:nvSpPr>
            <p:spPr bwMode="auto">
              <a:xfrm>
                <a:off x="0" y="1468"/>
                <a:ext cx="1009" cy="1106"/>
              </a:xfrm>
              <a:custGeom>
                <a:avLst/>
                <a:gdLst/>
                <a:ahLst/>
                <a:cxnLst>
                  <a:cxn ang="0">
                    <a:pos x="746" y="126"/>
                  </a:cxn>
                  <a:cxn ang="0">
                    <a:pos x="763" y="157"/>
                  </a:cxn>
                  <a:cxn ang="0">
                    <a:pos x="783" y="189"/>
                  </a:cxn>
                  <a:cxn ang="0">
                    <a:pos x="802" y="219"/>
                  </a:cxn>
                  <a:cxn ang="0">
                    <a:pos x="825" y="248"/>
                  </a:cxn>
                  <a:cxn ang="0">
                    <a:pos x="847" y="275"/>
                  </a:cxn>
                  <a:cxn ang="0">
                    <a:pos x="873" y="301"/>
                  </a:cxn>
                  <a:cxn ang="0">
                    <a:pos x="898" y="326"/>
                  </a:cxn>
                  <a:cxn ang="0">
                    <a:pos x="926" y="349"/>
                  </a:cxn>
                  <a:cxn ang="0">
                    <a:pos x="954" y="371"/>
                  </a:cxn>
                  <a:cxn ang="0">
                    <a:pos x="983" y="391"/>
                  </a:cxn>
                  <a:cxn ang="0">
                    <a:pos x="1008" y="408"/>
                  </a:cxn>
                  <a:cxn ang="0">
                    <a:pos x="706" y="709"/>
                  </a:cxn>
                  <a:cxn ang="0">
                    <a:pos x="855" y="1105"/>
                  </a:cxn>
                  <a:cxn ang="0">
                    <a:pos x="790" y="1077"/>
                  </a:cxn>
                  <a:cxn ang="0">
                    <a:pos x="724" y="1046"/>
                  </a:cxn>
                  <a:cxn ang="0">
                    <a:pos x="661" y="1011"/>
                  </a:cxn>
                  <a:cxn ang="0">
                    <a:pos x="600" y="972"/>
                  </a:cxn>
                  <a:cxn ang="0">
                    <a:pos x="541" y="932"/>
                  </a:cxn>
                  <a:cxn ang="0">
                    <a:pos x="485" y="888"/>
                  </a:cxn>
                  <a:cxn ang="0">
                    <a:pos x="432" y="841"/>
                  </a:cxn>
                  <a:cxn ang="0">
                    <a:pos x="379" y="791"/>
                  </a:cxn>
                  <a:cxn ang="0">
                    <a:pos x="331" y="740"/>
                  </a:cxn>
                  <a:cxn ang="0">
                    <a:pos x="284" y="685"/>
                  </a:cxn>
                  <a:cxn ang="0">
                    <a:pos x="240" y="628"/>
                  </a:cxn>
                  <a:cxn ang="0">
                    <a:pos x="198" y="568"/>
                  </a:cxn>
                  <a:cxn ang="0">
                    <a:pos x="160" y="507"/>
                  </a:cxn>
                  <a:cxn ang="0">
                    <a:pos x="126" y="442"/>
                  </a:cxn>
                  <a:cxn ang="0">
                    <a:pos x="0" y="506"/>
                  </a:cxn>
                  <a:cxn ang="0">
                    <a:pos x="301" y="0"/>
                  </a:cxn>
                  <a:cxn ang="0">
                    <a:pos x="871" y="62"/>
                  </a:cxn>
                  <a:cxn ang="0">
                    <a:pos x="746" y="126"/>
                  </a:cxn>
                </a:cxnLst>
                <a:rect l="0" t="0" r="r" b="b"/>
                <a:pathLst>
                  <a:path w="1009" h="1106">
                    <a:moveTo>
                      <a:pt x="746" y="126"/>
                    </a:moveTo>
                    <a:lnTo>
                      <a:pt x="763" y="157"/>
                    </a:lnTo>
                    <a:lnTo>
                      <a:pt x="783" y="189"/>
                    </a:lnTo>
                    <a:lnTo>
                      <a:pt x="802" y="219"/>
                    </a:lnTo>
                    <a:lnTo>
                      <a:pt x="825" y="248"/>
                    </a:lnTo>
                    <a:lnTo>
                      <a:pt x="847" y="275"/>
                    </a:lnTo>
                    <a:lnTo>
                      <a:pt x="873" y="301"/>
                    </a:lnTo>
                    <a:lnTo>
                      <a:pt x="898" y="326"/>
                    </a:lnTo>
                    <a:lnTo>
                      <a:pt x="926" y="349"/>
                    </a:lnTo>
                    <a:lnTo>
                      <a:pt x="954" y="371"/>
                    </a:lnTo>
                    <a:lnTo>
                      <a:pt x="983" y="391"/>
                    </a:lnTo>
                    <a:lnTo>
                      <a:pt x="1008" y="408"/>
                    </a:lnTo>
                    <a:lnTo>
                      <a:pt x="706" y="709"/>
                    </a:lnTo>
                    <a:lnTo>
                      <a:pt x="855" y="1105"/>
                    </a:lnTo>
                    <a:lnTo>
                      <a:pt x="790" y="1077"/>
                    </a:lnTo>
                    <a:lnTo>
                      <a:pt x="724" y="1046"/>
                    </a:lnTo>
                    <a:lnTo>
                      <a:pt x="661" y="1011"/>
                    </a:lnTo>
                    <a:lnTo>
                      <a:pt x="600" y="972"/>
                    </a:lnTo>
                    <a:lnTo>
                      <a:pt x="541" y="932"/>
                    </a:lnTo>
                    <a:lnTo>
                      <a:pt x="485" y="888"/>
                    </a:lnTo>
                    <a:lnTo>
                      <a:pt x="432" y="841"/>
                    </a:lnTo>
                    <a:lnTo>
                      <a:pt x="379" y="791"/>
                    </a:lnTo>
                    <a:lnTo>
                      <a:pt x="331" y="740"/>
                    </a:lnTo>
                    <a:lnTo>
                      <a:pt x="284" y="685"/>
                    </a:lnTo>
                    <a:lnTo>
                      <a:pt x="240" y="628"/>
                    </a:lnTo>
                    <a:lnTo>
                      <a:pt x="198" y="568"/>
                    </a:lnTo>
                    <a:lnTo>
                      <a:pt x="160" y="507"/>
                    </a:lnTo>
                    <a:lnTo>
                      <a:pt x="126" y="442"/>
                    </a:lnTo>
                    <a:lnTo>
                      <a:pt x="0" y="506"/>
                    </a:lnTo>
                    <a:lnTo>
                      <a:pt x="301" y="0"/>
                    </a:lnTo>
                    <a:lnTo>
                      <a:pt x="871" y="62"/>
                    </a:lnTo>
                    <a:lnTo>
                      <a:pt x="746" y="126"/>
                    </a:lnTo>
                  </a:path>
                </a:pathLst>
              </a:custGeom>
              <a:solidFill>
                <a:srgbClr val="DDAB89"/>
              </a:solidFill>
              <a:ln w="12700" cap="rnd" cmpd="sng">
                <a:solidFill>
                  <a:schemeClr val="tx1"/>
                </a:solidFill>
                <a:round/>
                <a:headEnd/>
                <a:tailEnd/>
              </a:ln>
            </p:spPr>
            <p:txBody>
              <a:bodyPr/>
              <a:lstStyle/>
              <a:p>
                <a:endParaRPr lang="zh-CN" altLang="en-US"/>
              </a:p>
            </p:txBody>
          </p:sp>
          <p:sp>
            <p:nvSpPr>
              <p:cNvPr id="31752" name="未知"/>
              <p:cNvSpPr>
                <a:spLocks/>
              </p:cNvSpPr>
              <p:nvPr/>
            </p:nvSpPr>
            <p:spPr bwMode="auto">
              <a:xfrm>
                <a:off x="3" y="681"/>
                <a:ext cx="891" cy="1118"/>
              </a:xfrm>
              <a:custGeom>
                <a:avLst/>
                <a:gdLst/>
                <a:ahLst/>
                <a:cxnLst>
                  <a:cxn ang="0">
                    <a:pos x="762" y="429"/>
                  </a:cxn>
                  <a:cxn ang="0">
                    <a:pos x="748" y="461"/>
                  </a:cxn>
                  <a:cxn ang="0">
                    <a:pos x="735" y="496"/>
                  </a:cxn>
                  <a:cxn ang="0">
                    <a:pos x="723" y="530"/>
                  </a:cxn>
                  <a:cxn ang="0">
                    <a:pos x="714" y="565"/>
                  </a:cxn>
                  <a:cxn ang="0">
                    <a:pos x="706" y="600"/>
                  </a:cxn>
                  <a:cxn ang="0">
                    <a:pos x="702" y="636"/>
                  </a:cxn>
                  <a:cxn ang="0">
                    <a:pos x="698" y="671"/>
                  </a:cxn>
                  <a:cxn ang="0">
                    <a:pos x="696" y="707"/>
                  </a:cxn>
                  <a:cxn ang="0">
                    <a:pos x="697" y="743"/>
                  </a:cxn>
                  <a:cxn ang="0">
                    <a:pos x="699" y="779"/>
                  </a:cxn>
                  <a:cxn ang="0">
                    <a:pos x="701" y="809"/>
                  </a:cxn>
                  <a:cxn ang="0">
                    <a:pos x="278" y="756"/>
                  </a:cxn>
                  <a:cxn ang="0">
                    <a:pos x="57" y="1117"/>
                  </a:cxn>
                  <a:cxn ang="0">
                    <a:pos x="39" y="1048"/>
                  </a:cxn>
                  <a:cxn ang="0">
                    <a:pos x="23" y="977"/>
                  </a:cxn>
                  <a:cxn ang="0">
                    <a:pos x="12" y="906"/>
                  </a:cxn>
                  <a:cxn ang="0">
                    <a:pos x="5" y="834"/>
                  </a:cxn>
                  <a:cxn ang="0">
                    <a:pos x="0" y="763"/>
                  </a:cxn>
                  <a:cxn ang="0">
                    <a:pos x="1" y="692"/>
                  </a:cxn>
                  <a:cxn ang="0">
                    <a:pos x="5" y="621"/>
                  </a:cxn>
                  <a:cxn ang="0">
                    <a:pos x="12" y="549"/>
                  </a:cxn>
                  <a:cxn ang="0">
                    <a:pos x="22" y="479"/>
                  </a:cxn>
                  <a:cxn ang="0">
                    <a:pos x="37" y="408"/>
                  </a:cxn>
                  <a:cxn ang="0">
                    <a:pos x="55" y="338"/>
                  </a:cxn>
                  <a:cxn ang="0">
                    <a:pos x="76" y="269"/>
                  </a:cxn>
                  <a:cxn ang="0">
                    <a:pos x="101" y="201"/>
                  </a:cxn>
                  <a:cxn ang="0">
                    <a:pos x="131" y="134"/>
                  </a:cxn>
                  <a:cxn ang="0">
                    <a:pos x="3" y="74"/>
                  </a:cxn>
                  <a:cxn ang="0">
                    <a:pos x="587" y="0"/>
                  </a:cxn>
                  <a:cxn ang="0">
                    <a:pos x="890" y="488"/>
                  </a:cxn>
                  <a:cxn ang="0">
                    <a:pos x="762" y="429"/>
                  </a:cxn>
                </a:cxnLst>
                <a:rect l="0" t="0" r="r" b="b"/>
                <a:pathLst>
                  <a:path w="891" h="1118">
                    <a:moveTo>
                      <a:pt x="762" y="429"/>
                    </a:moveTo>
                    <a:lnTo>
                      <a:pt x="748" y="461"/>
                    </a:lnTo>
                    <a:lnTo>
                      <a:pt x="735" y="496"/>
                    </a:lnTo>
                    <a:lnTo>
                      <a:pt x="723" y="530"/>
                    </a:lnTo>
                    <a:lnTo>
                      <a:pt x="714" y="565"/>
                    </a:lnTo>
                    <a:lnTo>
                      <a:pt x="706" y="600"/>
                    </a:lnTo>
                    <a:lnTo>
                      <a:pt x="702" y="636"/>
                    </a:lnTo>
                    <a:lnTo>
                      <a:pt x="698" y="671"/>
                    </a:lnTo>
                    <a:lnTo>
                      <a:pt x="696" y="707"/>
                    </a:lnTo>
                    <a:lnTo>
                      <a:pt x="697" y="743"/>
                    </a:lnTo>
                    <a:lnTo>
                      <a:pt x="699" y="779"/>
                    </a:lnTo>
                    <a:lnTo>
                      <a:pt x="701" y="809"/>
                    </a:lnTo>
                    <a:lnTo>
                      <a:pt x="278" y="756"/>
                    </a:lnTo>
                    <a:lnTo>
                      <a:pt x="57" y="1117"/>
                    </a:lnTo>
                    <a:lnTo>
                      <a:pt x="39" y="1048"/>
                    </a:lnTo>
                    <a:lnTo>
                      <a:pt x="23" y="977"/>
                    </a:lnTo>
                    <a:lnTo>
                      <a:pt x="12" y="906"/>
                    </a:lnTo>
                    <a:lnTo>
                      <a:pt x="5" y="834"/>
                    </a:lnTo>
                    <a:lnTo>
                      <a:pt x="0" y="763"/>
                    </a:lnTo>
                    <a:lnTo>
                      <a:pt x="1" y="692"/>
                    </a:lnTo>
                    <a:lnTo>
                      <a:pt x="5" y="621"/>
                    </a:lnTo>
                    <a:lnTo>
                      <a:pt x="12" y="549"/>
                    </a:lnTo>
                    <a:lnTo>
                      <a:pt x="22" y="479"/>
                    </a:lnTo>
                    <a:lnTo>
                      <a:pt x="37" y="408"/>
                    </a:lnTo>
                    <a:lnTo>
                      <a:pt x="55" y="338"/>
                    </a:lnTo>
                    <a:lnTo>
                      <a:pt x="76" y="269"/>
                    </a:lnTo>
                    <a:lnTo>
                      <a:pt x="101" y="201"/>
                    </a:lnTo>
                    <a:lnTo>
                      <a:pt x="131" y="134"/>
                    </a:lnTo>
                    <a:lnTo>
                      <a:pt x="3" y="74"/>
                    </a:lnTo>
                    <a:lnTo>
                      <a:pt x="587" y="0"/>
                    </a:lnTo>
                    <a:lnTo>
                      <a:pt x="890" y="488"/>
                    </a:lnTo>
                    <a:lnTo>
                      <a:pt x="762" y="429"/>
                    </a:lnTo>
                  </a:path>
                </a:pathLst>
              </a:custGeom>
              <a:solidFill>
                <a:srgbClr val="DDAB89"/>
              </a:solidFill>
              <a:ln w="12700" cap="rnd" cmpd="sng">
                <a:solidFill>
                  <a:schemeClr val="tx1"/>
                </a:solidFill>
                <a:round/>
                <a:headEnd/>
                <a:tailEnd/>
              </a:ln>
            </p:spPr>
            <p:txBody>
              <a:bodyPr/>
              <a:lstStyle/>
              <a:p>
                <a:endParaRPr lang="zh-CN" altLang="en-US"/>
              </a:p>
            </p:txBody>
          </p:sp>
          <p:sp>
            <p:nvSpPr>
              <p:cNvPr id="31753" name="未知"/>
              <p:cNvSpPr>
                <a:spLocks/>
              </p:cNvSpPr>
              <p:nvPr/>
            </p:nvSpPr>
            <p:spPr bwMode="auto">
              <a:xfrm>
                <a:off x="186" y="0"/>
                <a:ext cx="1203" cy="1006"/>
              </a:xfrm>
              <a:custGeom>
                <a:avLst/>
                <a:gdLst/>
                <a:ahLst/>
                <a:cxnLst>
                  <a:cxn ang="0">
                    <a:pos x="978" y="813"/>
                  </a:cxn>
                  <a:cxn ang="0">
                    <a:pos x="944" y="822"/>
                  </a:cxn>
                  <a:cxn ang="0">
                    <a:pos x="909" y="835"/>
                  </a:cxn>
                  <a:cxn ang="0">
                    <a:pos x="875" y="847"/>
                  </a:cxn>
                  <a:cxn ang="0">
                    <a:pos x="842" y="862"/>
                  </a:cxn>
                  <a:cxn ang="0">
                    <a:pos x="810" y="878"/>
                  </a:cxn>
                  <a:cxn ang="0">
                    <a:pos x="779" y="897"/>
                  </a:cxn>
                  <a:cxn ang="0">
                    <a:pos x="749" y="916"/>
                  </a:cxn>
                  <a:cxn ang="0">
                    <a:pos x="721" y="938"/>
                  </a:cxn>
                  <a:cxn ang="0">
                    <a:pos x="693" y="960"/>
                  </a:cxn>
                  <a:cxn ang="0">
                    <a:pos x="667" y="984"/>
                  </a:cxn>
                  <a:cxn ang="0">
                    <a:pos x="645" y="1005"/>
                  </a:cxn>
                  <a:cxn ang="0">
                    <a:pos x="420" y="643"/>
                  </a:cxn>
                  <a:cxn ang="0">
                    <a:pos x="0" y="699"/>
                  </a:cxn>
                  <a:cxn ang="0">
                    <a:pos x="42" y="641"/>
                  </a:cxn>
                  <a:cxn ang="0">
                    <a:pos x="88" y="584"/>
                  </a:cxn>
                  <a:cxn ang="0">
                    <a:pos x="135" y="531"/>
                  </a:cxn>
                  <a:cxn ang="0">
                    <a:pos x="187" y="480"/>
                  </a:cxn>
                  <a:cxn ang="0">
                    <a:pos x="239" y="432"/>
                  </a:cxn>
                  <a:cxn ang="0">
                    <a:pos x="295" y="387"/>
                  </a:cxn>
                  <a:cxn ang="0">
                    <a:pos x="352" y="346"/>
                  </a:cxn>
                  <a:cxn ang="0">
                    <a:pos x="413" y="305"/>
                  </a:cxn>
                  <a:cxn ang="0">
                    <a:pos x="474" y="270"/>
                  </a:cxn>
                  <a:cxn ang="0">
                    <a:pos x="538" y="237"/>
                  </a:cxn>
                  <a:cxn ang="0">
                    <a:pos x="603" y="207"/>
                  </a:cxn>
                  <a:cxn ang="0">
                    <a:pos x="671" y="180"/>
                  </a:cxn>
                  <a:cxn ang="0">
                    <a:pos x="739" y="157"/>
                  </a:cxn>
                  <a:cxn ang="0">
                    <a:pos x="810" y="138"/>
                  </a:cxn>
                  <a:cxn ang="0">
                    <a:pos x="776" y="0"/>
                  </a:cxn>
                  <a:cxn ang="0">
                    <a:pos x="1202" y="407"/>
                  </a:cxn>
                  <a:cxn ang="0">
                    <a:pos x="1013" y="949"/>
                  </a:cxn>
                  <a:cxn ang="0">
                    <a:pos x="978" y="813"/>
                  </a:cxn>
                </a:cxnLst>
                <a:rect l="0" t="0" r="r" b="b"/>
                <a:pathLst>
                  <a:path w="1203" h="1006">
                    <a:moveTo>
                      <a:pt x="978" y="813"/>
                    </a:moveTo>
                    <a:lnTo>
                      <a:pt x="944" y="822"/>
                    </a:lnTo>
                    <a:lnTo>
                      <a:pt x="909" y="835"/>
                    </a:lnTo>
                    <a:lnTo>
                      <a:pt x="875" y="847"/>
                    </a:lnTo>
                    <a:lnTo>
                      <a:pt x="842" y="862"/>
                    </a:lnTo>
                    <a:lnTo>
                      <a:pt x="810" y="878"/>
                    </a:lnTo>
                    <a:lnTo>
                      <a:pt x="779" y="897"/>
                    </a:lnTo>
                    <a:lnTo>
                      <a:pt x="749" y="916"/>
                    </a:lnTo>
                    <a:lnTo>
                      <a:pt x="721" y="938"/>
                    </a:lnTo>
                    <a:lnTo>
                      <a:pt x="693" y="960"/>
                    </a:lnTo>
                    <a:lnTo>
                      <a:pt x="667" y="984"/>
                    </a:lnTo>
                    <a:lnTo>
                      <a:pt x="645" y="1005"/>
                    </a:lnTo>
                    <a:lnTo>
                      <a:pt x="420" y="643"/>
                    </a:lnTo>
                    <a:lnTo>
                      <a:pt x="0" y="699"/>
                    </a:lnTo>
                    <a:lnTo>
                      <a:pt x="42" y="641"/>
                    </a:lnTo>
                    <a:lnTo>
                      <a:pt x="88" y="584"/>
                    </a:lnTo>
                    <a:lnTo>
                      <a:pt x="135" y="531"/>
                    </a:lnTo>
                    <a:lnTo>
                      <a:pt x="187" y="480"/>
                    </a:lnTo>
                    <a:lnTo>
                      <a:pt x="239" y="432"/>
                    </a:lnTo>
                    <a:lnTo>
                      <a:pt x="295" y="387"/>
                    </a:lnTo>
                    <a:lnTo>
                      <a:pt x="352" y="346"/>
                    </a:lnTo>
                    <a:lnTo>
                      <a:pt x="413" y="305"/>
                    </a:lnTo>
                    <a:lnTo>
                      <a:pt x="474" y="270"/>
                    </a:lnTo>
                    <a:lnTo>
                      <a:pt x="538" y="237"/>
                    </a:lnTo>
                    <a:lnTo>
                      <a:pt x="603" y="207"/>
                    </a:lnTo>
                    <a:lnTo>
                      <a:pt x="671" y="180"/>
                    </a:lnTo>
                    <a:lnTo>
                      <a:pt x="739" y="157"/>
                    </a:lnTo>
                    <a:lnTo>
                      <a:pt x="810" y="138"/>
                    </a:lnTo>
                    <a:lnTo>
                      <a:pt x="776" y="0"/>
                    </a:lnTo>
                    <a:lnTo>
                      <a:pt x="1202" y="407"/>
                    </a:lnTo>
                    <a:lnTo>
                      <a:pt x="1013" y="949"/>
                    </a:lnTo>
                    <a:lnTo>
                      <a:pt x="978" y="813"/>
                    </a:lnTo>
                  </a:path>
                </a:pathLst>
              </a:custGeom>
              <a:solidFill>
                <a:srgbClr val="DDAB89"/>
              </a:solidFill>
              <a:ln w="12700" cap="rnd" cmpd="sng">
                <a:solidFill>
                  <a:schemeClr val="tx1"/>
                </a:solidFill>
                <a:round/>
                <a:headEnd/>
                <a:tailEnd/>
              </a:ln>
            </p:spPr>
            <p:txBody>
              <a:bodyPr/>
              <a:lstStyle/>
              <a:p>
                <a:endParaRPr lang="zh-CN" altLang="en-US"/>
              </a:p>
            </p:txBody>
          </p:sp>
          <p:sp>
            <p:nvSpPr>
              <p:cNvPr id="31754" name="未知"/>
              <p:cNvSpPr>
                <a:spLocks/>
              </p:cNvSpPr>
              <p:nvPr/>
            </p:nvSpPr>
            <p:spPr bwMode="auto">
              <a:xfrm>
                <a:off x="1134" y="100"/>
                <a:ext cx="1029" cy="955"/>
              </a:xfrm>
              <a:custGeom>
                <a:avLst/>
                <a:gdLst/>
                <a:ahLst/>
                <a:cxnLst>
                  <a:cxn ang="0">
                    <a:pos x="512" y="843"/>
                  </a:cxn>
                  <a:cxn ang="0">
                    <a:pos x="484" y="822"/>
                  </a:cxn>
                  <a:cxn ang="0">
                    <a:pos x="453" y="801"/>
                  </a:cxn>
                  <a:cxn ang="0">
                    <a:pos x="423" y="783"/>
                  </a:cxn>
                  <a:cxn ang="0">
                    <a:pos x="390" y="766"/>
                  </a:cxn>
                  <a:cxn ang="0">
                    <a:pos x="358" y="750"/>
                  </a:cxn>
                  <a:cxn ang="0">
                    <a:pos x="324" y="738"/>
                  </a:cxn>
                  <a:cxn ang="0">
                    <a:pos x="290" y="726"/>
                  </a:cxn>
                  <a:cxn ang="0">
                    <a:pos x="255" y="717"/>
                  </a:cxn>
                  <a:cxn ang="0">
                    <a:pos x="221" y="709"/>
                  </a:cxn>
                  <a:cxn ang="0">
                    <a:pos x="186" y="703"/>
                  </a:cxn>
                  <a:cxn ang="0">
                    <a:pos x="156" y="698"/>
                  </a:cxn>
                  <a:cxn ang="0">
                    <a:pos x="303" y="298"/>
                  </a:cxn>
                  <a:cxn ang="0">
                    <a:pos x="0" y="2"/>
                  </a:cxn>
                  <a:cxn ang="0">
                    <a:pos x="71" y="0"/>
                  </a:cxn>
                  <a:cxn ang="0">
                    <a:pos x="144" y="0"/>
                  </a:cxn>
                  <a:cxn ang="0">
                    <a:pos x="215" y="5"/>
                  </a:cxn>
                  <a:cxn ang="0">
                    <a:pos x="287" y="14"/>
                  </a:cxn>
                  <a:cxn ang="0">
                    <a:pos x="358" y="26"/>
                  </a:cxn>
                  <a:cxn ang="0">
                    <a:pos x="427" y="43"/>
                  </a:cxn>
                  <a:cxn ang="0">
                    <a:pos x="495" y="62"/>
                  </a:cxn>
                  <a:cxn ang="0">
                    <a:pos x="564" y="85"/>
                  </a:cxn>
                  <a:cxn ang="0">
                    <a:pos x="630" y="111"/>
                  </a:cxn>
                  <a:cxn ang="0">
                    <a:pos x="695" y="141"/>
                  </a:cxn>
                  <a:cxn ang="0">
                    <a:pos x="759" y="174"/>
                  </a:cxn>
                  <a:cxn ang="0">
                    <a:pos x="822" y="211"/>
                  </a:cxn>
                  <a:cxn ang="0">
                    <a:pos x="883" y="250"/>
                  </a:cxn>
                  <a:cxn ang="0">
                    <a:pos x="941" y="294"/>
                  </a:cxn>
                  <a:cxn ang="0">
                    <a:pos x="1028" y="183"/>
                  </a:cxn>
                  <a:cxn ang="0">
                    <a:pos x="970" y="769"/>
                  </a:cxn>
                  <a:cxn ang="0">
                    <a:pos x="426" y="954"/>
                  </a:cxn>
                  <a:cxn ang="0">
                    <a:pos x="512" y="843"/>
                  </a:cxn>
                </a:cxnLst>
                <a:rect l="0" t="0" r="r" b="b"/>
                <a:pathLst>
                  <a:path w="1029" h="955">
                    <a:moveTo>
                      <a:pt x="512" y="843"/>
                    </a:moveTo>
                    <a:lnTo>
                      <a:pt x="484" y="822"/>
                    </a:lnTo>
                    <a:lnTo>
                      <a:pt x="453" y="801"/>
                    </a:lnTo>
                    <a:lnTo>
                      <a:pt x="423" y="783"/>
                    </a:lnTo>
                    <a:lnTo>
                      <a:pt x="390" y="766"/>
                    </a:lnTo>
                    <a:lnTo>
                      <a:pt x="358" y="750"/>
                    </a:lnTo>
                    <a:lnTo>
                      <a:pt x="324" y="738"/>
                    </a:lnTo>
                    <a:lnTo>
                      <a:pt x="290" y="726"/>
                    </a:lnTo>
                    <a:lnTo>
                      <a:pt x="255" y="717"/>
                    </a:lnTo>
                    <a:lnTo>
                      <a:pt x="221" y="709"/>
                    </a:lnTo>
                    <a:lnTo>
                      <a:pt x="186" y="703"/>
                    </a:lnTo>
                    <a:lnTo>
                      <a:pt x="156" y="698"/>
                    </a:lnTo>
                    <a:lnTo>
                      <a:pt x="303" y="298"/>
                    </a:lnTo>
                    <a:lnTo>
                      <a:pt x="0" y="2"/>
                    </a:lnTo>
                    <a:lnTo>
                      <a:pt x="71" y="0"/>
                    </a:lnTo>
                    <a:lnTo>
                      <a:pt x="144" y="0"/>
                    </a:lnTo>
                    <a:lnTo>
                      <a:pt x="215" y="5"/>
                    </a:lnTo>
                    <a:lnTo>
                      <a:pt x="287" y="14"/>
                    </a:lnTo>
                    <a:lnTo>
                      <a:pt x="358" y="26"/>
                    </a:lnTo>
                    <a:lnTo>
                      <a:pt x="427" y="43"/>
                    </a:lnTo>
                    <a:lnTo>
                      <a:pt x="495" y="62"/>
                    </a:lnTo>
                    <a:lnTo>
                      <a:pt x="564" y="85"/>
                    </a:lnTo>
                    <a:lnTo>
                      <a:pt x="630" y="111"/>
                    </a:lnTo>
                    <a:lnTo>
                      <a:pt x="695" y="141"/>
                    </a:lnTo>
                    <a:lnTo>
                      <a:pt x="759" y="174"/>
                    </a:lnTo>
                    <a:lnTo>
                      <a:pt x="822" y="211"/>
                    </a:lnTo>
                    <a:lnTo>
                      <a:pt x="883" y="250"/>
                    </a:lnTo>
                    <a:lnTo>
                      <a:pt x="941" y="294"/>
                    </a:lnTo>
                    <a:lnTo>
                      <a:pt x="1028" y="183"/>
                    </a:lnTo>
                    <a:lnTo>
                      <a:pt x="970" y="769"/>
                    </a:lnTo>
                    <a:lnTo>
                      <a:pt x="426" y="954"/>
                    </a:lnTo>
                    <a:lnTo>
                      <a:pt x="512" y="843"/>
                    </a:lnTo>
                  </a:path>
                </a:pathLst>
              </a:custGeom>
              <a:solidFill>
                <a:srgbClr val="DDAB89"/>
              </a:solidFill>
              <a:ln w="12700" cap="rnd" cmpd="sng">
                <a:solidFill>
                  <a:schemeClr val="tx1"/>
                </a:solidFill>
                <a:round/>
                <a:headEnd/>
                <a:tailEnd/>
              </a:ln>
            </p:spPr>
            <p:txBody>
              <a:bodyPr/>
              <a:lstStyle/>
              <a:p>
                <a:endParaRPr lang="zh-CN" altLang="en-US"/>
              </a:p>
            </p:txBody>
          </p:sp>
          <p:sp>
            <p:nvSpPr>
              <p:cNvPr id="31755" name="未知"/>
              <p:cNvSpPr>
                <a:spLocks/>
              </p:cNvSpPr>
              <p:nvPr/>
            </p:nvSpPr>
            <p:spPr bwMode="auto">
              <a:xfrm>
                <a:off x="1713" y="481"/>
                <a:ext cx="979" cy="1238"/>
              </a:xfrm>
              <a:custGeom>
                <a:avLst/>
                <a:gdLst/>
                <a:ahLst/>
                <a:cxnLst>
                  <a:cxn ang="0">
                    <a:pos x="140" y="928"/>
                  </a:cxn>
                  <a:cxn ang="0">
                    <a:pos x="139" y="892"/>
                  </a:cxn>
                  <a:cxn ang="0">
                    <a:pos x="135" y="855"/>
                  </a:cxn>
                  <a:cxn ang="0">
                    <a:pos x="131" y="820"/>
                  </a:cxn>
                  <a:cxn ang="0">
                    <a:pos x="123" y="784"/>
                  </a:cxn>
                  <a:cxn ang="0">
                    <a:pos x="115" y="749"/>
                  </a:cxn>
                  <a:cxn ang="0">
                    <a:pos x="103" y="715"/>
                  </a:cxn>
                  <a:cxn ang="0">
                    <a:pos x="91" y="682"/>
                  </a:cxn>
                  <a:cxn ang="0">
                    <a:pos x="77" y="649"/>
                  </a:cxn>
                  <a:cxn ang="0">
                    <a:pos x="61" y="617"/>
                  </a:cxn>
                  <a:cxn ang="0">
                    <a:pos x="43" y="586"/>
                  </a:cxn>
                  <a:cxn ang="0">
                    <a:pos x="28" y="560"/>
                  </a:cxn>
                  <a:cxn ang="0">
                    <a:pos x="431" y="422"/>
                  </a:cxn>
                  <a:cxn ang="0">
                    <a:pos x="472" y="0"/>
                  </a:cxn>
                  <a:cxn ang="0">
                    <a:pos x="518" y="54"/>
                  </a:cxn>
                  <a:cxn ang="0">
                    <a:pos x="564" y="111"/>
                  </a:cxn>
                  <a:cxn ang="0">
                    <a:pos x="604" y="170"/>
                  </a:cxn>
                  <a:cxn ang="0">
                    <a:pos x="642" y="231"/>
                  </a:cxn>
                  <a:cxn ang="0">
                    <a:pos x="678" y="293"/>
                  </a:cxn>
                  <a:cxn ang="0">
                    <a:pos x="709" y="358"/>
                  </a:cxn>
                  <a:cxn ang="0">
                    <a:pos x="736" y="423"/>
                  </a:cxn>
                  <a:cxn ang="0">
                    <a:pos x="762" y="491"/>
                  </a:cxn>
                  <a:cxn ang="0">
                    <a:pos x="783" y="558"/>
                  </a:cxn>
                  <a:cxn ang="0">
                    <a:pos x="801" y="628"/>
                  </a:cxn>
                  <a:cxn ang="0">
                    <a:pos x="815" y="699"/>
                  </a:cxn>
                  <a:cxn ang="0">
                    <a:pos x="826" y="771"/>
                  </a:cxn>
                  <a:cxn ang="0">
                    <a:pos x="834" y="843"/>
                  </a:cxn>
                  <a:cxn ang="0">
                    <a:pos x="836" y="916"/>
                  </a:cxn>
                  <a:cxn ang="0">
                    <a:pos x="978" y="913"/>
                  </a:cxn>
                  <a:cxn ang="0">
                    <a:pos x="485" y="1237"/>
                  </a:cxn>
                  <a:cxn ang="0">
                    <a:pos x="0" y="931"/>
                  </a:cxn>
                  <a:cxn ang="0">
                    <a:pos x="140" y="928"/>
                  </a:cxn>
                </a:cxnLst>
                <a:rect l="0" t="0" r="r" b="b"/>
                <a:pathLst>
                  <a:path w="979" h="1238">
                    <a:moveTo>
                      <a:pt x="140" y="928"/>
                    </a:moveTo>
                    <a:lnTo>
                      <a:pt x="139" y="892"/>
                    </a:lnTo>
                    <a:lnTo>
                      <a:pt x="135" y="855"/>
                    </a:lnTo>
                    <a:lnTo>
                      <a:pt x="131" y="820"/>
                    </a:lnTo>
                    <a:lnTo>
                      <a:pt x="123" y="784"/>
                    </a:lnTo>
                    <a:lnTo>
                      <a:pt x="115" y="749"/>
                    </a:lnTo>
                    <a:lnTo>
                      <a:pt x="103" y="715"/>
                    </a:lnTo>
                    <a:lnTo>
                      <a:pt x="91" y="682"/>
                    </a:lnTo>
                    <a:lnTo>
                      <a:pt x="77" y="649"/>
                    </a:lnTo>
                    <a:lnTo>
                      <a:pt x="61" y="617"/>
                    </a:lnTo>
                    <a:lnTo>
                      <a:pt x="43" y="586"/>
                    </a:lnTo>
                    <a:lnTo>
                      <a:pt x="28" y="560"/>
                    </a:lnTo>
                    <a:lnTo>
                      <a:pt x="431" y="422"/>
                    </a:lnTo>
                    <a:lnTo>
                      <a:pt x="472" y="0"/>
                    </a:lnTo>
                    <a:lnTo>
                      <a:pt x="518" y="54"/>
                    </a:lnTo>
                    <a:lnTo>
                      <a:pt x="564" y="111"/>
                    </a:lnTo>
                    <a:lnTo>
                      <a:pt x="604" y="170"/>
                    </a:lnTo>
                    <a:lnTo>
                      <a:pt x="642" y="231"/>
                    </a:lnTo>
                    <a:lnTo>
                      <a:pt x="678" y="293"/>
                    </a:lnTo>
                    <a:lnTo>
                      <a:pt x="709" y="358"/>
                    </a:lnTo>
                    <a:lnTo>
                      <a:pt x="736" y="423"/>
                    </a:lnTo>
                    <a:lnTo>
                      <a:pt x="762" y="491"/>
                    </a:lnTo>
                    <a:lnTo>
                      <a:pt x="783" y="558"/>
                    </a:lnTo>
                    <a:lnTo>
                      <a:pt x="801" y="628"/>
                    </a:lnTo>
                    <a:lnTo>
                      <a:pt x="815" y="699"/>
                    </a:lnTo>
                    <a:lnTo>
                      <a:pt x="826" y="771"/>
                    </a:lnTo>
                    <a:lnTo>
                      <a:pt x="834" y="843"/>
                    </a:lnTo>
                    <a:lnTo>
                      <a:pt x="836" y="916"/>
                    </a:lnTo>
                    <a:lnTo>
                      <a:pt x="978" y="913"/>
                    </a:lnTo>
                    <a:lnTo>
                      <a:pt x="485" y="1237"/>
                    </a:lnTo>
                    <a:lnTo>
                      <a:pt x="0" y="931"/>
                    </a:lnTo>
                    <a:lnTo>
                      <a:pt x="140" y="928"/>
                    </a:lnTo>
                  </a:path>
                </a:pathLst>
              </a:custGeom>
              <a:solidFill>
                <a:srgbClr val="DDAB89"/>
              </a:solidFill>
              <a:ln w="12700" cap="rnd" cmpd="sng">
                <a:solidFill>
                  <a:schemeClr val="tx1"/>
                </a:solidFill>
                <a:round/>
                <a:headEnd/>
                <a:tailEnd/>
              </a:ln>
            </p:spPr>
            <p:txBody>
              <a:bodyPr/>
              <a:lstStyle/>
              <a:p>
                <a:endParaRPr lang="zh-CN" altLang="en-US"/>
              </a:p>
            </p:txBody>
          </p:sp>
        </p:grpSp>
        <p:sp>
          <p:nvSpPr>
            <p:cNvPr id="31756" name="Rectangle 12"/>
            <p:cNvSpPr>
              <a:spLocks noChangeArrowheads="1"/>
            </p:cNvSpPr>
            <p:nvPr/>
          </p:nvSpPr>
          <p:spPr bwMode="auto">
            <a:xfrm>
              <a:off x="93" y="809"/>
              <a:ext cx="569" cy="334"/>
            </a:xfrm>
            <a:prstGeom prst="rect">
              <a:avLst/>
            </a:prstGeom>
            <a:solidFill>
              <a:srgbClr val="DDAB89"/>
            </a:solidFill>
            <a:ln w="9525">
              <a:noFill/>
              <a:miter lim="800000"/>
              <a:headEnd/>
              <a:tailEnd/>
            </a:ln>
          </p:spPr>
          <p:txBody>
            <a:bodyPr lIns="0" tIns="0" rIns="0" bIns="0" anchor="ctr" anchorCtr="1">
              <a:spAutoFit/>
            </a:bodyPr>
            <a:lstStyle/>
            <a:p>
              <a:pPr algn="ctr" defTabSz="787400">
                <a:spcBef>
                  <a:spcPct val="20000"/>
                </a:spcBef>
                <a:buClr>
                  <a:schemeClr val="tx1"/>
                </a:buClr>
                <a:buSzPct val="75000"/>
                <a:buFont typeface="Wingdings" pitchFamily="2" charset="2"/>
                <a:buChar char="l"/>
              </a:pPr>
              <a:r>
                <a:rPr lang="zh-CN" altLang="en-US" sz="2000" b="1">
                  <a:latin typeface="Arial" pitchFamily="34" charset="0"/>
                </a:rPr>
                <a:t>经营性融资租赁</a:t>
              </a:r>
            </a:p>
          </p:txBody>
        </p:sp>
        <p:sp>
          <p:nvSpPr>
            <p:cNvPr id="31757" name="Rectangle 13"/>
            <p:cNvSpPr>
              <a:spLocks noChangeArrowheads="1"/>
            </p:cNvSpPr>
            <p:nvPr/>
          </p:nvSpPr>
          <p:spPr bwMode="auto">
            <a:xfrm>
              <a:off x="609" y="221"/>
              <a:ext cx="528" cy="334"/>
            </a:xfrm>
            <a:prstGeom prst="rect">
              <a:avLst/>
            </a:prstGeom>
            <a:solidFill>
              <a:srgbClr val="DDAB89"/>
            </a:solidFill>
            <a:ln w="9525">
              <a:noFill/>
              <a:miter lim="800000"/>
              <a:headEnd/>
              <a:tailEnd/>
            </a:ln>
          </p:spPr>
          <p:txBody>
            <a:bodyPr lIns="0" tIns="0" rIns="0" bIns="0" anchor="ctr" anchorCtr="1">
              <a:spAutoFit/>
            </a:bodyPr>
            <a:lstStyle/>
            <a:p>
              <a:pPr algn="ctr" defTabSz="787400">
                <a:spcBef>
                  <a:spcPct val="20000"/>
                </a:spcBef>
                <a:buClr>
                  <a:schemeClr val="tx1"/>
                </a:buClr>
                <a:buSzPct val="75000"/>
                <a:buFont typeface="Wingdings" pitchFamily="2" charset="2"/>
                <a:buChar char="l"/>
              </a:pPr>
              <a:r>
                <a:rPr lang="zh-CN" altLang="en-US" sz="2000" b="1">
                  <a:latin typeface="Arial" pitchFamily="34" charset="0"/>
                </a:rPr>
                <a:t>新租赁业务</a:t>
              </a:r>
            </a:p>
          </p:txBody>
        </p:sp>
        <p:sp>
          <p:nvSpPr>
            <p:cNvPr id="31758" name="Rectangle 14"/>
            <p:cNvSpPr>
              <a:spLocks noChangeArrowheads="1"/>
            </p:cNvSpPr>
            <p:nvPr/>
          </p:nvSpPr>
          <p:spPr bwMode="auto">
            <a:xfrm>
              <a:off x="1699" y="1727"/>
              <a:ext cx="531" cy="334"/>
            </a:xfrm>
            <a:prstGeom prst="rect">
              <a:avLst/>
            </a:prstGeom>
            <a:solidFill>
              <a:srgbClr val="DDAB89"/>
            </a:solidFill>
            <a:ln w="9525">
              <a:noFill/>
              <a:miter lim="800000"/>
              <a:headEnd/>
              <a:tailEnd/>
            </a:ln>
          </p:spPr>
          <p:txBody>
            <a:bodyPr lIns="0" tIns="0" rIns="0" bIns="0" anchor="ctr" anchorCtr="1">
              <a:spAutoFit/>
            </a:bodyPr>
            <a:lstStyle/>
            <a:p>
              <a:pPr algn="ctr" defTabSz="787400">
                <a:spcBef>
                  <a:spcPct val="20000"/>
                </a:spcBef>
                <a:buClr>
                  <a:schemeClr val="tx1"/>
                </a:buClr>
                <a:buSzPct val="75000"/>
                <a:buFont typeface="Wingdings" pitchFamily="2" charset="2"/>
                <a:buChar char="l"/>
              </a:pPr>
              <a:r>
                <a:rPr lang="zh-CN" altLang="en-US" sz="2000" b="1">
                  <a:latin typeface="Arial" pitchFamily="34" charset="0"/>
                </a:rPr>
                <a:t>出租服务</a:t>
              </a:r>
            </a:p>
          </p:txBody>
        </p:sp>
        <p:sp>
          <p:nvSpPr>
            <p:cNvPr id="31759" name="Rectangle 15"/>
            <p:cNvSpPr>
              <a:spLocks noChangeArrowheads="1"/>
            </p:cNvSpPr>
            <p:nvPr/>
          </p:nvSpPr>
          <p:spPr bwMode="auto">
            <a:xfrm>
              <a:off x="254" y="1597"/>
              <a:ext cx="529" cy="334"/>
            </a:xfrm>
            <a:prstGeom prst="rect">
              <a:avLst/>
            </a:prstGeom>
            <a:solidFill>
              <a:srgbClr val="DDAB89"/>
            </a:solidFill>
            <a:ln w="9525">
              <a:noFill/>
              <a:miter lim="800000"/>
              <a:headEnd/>
              <a:tailEnd/>
            </a:ln>
          </p:spPr>
          <p:txBody>
            <a:bodyPr lIns="0" tIns="0" rIns="0" bIns="0" anchor="ctr" anchorCtr="1">
              <a:spAutoFit/>
            </a:bodyPr>
            <a:lstStyle/>
            <a:p>
              <a:pPr algn="ctr" defTabSz="787400">
                <a:spcBef>
                  <a:spcPct val="20000"/>
                </a:spcBef>
                <a:buClr>
                  <a:schemeClr val="tx1"/>
                </a:buClr>
                <a:buSzPct val="75000"/>
                <a:buFont typeface="Wingdings" pitchFamily="2" charset="2"/>
                <a:buChar char="l"/>
              </a:pPr>
              <a:r>
                <a:rPr lang="zh-CN" altLang="en-US" sz="2000" b="1">
                  <a:latin typeface="Arial" pitchFamily="34" charset="0"/>
                </a:rPr>
                <a:t>创造性金融服务</a:t>
              </a:r>
            </a:p>
          </p:txBody>
        </p:sp>
        <p:sp>
          <p:nvSpPr>
            <p:cNvPr id="31760" name="Rectangle 16"/>
            <p:cNvSpPr>
              <a:spLocks noChangeArrowheads="1"/>
            </p:cNvSpPr>
            <p:nvPr/>
          </p:nvSpPr>
          <p:spPr bwMode="auto">
            <a:xfrm>
              <a:off x="926" y="2014"/>
              <a:ext cx="529" cy="334"/>
            </a:xfrm>
            <a:prstGeom prst="rect">
              <a:avLst/>
            </a:prstGeom>
            <a:solidFill>
              <a:srgbClr val="DDAB89"/>
            </a:solidFill>
            <a:ln w="9525">
              <a:noFill/>
              <a:miter lim="800000"/>
              <a:headEnd/>
              <a:tailEnd/>
            </a:ln>
          </p:spPr>
          <p:txBody>
            <a:bodyPr lIns="0" tIns="0" rIns="0" bIns="0" anchor="ctr" anchorCtr="1">
              <a:spAutoFit/>
            </a:bodyPr>
            <a:lstStyle/>
            <a:p>
              <a:pPr algn="ctr" defTabSz="787400">
                <a:spcBef>
                  <a:spcPct val="20000"/>
                </a:spcBef>
                <a:buClr>
                  <a:schemeClr val="tx1"/>
                </a:buClr>
                <a:buSzPct val="75000"/>
                <a:buFont typeface="Wingdings" pitchFamily="2" charset="2"/>
                <a:buChar char="l"/>
              </a:pPr>
              <a:r>
                <a:rPr lang="zh-CN" altLang="en-US" sz="2000" b="1">
                  <a:latin typeface="Arial" pitchFamily="34" charset="0"/>
                </a:rPr>
                <a:t>简单金融服务</a:t>
              </a:r>
            </a:p>
          </p:txBody>
        </p:sp>
        <p:sp>
          <p:nvSpPr>
            <p:cNvPr id="31761" name="Rectangle 17"/>
            <p:cNvSpPr>
              <a:spLocks noChangeArrowheads="1"/>
            </p:cNvSpPr>
            <p:nvPr/>
          </p:nvSpPr>
          <p:spPr bwMode="auto">
            <a:xfrm>
              <a:off x="1444" y="201"/>
              <a:ext cx="876" cy="250"/>
            </a:xfrm>
            <a:prstGeom prst="rect">
              <a:avLst/>
            </a:prstGeom>
            <a:solidFill>
              <a:srgbClr val="DDAB89"/>
            </a:solidFill>
            <a:ln w="9525">
              <a:noFill/>
              <a:miter lim="800000"/>
              <a:headEnd/>
              <a:tailEnd/>
            </a:ln>
          </p:spPr>
          <p:txBody>
            <a:bodyPr>
              <a:spAutoFit/>
            </a:bodyPr>
            <a:lstStyle/>
            <a:p>
              <a:r>
                <a:rPr lang="zh-CN" altLang="en-US" b="1"/>
                <a:t>*成熟</a:t>
              </a:r>
            </a:p>
          </p:txBody>
        </p:sp>
        <p:sp>
          <p:nvSpPr>
            <p:cNvPr id="31762" name="Rectangle 18"/>
            <p:cNvSpPr>
              <a:spLocks noChangeArrowheads="1"/>
            </p:cNvSpPr>
            <p:nvPr/>
          </p:nvSpPr>
          <p:spPr bwMode="auto">
            <a:xfrm>
              <a:off x="1944" y="969"/>
              <a:ext cx="876" cy="250"/>
            </a:xfrm>
            <a:prstGeom prst="rect">
              <a:avLst/>
            </a:prstGeom>
            <a:solidFill>
              <a:srgbClr val="DDAB89"/>
            </a:solidFill>
            <a:ln w="9525">
              <a:noFill/>
              <a:miter lim="800000"/>
              <a:headEnd/>
              <a:tailEnd/>
            </a:ln>
          </p:spPr>
          <p:txBody>
            <a:bodyPr>
              <a:spAutoFit/>
            </a:bodyPr>
            <a:lstStyle/>
            <a:p>
              <a:r>
                <a:rPr lang="zh-CN" altLang="zh-CN" b="1"/>
                <a:t>….</a:t>
              </a:r>
              <a:endParaRPr lang="en-US" altLang="zh-CN" b="1"/>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nodeType="afterEffect">
                                  <p:stCondLst>
                                    <p:cond delay="0"/>
                                  </p:stCondLst>
                                  <p:childTnLst>
                                    <p:set>
                                      <p:cBhvr>
                                        <p:cTn id="6" dur="0" fill="hold">
                                          <p:stCondLst>
                                            <p:cond delay="0"/>
                                          </p:stCondLst>
                                        </p:cTn>
                                        <p:tgtEl>
                                          <p:spTgt spid="31747"/>
                                        </p:tgtEl>
                                        <p:attrNameLst>
                                          <p:attrName>style.visibility</p:attrName>
                                        </p:attrNameLst>
                                      </p:cBhvr>
                                      <p:to>
                                        <p:strVal val="visible"/>
                                      </p:to>
                                    </p:set>
                                    <p:animEffect>
                                      <p:cBhvr>
                                        <p:cTn id="7" dur="500"/>
                                        <p:tgtEl>
                                          <p:spTgt spid="317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lstStyle/>
          <a:p>
            <a:r>
              <a:rPr lang="zh-CN" altLang="en-US"/>
              <a:t>（八） 租赁的六个发展阶段</a:t>
            </a:r>
          </a:p>
        </p:txBody>
      </p:sp>
      <p:sp>
        <p:nvSpPr>
          <p:cNvPr id="32771" name="Text Box 3"/>
          <p:cNvSpPr txBox="1">
            <a:spLocks noChangeArrowheads="1"/>
          </p:cNvSpPr>
          <p:nvPr/>
        </p:nvSpPr>
        <p:spPr bwMode="auto">
          <a:xfrm>
            <a:off x="1295400" y="2840038"/>
            <a:ext cx="7315200" cy="1006475"/>
          </a:xfrm>
          <a:prstGeom prst="rect">
            <a:avLst/>
          </a:prstGeom>
          <a:noFill/>
          <a:ln w="9525">
            <a:noFill/>
            <a:miter lim="800000"/>
            <a:headEnd/>
            <a:tailEnd/>
          </a:ln>
        </p:spPr>
        <p:txBody>
          <a:bodyPr>
            <a:spAutoFit/>
          </a:bodyPr>
          <a:lstStyle/>
          <a:p>
            <a:r>
              <a:rPr lang="zh-CN" altLang="zh-CN" sz="2000">
                <a:latin typeface="仿宋_GB2312" pitchFamily="49" charset="-122"/>
                <a:ea typeface="仿宋_GB2312" pitchFamily="49" charset="-122"/>
              </a:rPr>
              <a:t>1</a:t>
            </a:r>
            <a:r>
              <a:rPr lang="zh-CN" altLang="en-US" sz="2000">
                <a:latin typeface="仿宋_GB2312" pitchFamily="49" charset="-122"/>
                <a:ea typeface="仿宋_GB2312" pitchFamily="49" charset="-122"/>
              </a:rPr>
              <a:t>、</a:t>
            </a:r>
            <a:r>
              <a:rPr lang="zh-CN" altLang="en-US" sz="2000" b="1">
                <a:latin typeface="仿宋_GB2312" pitchFamily="49" charset="-122"/>
                <a:ea typeface="仿宋_GB2312" pitchFamily="49" charset="-122"/>
              </a:rPr>
              <a:t>出租服务</a:t>
            </a:r>
            <a:r>
              <a:rPr lang="zh-CN" altLang="zh-CN" sz="2000">
                <a:latin typeface="Times New Roman"/>
                <a:ea typeface="仿宋_GB2312" pitchFamily="49" charset="-122"/>
              </a:rPr>
              <a:t>——</a:t>
            </a:r>
            <a:r>
              <a:rPr lang="zh-CN" altLang="en-US" sz="2000">
                <a:latin typeface="仿宋_GB2312" pitchFamily="49" charset="-122"/>
                <a:ea typeface="仿宋_GB2312" pitchFamily="49" charset="-122"/>
              </a:rPr>
              <a:t>即传统租赁有三个特点：期限短，一般租期不超过一年；全面服务，负责对租赁物件的维修保养和对承租人的使用培训等；租赁期满时承租人必须归还租赁资产。 </a:t>
            </a:r>
          </a:p>
        </p:txBody>
      </p:sp>
      <p:sp>
        <p:nvSpPr>
          <p:cNvPr id="32772" name="Text Box 4"/>
          <p:cNvSpPr txBox="1">
            <a:spLocks noChangeArrowheads="1"/>
          </p:cNvSpPr>
          <p:nvPr/>
        </p:nvSpPr>
        <p:spPr bwMode="auto">
          <a:xfrm>
            <a:off x="1295400" y="4114800"/>
            <a:ext cx="7467600" cy="2470150"/>
          </a:xfrm>
          <a:prstGeom prst="rect">
            <a:avLst/>
          </a:prstGeom>
          <a:noFill/>
          <a:ln w="9525">
            <a:noFill/>
            <a:miter lim="800000"/>
            <a:headEnd/>
            <a:tailEnd/>
          </a:ln>
        </p:spPr>
        <p:txBody>
          <a:bodyPr>
            <a:spAutoFit/>
          </a:bodyPr>
          <a:lstStyle/>
          <a:p>
            <a:r>
              <a:rPr lang="zh-CN" altLang="zh-CN" sz="2000"/>
              <a:t>2</a:t>
            </a:r>
            <a:r>
              <a:rPr lang="zh-CN" altLang="en-US" sz="2000" b="1"/>
              <a:t>、</a:t>
            </a:r>
            <a:r>
              <a:rPr lang="zh-CN" altLang="en-US" sz="2000" b="1">
                <a:ea typeface="仿宋_GB2312" pitchFamily="49" charset="-122"/>
              </a:rPr>
              <a:t>简单融资租赁服务</a:t>
            </a:r>
            <a:r>
              <a:rPr lang="zh-CN" altLang="zh-CN" sz="2000">
                <a:ea typeface="仿宋_GB2312" pitchFamily="49" charset="-122"/>
              </a:rPr>
              <a:t>——</a:t>
            </a:r>
            <a:r>
              <a:rPr lang="zh-CN" altLang="en-US" sz="2000">
                <a:ea typeface="仿宋_GB2312" pitchFamily="49" charset="-122"/>
              </a:rPr>
              <a:t>这个阶段的租赁有五个特点：承租人有意向承租自己选定的租赁物件；出租人有意向为承租人选定的租赁物件提供金融服务；签定的相关融资租赁合同</a:t>
            </a:r>
            <a:r>
              <a:rPr lang="zh-CN" altLang="en-US" sz="2000" u="sng">
                <a:ea typeface="仿宋_GB2312" pitchFamily="49" charset="-122"/>
              </a:rPr>
              <a:t>不可取消</a:t>
            </a:r>
            <a:r>
              <a:rPr lang="zh-CN" altLang="en-US" sz="2000">
                <a:ea typeface="仿宋_GB2312" pitchFamily="49" charset="-122"/>
              </a:rPr>
              <a:t>；出租人承担全额付款购买租赁物件的责任；承租人承担全额支付租金的责任；期限结束后以象征性价格将设备所有权转卖给承租人；每期租金一般是等额付款；不含任何服务的提供租赁物件。</a:t>
            </a:r>
            <a:br>
              <a:rPr lang="zh-CN" altLang="en-US" sz="2000">
                <a:ea typeface="仿宋_GB2312" pitchFamily="49" charset="-122"/>
              </a:rPr>
            </a:br>
            <a:r>
              <a:rPr lang="zh-CN" altLang="en-US" sz="1800">
                <a:ea typeface="仿宋_GB2312" pitchFamily="49" charset="-122"/>
              </a:rPr>
              <a:t/>
            </a:r>
            <a:br>
              <a:rPr lang="zh-CN" altLang="en-US" sz="1800">
                <a:ea typeface="仿宋_GB2312" pitchFamily="49" charset="-122"/>
              </a:rPr>
            </a:br>
            <a:endParaRPr lang="zh-CN" altLang="en-US" sz="1800">
              <a:ea typeface="仿宋_GB2312" pitchFamily="49" charset="-122"/>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lstStyle/>
          <a:p>
            <a:r>
              <a:rPr lang="zh-CN" altLang="en-US"/>
              <a:t>（八） 租赁的六个发展阶段</a:t>
            </a:r>
          </a:p>
        </p:txBody>
      </p:sp>
      <p:sp>
        <p:nvSpPr>
          <p:cNvPr id="33795" name="Text Box 3"/>
          <p:cNvSpPr txBox="1">
            <a:spLocks noChangeArrowheads="1"/>
          </p:cNvSpPr>
          <p:nvPr/>
        </p:nvSpPr>
        <p:spPr bwMode="auto">
          <a:xfrm>
            <a:off x="914400" y="2286000"/>
            <a:ext cx="7856538" cy="1465263"/>
          </a:xfrm>
          <a:prstGeom prst="rect">
            <a:avLst/>
          </a:prstGeom>
          <a:noFill/>
          <a:ln w="9525">
            <a:noFill/>
            <a:miter lim="800000"/>
            <a:headEnd/>
            <a:tailEnd/>
          </a:ln>
        </p:spPr>
        <p:txBody>
          <a:bodyPr>
            <a:spAutoFit/>
          </a:bodyPr>
          <a:lstStyle/>
          <a:p>
            <a:r>
              <a:rPr lang="zh-CN" altLang="zh-CN" sz="1800"/>
              <a:t>3</a:t>
            </a:r>
            <a:r>
              <a:rPr lang="zh-CN" altLang="en-US" sz="1800"/>
              <a:t>、</a:t>
            </a:r>
            <a:r>
              <a:rPr lang="zh-CN" altLang="en-US" sz="1800" b="1">
                <a:latin typeface="仿宋_GB2312" pitchFamily="49" charset="-122"/>
                <a:ea typeface="仿宋_GB2312" pitchFamily="49" charset="-122"/>
              </a:rPr>
              <a:t>创造性的金融租赁服务</a:t>
            </a:r>
            <a:r>
              <a:rPr lang="zh-CN" altLang="zh-CN" sz="1800">
                <a:latin typeface="Times New Roman"/>
                <a:ea typeface="仿宋_GB2312" pitchFamily="49" charset="-122"/>
              </a:rPr>
              <a:t>——</a:t>
            </a:r>
            <a:r>
              <a:rPr lang="zh-CN" altLang="en-US" sz="1800">
                <a:latin typeface="仿宋_GB2312" pitchFamily="49" charset="-122"/>
                <a:ea typeface="仿宋_GB2312" pitchFamily="49" charset="-122"/>
              </a:rPr>
              <a:t>因融资租赁的飞速发展，市场竞争逐步激烈，利润不断下降；出租人为了适应竞争的激烈环境，不断创造新的金融服务方式；如，期限结束后承租人对租赁物件可以选择续租、买断和退还租赁物件的不同结果；各种行业、类别的出租人不断形成；租赁的方式开始发生变化衍生出杠杆租赁、返还式租赁和融资转租赁，融资租赁业进入新的增长时期。 </a:t>
            </a:r>
          </a:p>
        </p:txBody>
      </p:sp>
      <p:sp>
        <p:nvSpPr>
          <p:cNvPr id="33796" name="Text Box 4"/>
          <p:cNvSpPr txBox="1">
            <a:spLocks noChangeArrowheads="1"/>
          </p:cNvSpPr>
          <p:nvPr/>
        </p:nvSpPr>
        <p:spPr bwMode="auto">
          <a:xfrm>
            <a:off x="990600" y="4038600"/>
            <a:ext cx="7635875" cy="3113088"/>
          </a:xfrm>
          <a:prstGeom prst="rect">
            <a:avLst/>
          </a:prstGeom>
          <a:noFill/>
          <a:ln w="9525">
            <a:noFill/>
            <a:miter lim="800000"/>
            <a:headEnd/>
            <a:tailEnd/>
          </a:ln>
        </p:spPr>
        <p:txBody>
          <a:bodyPr>
            <a:spAutoFit/>
          </a:bodyPr>
          <a:lstStyle/>
          <a:p>
            <a:r>
              <a:rPr lang="zh-CN" altLang="zh-CN" sz="1800"/>
              <a:t>4</a:t>
            </a:r>
            <a:r>
              <a:rPr lang="zh-CN" altLang="en-US" sz="1800"/>
              <a:t>、 </a:t>
            </a:r>
            <a:r>
              <a:rPr lang="zh-CN" altLang="en-US" sz="1800" b="1">
                <a:latin typeface="宋体" pitchFamily="2" charset="-122"/>
                <a:ea typeface="仿宋_GB2312" pitchFamily="49" charset="-122"/>
              </a:rPr>
              <a:t>经营性融资租赁</a:t>
            </a:r>
            <a:r>
              <a:rPr lang="zh-CN" altLang="zh-CN" sz="1800">
                <a:ea typeface="仿宋_GB2312" pitchFamily="49" charset="-122"/>
              </a:rPr>
              <a:t>——</a:t>
            </a:r>
            <a:r>
              <a:rPr lang="zh-CN" altLang="en-US" sz="1800">
                <a:latin typeface="宋体" pitchFamily="2" charset="-122"/>
                <a:ea typeface="仿宋_GB2312" pitchFamily="49" charset="-122"/>
              </a:rPr>
              <a:t>是融资租赁发展的一个高级阶段，它的出现主要是受承租人需求的影响，出租人适应竞争的需要而产生的。它的运做方式许多地方和传统租赁类似，但是有本质的区别，它仍然是金融服务，税收基点仍然按照金融收益计算。这个阶段社会上已经有成熟的二级市场，同时已经有具体的融资租赁会计准则界定融资租赁的概念。经营性租赁由出租人提取折旧，相对于传统租赁，经营性租赁推出长期出租概念，既：租期可以超过一年以上；一般提供全面服务，包括设备的维修和保养（不是绝对必须的）；期限结束后的结果可以非全额付款，因此有多项选择；资产风险由出租人来承担；这时的承租人越来越老练。</a:t>
            </a:r>
            <a:r>
              <a:rPr lang="zh-CN" altLang="en-US" sz="1800">
                <a:ea typeface="仿宋_GB2312" pitchFamily="49" charset="-122"/>
              </a:rPr>
              <a:t/>
            </a:r>
            <a:br>
              <a:rPr lang="zh-CN" altLang="en-US" sz="1800">
                <a:ea typeface="仿宋_GB2312" pitchFamily="49" charset="-122"/>
              </a:rPr>
            </a:br>
            <a:r>
              <a:rPr lang="zh-CN" altLang="en-US" sz="1800"/>
              <a:t/>
            </a:r>
            <a:br>
              <a:rPr lang="zh-CN" altLang="en-US" sz="1800"/>
            </a:br>
            <a:endParaRPr lang="zh-CN" altLang="en-US" sz="180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r>
              <a:rPr lang="zh-CN" altLang="en-US"/>
              <a:t>（八） 租赁的六个发展阶段</a:t>
            </a:r>
          </a:p>
        </p:txBody>
      </p:sp>
      <p:sp>
        <p:nvSpPr>
          <p:cNvPr id="34819" name="Text Box 3"/>
          <p:cNvSpPr txBox="1">
            <a:spLocks noChangeArrowheads="1"/>
          </p:cNvSpPr>
          <p:nvPr/>
        </p:nvSpPr>
        <p:spPr bwMode="auto">
          <a:xfrm>
            <a:off x="1143000" y="2468563"/>
            <a:ext cx="7407275" cy="1616075"/>
          </a:xfrm>
          <a:prstGeom prst="rect">
            <a:avLst/>
          </a:prstGeom>
          <a:noFill/>
          <a:ln w="9525">
            <a:noFill/>
            <a:miter lim="800000"/>
            <a:headEnd/>
            <a:tailEnd/>
          </a:ln>
        </p:spPr>
        <p:txBody>
          <a:bodyPr>
            <a:spAutoFit/>
          </a:bodyPr>
          <a:lstStyle/>
          <a:p>
            <a:r>
              <a:rPr lang="zh-CN" altLang="zh-CN" sz="2000">
                <a:latin typeface="仿宋_GB2312" pitchFamily="49" charset="-122"/>
                <a:ea typeface="仿宋_GB2312" pitchFamily="49" charset="-122"/>
              </a:rPr>
              <a:t>5</a:t>
            </a:r>
            <a:r>
              <a:rPr lang="zh-CN" altLang="en-US" sz="2000">
                <a:latin typeface="仿宋_GB2312" pitchFamily="49" charset="-122"/>
                <a:ea typeface="仿宋_GB2312" pitchFamily="49" charset="-122"/>
              </a:rPr>
              <a:t>、 </a:t>
            </a:r>
            <a:r>
              <a:rPr lang="zh-CN" altLang="en-US" sz="2000" b="1">
                <a:latin typeface="仿宋_GB2312" pitchFamily="49" charset="-122"/>
                <a:ea typeface="仿宋_GB2312" pitchFamily="49" charset="-122"/>
              </a:rPr>
              <a:t>新租赁产品</a:t>
            </a:r>
            <a:r>
              <a:rPr lang="zh-CN" altLang="zh-CN" sz="2000">
                <a:latin typeface="Times New Roman"/>
                <a:ea typeface="仿宋_GB2312" pitchFamily="49" charset="-122"/>
              </a:rPr>
              <a:t>——</a:t>
            </a:r>
            <a:r>
              <a:rPr lang="zh-CN" altLang="en-US" sz="2000">
                <a:latin typeface="仿宋_GB2312" pitchFamily="49" charset="-122"/>
                <a:ea typeface="仿宋_GB2312" pitchFamily="49" charset="-122"/>
              </a:rPr>
              <a:t>出租人为了降低风险，提高收益率，开发出许多类型的融资租赁方式，如：合成租赁；风险租赁；结构式参与租赁和租赁债权（资产）证券化等。这时租赁已经从简单的租借服务扩大到金融服务、经营服务和资产管理服务等多方式全方位服务，真正成为服务贸易的一个产品。 </a:t>
            </a:r>
          </a:p>
        </p:txBody>
      </p:sp>
      <p:sp>
        <p:nvSpPr>
          <p:cNvPr id="34820" name="Text Box 4"/>
          <p:cNvSpPr txBox="1">
            <a:spLocks noChangeArrowheads="1"/>
          </p:cNvSpPr>
          <p:nvPr/>
        </p:nvSpPr>
        <p:spPr bwMode="auto">
          <a:xfrm>
            <a:off x="1219200" y="4267200"/>
            <a:ext cx="7315200" cy="2651125"/>
          </a:xfrm>
          <a:prstGeom prst="rect">
            <a:avLst/>
          </a:prstGeom>
          <a:noFill/>
          <a:ln w="9525">
            <a:noFill/>
            <a:miter lim="800000"/>
            <a:headEnd/>
            <a:tailEnd/>
          </a:ln>
        </p:spPr>
        <p:txBody>
          <a:bodyPr>
            <a:spAutoFit/>
          </a:bodyPr>
          <a:lstStyle/>
          <a:p>
            <a:r>
              <a:rPr lang="zh-CN" altLang="zh-CN" sz="2000">
                <a:latin typeface="仿宋_GB2312" pitchFamily="49" charset="-122"/>
                <a:ea typeface="仿宋_GB2312" pitchFamily="49" charset="-122"/>
              </a:rPr>
              <a:t>6</a:t>
            </a:r>
            <a:r>
              <a:rPr lang="zh-CN" altLang="en-US" sz="2000">
                <a:latin typeface="仿宋_GB2312" pitchFamily="49" charset="-122"/>
                <a:ea typeface="仿宋_GB2312" pitchFamily="49" charset="-122"/>
              </a:rPr>
              <a:t>、</a:t>
            </a:r>
            <a:r>
              <a:rPr lang="zh-CN" altLang="en-US" sz="2000" b="1">
                <a:latin typeface="仿宋_GB2312" pitchFamily="49" charset="-122"/>
                <a:ea typeface="仿宋_GB2312" pitchFamily="49" charset="-122"/>
              </a:rPr>
              <a:t>成熟</a:t>
            </a:r>
            <a:r>
              <a:rPr lang="zh-CN" altLang="zh-CN" sz="2000">
                <a:latin typeface="Times New Roman"/>
                <a:ea typeface="仿宋_GB2312" pitchFamily="49" charset="-122"/>
              </a:rPr>
              <a:t>——</a:t>
            </a:r>
            <a:r>
              <a:rPr lang="zh-CN" altLang="en-US" sz="2000">
                <a:latin typeface="仿宋_GB2312" pitchFamily="49" charset="-122"/>
                <a:ea typeface="仿宋_GB2312" pitchFamily="49" charset="-122"/>
              </a:rPr>
              <a:t>这个阶段会出现租赁公司并购，重整组合。结果使强者越强，弱者淘汰；但租赁对市场的渗透率不会有太大变化，也就是说在市场总的份额一定的情况下，公司之间产生激烈的竞争；结果是租赁公司的盈利率进一步下降；租赁公司经营关注点不再是什么风险问题，政策问题，而是要强调资产增值的重要性；最终与其他行业形成联盟关系。</a:t>
            </a:r>
            <a:r>
              <a:rPr lang="zh-CN" altLang="en-US"/>
              <a:t/>
            </a:r>
            <a:br>
              <a:rPr lang="zh-CN" altLang="en-US"/>
            </a:br>
            <a:r>
              <a:rPr lang="zh-CN" altLang="en-US"/>
              <a:t/>
            </a:r>
            <a:br>
              <a:rPr lang="zh-CN" altLang="en-US"/>
            </a:br>
            <a:endParaRPr lang="zh-CN" altLang="en-US"/>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zh-CN" altLang="en-US"/>
              <a:t>（九）融资租赁的五大功能是什么</a:t>
            </a:r>
          </a:p>
        </p:txBody>
      </p:sp>
      <p:sp>
        <p:nvSpPr>
          <p:cNvPr id="35843" name="Rectangle 3"/>
          <p:cNvSpPr>
            <a:spLocks noGrp="1" noChangeArrowheads="1"/>
          </p:cNvSpPr>
          <p:nvPr>
            <p:ph idx="1"/>
          </p:nvPr>
        </p:nvSpPr>
        <p:spPr>
          <a:xfrm>
            <a:off x="838200" y="2590800"/>
            <a:ext cx="8001000" cy="3733800"/>
          </a:xfrm>
          <a:solidFill>
            <a:schemeClr val="bg1"/>
          </a:solidFill>
        </p:spPr>
        <p:txBody>
          <a:bodyPr/>
          <a:lstStyle/>
          <a:p>
            <a:r>
              <a:rPr lang="zh-CN" altLang="en-US" sz="3200" b="1">
                <a:latin typeface="宋体" pitchFamily="2" charset="-122"/>
              </a:rPr>
              <a:t>投资和投资促进功能</a:t>
            </a:r>
            <a:r>
              <a:rPr lang="zh-CN" altLang="en-US" sz="3200" b="1"/>
              <a:t> ；</a:t>
            </a:r>
          </a:p>
          <a:p>
            <a:r>
              <a:rPr lang="zh-CN" altLang="en-US" sz="3200" b="1">
                <a:latin typeface="宋体" pitchFamily="2" charset="-122"/>
              </a:rPr>
              <a:t>设备促销功能</a:t>
            </a:r>
            <a:r>
              <a:rPr lang="zh-CN" altLang="en-US" sz="3200" b="1"/>
              <a:t> ；</a:t>
            </a:r>
          </a:p>
          <a:p>
            <a:r>
              <a:rPr lang="zh-CN" altLang="en-US" sz="3200" b="1">
                <a:latin typeface="宋体" pitchFamily="2" charset="-122"/>
              </a:rPr>
              <a:t>融资功能</a:t>
            </a:r>
            <a:r>
              <a:rPr lang="zh-CN" altLang="en-US" sz="3200" b="1"/>
              <a:t> ；</a:t>
            </a:r>
          </a:p>
          <a:p>
            <a:r>
              <a:rPr lang="zh-CN" altLang="en-US" sz="3200" b="1">
                <a:latin typeface="宋体" pitchFamily="2" charset="-122"/>
              </a:rPr>
              <a:t>资产管理功能</a:t>
            </a:r>
            <a:r>
              <a:rPr lang="zh-CN" altLang="en-US" sz="3200" b="1"/>
              <a:t> ；</a:t>
            </a:r>
          </a:p>
          <a:p>
            <a:r>
              <a:rPr lang="zh-CN" altLang="en-US" sz="3200" b="1">
                <a:latin typeface="宋体" pitchFamily="2" charset="-122"/>
              </a:rPr>
              <a:t>资本形态的灵活转化功能</a:t>
            </a:r>
            <a:r>
              <a:rPr lang="zh-CN" altLang="en-US"/>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r>
              <a:rPr lang="zh-CN" altLang="en-US"/>
              <a:t>（九）融资租赁的五大功能是什么</a:t>
            </a:r>
          </a:p>
        </p:txBody>
      </p:sp>
      <p:sp>
        <p:nvSpPr>
          <p:cNvPr id="36867" name="Rectangle 3"/>
          <p:cNvSpPr>
            <a:spLocks noGrp="1" noChangeArrowheads="1"/>
          </p:cNvSpPr>
          <p:nvPr>
            <p:ph idx="1"/>
          </p:nvPr>
        </p:nvSpPr>
        <p:spPr>
          <a:xfrm>
            <a:off x="838200" y="2819400"/>
            <a:ext cx="8001000" cy="3733800"/>
          </a:xfrm>
        </p:spPr>
        <p:txBody>
          <a:bodyPr/>
          <a:lstStyle/>
          <a:p>
            <a:r>
              <a:rPr lang="zh-CN" altLang="en-US" sz="2400" b="1">
                <a:latin typeface="仿宋_GB2312" pitchFamily="49" charset="-122"/>
                <a:ea typeface="仿宋_GB2312" pitchFamily="49" charset="-122"/>
              </a:rPr>
              <a:t>投资和投资促进功能</a:t>
            </a:r>
            <a:r>
              <a:rPr lang="zh-CN" altLang="en-US" sz="2400">
                <a:latin typeface="仿宋_GB2312" pitchFamily="49" charset="-122"/>
                <a:ea typeface="仿宋_GB2312" pitchFamily="49" charset="-122"/>
              </a:rPr>
              <a:t>。对资金拥有者来说，投资人注资成立租赁公司，本身就是一种投资行为。租赁公司在开展业务过程中，用自己的资金或拉动银行信贷和社会投资开展业务，解决承租人在进行设备投资中的资金来源，又发挥了促进投资的功能。为资金拥有者开辟了一种新的投资渠道。</a:t>
            </a:r>
            <a:r>
              <a:rPr lang="zh-CN" altLang="en-US" sz="240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lstStyle/>
          <a:p>
            <a:r>
              <a:rPr lang="zh-CN" altLang="en-US"/>
              <a:t>（九） 融资租赁的五大功能是什么</a:t>
            </a:r>
          </a:p>
        </p:txBody>
      </p:sp>
      <p:sp>
        <p:nvSpPr>
          <p:cNvPr id="37891" name="Rectangle 3"/>
          <p:cNvSpPr>
            <a:spLocks noGrp="1" noChangeArrowheads="1"/>
          </p:cNvSpPr>
          <p:nvPr>
            <p:ph idx="1"/>
          </p:nvPr>
        </p:nvSpPr>
        <p:spPr/>
        <p:txBody>
          <a:bodyPr/>
          <a:lstStyle/>
          <a:p>
            <a:r>
              <a:rPr lang="zh-CN" altLang="en-US" sz="2400"/>
              <a:t> </a:t>
            </a:r>
            <a:r>
              <a:rPr lang="zh-CN" altLang="en-US" sz="2400" b="1">
                <a:latin typeface="仿宋_GB2312" pitchFamily="49" charset="-122"/>
                <a:ea typeface="仿宋_GB2312" pitchFamily="49" charset="-122"/>
              </a:rPr>
              <a:t>设备促销功能</a:t>
            </a:r>
            <a:r>
              <a:rPr lang="zh-CN" altLang="en-US" sz="2400">
                <a:latin typeface="仿宋_GB2312" pitchFamily="49" charset="-122"/>
                <a:ea typeface="仿宋_GB2312" pitchFamily="49" charset="-122"/>
              </a:rPr>
              <a:t>。对生产厂家来说，租赁公司是一种新的营销载体，融资租赁业务是一种新的营销方式。为客户提供融资服务已经成为提升企业竞争力和产品占市场份额的重要措施。独立核算的租赁公司应成为厂家营销体系中的重要组成部分，包括二手设备的租赁。厂家只有有效控制了自己产品的二手市场，才能更好地控制自己产品的市场营销环境。防止假冒伪劣和老产品对自己的新产品的冲击。厂家介入产品的生产和流通的全过程，还会发现新的利润增长点。 </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zh-CN" altLang="en-US"/>
              <a:t>（九）融资租赁的五大功能是什么</a:t>
            </a:r>
          </a:p>
        </p:txBody>
      </p:sp>
      <p:sp>
        <p:nvSpPr>
          <p:cNvPr id="38915" name="Rectangle 3"/>
          <p:cNvSpPr>
            <a:spLocks noGrp="1" noChangeArrowheads="1"/>
          </p:cNvSpPr>
          <p:nvPr>
            <p:ph idx="1"/>
          </p:nvPr>
        </p:nvSpPr>
        <p:spPr>
          <a:xfrm>
            <a:off x="685800" y="2895600"/>
            <a:ext cx="7772400" cy="2362200"/>
          </a:xfrm>
        </p:spPr>
        <p:txBody>
          <a:bodyPr/>
          <a:lstStyle/>
          <a:p>
            <a:r>
              <a:rPr lang="zh-CN" altLang="en-US" sz="2400" b="1">
                <a:latin typeface="仿宋_GB2312" pitchFamily="49" charset="-122"/>
                <a:ea typeface="仿宋_GB2312" pitchFamily="49" charset="-122"/>
              </a:rPr>
              <a:t>融资功能</a:t>
            </a:r>
            <a:r>
              <a:rPr lang="zh-CN" altLang="en-US" sz="2400">
                <a:latin typeface="仿宋_GB2312" pitchFamily="49" charset="-122"/>
                <a:ea typeface="仿宋_GB2312" pitchFamily="49" charset="-122"/>
              </a:rPr>
              <a:t>。对承租人来说，融资租赁业务的开展无疑开辟了一种新的融资方式。</a:t>
            </a:r>
            <a:r>
              <a:rPr lang="zh-CN" altLang="en-US" sz="2400">
                <a:latin typeface="Times New Roman"/>
                <a:ea typeface="仿宋_GB2312" pitchFamily="49" charset="-122"/>
              </a:rPr>
              <a:t>“</a:t>
            </a:r>
            <a:r>
              <a:rPr lang="zh-CN" altLang="en-US" sz="2400">
                <a:latin typeface="仿宋_GB2312" pitchFamily="49" charset="-122"/>
                <a:ea typeface="仿宋_GB2312" pitchFamily="49" charset="-122"/>
              </a:rPr>
              <a:t>融资成本固然是融资决策的重要因素，现金流的匹配则对企业的正常发展更为重要。</a:t>
            </a:r>
            <a:r>
              <a:rPr lang="zh-CN" altLang="en-US" sz="2400">
                <a:latin typeface="Times New Roman"/>
                <a:ea typeface="仿宋_GB2312" pitchFamily="49" charset="-122"/>
              </a:rPr>
              <a:t>”</a:t>
            </a:r>
            <a:r>
              <a:rPr lang="zh-CN" altLang="en-US" sz="2400">
                <a:latin typeface="仿宋_GB2312" pitchFamily="49" charset="-122"/>
                <a:ea typeface="仿宋_GB2312" pitchFamily="49" charset="-122"/>
              </a:rPr>
              <a:t>融资租赁越来越多地成为企业家融资决策的首选。</a:t>
            </a:r>
            <a:r>
              <a:rPr lang="zh-CN" altLang="en-US">
                <a:latin typeface="仿宋_GB2312" pitchFamily="49" charset="-122"/>
                <a:ea typeface="仿宋_GB2312" pitchFamily="49" charset="-122"/>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zh-CN" altLang="en-US"/>
              <a:t>（九）融资租赁的五大功能是什么</a:t>
            </a:r>
          </a:p>
        </p:txBody>
      </p:sp>
      <p:sp>
        <p:nvSpPr>
          <p:cNvPr id="39939" name="Rectangle 3"/>
          <p:cNvSpPr>
            <a:spLocks noGrp="1" noChangeArrowheads="1"/>
          </p:cNvSpPr>
          <p:nvPr>
            <p:ph idx="1"/>
          </p:nvPr>
        </p:nvSpPr>
        <p:spPr>
          <a:xfrm>
            <a:off x="1143000" y="2743200"/>
            <a:ext cx="8001000" cy="3733800"/>
          </a:xfrm>
        </p:spPr>
        <p:txBody>
          <a:bodyPr/>
          <a:lstStyle/>
          <a:p>
            <a:r>
              <a:rPr lang="zh-CN" altLang="en-US"/>
              <a:t> </a:t>
            </a:r>
            <a:r>
              <a:rPr lang="zh-CN" altLang="en-US" sz="2400" b="1">
                <a:latin typeface="宋体" pitchFamily="2" charset="-122"/>
                <a:ea typeface="仿宋_GB2312" pitchFamily="49" charset="-122"/>
              </a:rPr>
              <a:t>资产管理功能</a:t>
            </a:r>
            <a:r>
              <a:rPr lang="zh-CN" altLang="en-US" sz="2400">
                <a:latin typeface="宋体" pitchFamily="2" charset="-122"/>
                <a:ea typeface="仿宋_GB2312" pitchFamily="49" charset="-122"/>
              </a:rPr>
              <a:t>。这主要是在经营租赁业务中，对出租人来说的。随着租赁会计准则的颁布，</a:t>
            </a:r>
            <a:r>
              <a:rPr lang="zh-CN" altLang="en-US" sz="2400">
                <a:latin typeface="Times New Roman"/>
                <a:ea typeface="仿宋_GB2312" pitchFamily="49" charset="-122"/>
              </a:rPr>
              <a:t>“‘</a:t>
            </a:r>
            <a:r>
              <a:rPr lang="zh-CN" altLang="en-US" sz="2400">
                <a:latin typeface="宋体" pitchFamily="2" charset="-122"/>
                <a:ea typeface="仿宋_GB2312" pitchFamily="49" charset="-122"/>
              </a:rPr>
              <a:t>所有</a:t>
            </a:r>
            <a:r>
              <a:rPr lang="zh-CN" altLang="en-US" sz="2400">
                <a:latin typeface="Times New Roman"/>
                <a:ea typeface="仿宋_GB2312" pitchFamily="49" charset="-122"/>
              </a:rPr>
              <a:t>’</a:t>
            </a:r>
            <a:r>
              <a:rPr lang="zh-CN" altLang="en-US" sz="2400">
                <a:latin typeface="宋体" pitchFamily="2" charset="-122"/>
                <a:ea typeface="仿宋_GB2312" pitchFamily="49" charset="-122"/>
              </a:rPr>
              <a:t>不是目的，</a:t>
            </a:r>
            <a:r>
              <a:rPr lang="zh-CN" altLang="en-US" sz="2400">
                <a:latin typeface="Times New Roman"/>
                <a:ea typeface="仿宋_GB2312" pitchFamily="49" charset="-122"/>
              </a:rPr>
              <a:t>‘</a:t>
            </a:r>
            <a:r>
              <a:rPr lang="zh-CN" altLang="en-US" sz="2400">
                <a:latin typeface="宋体" pitchFamily="2" charset="-122"/>
                <a:ea typeface="仿宋_GB2312" pitchFamily="49" charset="-122"/>
              </a:rPr>
              <a:t>使用</a:t>
            </a:r>
            <a:r>
              <a:rPr lang="zh-CN" altLang="en-US" sz="2400">
                <a:latin typeface="Times New Roman"/>
                <a:ea typeface="仿宋_GB2312" pitchFamily="49" charset="-122"/>
              </a:rPr>
              <a:t>’</a:t>
            </a:r>
            <a:r>
              <a:rPr lang="zh-CN" altLang="en-US" sz="2400">
                <a:latin typeface="宋体" pitchFamily="2" charset="-122"/>
                <a:ea typeface="仿宋_GB2312" pitchFamily="49" charset="-122"/>
              </a:rPr>
              <a:t>创造效益。</a:t>
            </a:r>
            <a:r>
              <a:rPr lang="zh-CN" altLang="en-US" sz="2400">
                <a:latin typeface="Times New Roman"/>
                <a:ea typeface="仿宋_GB2312" pitchFamily="49" charset="-122"/>
              </a:rPr>
              <a:t>”</a:t>
            </a:r>
            <a:r>
              <a:rPr lang="zh-CN" altLang="en-US" sz="2400">
                <a:latin typeface="宋体" pitchFamily="2" charset="-122"/>
                <a:ea typeface="仿宋_GB2312" pitchFamily="49" charset="-122"/>
              </a:rPr>
              <a:t>、</a:t>
            </a:r>
            <a:r>
              <a:rPr lang="zh-CN" altLang="en-US" sz="2400">
                <a:latin typeface="Times New Roman"/>
                <a:ea typeface="仿宋_GB2312" pitchFamily="49" charset="-122"/>
              </a:rPr>
              <a:t>“</a:t>
            </a:r>
            <a:r>
              <a:rPr lang="zh-CN" altLang="en-US" sz="2400">
                <a:latin typeface="宋体" pitchFamily="2" charset="-122"/>
                <a:ea typeface="仿宋_GB2312" pitchFamily="49" charset="-122"/>
              </a:rPr>
              <a:t>避免设备陈旧风险，保持设备的先进性。</a:t>
            </a:r>
            <a:r>
              <a:rPr lang="zh-CN" altLang="en-US" sz="2400">
                <a:latin typeface="Times New Roman"/>
                <a:ea typeface="仿宋_GB2312" pitchFamily="49" charset="-122"/>
              </a:rPr>
              <a:t>”</a:t>
            </a:r>
            <a:r>
              <a:rPr lang="zh-CN" altLang="en-US" sz="2400">
                <a:latin typeface="宋体" pitchFamily="2" charset="-122"/>
                <a:ea typeface="仿宋_GB2312" pitchFamily="49" charset="-122"/>
              </a:rPr>
              <a:t>、</a:t>
            </a:r>
            <a:r>
              <a:rPr lang="zh-CN" altLang="en-US" sz="2400">
                <a:latin typeface="Times New Roman"/>
                <a:ea typeface="仿宋_GB2312" pitchFamily="49" charset="-122"/>
              </a:rPr>
              <a:t>“</a:t>
            </a:r>
            <a:r>
              <a:rPr lang="zh-CN" altLang="en-US" sz="2400">
                <a:latin typeface="宋体" pitchFamily="2" charset="-122"/>
                <a:ea typeface="仿宋_GB2312" pitchFamily="49" charset="-122"/>
              </a:rPr>
              <a:t>保持资产的流动性和合理的资产负债比例。</a:t>
            </a:r>
            <a:r>
              <a:rPr lang="zh-CN" altLang="en-US" sz="2400">
                <a:latin typeface="Times New Roman"/>
                <a:ea typeface="仿宋_GB2312" pitchFamily="49" charset="-122"/>
              </a:rPr>
              <a:t>”</a:t>
            </a:r>
            <a:r>
              <a:rPr lang="zh-CN" altLang="en-US" sz="2400">
                <a:latin typeface="宋体" pitchFamily="2" charset="-122"/>
                <a:ea typeface="仿宋_GB2312" pitchFamily="49" charset="-122"/>
              </a:rPr>
              <a:t>等新的经营理念日益为企业家所接受。符合会计准则规定的经营租赁广泛开展。在这种业务方式中，租赁资产记在出租人固定资产科目内，由出租人计提折旧。租赁期满，承租人可以退还租赁物。出租人实际上承担着租赁物的陈旧风险和租赁资产的管理功能。</a:t>
            </a:r>
            <a:r>
              <a:rPr lang="zh-CN" altLang="en-US" sz="2400">
                <a:ea typeface="仿宋_GB2312" pitchFamily="49" charset="-122"/>
              </a:rPr>
              <a:t/>
            </a:r>
            <a:br>
              <a:rPr lang="zh-CN" altLang="en-US" sz="2400">
                <a:ea typeface="仿宋_GB2312" pitchFamily="49" charset="-122"/>
              </a:rPr>
            </a:br>
            <a:r>
              <a:rPr lang="zh-CN" altLang="en-US"/>
              <a:t/>
            </a:r>
            <a:br>
              <a:rPr lang="zh-CN" altLang="en-US"/>
            </a:br>
            <a:endParaRPr lang="zh-CN" altLang="en-US"/>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zh-CN" altLang="en-US"/>
              <a:t>（九）融资租赁的五大功能是什么</a:t>
            </a:r>
          </a:p>
        </p:txBody>
      </p:sp>
      <p:sp>
        <p:nvSpPr>
          <p:cNvPr id="40963" name="Rectangle 3"/>
          <p:cNvSpPr>
            <a:spLocks noGrp="1" noChangeArrowheads="1"/>
          </p:cNvSpPr>
          <p:nvPr>
            <p:ph idx="1"/>
          </p:nvPr>
        </p:nvSpPr>
        <p:spPr>
          <a:xfrm>
            <a:off x="914400" y="2743200"/>
            <a:ext cx="8001000" cy="3733800"/>
          </a:xfrm>
        </p:spPr>
        <p:txBody>
          <a:bodyPr/>
          <a:lstStyle/>
          <a:p>
            <a:r>
              <a:rPr lang="zh-CN" altLang="en-US" sz="2400" b="1">
                <a:latin typeface="仿宋_GB2312" pitchFamily="49" charset="-122"/>
                <a:ea typeface="仿宋_GB2312" pitchFamily="49" charset="-122"/>
              </a:rPr>
              <a:t>资本形态的灵活转化功能</a:t>
            </a:r>
            <a:r>
              <a:rPr lang="zh-CN" altLang="en-US" sz="2400">
                <a:latin typeface="仿宋_GB2312" pitchFamily="49" charset="-122"/>
                <a:ea typeface="仿宋_GB2312" pitchFamily="49" charset="-122"/>
              </a:rPr>
              <a:t>。融资租赁就是以实物为载体解决客户的资金问题。货币资本转化为实物资本。在融资租赁的出售回租方式中，企业还可以将自己的现有设备卖给租赁公司再租回使用。实物资本又转化为货币资本。在风险租赁业务中，租赁债权还可以按约定转为股权。投资资本和货币资本之间也可以互相转换。</a:t>
            </a:r>
            <a:r>
              <a:rPr lang="zh-CN" altLang="en-US">
                <a:latin typeface="仿宋_GB2312" pitchFamily="49" charset="-122"/>
                <a:ea typeface="仿宋_GB2312" pitchFamily="49" charset="-122"/>
              </a:rPr>
              <a:t> </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762000" y="762000"/>
            <a:ext cx="8001000" cy="1143000"/>
          </a:xfrm>
        </p:spPr>
        <p:txBody>
          <a:bodyPr/>
          <a:lstStyle/>
          <a:p>
            <a:r>
              <a:rPr lang="zh-CN" altLang="en-US" sz="2800">
                <a:ea typeface="黑体" pitchFamily="49" charset="-122"/>
              </a:rPr>
              <a:t>（十）租赁对各方的好处</a:t>
            </a:r>
          </a:p>
        </p:txBody>
      </p:sp>
      <p:sp>
        <p:nvSpPr>
          <p:cNvPr id="41987" name="Rectangle 3"/>
          <p:cNvSpPr>
            <a:spLocks noGrp="1" noChangeArrowheads="1"/>
          </p:cNvSpPr>
          <p:nvPr>
            <p:ph type="body" idx="1"/>
          </p:nvPr>
        </p:nvSpPr>
        <p:spPr>
          <a:xfrm>
            <a:off x="685800" y="2286000"/>
            <a:ext cx="7874000" cy="4543425"/>
          </a:xfrm>
        </p:spPr>
        <p:txBody>
          <a:bodyPr/>
          <a:lstStyle/>
          <a:p>
            <a:pPr marL="0" indent="0" algn="just" defTabSz="952500">
              <a:buFont typeface="Wingdings" pitchFamily="2" charset="2"/>
              <a:buNone/>
            </a:pPr>
            <a:r>
              <a:rPr lang="zh-CN" altLang="en-US" sz="2400">
                <a:ea typeface="黑体" pitchFamily="49" charset="-122"/>
              </a:rPr>
              <a:t>对使用者</a:t>
            </a:r>
            <a:r>
              <a:rPr lang="zh-CN" altLang="zh-CN" sz="2400">
                <a:ea typeface="黑体" pitchFamily="49" charset="-122"/>
              </a:rPr>
              <a:t>/</a:t>
            </a:r>
            <a:r>
              <a:rPr lang="zh-CN" altLang="en-US" sz="2400">
                <a:ea typeface="黑体" pitchFamily="49" charset="-122"/>
              </a:rPr>
              <a:t>承租人</a:t>
            </a:r>
            <a:endParaRPr lang="zh-CN" altLang="en-US" sz="2400"/>
          </a:p>
          <a:p>
            <a:pPr marL="0" indent="0" algn="ctr" defTabSz="952500">
              <a:buFont typeface="Wingdings" pitchFamily="2" charset="2"/>
              <a:buNone/>
            </a:pPr>
            <a:endParaRPr lang="zh-CN" altLang="en-US" sz="2400"/>
          </a:p>
          <a:p>
            <a:pPr marL="0" indent="0" defTabSz="952500"/>
            <a:r>
              <a:rPr lang="zh-CN" altLang="en-US" sz="2000">
                <a:ea typeface="黑体" pitchFamily="49" charset="-122"/>
              </a:rPr>
              <a:t>   财务报告（经营租赁</a:t>
            </a:r>
            <a:r>
              <a:rPr lang="zh-CN" altLang="zh-CN" sz="2000">
                <a:ea typeface="黑体" pitchFamily="49" charset="-122"/>
              </a:rPr>
              <a:t>——</a:t>
            </a:r>
            <a:r>
              <a:rPr lang="zh-CN" altLang="en-US" sz="2000">
                <a:ea typeface="黑体" pitchFamily="49" charset="-122"/>
              </a:rPr>
              <a:t>表外）	</a:t>
            </a:r>
            <a:endParaRPr lang="zh-CN" altLang="en-US" sz="2000"/>
          </a:p>
          <a:p>
            <a:pPr marL="0" indent="0" defTabSz="952500"/>
            <a:r>
              <a:rPr lang="zh-CN" altLang="en-US" sz="2000">
                <a:ea typeface="黑体" pitchFamily="49" charset="-122"/>
              </a:rPr>
              <a:t>   财务</a:t>
            </a:r>
            <a:endParaRPr lang="zh-CN" altLang="en-US" sz="2000"/>
          </a:p>
          <a:p>
            <a:pPr marL="0" indent="0" defTabSz="952500"/>
            <a:r>
              <a:rPr lang="zh-CN" altLang="en-US" sz="2000">
                <a:ea typeface="黑体" pitchFamily="49" charset="-122"/>
              </a:rPr>
              <a:t>   现金管理</a:t>
            </a:r>
            <a:endParaRPr lang="zh-CN" altLang="en-US" sz="2000"/>
          </a:p>
          <a:p>
            <a:pPr marL="0" indent="0" defTabSz="952500"/>
            <a:r>
              <a:rPr lang="zh-CN" altLang="en-US" sz="2000">
                <a:ea typeface="黑体" pitchFamily="49" charset="-122"/>
              </a:rPr>
              <a:t>   税收</a:t>
            </a:r>
            <a:endParaRPr lang="zh-CN" altLang="en-US" sz="2000"/>
          </a:p>
          <a:p>
            <a:pPr marL="0" indent="0" defTabSz="952500"/>
            <a:r>
              <a:rPr lang="zh-CN" altLang="en-US" sz="2000">
                <a:ea typeface="黑体" pitchFamily="49" charset="-122"/>
              </a:rPr>
              <a:t>   技术</a:t>
            </a:r>
            <a:endParaRPr lang="zh-CN" altLang="en-US" sz="2000"/>
          </a:p>
          <a:p>
            <a:pPr marL="0" indent="0" defTabSz="952500"/>
            <a:r>
              <a:rPr lang="zh-CN" altLang="en-US" sz="2000">
                <a:ea typeface="黑体" pitchFamily="49" charset="-122"/>
              </a:rPr>
              <a:t>   方便</a:t>
            </a:r>
            <a:endParaRPr lang="zh-CN" altLang="en-US" sz="20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endParaRPr lang="zh-CN" altLang="zh-CN"/>
          </a:p>
        </p:txBody>
      </p:sp>
      <p:sp>
        <p:nvSpPr>
          <p:cNvPr id="43011" name="Rectangle 3"/>
          <p:cNvSpPr>
            <a:spLocks noGrp="1" noChangeArrowheads="1"/>
          </p:cNvSpPr>
          <p:nvPr>
            <p:ph type="body" idx="1"/>
          </p:nvPr>
        </p:nvSpPr>
        <p:spPr/>
        <p:txBody>
          <a:bodyPr/>
          <a:lstStyle/>
          <a:p>
            <a:r>
              <a:rPr lang="zh-CN" altLang="en-US" sz="3200"/>
              <a:t>改善财务状况</a:t>
            </a:r>
          </a:p>
          <a:p>
            <a:pPr lvl="3"/>
            <a:r>
              <a:rPr lang="zh-CN" altLang="en-US" sz="3200"/>
              <a:t>获得税收优惠</a:t>
            </a:r>
          </a:p>
          <a:p>
            <a:pPr lvl="3"/>
            <a:r>
              <a:rPr lang="zh-CN" altLang="en-US" sz="3200"/>
              <a:t>债权结构多样化</a:t>
            </a:r>
          </a:p>
          <a:p>
            <a:pPr lvl="3"/>
            <a:r>
              <a:rPr lang="zh-CN" altLang="en-US" sz="3200"/>
              <a:t>保留银行信用额度</a:t>
            </a:r>
          </a:p>
          <a:p>
            <a:pPr lvl="3"/>
            <a:r>
              <a:rPr lang="zh-CN" altLang="en-US" sz="3200"/>
              <a:t>避免股权稀释</a:t>
            </a:r>
          </a:p>
          <a:p>
            <a:pPr lvl="3"/>
            <a:r>
              <a:rPr lang="zh-CN" altLang="en-US" sz="3200"/>
              <a:t>改善财务指标</a:t>
            </a:r>
            <a:endParaRPr lang="zh-CN" altLang="en-US" sz="160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zh-CN" altLang="en-US"/>
              <a:t>改善财务指标（例一）</a:t>
            </a:r>
          </a:p>
        </p:txBody>
      </p:sp>
      <p:sp>
        <p:nvSpPr>
          <p:cNvPr id="44035" name="Rectangle 3"/>
          <p:cNvSpPr>
            <a:spLocks noGrp="1" noChangeArrowheads="1"/>
          </p:cNvSpPr>
          <p:nvPr>
            <p:ph type="body" idx="1"/>
          </p:nvPr>
        </p:nvSpPr>
        <p:spPr/>
        <p:txBody>
          <a:bodyPr/>
          <a:lstStyle/>
          <a:p>
            <a:r>
              <a:rPr lang="zh-CN" altLang="en-US"/>
              <a:t>流动比率</a:t>
            </a:r>
            <a:r>
              <a:rPr lang="zh-CN" altLang="zh-CN"/>
              <a:t>:</a:t>
            </a:r>
          </a:p>
          <a:p>
            <a:pPr>
              <a:buFont typeface="Wingdings" pitchFamily="2" charset="2"/>
              <a:buNone/>
            </a:pPr>
            <a:r>
              <a:rPr lang="zh-CN" altLang="zh-CN"/>
              <a:t>        </a:t>
            </a:r>
          </a:p>
          <a:p>
            <a:pPr>
              <a:buFont typeface="Wingdings" pitchFamily="2" charset="2"/>
              <a:buNone/>
            </a:pPr>
            <a:r>
              <a:rPr lang="zh-CN" altLang="zh-CN"/>
              <a:t>                           </a:t>
            </a:r>
            <a:r>
              <a:rPr lang="zh-CN" altLang="en-US"/>
              <a:t>流动资产</a:t>
            </a:r>
          </a:p>
          <a:p>
            <a:pPr>
              <a:buFont typeface="Wingdings" pitchFamily="2" charset="2"/>
              <a:buNone/>
            </a:pPr>
            <a:r>
              <a:rPr lang="zh-CN" altLang="en-US"/>
              <a:t>  流动比率</a:t>
            </a:r>
            <a:r>
              <a:rPr lang="zh-CN" altLang="en-US" b="1"/>
              <a:t> </a:t>
            </a:r>
            <a:r>
              <a:rPr lang="zh-CN" altLang="en-US" b="1">
                <a:solidFill>
                  <a:schemeClr val="hlink"/>
                </a:solidFill>
                <a:latin typeface="华文中宋" pitchFamily="2" charset="-122"/>
                <a:ea typeface="华文中宋" pitchFamily="2" charset="-122"/>
                <a:sym typeface="Symbol" pitchFamily="18" charset="2"/>
              </a:rPr>
              <a:t></a:t>
            </a:r>
            <a:r>
              <a:rPr lang="zh-CN" altLang="en-US"/>
              <a:t> </a:t>
            </a:r>
            <a:r>
              <a:rPr lang="zh-CN" altLang="zh-CN"/>
              <a:t>=    -----------------   </a:t>
            </a:r>
          </a:p>
          <a:p>
            <a:pPr>
              <a:buFont typeface="Wingdings" pitchFamily="2" charset="2"/>
              <a:buNone/>
            </a:pPr>
            <a:r>
              <a:rPr lang="zh-CN" altLang="zh-CN"/>
              <a:t>                           </a:t>
            </a:r>
            <a:r>
              <a:rPr lang="zh-CN" altLang="en-US"/>
              <a:t>流动负债   </a:t>
            </a:r>
            <a:r>
              <a:rPr lang="zh-CN" altLang="en-US" b="1">
                <a:solidFill>
                  <a:schemeClr val="hlink"/>
                </a:solidFill>
                <a:sym typeface="Symbol" pitchFamily="18" charset="2"/>
              </a:rPr>
              <a:t></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p:txBody>
          <a:bodyPr/>
          <a:lstStyle/>
          <a:p>
            <a:r>
              <a:rPr lang="zh-CN" altLang="en-US"/>
              <a:t>改善财务指标（例二）</a:t>
            </a:r>
          </a:p>
        </p:txBody>
      </p:sp>
      <p:sp>
        <p:nvSpPr>
          <p:cNvPr id="45059" name="Rectangle 3"/>
          <p:cNvSpPr>
            <a:spLocks noGrp="1" noChangeArrowheads="1"/>
          </p:cNvSpPr>
          <p:nvPr>
            <p:ph type="body" idx="1"/>
          </p:nvPr>
        </p:nvSpPr>
        <p:spPr/>
        <p:txBody>
          <a:bodyPr/>
          <a:lstStyle/>
          <a:p>
            <a:r>
              <a:rPr lang="zh-CN" altLang="en-US"/>
              <a:t>资产利润率</a:t>
            </a:r>
            <a:r>
              <a:rPr lang="zh-CN" altLang="zh-CN"/>
              <a:t>(</a:t>
            </a:r>
            <a:r>
              <a:rPr lang="zh-CN" altLang="en-US"/>
              <a:t>投资报酬率</a:t>
            </a:r>
            <a:r>
              <a:rPr lang="zh-CN" altLang="zh-CN"/>
              <a:t>)</a:t>
            </a:r>
          </a:p>
          <a:p>
            <a:pPr>
              <a:buFont typeface="Wingdings" pitchFamily="2" charset="2"/>
              <a:buNone/>
            </a:pPr>
            <a:endParaRPr lang="zh-CN" altLang="zh-CN"/>
          </a:p>
          <a:p>
            <a:pPr>
              <a:buFont typeface="Wingdings" pitchFamily="2" charset="2"/>
              <a:buNone/>
            </a:pPr>
            <a:r>
              <a:rPr lang="zh-CN" altLang="zh-CN"/>
              <a:t>                                 </a:t>
            </a:r>
            <a:r>
              <a:rPr lang="zh-CN" altLang="en-US"/>
              <a:t>税后利润</a:t>
            </a:r>
          </a:p>
          <a:p>
            <a:pPr>
              <a:buFont typeface="Wingdings" pitchFamily="2" charset="2"/>
              <a:buNone/>
            </a:pPr>
            <a:r>
              <a:rPr lang="zh-CN" altLang="en-US"/>
              <a:t>  资产利润率 </a:t>
            </a:r>
            <a:r>
              <a:rPr lang="zh-CN" altLang="en-US" b="1">
                <a:solidFill>
                  <a:schemeClr val="hlink"/>
                </a:solidFill>
                <a:latin typeface="华文中宋" pitchFamily="2" charset="-122"/>
                <a:ea typeface="华文中宋" pitchFamily="2" charset="-122"/>
                <a:sym typeface="Symbol" pitchFamily="18" charset="2"/>
              </a:rPr>
              <a:t></a:t>
            </a:r>
            <a:r>
              <a:rPr lang="zh-CN" altLang="en-US"/>
              <a:t> </a:t>
            </a:r>
            <a:r>
              <a:rPr lang="zh-CN" altLang="zh-CN"/>
              <a:t>=   ---------------------</a:t>
            </a:r>
          </a:p>
          <a:p>
            <a:pPr>
              <a:buFont typeface="Wingdings" pitchFamily="2" charset="2"/>
              <a:buNone/>
            </a:pPr>
            <a:r>
              <a:rPr lang="zh-CN" altLang="zh-CN"/>
              <a:t>                                   </a:t>
            </a:r>
            <a:r>
              <a:rPr lang="zh-CN" altLang="en-US"/>
              <a:t>总资产  </a:t>
            </a:r>
            <a:r>
              <a:rPr lang="zh-CN" altLang="en-US" b="1">
                <a:solidFill>
                  <a:schemeClr val="hlink"/>
                </a:solidFill>
                <a:sym typeface="Symbol" pitchFamily="18" charset="2"/>
              </a:rPr>
              <a:t></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zh-CN" altLang="en-US"/>
              <a:t>改善财务指标（例三）</a:t>
            </a:r>
          </a:p>
        </p:txBody>
      </p:sp>
      <p:sp>
        <p:nvSpPr>
          <p:cNvPr id="46083" name="Rectangle 3"/>
          <p:cNvSpPr>
            <a:spLocks noGrp="1" noChangeArrowheads="1"/>
          </p:cNvSpPr>
          <p:nvPr>
            <p:ph type="body" idx="1"/>
          </p:nvPr>
        </p:nvSpPr>
        <p:spPr/>
        <p:txBody>
          <a:bodyPr/>
          <a:lstStyle/>
          <a:p>
            <a:r>
              <a:rPr lang="zh-CN" altLang="en-US"/>
              <a:t>资产负债率</a:t>
            </a:r>
          </a:p>
          <a:p>
            <a:endParaRPr lang="zh-CN" altLang="en-US"/>
          </a:p>
          <a:p>
            <a:pPr>
              <a:buFont typeface="Wingdings" pitchFamily="2" charset="2"/>
              <a:buNone/>
            </a:pPr>
            <a:r>
              <a:rPr lang="zh-CN" altLang="en-US"/>
              <a:t>                                 负债总额 </a:t>
            </a:r>
            <a:r>
              <a:rPr lang="zh-CN" altLang="zh-CN">
                <a:solidFill>
                  <a:schemeClr val="hlink"/>
                </a:solidFill>
              </a:rPr>
              <a:t>- n</a:t>
            </a:r>
          </a:p>
          <a:p>
            <a:pPr>
              <a:buFont typeface="Wingdings" pitchFamily="2" charset="2"/>
              <a:buNone/>
            </a:pPr>
            <a:r>
              <a:rPr lang="zh-CN" altLang="zh-CN"/>
              <a:t>    </a:t>
            </a:r>
            <a:r>
              <a:rPr lang="zh-CN" altLang="en-US"/>
              <a:t>资产负债率  </a:t>
            </a:r>
            <a:r>
              <a:rPr lang="zh-CN" altLang="en-US" b="1">
                <a:solidFill>
                  <a:schemeClr val="hlink"/>
                </a:solidFill>
                <a:sym typeface="Symbol" pitchFamily="18" charset="2"/>
              </a:rPr>
              <a:t></a:t>
            </a:r>
            <a:r>
              <a:rPr lang="zh-CN" altLang="en-US"/>
              <a:t>   </a:t>
            </a:r>
            <a:r>
              <a:rPr lang="zh-CN" altLang="zh-CN"/>
              <a:t>=   ------------------</a:t>
            </a:r>
          </a:p>
          <a:p>
            <a:pPr>
              <a:buFont typeface="Wingdings" pitchFamily="2" charset="2"/>
              <a:buNone/>
            </a:pPr>
            <a:r>
              <a:rPr lang="zh-CN" altLang="zh-CN"/>
              <a:t>                                  </a:t>
            </a:r>
            <a:r>
              <a:rPr lang="zh-CN" altLang="en-US"/>
              <a:t>总资产  </a:t>
            </a:r>
            <a:r>
              <a:rPr lang="zh-CN" altLang="zh-CN">
                <a:solidFill>
                  <a:schemeClr val="hlink"/>
                </a:solidFill>
              </a:rPr>
              <a:t>- n</a:t>
            </a:r>
            <a:endParaRPr lang="en-US" altLang="zh-CN">
              <a:solidFill>
                <a:schemeClr val="hlink"/>
              </a:solidFil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ChangeArrowheads="1"/>
          </p:cNvSpPr>
          <p:nvPr>
            <p:ph type="title"/>
          </p:nvPr>
        </p:nvSpPr>
        <p:spPr/>
        <p:txBody>
          <a:bodyPr/>
          <a:lstStyle/>
          <a:p>
            <a:r>
              <a:rPr lang="zh-CN" altLang="en-US"/>
              <a:t>对承租人的好处（三）</a:t>
            </a:r>
          </a:p>
        </p:txBody>
      </p:sp>
      <p:sp>
        <p:nvSpPr>
          <p:cNvPr id="47107" name="Rectangle 3"/>
          <p:cNvSpPr>
            <a:spLocks noGrp="1" noChangeArrowheads="1"/>
          </p:cNvSpPr>
          <p:nvPr>
            <p:ph type="body" idx="1"/>
          </p:nvPr>
        </p:nvSpPr>
        <p:spPr/>
        <p:txBody>
          <a:bodyPr/>
          <a:lstStyle/>
          <a:p>
            <a:r>
              <a:rPr lang="zh-CN" altLang="en-US" sz="3600"/>
              <a:t>获得技术支持</a:t>
            </a:r>
          </a:p>
          <a:p>
            <a:pPr lvl="3"/>
            <a:r>
              <a:rPr lang="zh-CN" altLang="en-US" sz="3600"/>
              <a:t>经营性租赁</a:t>
            </a:r>
          </a:p>
          <a:p>
            <a:pPr lvl="4"/>
            <a:r>
              <a:rPr lang="zh-CN" altLang="en-US" sz="3200"/>
              <a:t>标的物余值的贬值风险（落后淘汰）</a:t>
            </a:r>
          </a:p>
          <a:p>
            <a:pPr lvl="4"/>
            <a:r>
              <a:rPr lang="zh-CN" altLang="en-US" sz="3200"/>
              <a:t>适应高端客户对技术不断更新的需要（退租、续租）</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0" fill="hold">
                                          <p:stCondLst>
                                            <p:cond delay="0"/>
                                          </p:stCondLst>
                                        </p:cTn>
                                        <p:tgtEl>
                                          <p:spTgt spid="47107">
                                            <p:txEl>
                                              <p:pRg st="0" end="0"/>
                                            </p:txEl>
                                          </p:spTgt>
                                        </p:tgtEl>
                                        <p:attrNameLst>
                                          <p:attrName>style.visibility</p:attrName>
                                        </p:attrNameLst>
                                      </p:cBhvr>
                                      <p:to>
                                        <p:strVal val="visible"/>
                                      </p:to>
                                    </p:set>
                                    <p:animEffect>
                                      <p:cBhvr>
                                        <p:cTn id="7" dur="500"/>
                                        <p:tgtEl>
                                          <p:spTgt spid="47107">
                                            <p:txEl>
                                              <p:pRg st="0" end="0"/>
                                            </p:txEl>
                                          </p:spTgt>
                                        </p:tgtEl>
                                      </p:cBhvr>
                                    </p:animEffect>
                                  </p:childTnLst>
                                </p:cTn>
                              </p:par>
                              <p:par>
                                <p:cTn id="8" presetID="14" presetClass="entr" presetSubtype="10" fill="hold" grpId="0" nodeType="withEffect">
                                  <p:stCondLst>
                                    <p:cond delay="0"/>
                                  </p:stCondLst>
                                  <p:childTnLst>
                                    <p:set>
                                      <p:cBhvr>
                                        <p:cTn id="9" dur="0" fill="hold">
                                          <p:stCondLst>
                                            <p:cond delay="0"/>
                                          </p:stCondLst>
                                        </p:cTn>
                                        <p:tgtEl>
                                          <p:spTgt spid="47107">
                                            <p:txEl>
                                              <p:pRg st="1" end="1"/>
                                            </p:txEl>
                                          </p:spTgt>
                                        </p:tgtEl>
                                        <p:attrNameLst>
                                          <p:attrName>style.visibility</p:attrName>
                                        </p:attrNameLst>
                                      </p:cBhvr>
                                      <p:to>
                                        <p:strVal val="visible"/>
                                      </p:to>
                                    </p:set>
                                    <p:animEffect>
                                      <p:cBhvr>
                                        <p:cTn id="10" dur="500"/>
                                        <p:tgtEl>
                                          <p:spTgt spid="47107">
                                            <p:txEl>
                                              <p:pRg st="1" end="1"/>
                                            </p:txEl>
                                          </p:spTgt>
                                        </p:tgtEl>
                                      </p:cBhvr>
                                    </p:animEffect>
                                  </p:childTnLst>
                                </p:cTn>
                              </p:par>
                              <p:par>
                                <p:cTn id="11" presetID="14" presetClass="entr" presetSubtype="10" fill="hold" grpId="0" nodeType="withEffect">
                                  <p:stCondLst>
                                    <p:cond delay="0"/>
                                  </p:stCondLst>
                                  <p:childTnLst>
                                    <p:set>
                                      <p:cBhvr>
                                        <p:cTn id="12" dur="0" fill="hold">
                                          <p:stCondLst>
                                            <p:cond delay="0"/>
                                          </p:stCondLst>
                                        </p:cTn>
                                        <p:tgtEl>
                                          <p:spTgt spid="47107">
                                            <p:txEl>
                                              <p:pRg st="2" end="2"/>
                                            </p:txEl>
                                          </p:spTgt>
                                        </p:tgtEl>
                                        <p:attrNameLst>
                                          <p:attrName>style.visibility</p:attrName>
                                        </p:attrNameLst>
                                      </p:cBhvr>
                                      <p:to>
                                        <p:strVal val="visible"/>
                                      </p:to>
                                    </p:set>
                                    <p:animEffect>
                                      <p:cBhvr>
                                        <p:cTn id="13" dur="500"/>
                                        <p:tgtEl>
                                          <p:spTgt spid="47107">
                                            <p:txEl>
                                              <p:pRg st="2" end="2"/>
                                            </p:txEl>
                                          </p:spTgt>
                                        </p:tgtEl>
                                      </p:cBhvr>
                                    </p:animEffect>
                                  </p:childTnLst>
                                </p:cTn>
                              </p:par>
                              <p:par>
                                <p:cTn id="14" presetID="14" presetClass="entr" presetSubtype="10" fill="hold" grpId="0" nodeType="withEffect">
                                  <p:stCondLst>
                                    <p:cond delay="0"/>
                                  </p:stCondLst>
                                  <p:childTnLst>
                                    <p:set>
                                      <p:cBhvr>
                                        <p:cTn id="15" dur="0" fill="hold">
                                          <p:stCondLst>
                                            <p:cond delay="0"/>
                                          </p:stCondLst>
                                        </p:cTn>
                                        <p:tgtEl>
                                          <p:spTgt spid="47107">
                                            <p:txEl>
                                              <p:pRg st="3" end="3"/>
                                            </p:txEl>
                                          </p:spTgt>
                                        </p:tgtEl>
                                        <p:attrNameLst>
                                          <p:attrName>style.visibility</p:attrName>
                                        </p:attrNameLst>
                                      </p:cBhvr>
                                      <p:to>
                                        <p:strVal val="visible"/>
                                      </p:to>
                                    </p:set>
                                    <p:animEffect>
                                      <p:cBhvr>
                                        <p:cTn id="16" dur="500"/>
                                        <p:tgtEl>
                                          <p:spTgt spid="4710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7" grpId="0" build="p" animBg="1"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p:txBody>
          <a:bodyPr/>
          <a:lstStyle/>
          <a:p>
            <a:r>
              <a:rPr lang="zh-CN" altLang="en-US"/>
              <a:t>对承租人的好处</a:t>
            </a:r>
          </a:p>
        </p:txBody>
      </p:sp>
      <p:sp>
        <p:nvSpPr>
          <p:cNvPr id="48131" name="Rectangle 3"/>
          <p:cNvSpPr>
            <a:spLocks noGrp="1" noChangeArrowheads="1"/>
          </p:cNvSpPr>
          <p:nvPr>
            <p:ph type="body" idx="1"/>
          </p:nvPr>
        </p:nvSpPr>
        <p:spPr/>
        <p:txBody>
          <a:bodyPr/>
          <a:lstStyle/>
          <a:p>
            <a:r>
              <a:rPr lang="zh-CN" altLang="en-US" sz="3600"/>
              <a:t>其他服务</a:t>
            </a:r>
          </a:p>
          <a:p>
            <a:pPr lvl="3"/>
            <a:r>
              <a:rPr lang="zh-CN" altLang="en-US" sz="3600"/>
              <a:t>设备价格、性能</a:t>
            </a:r>
          </a:p>
          <a:p>
            <a:pPr lvl="3"/>
            <a:r>
              <a:rPr lang="zh-CN" altLang="en-US" sz="3600"/>
              <a:t>缩短响应时间</a:t>
            </a:r>
          </a:p>
          <a:p>
            <a:pPr lvl="3"/>
            <a:r>
              <a:rPr lang="zh-CN" altLang="en-US" sz="3600"/>
              <a:t>财务顾问、中介服务</a:t>
            </a:r>
          </a:p>
          <a:p>
            <a:pPr lvl="3"/>
            <a:r>
              <a:rPr lang="zh-CN" altLang="en-US" sz="3600"/>
              <a:t>提供更多交易方式</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0" fill="hold">
                                          <p:stCondLst>
                                            <p:cond delay="0"/>
                                          </p:stCondLst>
                                        </p:cTn>
                                        <p:tgtEl>
                                          <p:spTgt spid="48131">
                                            <p:txEl>
                                              <p:pRg st="0" end="0"/>
                                            </p:txEl>
                                          </p:spTgt>
                                        </p:tgtEl>
                                        <p:attrNameLst>
                                          <p:attrName>style.visibility</p:attrName>
                                        </p:attrNameLst>
                                      </p:cBhvr>
                                      <p:to>
                                        <p:strVal val="visible"/>
                                      </p:to>
                                    </p:set>
                                    <p:animEffect>
                                      <p:cBhvr>
                                        <p:cTn id="7" dur="500"/>
                                        <p:tgtEl>
                                          <p:spTgt spid="48131">
                                            <p:txEl>
                                              <p:pRg st="0" end="0"/>
                                            </p:txEl>
                                          </p:spTgt>
                                        </p:tgtEl>
                                      </p:cBhvr>
                                    </p:animEffect>
                                  </p:childTnLst>
                                </p:cTn>
                              </p:par>
                              <p:par>
                                <p:cTn id="8" presetID="9" presetClass="entr" presetSubtype="0" fill="hold" grpId="0" nodeType="withEffect">
                                  <p:stCondLst>
                                    <p:cond delay="0"/>
                                  </p:stCondLst>
                                  <p:childTnLst>
                                    <p:set>
                                      <p:cBhvr>
                                        <p:cTn id="9" dur="0" fill="hold">
                                          <p:stCondLst>
                                            <p:cond delay="0"/>
                                          </p:stCondLst>
                                        </p:cTn>
                                        <p:tgtEl>
                                          <p:spTgt spid="48131">
                                            <p:txEl>
                                              <p:pRg st="1" end="1"/>
                                            </p:txEl>
                                          </p:spTgt>
                                        </p:tgtEl>
                                        <p:attrNameLst>
                                          <p:attrName>style.visibility</p:attrName>
                                        </p:attrNameLst>
                                      </p:cBhvr>
                                      <p:to>
                                        <p:strVal val="visible"/>
                                      </p:to>
                                    </p:set>
                                    <p:animEffect>
                                      <p:cBhvr>
                                        <p:cTn id="10" dur="500"/>
                                        <p:tgtEl>
                                          <p:spTgt spid="48131">
                                            <p:txEl>
                                              <p:pRg st="1" end="1"/>
                                            </p:txEl>
                                          </p:spTgt>
                                        </p:tgtEl>
                                      </p:cBhvr>
                                    </p:animEffect>
                                  </p:childTnLst>
                                </p:cTn>
                              </p:par>
                              <p:par>
                                <p:cTn id="11" presetID="9" presetClass="entr" presetSubtype="0" fill="hold" grpId="0" nodeType="withEffect">
                                  <p:stCondLst>
                                    <p:cond delay="0"/>
                                  </p:stCondLst>
                                  <p:childTnLst>
                                    <p:set>
                                      <p:cBhvr>
                                        <p:cTn id="12" dur="0" fill="hold">
                                          <p:stCondLst>
                                            <p:cond delay="0"/>
                                          </p:stCondLst>
                                        </p:cTn>
                                        <p:tgtEl>
                                          <p:spTgt spid="48131">
                                            <p:txEl>
                                              <p:pRg st="2" end="2"/>
                                            </p:txEl>
                                          </p:spTgt>
                                        </p:tgtEl>
                                        <p:attrNameLst>
                                          <p:attrName>style.visibility</p:attrName>
                                        </p:attrNameLst>
                                      </p:cBhvr>
                                      <p:to>
                                        <p:strVal val="visible"/>
                                      </p:to>
                                    </p:set>
                                    <p:animEffect>
                                      <p:cBhvr>
                                        <p:cTn id="13" dur="500"/>
                                        <p:tgtEl>
                                          <p:spTgt spid="48131">
                                            <p:txEl>
                                              <p:pRg st="2" end="2"/>
                                            </p:txEl>
                                          </p:spTgt>
                                        </p:tgtEl>
                                      </p:cBhvr>
                                    </p:animEffect>
                                  </p:childTnLst>
                                </p:cTn>
                              </p:par>
                              <p:par>
                                <p:cTn id="14" presetID="9" presetClass="entr" presetSubtype="0" fill="hold" grpId="0" nodeType="withEffect">
                                  <p:stCondLst>
                                    <p:cond delay="0"/>
                                  </p:stCondLst>
                                  <p:childTnLst>
                                    <p:set>
                                      <p:cBhvr>
                                        <p:cTn id="15" dur="0" fill="hold">
                                          <p:stCondLst>
                                            <p:cond delay="0"/>
                                          </p:stCondLst>
                                        </p:cTn>
                                        <p:tgtEl>
                                          <p:spTgt spid="48131">
                                            <p:txEl>
                                              <p:pRg st="3" end="3"/>
                                            </p:txEl>
                                          </p:spTgt>
                                        </p:tgtEl>
                                        <p:attrNameLst>
                                          <p:attrName>style.visibility</p:attrName>
                                        </p:attrNameLst>
                                      </p:cBhvr>
                                      <p:to>
                                        <p:strVal val="visible"/>
                                      </p:to>
                                    </p:set>
                                    <p:animEffect>
                                      <p:cBhvr>
                                        <p:cTn id="16" dur="500"/>
                                        <p:tgtEl>
                                          <p:spTgt spid="48131">
                                            <p:txEl>
                                              <p:pRg st="3" end="3"/>
                                            </p:txEl>
                                          </p:spTgt>
                                        </p:tgtEl>
                                      </p:cBhvr>
                                    </p:animEffect>
                                  </p:childTnLst>
                                </p:cTn>
                              </p:par>
                              <p:par>
                                <p:cTn id="17" presetID="9" presetClass="entr" presetSubtype="0" fill="hold" grpId="0" nodeType="withEffect">
                                  <p:stCondLst>
                                    <p:cond delay="0"/>
                                  </p:stCondLst>
                                  <p:childTnLst>
                                    <p:set>
                                      <p:cBhvr>
                                        <p:cTn id="18" dur="0" fill="hold">
                                          <p:stCondLst>
                                            <p:cond delay="0"/>
                                          </p:stCondLst>
                                        </p:cTn>
                                        <p:tgtEl>
                                          <p:spTgt spid="48131">
                                            <p:txEl>
                                              <p:pRg st="4" end="4"/>
                                            </p:txEl>
                                          </p:spTgt>
                                        </p:tgtEl>
                                        <p:attrNameLst>
                                          <p:attrName>style.visibility</p:attrName>
                                        </p:attrNameLst>
                                      </p:cBhvr>
                                      <p:to>
                                        <p:strVal val="visible"/>
                                      </p:to>
                                    </p:set>
                                    <p:animEffect>
                                      <p:cBhvr>
                                        <p:cTn id="19" dur="500"/>
                                        <p:tgtEl>
                                          <p:spTgt spid="48131">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1" grpId="0" build="p" animBg="1"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ChangeArrowheads="1"/>
          </p:cNvSpPr>
          <p:nvPr>
            <p:ph type="title"/>
          </p:nvPr>
        </p:nvSpPr>
        <p:spPr/>
        <p:txBody>
          <a:bodyPr/>
          <a:lstStyle/>
          <a:p>
            <a:r>
              <a:rPr lang="zh-CN" altLang="en-US">
                <a:ea typeface="黑体" pitchFamily="49" charset="-122"/>
              </a:rPr>
              <a:t>对出租人</a:t>
            </a:r>
            <a:r>
              <a:rPr lang="zh-CN" altLang="en-US"/>
              <a:t/>
            </a:r>
            <a:br>
              <a:rPr lang="zh-CN" altLang="en-US"/>
            </a:br>
            <a:endParaRPr lang="zh-CN" altLang="en-US"/>
          </a:p>
        </p:txBody>
      </p:sp>
      <p:sp>
        <p:nvSpPr>
          <p:cNvPr id="49155" name="Rectangle 3"/>
          <p:cNvSpPr>
            <a:spLocks noGrp="1" noChangeArrowheads="1"/>
          </p:cNvSpPr>
          <p:nvPr>
            <p:ph type="body" idx="1"/>
          </p:nvPr>
        </p:nvSpPr>
        <p:spPr>
          <a:xfrm>
            <a:off x="679450" y="1928813"/>
            <a:ext cx="7880350" cy="3363912"/>
          </a:xfrm>
        </p:spPr>
        <p:txBody>
          <a:bodyPr/>
          <a:lstStyle/>
          <a:p>
            <a:pPr>
              <a:lnSpc>
                <a:spcPct val="90000"/>
              </a:lnSpc>
              <a:buFont typeface="Wingdings" pitchFamily="2" charset="2"/>
              <a:buNone/>
            </a:pPr>
            <a:r>
              <a:rPr lang="zh-CN" altLang="en-US" sz="2400">
                <a:ea typeface="黑体" pitchFamily="49" charset="-122"/>
              </a:rPr>
              <a:t/>
            </a:r>
            <a:br>
              <a:rPr lang="zh-CN" altLang="en-US" sz="2400">
                <a:ea typeface="黑体" pitchFamily="49" charset="-122"/>
              </a:rPr>
            </a:br>
            <a:endParaRPr lang="zh-CN" altLang="en-US" sz="2400"/>
          </a:p>
          <a:p>
            <a:pPr>
              <a:lnSpc>
                <a:spcPct val="90000"/>
              </a:lnSpc>
            </a:pPr>
            <a:r>
              <a:rPr lang="zh-CN" altLang="en-US" sz="2000">
                <a:ea typeface="黑体" pitchFamily="49" charset="-122"/>
              </a:rPr>
              <a:t> 利差</a:t>
            </a:r>
            <a:r>
              <a:rPr lang="zh-CN" altLang="zh-CN" sz="2000">
                <a:ea typeface="黑体" pitchFamily="49" charset="-122"/>
              </a:rPr>
              <a:t>/</a:t>
            </a:r>
            <a:r>
              <a:rPr lang="zh-CN" altLang="en-US" sz="2000">
                <a:ea typeface="黑体" pitchFamily="49" charset="-122"/>
              </a:rPr>
              <a:t>毛利</a:t>
            </a:r>
            <a:endParaRPr lang="zh-CN" altLang="en-US" sz="2000"/>
          </a:p>
          <a:p>
            <a:pPr>
              <a:lnSpc>
                <a:spcPct val="90000"/>
              </a:lnSpc>
              <a:buFont typeface="Wingdings" pitchFamily="2" charset="2"/>
              <a:buNone/>
            </a:pPr>
            <a:r>
              <a:rPr lang="zh-CN" altLang="en-US" sz="2000">
                <a:ea typeface="黑体" pitchFamily="49" charset="-122"/>
              </a:rPr>
              <a:t> </a:t>
            </a:r>
            <a:endParaRPr lang="zh-CN" altLang="en-US" sz="2000"/>
          </a:p>
          <a:p>
            <a:pPr>
              <a:lnSpc>
                <a:spcPct val="90000"/>
              </a:lnSpc>
            </a:pPr>
            <a:r>
              <a:rPr lang="zh-CN" altLang="en-US" sz="2000">
                <a:ea typeface="黑体" pitchFamily="49" charset="-122"/>
              </a:rPr>
              <a:t> 税收好处</a:t>
            </a:r>
            <a:endParaRPr lang="zh-CN" altLang="en-US" sz="2000"/>
          </a:p>
          <a:p>
            <a:pPr>
              <a:lnSpc>
                <a:spcPct val="90000"/>
              </a:lnSpc>
            </a:pPr>
            <a:endParaRPr lang="zh-CN" altLang="en-US" sz="2000"/>
          </a:p>
          <a:p>
            <a:pPr>
              <a:lnSpc>
                <a:spcPct val="90000"/>
              </a:lnSpc>
            </a:pPr>
            <a:r>
              <a:rPr lang="zh-CN" altLang="en-US" sz="2000">
                <a:ea typeface="黑体" pitchFamily="49" charset="-122"/>
              </a:rPr>
              <a:t> 余值</a:t>
            </a:r>
            <a:endParaRPr lang="zh-CN" altLang="en-US" sz="2000"/>
          </a:p>
          <a:p>
            <a:pPr>
              <a:lnSpc>
                <a:spcPct val="90000"/>
              </a:lnSpc>
              <a:buFont typeface="Wingdings" pitchFamily="2" charset="2"/>
              <a:buNone/>
            </a:pPr>
            <a:endParaRPr lang="zh-CN" altLang="en-US" sz="2000"/>
          </a:p>
          <a:p>
            <a:pPr>
              <a:lnSpc>
                <a:spcPct val="90000"/>
              </a:lnSpc>
            </a:pPr>
            <a:r>
              <a:rPr lang="zh-CN" altLang="en-US" sz="2000">
                <a:ea typeface="黑体" pitchFamily="49" charset="-122"/>
              </a:rPr>
              <a:t> 来自捆绑服务的利润</a:t>
            </a:r>
            <a:endParaRPr lang="zh-CN" altLang="en-US" sz="2000"/>
          </a:p>
          <a:p>
            <a:pPr>
              <a:lnSpc>
                <a:spcPct val="90000"/>
              </a:lnSpc>
              <a:buFont typeface="Wingdings" pitchFamily="2" charset="2"/>
              <a:buNone/>
            </a:pPr>
            <a:endParaRPr lang="en-US" altLang="zh-CN" sz="240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p:txBody>
          <a:bodyPr/>
          <a:lstStyle/>
          <a:p>
            <a:r>
              <a:rPr lang="zh-CN" altLang="en-US">
                <a:ea typeface="黑体" pitchFamily="49" charset="-122"/>
              </a:rPr>
              <a:t>对供应商</a:t>
            </a:r>
            <a:r>
              <a:rPr lang="zh-CN" altLang="en-US"/>
              <a:t/>
            </a:r>
            <a:br>
              <a:rPr lang="zh-CN" altLang="en-US"/>
            </a:br>
            <a:endParaRPr lang="zh-CN" altLang="en-US"/>
          </a:p>
        </p:txBody>
      </p:sp>
      <p:sp>
        <p:nvSpPr>
          <p:cNvPr id="50179" name="Rectangle 3"/>
          <p:cNvSpPr>
            <a:spLocks noGrp="1" noChangeArrowheads="1"/>
          </p:cNvSpPr>
          <p:nvPr>
            <p:ph type="body" idx="1"/>
          </p:nvPr>
        </p:nvSpPr>
        <p:spPr>
          <a:xfrm>
            <a:off x="914400" y="2362200"/>
            <a:ext cx="8001000" cy="2987675"/>
          </a:xfrm>
        </p:spPr>
        <p:txBody>
          <a:bodyPr/>
          <a:lstStyle/>
          <a:p>
            <a:r>
              <a:rPr lang="zh-CN" altLang="en-US" sz="2000" b="1"/>
              <a:t>产品促销</a:t>
            </a:r>
            <a:endParaRPr lang="zh-CN" altLang="en-US" sz="2000"/>
          </a:p>
          <a:p>
            <a:pPr>
              <a:buFont typeface="Wingdings" pitchFamily="2" charset="2"/>
              <a:buNone/>
            </a:pPr>
            <a:r>
              <a:rPr lang="zh-CN" altLang="en-US" sz="2000"/>
              <a:t>         厂商租赁、产品销售和融资方案的配套。</a:t>
            </a:r>
          </a:p>
          <a:p>
            <a:r>
              <a:rPr lang="zh-CN" altLang="en-US" sz="2000" b="1"/>
              <a:t>回收现金</a:t>
            </a:r>
            <a:endParaRPr lang="zh-CN" altLang="en-US" sz="2000"/>
          </a:p>
          <a:p>
            <a:pPr>
              <a:buFont typeface="Wingdings" pitchFamily="2" charset="2"/>
              <a:buNone/>
            </a:pPr>
            <a:r>
              <a:rPr lang="zh-CN" altLang="en-US" sz="2000"/>
              <a:t>         租赁代替分期付款销售；</a:t>
            </a:r>
          </a:p>
          <a:p>
            <a:pPr>
              <a:buFont typeface="Wingdings" pitchFamily="2" charset="2"/>
              <a:buNone/>
            </a:pPr>
            <a:r>
              <a:rPr lang="zh-CN" altLang="en-US" sz="2000"/>
              <a:t>         用金融信誉代替商业信誉，提前实现现金回流。</a:t>
            </a:r>
          </a:p>
          <a:p>
            <a:r>
              <a:rPr lang="zh-CN" altLang="en-US" sz="2000">
                <a:latin typeface="Times New Roman" pitchFamily="18" charset="0"/>
                <a:ea typeface="黑体" pitchFamily="49" charset="-122"/>
              </a:rPr>
              <a:t>控制生产、许可替代、技术保密，不但控制二手市场也控制一手市场</a:t>
            </a:r>
            <a:r>
              <a:rPr lang="zh-CN" altLang="en-US"/>
              <a:t> </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ChangeArrowheads="1"/>
          </p:cNvSpPr>
          <p:nvPr>
            <p:ph type="title"/>
          </p:nvPr>
        </p:nvSpPr>
        <p:spPr/>
        <p:txBody>
          <a:bodyPr/>
          <a:lstStyle/>
          <a:p>
            <a:r>
              <a:rPr lang="zh-CN" altLang="en-US" u="sng">
                <a:ea typeface="黑体" pitchFamily="49" charset="-122"/>
              </a:rPr>
              <a:t>对政府</a:t>
            </a:r>
            <a:r>
              <a:rPr lang="zh-CN" altLang="zh-CN" u="sng">
                <a:ea typeface="黑体" pitchFamily="49" charset="-122"/>
              </a:rPr>
              <a:t>/</a:t>
            </a:r>
            <a:r>
              <a:rPr lang="zh-CN" altLang="en-US" u="sng">
                <a:ea typeface="黑体" pitchFamily="49" charset="-122"/>
              </a:rPr>
              <a:t>国家</a:t>
            </a:r>
          </a:p>
        </p:txBody>
      </p:sp>
      <p:sp>
        <p:nvSpPr>
          <p:cNvPr id="51203" name="Rectangle 3"/>
          <p:cNvSpPr>
            <a:spLocks noGrp="1" noChangeArrowheads="1"/>
          </p:cNvSpPr>
          <p:nvPr>
            <p:ph type="body" idx="1"/>
          </p:nvPr>
        </p:nvSpPr>
        <p:spPr>
          <a:xfrm>
            <a:off x="685800" y="2286000"/>
            <a:ext cx="7874000" cy="4595813"/>
          </a:xfrm>
        </p:spPr>
        <p:txBody>
          <a:bodyPr/>
          <a:lstStyle/>
          <a:p>
            <a:pPr marL="0" indent="0" defTabSz="952500"/>
            <a:r>
              <a:rPr lang="zh-CN" altLang="en-US" sz="2000">
                <a:ea typeface="黑体" pitchFamily="49" charset="-122"/>
              </a:rPr>
              <a:t>   向设备使用者提供补充的融资方式</a:t>
            </a:r>
            <a:endParaRPr lang="zh-CN" altLang="en-US" sz="2000"/>
          </a:p>
          <a:p>
            <a:pPr marL="0" indent="0" defTabSz="952500"/>
            <a:r>
              <a:rPr lang="zh-CN" altLang="en-US" sz="2000">
                <a:ea typeface="黑体" pitchFamily="49" charset="-122"/>
              </a:rPr>
              <a:t>   帮助中小企业</a:t>
            </a:r>
            <a:endParaRPr lang="zh-CN" altLang="en-US" sz="2000"/>
          </a:p>
          <a:p>
            <a:pPr marL="0" indent="0" defTabSz="952500"/>
            <a:r>
              <a:rPr lang="zh-CN" altLang="en-US" sz="2000">
                <a:ea typeface="黑体" pitchFamily="49" charset="-122"/>
              </a:rPr>
              <a:t>   提供可替代的融资方式</a:t>
            </a:r>
            <a:endParaRPr lang="zh-CN" altLang="en-US" sz="2000"/>
          </a:p>
          <a:p>
            <a:pPr marL="0" indent="0" defTabSz="952500"/>
            <a:r>
              <a:rPr lang="zh-CN" altLang="en-US" sz="2000">
                <a:ea typeface="黑体" pitchFamily="49" charset="-122"/>
              </a:rPr>
              <a:t>   创设了业务上的分期投资</a:t>
            </a:r>
            <a:endParaRPr lang="zh-CN" altLang="en-US" sz="2000"/>
          </a:p>
          <a:p>
            <a:pPr marL="0" indent="0" defTabSz="952500"/>
            <a:r>
              <a:rPr lang="zh-CN" altLang="en-US" sz="2000">
                <a:ea typeface="黑体" pitchFamily="49" charset="-122"/>
              </a:rPr>
              <a:t>   有助于开发二手市场</a:t>
            </a:r>
            <a:endParaRPr lang="zh-CN" altLang="en-US" sz="2000"/>
          </a:p>
          <a:p>
            <a:pPr marL="0" indent="0" defTabSz="952500"/>
            <a:r>
              <a:rPr lang="zh-CN" altLang="en-US" sz="2000">
                <a:ea typeface="黑体" pitchFamily="49" charset="-122"/>
              </a:rPr>
              <a:t>   有助于开发资本市场</a:t>
            </a:r>
            <a:endParaRPr lang="zh-CN" altLang="en-US" sz="2000"/>
          </a:p>
          <a:p>
            <a:pPr marL="0" indent="0" defTabSz="952500"/>
            <a:r>
              <a:rPr lang="zh-CN" altLang="en-US" sz="2000">
                <a:ea typeface="黑体" pitchFamily="49" charset="-122"/>
              </a:rPr>
              <a:t>   引起国内生产总值、就业及税基的增长</a:t>
            </a:r>
          </a:p>
          <a:p>
            <a:pPr marL="0" indent="0" defTabSz="952500"/>
            <a:r>
              <a:rPr lang="zh-CN" altLang="en-US" sz="2000">
                <a:latin typeface="宋体" pitchFamily="2" charset="-122"/>
                <a:ea typeface="黑体" pitchFamily="49" charset="-122"/>
              </a:rPr>
              <a:t>  产业调整、导向，引导、鼓励投资，引导消费</a:t>
            </a:r>
            <a:endParaRPr lang="zh-CN" altLang="en-US" sz="2000">
              <a:ea typeface="黑体" pitchFamily="49" charset="-122"/>
            </a:endParaRPr>
          </a:p>
          <a:p>
            <a:pPr marL="0" indent="0" defTabSz="952500">
              <a:buFont typeface="Wingdings" pitchFamily="2" charset="2"/>
              <a:buNone/>
            </a:pPr>
            <a:endParaRPr lang="en-US" altLang="zh-CN" sz="2000">
              <a:ea typeface="黑体" pitchFamily="49"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ChangeArrowheads="1"/>
          </p:cNvSpPr>
          <p:nvPr>
            <p:ph type="title"/>
          </p:nvPr>
        </p:nvSpPr>
        <p:spPr/>
        <p:txBody>
          <a:bodyPr/>
          <a:lstStyle/>
          <a:p>
            <a:r>
              <a:rPr lang="zh-CN" altLang="en-US"/>
              <a:t>（十一）租赁的风险有多少种</a:t>
            </a:r>
          </a:p>
        </p:txBody>
      </p:sp>
      <p:sp>
        <p:nvSpPr>
          <p:cNvPr id="52227" name="Rectangle 3"/>
          <p:cNvSpPr>
            <a:spLocks noGrp="1" noChangeArrowheads="1"/>
          </p:cNvSpPr>
          <p:nvPr>
            <p:ph idx="1"/>
          </p:nvPr>
        </p:nvSpPr>
        <p:spPr/>
        <p:txBody>
          <a:bodyPr/>
          <a:lstStyle/>
          <a:p>
            <a:r>
              <a:rPr lang="zh-CN" altLang="en-US" sz="2400" b="1">
                <a:latin typeface="宋体" pitchFamily="2" charset="-122"/>
              </a:rPr>
              <a:t>信用风险</a:t>
            </a:r>
          </a:p>
          <a:p>
            <a:r>
              <a:rPr lang="zh-CN" altLang="en-US" sz="2400" b="1">
                <a:latin typeface="宋体" pitchFamily="2" charset="-122"/>
              </a:rPr>
              <a:t>市场风险</a:t>
            </a:r>
            <a:endParaRPr lang="zh-CN" altLang="en-US" sz="2400" b="1"/>
          </a:p>
          <a:p>
            <a:r>
              <a:rPr lang="zh-CN" altLang="en-US" sz="2400" b="1">
                <a:latin typeface="宋体" pitchFamily="2" charset="-122"/>
              </a:rPr>
              <a:t>金融的汇率、利率以及资金管理的风险</a:t>
            </a:r>
          </a:p>
          <a:p>
            <a:r>
              <a:rPr lang="zh-CN" altLang="en-US" sz="2400" b="1">
                <a:latin typeface="宋体" pitchFamily="2" charset="-122"/>
              </a:rPr>
              <a:t>贸易风险</a:t>
            </a:r>
          </a:p>
          <a:p>
            <a:r>
              <a:rPr lang="zh-CN" altLang="en-US" sz="2400" b="1">
                <a:latin typeface="宋体" pitchFamily="2" charset="-122"/>
              </a:rPr>
              <a:t>经济环境风险</a:t>
            </a:r>
            <a:endParaRPr lang="zh-CN" altLang="en-US" sz="2400" b="1"/>
          </a:p>
          <a:p>
            <a:r>
              <a:rPr lang="zh-CN" altLang="en-US" sz="2400" b="1">
                <a:latin typeface="宋体" pitchFamily="2" charset="-122"/>
              </a:rPr>
              <a:t>技术过时、侵权和伪技术的风险</a:t>
            </a:r>
          </a:p>
          <a:p>
            <a:r>
              <a:rPr lang="zh-CN" altLang="en-US" sz="2400" b="1">
                <a:latin typeface="宋体" pitchFamily="2" charset="-122"/>
              </a:rPr>
              <a:t>操作风险</a:t>
            </a:r>
          </a:p>
          <a:p>
            <a:r>
              <a:rPr lang="zh-CN" altLang="en-US" sz="2400" b="1">
                <a:latin typeface="宋体" pitchFamily="2" charset="-122"/>
              </a:rPr>
              <a:t>环境污染的风险</a:t>
            </a:r>
          </a:p>
          <a:p>
            <a:r>
              <a:rPr lang="zh-CN" altLang="en-US" sz="2400" b="1">
                <a:latin typeface="宋体" pitchFamily="2" charset="-122"/>
              </a:rPr>
              <a:t>不可抗力的风险</a:t>
            </a:r>
            <a:r>
              <a:rPr lang="zh-CN" altLang="en-US" sz="2400" b="1"/>
              <a:t/>
            </a:r>
            <a:br>
              <a:rPr lang="zh-CN" altLang="en-US" sz="2400" b="1"/>
            </a:br>
            <a:endParaRPr lang="zh-CN" altLang="en-US" sz="2400" b="1"/>
          </a:p>
          <a:p>
            <a:endParaRPr lang="zh-CN" altLang="en-US"/>
          </a:p>
          <a:p>
            <a:endParaRPr lang="zh-CN" altLang="en-US"/>
          </a:p>
          <a:p>
            <a:endParaRPr lang="zh-CN" altLang="en-US">
              <a:latin typeface="宋体" pitchFamily="2" charset="-122"/>
            </a:endParaRPr>
          </a:p>
          <a:p>
            <a:endParaRPr lang="zh-CN" altLang="en-US"/>
          </a:p>
          <a:p>
            <a:endParaRPr lang="zh-CN" altLang="en-US"/>
          </a:p>
          <a:p>
            <a:pPr>
              <a:buFont typeface="Wingdings" pitchFamily="2" charset="2"/>
              <a:buNone/>
            </a:pPr>
            <a:r>
              <a:rPr lang="zh-CN" altLang="en-US">
                <a:latin typeface="Times New Roman"/>
              </a:rPr>
              <a:t>   </a:t>
            </a:r>
            <a:r>
              <a:rPr lang="zh-CN" altLang="en-US"/>
              <a:t> </a:t>
            </a:r>
            <a:br>
              <a:rPr lang="zh-CN" altLang="en-US"/>
            </a:br>
            <a:r>
              <a:rPr lang="zh-CN" altLang="en-US">
                <a:latin typeface="Times New Roman"/>
              </a:rPr>
              <a:t>   </a:t>
            </a:r>
            <a:r>
              <a:rPr lang="zh-CN" altLang="en-US"/>
              <a:t> </a:t>
            </a:r>
            <a:br>
              <a:rPr lang="zh-CN" altLang="en-US"/>
            </a:br>
            <a:endParaRPr lang="zh-CN"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ChangeArrowheads="1"/>
          </p:cNvSpPr>
          <p:nvPr>
            <p:ph type="title"/>
          </p:nvPr>
        </p:nvSpPr>
        <p:spPr/>
        <p:txBody>
          <a:bodyPr/>
          <a:lstStyle/>
          <a:p>
            <a:r>
              <a:rPr lang="zh-CN" altLang="en-US"/>
              <a:t>（十二）租赁的三性</a:t>
            </a:r>
          </a:p>
        </p:txBody>
      </p:sp>
      <p:sp>
        <p:nvSpPr>
          <p:cNvPr id="53251" name="Rectangle 3"/>
          <p:cNvSpPr>
            <a:spLocks noGrp="1" noChangeArrowheads="1"/>
          </p:cNvSpPr>
          <p:nvPr>
            <p:ph type="body" idx="1"/>
          </p:nvPr>
        </p:nvSpPr>
        <p:spPr/>
        <p:txBody>
          <a:bodyPr/>
          <a:lstStyle/>
          <a:p>
            <a:pPr marL="533400" indent="-533400"/>
            <a:r>
              <a:rPr lang="zh-CN" altLang="en-US"/>
              <a:t>安全性：控制风险的角度</a:t>
            </a:r>
          </a:p>
          <a:p>
            <a:pPr marL="533400" indent="-533400">
              <a:buFont typeface="Wingdings" pitchFamily="2" charset="2"/>
              <a:buAutoNum type="arabicPeriod"/>
            </a:pPr>
            <a:r>
              <a:rPr lang="zh-CN" altLang="en-US"/>
              <a:t>企业的基本面  </a:t>
            </a:r>
          </a:p>
          <a:p>
            <a:pPr marL="533400" indent="-533400">
              <a:buFont typeface="Wingdings" pitchFamily="2" charset="2"/>
              <a:buAutoNum type="arabicPeriod"/>
            </a:pPr>
            <a:r>
              <a:rPr lang="zh-CN" altLang="en-US"/>
              <a:t>项目的盈利能力</a:t>
            </a:r>
          </a:p>
          <a:p>
            <a:pPr marL="533400" indent="-533400">
              <a:buFont typeface="Wingdings" pitchFamily="2" charset="2"/>
              <a:buAutoNum type="arabicPeriod"/>
            </a:pPr>
            <a:r>
              <a:rPr lang="zh-CN" altLang="en-US"/>
              <a:t>租赁物的保值性</a:t>
            </a:r>
          </a:p>
          <a:p>
            <a:pPr marL="533400" indent="-533400">
              <a:buFont typeface="Wingdings" pitchFamily="2" charset="2"/>
              <a:buAutoNum type="arabicPeriod"/>
            </a:pPr>
            <a:r>
              <a:rPr lang="zh-CN" altLang="en-US"/>
              <a:t>保证金的比例</a:t>
            </a:r>
          </a:p>
          <a:p>
            <a:pPr marL="533400" indent="-533400">
              <a:buFont typeface="Wingdings" pitchFamily="2" charset="2"/>
              <a:buAutoNum type="arabicPeriod"/>
            </a:pPr>
            <a:r>
              <a:rPr lang="zh-CN" altLang="en-US"/>
              <a:t>各种担保措施    </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ChangeArrowheads="1"/>
          </p:cNvSpPr>
          <p:nvPr>
            <p:ph type="title"/>
          </p:nvPr>
        </p:nvSpPr>
        <p:spPr/>
        <p:txBody>
          <a:bodyPr/>
          <a:lstStyle/>
          <a:p>
            <a:r>
              <a:rPr lang="zh-CN" altLang="en-US"/>
              <a:t>（十二）租赁的三性</a:t>
            </a:r>
          </a:p>
        </p:txBody>
      </p:sp>
      <p:sp>
        <p:nvSpPr>
          <p:cNvPr id="54275" name="Rectangle 3"/>
          <p:cNvSpPr>
            <a:spLocks noGrp="1" noChangeArrowheads="1"/>
          </p:cNvSpPr>
          <p:nvPr>
            <p:ph type="body" idx="1"/>
          </p:nvPr>
        </p:nvSpPr>
        <p:spPr/>
        <p:txBody>
          <a:bodyPr/>
          <a:lstStyle/>
          <a:p>
            <a:r>
              <a:rPr lang="zh-CN" altLang="en-US"/>
              <a:t>流动性</a:t>
            </a:r>
          </a:p>
          <a:p>
            <a:pPr>
              <a:buFont typeface="Wingdings" pitchFamily="2" charset="2"/>
              <a:buNone/>
            </a:pPr>
            <a:r>
              <a:rPr lang="zh-CN" altLang="en-US"/>
              <a:t>        项目的再融资能力</a:t>
            </a:r>
          </a:p>
          <a:p>
            <a:r>
              <a:rPr lang="zh-CN" altLang="en-US"/>
              <a:t>盈利性</a:t>
            </a:r>
          </a:p>
          <a:p>
            <a:pPr>
              <a:buFont typeface="Wingdings" pitchFamily="2" charset="2"/>
              <a:buNone/>
            </a:pPr>
            <a:r>
              <a:rPr lang="zh-CN" altLang="en-US"/>
              <a:t>         达到一定的收益率</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r>
              <a:rPr lang="zh-CN" altLang="en-US"/>
              <a:t>（十三）、融资租赁公司有那些转变</a:t>
            </a:r>
          </a:p>
        </p:txBody>
      </p:sp>
      <p:sp>
        <p:nvSpPr>
          <p:cNvPr id="55299" name="Text Box 3"/>
          <p:cNvSpPr txBox="1">
            <a:spLocks noChangeArrowheads="1"/>
          </p:cNvSpPr>
          <p:nvPr/>
        </p:nvSpPr>
        <p:spPr bwMode="auto">
          <a:xfrm>
            <a:off x="5257800" y="41910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向知识经济转换</a:t>
            </a:r>
            <a:r>
              <a:rPr lang="zh-CN" altLang="en-US"/>
              <a:t> </a:t>
            </a:r>
          </a:p>
        </p:txBody>
      </p:sp>
      <p:sp>
        <p:nvSpPr>
          <p:cNvPr id="55300" name="Text Box 4"/>
          <p:cNvSpPr txBox="1">
            <a:spLocks noChangeArrowheads="1"/>
          </p:cNvSpPr>
          <p:nvPr/>
        </p:nvSpPr>
        <p:spPr bwMode="auto">
          <a:xfrm>
            <a:off x="1431925" y="3221038"/>
            <a:ext cx="184150" cy="457200"/>
          </a:xfrm>
          <a:prstGeom prst="rect">
            <a:avLst/>
          </a:prstGeom>
          <a:noFill/>
          <a:ln w="9525">
            <a:noFill/>
            <a:miter lim="800000"/>
            <a:headEnd/>
            <a:tailEnd/>
          </a:ln>
        </p:spPr>
        <p:txBody>
          <a:bodyPr wrap="none">
            <a:spAutoFit/>
          </a:bodyPr>
          <a:lstStyle/>
          <a:p>
            <a:endParaRPr lang="zh-CN" altLang="zh-CN"/>
          </a:p>
        </p:txBody>
      </p:sp>
      <p:sp>
        <p:nvSpPr>
          <p:cNvPr id="55301" name="Text Box 5"/>
          <p:cNvSpPr txBox="1">
            <a:spLocks noChangeArrowheads="1"/>
          </p:cNvSpPr>
          <p:nvPr/>
        </p:nvSpPr>
        <p:spPr bwMode="auto">
          <a:xfrm>
            <a:off x="1219200" y="2809875"/>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以依靠政策为主</a:t>
            </a:r>
            <a:r>
              <a:rPr lang="zh-CN" altLang="en-US"/>
              <a:t> </a:t>
            </a:r>
          </a:p>
        </p:txBody>
      </p:sp>
      <p:sp>
        <p:nvSpPr>
          <p:cNvPr id="55302" name="Text Box 6"/>
          <p:cNvSpPr txBox="1">
            <a:spLocks noChangeArrowheads="1"/>
          </p:cNvSpPr>
          <p:nvPr/>
        </p:nvSpPr>
        <p:spPr bwMode="auto">
          <a:xfrm>
            <a:off x="1219200" y="32766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以单纯融资</a:t>
            </a:r>
            <a:r>
              <a:rPr lang="zh-CN" altLang="en-US"/>
              <a:t> </a:t>
            </a:r>
          </a:p>
        </p:txBody>
      </p:sp>
      <p:sp>
        <p:nvSpPr>
          <p:cNvPr id="55303" name="Text Box 7"/>
          <p:cNvSpPr txBox="1">
            <a:spLocks noChangeArrowheads="1"/>
          </p:cNvSpPr>
          <p:nvPr/>
        </p:nvSpPr>
        <p:spPr bwMode="auto">
          <a:xfrm>
            <a:off x="1219200" y="37338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由风险集中</a:t>
            </a:r>
            <a:r>
              <a:rPr lang="zh-CN" altLang="en-US"/>
              <a:t> </a:t>
            </a:r>
          </a:p>
        </p:txBody>
      </p:sp>
      <p:sp>
        <p:nvSpPr>
          <p:cNvPr id="55304" name="Text Box 8"/>
          <p:cNvSpPr txBox="1">
            <a:spLocks noChangeArrowheads="1"/>
          </p:cNvSpPr>
          <p:nvPr/>
        </p:nvSpPr>
        <p:spPr bwMode="auto">
          <a:xfrm>
            <a:off x="1219200" y="41910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由小农经济</a:t>
            </a:r>
            <a:r>
              <a:rPr lang="zh-CN" altLang="en-US"/>
              <a:t> </a:t>
            </a:r>
          </a:p>
        </p:txBody>
      </p:sp>
      <p:sp>
        <p:nvSpPr>
          <p:cNvPr id="55305" name="Text Box 9"/>
          <p:cNvSpPr txBox="1">
            <a:spLocks noChangeArrowheads="1"/>
          </p:cNvSpPr>
          <p:nvPr/>
        </p:nvSpPr>
        <p:spPr bwMode="auto">
          <a:xfrm>
            <a:off x="1219200" y="46482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固定模式经营</a:t>
            </a:r>
            <a:r>
              <a:rPr lang="zh-CN" altLang="en-US"/>
              <a:t> </a:t>
            </a:r>
          </a:p>
        </p:txBody>
      </p:sp>
      <p:sp>
        <p:nvSpPr>
          <p:cNvPr id="55306" name="Text Box 10"/>
          <p:cNvSpPr txBox="1">
            <a:spLocks noChangeArrowheads="1"/>
          </p:cNvSpPr>
          <p:nvPr/>
        </p:nvSpPr>
        <p:spPr bwMode="auto">
          <a:xfrm>
            <a:off x="1219200" y="51054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由松散型管理</a:t>
            </a:r>
            <a:r>
              <a:rPr lang="zh-CN" altLang="en-US"/>
              <a:t> </a:t>
            </a:r>
          </a:p>
        </p:txBody>
      </p:sp>
      <p:sp>
        <p:nvSpPr>
          <p:cNvPr id="55307" name="Text Box 11"/>
          <p:cNvSpPr txBox="1">
            <a:spLocks noChangeArrowheads="1"/>
          </p:cNvSpPr>
          <p:nvPr/>
        </p:nvSpPr>
        <p:spPr bwMode="auto">
          <a:xfrm>
            <a:off x="1219200" y="55626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高风险、低效益</a:t>
            </a:r>
            <a:r>
              <a:rPr lang="zh-CN" altLang="en-US"/>
              <a:t> </a:t>
            </a:r>
          </a:p>
        </p:txBody>
      </p:sp>
      <p:sp>
        <p:nvSpPr>
          <p:cNvPr id="55308" name="Text Box 12"/>
          <p:cNvSpPr txBox="1">
            <a:spLocks noChangeArrowheads="1"/>
          </p:cNvSpPr>
          <p:nvPr/>
        </p:nvSpPr>
        <p:spPr bwMode="auto">
          <a:xfrm>
            <a:off x="5257800" y="2362200"/>
            <a:ext cx="2743200" cy="406400"/>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以促销为主</a:t>
            </a:r>
            <a:endParaRPr lang="zh-CN" altLang="en-US"/>
          </a:p>
        </p:txBody>
      </p:sp>
      <p:sp>
        <p:nvSpPr>
          <p:cNvPr id="55309" name="Text Box 13"/>
          <p:cNvSpPr txBox="1">
            <a:spLocks noChangeArrowheads="1"/>
          </p:cNvSpPr>
          <p:nvPr/>
        </p:nvSpPr>
        <p:spPr bwMode="auto">
          <a:xfrm>
            <a:off x="5257800" y="2809875"/>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以服务为主</a:t>
            </a:r>
            <a:r>
              <a:rPr lang="zh-CN" altLang="en-US"/>
              <a:t> </a:t>
            </a:r>
          </a:p>
        </p:txBody>
      </p:sp>
      <p:sp>
        <p:nvSpPr>
          <p:cNvPr id="55310" name="Text Box 14"/>
          <p:cNvSpPr txBox="1">
            <a:spLocks noChangeArrowheads="1"/>
          </p:cNvSpPr>
          <p:nvPr/>
        </p:nvSpPr>
        <p:spPr bwMode="auto">
          <a:xfrm>
            <a:off x="5257800" y="32766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参与式经营租赁</a:t>
            </a:r>
            <a:r>
              <a:rPr lang="zh-CN" altLang="en-US"/>
              <a:t> </a:t>
            </a:r>
          </a:p>
        </p:txBody>
      </p:sp>
      <p:sp>
        <p:nvSpPr>
          <p:cNvPr id="55311" name="Text Box 15"/>
          <p:cNvSpPr txBox="1">
            <a:spLocks noChangeArrowheads="1"/>
          </p:cNvSpPr>
          <p:nvPr/>
        </p:nvSpPr>
        <p:spPr bwMode="auto">
          <a:xfrm>
            <a:off x="5257800" y="3733800"/>
            <a:ext cx="2743200" cy="406400"/>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风险分散</a:t>
            </a:r>
            <a:endParaRPr lang="zh-CN" altLang="en-US"/>
          </a:p>
        </p:txBody>
      </p:sp>
      <p:sp>
        <p:nvSpPr>
          <p:cNvPr id="55312" name="Text Box 16"/>
          <p:cNvSpPr txBox="1">
            <a:spLocks noChangeArrowheads="1"/>
          </p:cNvSpPr>
          <p:nvPr/>
        </p:nvSpPr>
        <p:spPr bwMode="auto">
          <a:xfrm>
            <a:off x="1219200" y="23622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以融资为主</a:t>
            </a:r>
            <a:r>
              <a:rPr lang="zh-CN" altLang="en-US"/>
              <a:t> </a:t>
            </a:r>
          </a:p>
        </p:txBody>
      </p:sp>
      <p:sp>
        <p:nvSpPr>
          <p:cNvPr id="55313" name="Text Box 17"/>
          <p:cNvSpPr txBox="1">
            <a:spLocks noChangeArrowheads="1"/>
          </p:cNvSpPr>
          <p:nvPr/>
        </p:nvSpPr>
        <p:spPr bwMode="auto">
          <a:xfrm>
            <a:off x="5257800" y="46482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灵活多边式经营</a:t>
            </a:r>
            <a:r>
              <a:rPr lang="zh-CN" altLang="en-US"/>
              <a:t> </a:t>
            </a:r>
          </a:p>
        </p:txBody>
      </p:sp>
      <p:sp>
        <p:nvSpPr>
          <p:cNvPr id="55314" name="Text Box 18"/>
          <p:cNvSpPr txBox="1">
            <a:spLocks noChangeArrowheads="1"/>
          </p:cNvSpPr>
          <p:nvPr/>
        </p:nvSpPr>
        <p:spPr bwMode="auto">
          <a:xfrm>
            <a:off x="5257800" y="51054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集约化经营</a:t>
            </a:r>
            <a:r>
              <a:rPr lang="zh-CN" altLang="en-US"/>
              <a:t> </a:t>
            </a:r>
          </a:p>
        </p:txBody>
      </p:sp>
      <p:sp>
        <p:nvSpPr>
          <p:cNvPr id="55315" name="Text Box 19"/>
          <p:cNvSpPr txBox="1">
            <a:spLocks noChangeArrowheads="1"/>
          </p:cNvSpPr>
          <p:nvPr/>
        </p:nvSpPr>
        <p:spPr bwMode="auto">
          <a:xfrm>
            <a:off x="5257800" y="5562600"/>
            <a:ext cx="2743200" cy="466725"/>
          </a:xfrm>
          <a:prstGeom prst="rect">
            <a:avLst/>
          </a:prstGeom>
          <a:noFill/>
          <a:ln w="9525">
            <a:solidFill>
              <a:srgbClr val="3E50F6"/>
            </a:solidFill>
            <a:miter lim="800000"/>
            <a:headEnd/>
            <a:tailEnd/>
          </a:ln>
        </p:spPr>
        <p:txBody>
          <a:bodyPr>
            <a:spAutoFit/>
          </a:bodyPr>
          <a:lstStyle/>
          <a:p>
            <a:r>
              <a:rPr lang="zh-CN" altLang="en-US" sz="2000" b="1">
                <a:latin typeface="宋体" pitchFamily="2" charset="-122"/>
              </a:rPr>
              <a:t>   低风险、高效益</a:t>
            </a:r>
            <a:r>
              <a:rPr lang="zh-CN" altLang="en-US"/>
              <a:t> </a:t>
            </a:r>
          </a:p>
        </p:txBody>
      </p:sp>
      <p:sp>
        <p:nvSpPr>
          <p:cNvPr id="55316" name="AutoShape 20"/>
          <p:cNvSpPr>
            <a:spLocks noChangeArrowheads="1"/>
          </p:cNvSpPr>
          <p:nvPr/>
        </p:nvSpPr>
        <p:spPr bwMode="auto">
          <a:xfrm>
            <a:off x="3506788" y="3657600"/>
            <a:ext cx="2128837" cy="1304925"/>
          </a:xfrm>
          <a:prstGeom prst="irregularSeal1">
            <a:avLst/>
          </a:prstGeom>
          <a:solidFill>
            <a:srgbClr val="DDAB89"/>
          </a:solidFill>
          <a:ln w="9525">
            <a:noFill/>
            <a:miter lim="800000"/>
            <a:headEnd/>
            <a:tailEnd/>
          </a:ln>
        </p:spPr>
        <p:txBody>
          <a:bodyPr anchor="ctr">
            <a:spAutoFit/>
          </a:bodyPr>
          <a:lstStyle/>
          <a:p>
            <a:pPr algn="ctr"/>
            <a:r>
              <a:rPr lang="zh-CN" altLang="en-US" sz="2800" b="1" i="1"/>
              <a:t>转换为</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p:txBody>
          <a:bodyPr/>
          <a:lstStyle/>
          <a:p>
            <a:r>
              <a:rPr lang="zh-CN" altLang="en-US"/>
              <a:t>（十四）租赁创新方向</a:t>
            </a:r>
          </a:p>
        </p:txBody>
      </p:sp>
      <p:sp>
        <p:nvSpPr>
          <p:cNvPr id="56323" name="Rectangle 3"/>
          <p:cNvSpPr>
            <a:spLocks noGrp="1" noChangeArrowheads="1"/>
          </p:cNvSpPr>
          <p:nvPr>
            <p:ph type="body" idx="1"/>
          </p:nvPr>
        </p:nvSpPr>
        <p:spPr/>
        <p:txBody>
          <a:bodyPr/>
          <a:lstStyle/>
          <a:p>
            <a:r>
              <a:rPr lang="zh-CN" altLang="en-US"/>
              <a:t>更大的市场需求</a:t>
            </a:r>
          </a:p>
          <a:p>
            <a:r>
              <a:rPr lang="zh-CN" altLang="en-US"/>
              <a:t>更小的风险</a:t>
            </a:r>
          </a:p>
          <a:p>
            <a:r>
              <a:rPr lang="zh-CN" altLang="en-US"/>
              <a:t>更少的资金占用</a:t>
            </a:r>
          </a:p>
          <a:p>
            <a:r>
              <a:rPr lang="zh-CN" altLang="en-US"/>
              <a:t>更高的收益</a:t>
            </a:r>
            <a:r>
              <a:rPr lang="zh-CN" altLang="zh-CN"/>
              <a:t>------</a:t>
            </a:r>
            <a:r>
              <a:rPr lang="zh-CN" altLang="en-US"/>
              <a:t>价值链的延伸</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p:txBody>
          <a:bodyPr/>
          <a:lstStyle/>
          <a:p>
            <a:r>
              <a:rPr lang="zh-CN" altLang="en-US"/>
              <a:t>（十四）租赁创新方向</a:t>
            </a:r>
          </a:p>
        </p:txBody>
      </p:sp>
      <p:sp>
        <p:nvSpPr>
          <p:cNvPr id="57347" name="Rectangle 3"/>
          <p:cNvSpPr>
            <a:spLocks noGrp="1" noChangeArrowheads="1"/>
          </p:cNvSpPr>
          <p:nvPr>
            <p:ph type="body" idx="1"/>
          </p:nvPr>
        </p:nvSpPr>
        <p:spPr/>
        <p:txBody>
          <a:bodyPr/>
          <a:lstStyle/>
          <a:p>
            <a:r>
              <a:rPr lang="zh-CN" altLang="en-US"/>
              <a:t>专业化</a:t>
            </a:r>
          </a:p>
          <a:p>
            <a:r>
              <a:rPr lang="zh-CN" altLang="en-US"/>
              <a:t>网络化</a:t>
            </a:r>
          </a:p>
          <a:p>
            <a:r>
              <a:rPr lang="zh-CN" altLang="en-US"/>
              <a:t>服务化</a:t>
            </a:r>
          </a:p>
          <a:p>
            <a:r>
              <a:rPr lang="zh-CN" altLang="en-US"/>
              <a:t>特色化（差别化）</a:t>
            </a:r>
          </a:p>
          <a:p>
            <a:r>
              <a:rPr lang="zh-CN" altLang="en-US"/>
              <a:t>中介化</a:t>
            </a:r>
          </a:p>
          <a:p>
            <a:r>
              <a:rPr lang="zh-CN" altLang="en-US"/>
              <a:t>证券化</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p:txBody>
          <a:bodyPr/>
          <a:lstStyle/>
          <a:p>
            <a:r>
              <a:rPr lang="zh-CN" altLang="en-US"/>
              <a:t>（十五）租赁项目选择</a:t>
            </a:r>
          </a:p>
        </p:txBody>
      </p:sp>
      <p:sp>
        <p:nvSpPr>
          <p:cNvPr id="58371" name="Rectangle 3"/>
          <p:cNvSpPr>
            <a:spLocks noGrp="1" noChangeArrowheads="1"/>
          </p:cNvSpPr>
          <p:nvPr>
            <p:ph type="body" idx="1"/>
          </p:nvPr>
        </p:nvSpPr>
        <p:spPr/>
        <p:txBody>
          <a:bodyPr/>
          <a:lstStyle/>
          <a:p>
            <a:r>
              <a:rPr lang="zh-CN" altLang="en-US"/>
              <a:t>根据国家的经济政策、产业政策、经济周期、监管规定（不动产回租、</a:t>
            </a:r>
            <a:r>
              <a:rPr lang="zh-CN" altLang="zh-CN"/>
              <a:t>15%</a:t>
            </a:r>
            <a:r>
              <a:rPr lang="zh-CN" altLang="en-US"/>
              <a:t>）确定</a:t>
            </a:r>
          </a:p>
          <a:p>
            <a:r>
              <a:rPr lang="zh-CN" altLang="en-US"/>
              <a:t>根据各地的区域经济和特色经济确定</a:t>
            </a:r>
          </a:p>
          <a:p>
            <a:r>
              <a:rPr lang="zh-CN" altLang="en-US"/>
              <a:t>根据自己的能力和特色确定</a:t>
            </a:r>
            <a:r>
              <a:rPr lang="zh-CN" altLang="zh-CN"/>
              <a:t>------</a:t>
            </a:r>
            <a:r>
              <a:rPr lang="zh-CN" altLang="en-US"/>
              <a:t>注意各类数据、信息的收集和积累</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p:txBody>
          <a:bodyPr/>
          <a:lstStyle/>
          <a:p>
            <a:r>
              <a:rPr lang="zh-CN" altLang="en-US"/>
              <a:t>（十五）租赁项目选择</a:t>
            </a:r>
          </a:p>
        </p:txBody>
      </p:sp>
      <p:sp>
        <p:nvSpPr>
          <p:cNvPr id="59395" name="Rectangle 3"/>
          <p:cNvSpPr>
            <a:spLocks noGrp="1" noChangeArrowheads="1"/>
          </p:cNvSpPr>
          <p:nvPr>
            <p:ph type="body" idx="1"/>
          </p:nvPr>
        </p:nvSpPr>
        <p:spPr/>
        <p:txBody>
          <a:bodyPr/>
          <a:lstStyle/>
          <a:p>
            <a:r>
              <a:rPr lang="zh-CN" altLang="en-US"/>
              <a:t>各地喜欢抛头露面的</a:t>
            </a:r>
            <a:r>
              <a:rPr lang="zh-CN" altLang="en-US">
                <a:latin typeface="Times New Roman"/>
              </a:rPr>
              <a:t>“</a:t>
            </a:r>
            <a:r>
              <a:rPr lang="zh-CN" altLang="en-US"/>
              <a:t>首富</a:t>
            </a:r>
            <a:r>
              <a:rPr lang="zh-CN" altLang="en-US">
                <a:latin typeface="Times New Roman"/>
              </a:rPr>
              <a:t>”</a:t>
            </a:r>
            <a:r>
              <a:rPr lang="zh-CN" altLang="en-US"/>
              <a:t>尽量少碰</a:t>
            </a:r>
          </a:p>
          <a:p>
            <a:r>
              <a:rPr lang="zh-CN" altLang="en-US"/>
              <a:t>搞资本运作为主的企业尽量少碰</a:t>
            </a:r>
          </a:p>
          <a:p>
            <a:r>
              <a:rPr lang="zh-CN" altLang="en-US"/>
              <a:t>喜欢赌搏的企业主尽量少碰</a:t>
            </a:r>
          </a:p>
          <a:p>
            <a:r>
              <a:rPr lang="zh-CN" altLang="en-US"/>
              <a:t>对大跨度多元化经营的企业要慎重</a:t>
            </a:r>
          </a:p>
          <a:p>
            <a:pPr>
              <a:buFont typeface="Wingdings" pitchFamily="2" charset="2"/>
              <a:buNone/>
            </a:pPr>
            <a:r>
              <a:rPr lang="zh-CN" altLang="en-US" b="1"/>
              <a:t>                  希望：老企业新项目</a:t>
            </a:r>
          </a:p>
          <a:p>
            <a:pPr algn="ctr">
              <a:buFont typeface="Wingdings" pitchFamily="2" charset="2"/>
              <a:buNone/>
            </a:pPr>
            <a:r>
              <a:rPr lang="zh-CN" altLang="en-US" b="1"/>
              <a:t>大企业小项目</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p:txBody>
          <a:bodyPr/>
          <a:lstStyle/>
          <a:p>
            <a:r>
              <a:rPr lang="zh-CN" altLang="en-US"/>
              <a:t>（十六）</a:t>
            </a:r>
            <a:r>
              <a:rPr lang="zh-CN" altLang="en-US">
                <a:latin typeface="Times New Roman"/>
              </a:rPr>
              <a:t>“</a:t>
            </a:r>
            <a:r>
              <a:rPr lang="zh-CN" altLang="en-US"/>
              <a:t>存一租三</a:t>
            </a:r>
            <a:r>
              <a:rPr lang="zh-CN" altLang="en-US">
                <a:latin typeface="Times New Roman"/>
              </a:rPr>
              <a:t>”</a:t>
            </a:r>
            <a:r>
              <a:rPr lang="zh-CN" altLang="zh-CN">
                <a:latin typeface="Times New Roman"/>
              </a:rPr>
              <a:t>—</a:t>
            </a:r>
            <a:r>
              <a:rPr lang="zh-CN" altLang="en-US"/>
              <a:t>浙租典型的租赁模式</a:t>
            </a:r>
          </a:p>
        </p:txBody>
      </p:sp>
      <p:sp>
        <p:nvSpPr>
          <p:cNvPr id="60419" name="Rectangle 3"/>
          <p:cNvSpPr>
            <a:spLocks noGrp="1" noChangeArrowheads="1"/>
          </p:cNvSpPr>
          <p:nvPr>
            <p:ph type="body" sz="half" idx="1"/>
          </p:nvPr>
        </p:nvSpPr>
        <p:spPr>
          <a:solidFill>
            <a:schemeClr val="bg1"/>
          </a:solidFill>
        </p:spPr>
        <p:txBody>
          <a:bodyPr/>
          <a:lstStyle/>
          <a:p>
            <a:pPr>
              <a:buFont typeface="Wingdings" pitchFamily="2" charset="2"/>
              <a:buNone/>
            </a:pPr>
            <a:r>
              <a:rPr lang="zh-CN" altLang="en-US" sz="2400"/>
              <a:t>         一个项目，要求企业存入</a:t>
            </a:r>
            <a:r>
              <a:rPr lang="zh-CN" altLang="zh-CN" sz="2400"/>
              <a:t>1/3</a:t>
            </a:r>
            <a:r>
              <a:rPr lang="zh-CN" altLang="en-US" sz="2400"/>
              <a:t>保证金，当合同结束时，将保证金退还或冲抵末期租金；</a:t>
            </a:r>
          </a:p>
          <a:p>
            <a:pPr>
              <a:buFont typeface="Wingdings" pitchFamily="2" charset="2"/>
              <a:buNone/>
            </a:pPr>
            <a:r>
              <a:rPr lang="zh-CN" altLang="en-US" sz="2400"/>
              <a:t>  </a:t>
            </a:r>
          </a:p>
          <a:p>
            <a:pPr>
              <a:buFont typeface="Wingdings" pitchFamily="2" charset="2"/>
              <a:buNone/>
            </a:pPr>
            <a:r>
              <a:rPr lang="zh-CN" altLang="en-US" sz="2400">
                <a:solidFill>
                  <a:srgbClr val="DDAB89"/>
                </a:solidFill>
              </a:rPr>
              <a:t>例：</a:t>
            </a:r>
            <a:r>
              <a:rPr lang="zh-CN" altLang="zh-CN" sz="2400" b="1">
                <a:solidFill>
                  <a:srgbClr val="DDAB89"/>
                </a:solidFill>
              </a:rPr>
              <a:t>300</a:t>
            </a:r>
            <a:r>
              <a:rPr lang="zh-CN" altLang="en-US" sz="2400">
                <a:solidFill>
                  <a:srgbClr val="DDAB89"/>
                </a:solidFill>
              </a:rPr>
              <a:t>万合同，存入</a:t>
            </a:r>
            <a:r>
              <a:rPr lang="zh-CN" altLang="zh-CN" sz="2400" b="1">
                <a:solidFill>
                  <a:srgbClr val="DDAB89"/>
                </a:solidFill>
              </a:rPr>
              <a:t>100</a:t>
            </a:r>
            <a:r>
              <a:rPr lang="zh-CN" altLang="en-US" sz="2400">
                <a:solidFill>
                  <a:srgbClr val="DDAB89"/>
                </a:solidFill>
              </a:rPr>
              <a:t>万保证金，合同结束时退还。</a:t>
            </a:r>
          </a:p>
        </p:txBody>
      </p:sp>
      <p:sp>
        <p:nvSpPr>
          <p:cNvPr id="60420" name="Text Box 4"/>
          <p:cNvSpPr txBox="1">
            <a:spLocks noChangeArrowheads="1"/>
          </p:cNvSpPr>
          <p:nvPr/>
        </p:nvSpPr>
        <p:spPr bwMode="auto">
          <a:xfrm>
            <a:off x="6842125" y="96838"/>
            <a:ext cx="184150" cy="457200"/>
          </a:xfrm>
          <a:prstGeom prst="rect">
            <a:avLst/>
          </a:prstGeom>
          <a:noFill/>
          <a:ln w="9525">
            <a:noFill/>
            <a:miter lim="800000"/>
            <a:headEnd/>
            <a:tailEnd/>
          </a:ln>
        </p:spPr>
        <p:txBody>
          <a:bodyPr wrap="none">
            <a:spAutoFit/>
          </a:bodyPr>
          <a:lstStyle/>
          <a:p>
            <a:endParaRPr lang="zh-CN" altLang="zh-CN"/>
          </a:p>
        </p:txBody>
      </p:sp>
      <p:sp>
        <p:nvSpPr>
          <p:cNvPr id="60421" name="AutoShape 5"/>
          <p:cNvSpPr>
            <a:spLocks noGrp="1" noChangeArrowheads="1"/>
          </p:cNvSpPr>
          <p:nvPr>
            <p:ph sz="half" idx="2"/>
          </p:nvPr>
        </p:nvSpPr>
        <p:spPr>
          <a:xfrm>
            <a:off x="5219700" y="2743200"/>
            <a:ext cx="3924300" cy="3733800"/>
          </a:xfrm>
          <a:prstGeom prst="irregularSeal2">
            <a:avLst/>
          </a:prstGeom>
          <a:solidFill>
            <a:srgbClr val="EACBB6"/>
          </a:solidFill>
          <a:ln/>
        </p:spPr>
        <p:txBody>
          <a:bodyPr/>
          <a:lstStyle/>
          <a:p>
            <a:pPr algn="ctr">
              <a:spcBef>
                <a:spcPct val="0"/>
              </a:spcBef>
              <a:buClrTx/>
              <a:buSzTx/>
              <a:buFontTx/>
              <a:buNone/>
            </a:pPr>
            <a:endParaRPr lang="zh-CN" altLang="en-US" sz="2400">
              <a:latin typeface="Times New Roman" pitchFamily="18" charset="0"/>
            </a:endParaRPr>
          </a:p>
          <a:p>
            <a:pPr algn="ctr">
              <a:spcBef>
                <a:spcPct val="0"/>
              </a:spcBef>
              <a:buClrTx/>
              <a:buSzTx/>
              <a:buFontTx/>
              <a:buNone/>
            </a:pPr>
            <a:r>
              <a:rPr lang="zh-CN" altLang="en-US" sz="2400" b="1">
                <a:latin typeface="Times New Roman" pitchFamily="18" charset="0"/>
              </a:rPr>
              <a:t>降低风险</a:t>
            </a:r>
          </a:p>
          <a:p>
            <a:pPr algn="ctr">
              <a:spcBef>
                <a:spcPct val="0"/>
              </a:spcBef>
              <a:buClrTx/>
              <a:buSzTx/>
              <a:buFontTx/>
              <a:buNone/>
            </a:pPr>
            <a:r>
              <a:rPr lang="zh-CN" altLang="en-US" sz="2400" b="1">
                <a:latin typeface="Times New Roman" pitchFamily="18" charset="0"/>
              </a:rPr>
              <a:t>减少资金占用</a:t>
            </a:r>
          </a:p>
          <a:p>
            <a:pPr algn="ctr">
              <a:spcBef>
                <a:spcPct val="0"/>
              </a:spcBef>
              <a:buClrTx/>
              <a:buSzTx/>
              <a:buFontTx/>
              <a:buNone/>
            </a:pPr>
            <a:r>
              <a:rPr lang="zh-CN" altLang="en-US" sz="2400" b="1">
                <a:latin typeface="Times New Roman" pitchFamily="18" charset="0"/>
              </a:rPr>
              <a:t>提高收益</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p:txBody>
          <a:bodyPr/>
          <a:lstStyle/>
          <a:p>
            <a:r>
              <a:rPr lang="zh-CN" altLang="en-US"/>
              <a:t>（十七）租赁的收入来源及成本</a:t>
            </a:r>
          </a:p>
        </p:txBody>
      </p:sp>
      <p:sp>
        <p:nvSpPr>
          <p:cNvPr id="61443" name="Rectangle 3"/>
          <p:cNvSpPr>
            <a:spLocks noGrp="1" noChangeArrowheads="1"/>
          </p:cNvSpPr>
          <p:nvPr>
            <p:ph type="body" idx="1"/>
          </p:nvPr>
        </p:nvSpPr>
        <p:spPr/>
        <p:txBody>
          <a:bodyPr/>
          <a:lstStyle/>
          <a:p>
            <a:pPr>
              <a:buFont typeface="Wingdings" pitchFamily="2" charset="2"/>
              <a:buNone/>
            </a:pPr>
            <a:r>
              <a:rPr lang="zh-CN" altLang="en-US"/>
              <a:t>收入来源：</a:t>
            </a:r>
          </a:p>
          <a:p>
            <a:r>
              <a:rPr lang="zh-CN" altLang="en-US"/>
              <a:t>承租人</a:t>
            </a:r>
          </a:p>
          <a:p>
            <a:r>
              <a:rPr lang="zh-CN" altLang="en-US"/>
              <a:t>供应商</a:t>
            </a:r>
          </a:p>
          <a:p>
            <a:r>
              <a:rPr lang="zh-CN" altLang="en-US"/>
              <a:t>融资方式</a:t>
            </a:r>
          </a:p>
          <a:p>
            <a:r>
              <a:rPr lang="zh-CN" altLang="en-US"/>
              <a:t>价值链延伸</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r>
              <a:rPr lang="zh-CN" altLang="en-US"/>
              <a:t>（十七）租赁的收入来源及成本</a:t>
            </a:r>
          </a:p>
        </p:txBody>
      </p:sp>
      <p:sp>
        <p:nvSpPr>
          <p:cNvPr id="62467" name="Text Box 3"/>
          <p:cNvSpPr txBox="1">
            <a:spLocks noChangeArrowheads="1"/>
          </p:cNvSpPr>
          <p:nvPr/>
        </p:nvSpPr>
        <p:spPr bwMode="auto">
          <a:xfrm>
            <a:off x="7146925" y="249238"/>
            <a:ext cx="184150" cy="457200"/>
          </a:xfrm>
          <a:prstGeom prst="rect">
            <a:avLst/>
          </a:prstGeom>
          <a:noFill/>
          <a:ln w="9525">
            <a:noFill/>
            <a:miter lim="800000"/>
            <a:headEnd/>
            <a:tailEnd/>
          </a:ln>
        </p:spPr>
        <p:txBody>
          <a:bodyPr wrap="none">
            <a:spAutoFit/>
          </a:bodyPr>
          <a:lstStyle/>
          <a:p>
            <a:endParaRPr lang="zh-CN" altLang="zh-CN"/>
          </a:p>
        </p:txBody>
      </p:sp>
      <p:sp>
        <p:nvSpPr>
          <p:cNvPr id="62468" name="Text Box 4"/>
          <p:cNvSpPr txBox="1">
            <a:spLocks noChangeArrowheads="1"/>
          </p:cNvSpPr>
          <p:nvPr/>
        </p:nvSpPr>
        <p:spPr bwMode="auto">
          <a:xfrm>
            <a:off x="990600" y="3276600"/>
            <a:ext cx="2971800" cy="2225675"/>
          </a:xfrm>
          <a:prstGeom prst="rect">
            <a:avLst/>
          </a:prstGeom>
          <a:noFill/>
          <a:ln w="9525">
            <a:noFill/>
            <a:miter lim="800000"/>
            <a:headEnd/>
            <a:tailEnd/>
          </a:ln>
        </p:spPr>
        <p:txBody>
          <a:bodyPr>
            <a:spAutoFit/>
          </a:bodyPr>
          <a:lstStyle/>
          <a:p>
            <a:r>
              <a:rPr lang="zh-CN" altLang="en-US" sz="2000" b="1"/>
              <a:t>服务费</a:t>
            </a:r>
          </a:p>
          <a:p>
            <a:r>
              <a:rPr lang="zh-CN" altLang="en-US" sz="2000" b="1"/>
              <a:t>利差</a:t>
            </a:r>
          </a:p>
          <a:p>
            <a:r>
              <a:rPr lang="zh-CN" altLang="en-US" sz="2000"/>
              <a:t>（与借入资金、保证金）</a:t>
            </a:r>
          </a:p>
          <a:p>
            <a:r>
              <a:rPr lang="zh-CN" altLang="en-US" sz="2000" b="1"/>
              <a:t>名义货价</a:t>
            </a:r>
          </a:p>
          <a:p>
            <a:r>
              <a:rPr lang="zh-CN" altLang="en-US" sz="2000" b="1"/>
              <a:t>折扣</a:t>
            </a:r>
          </a:p>
          <a:p>
            <a:r>
              <a:rPr lang="zh-CN" altLang="en-US" sz="2000" b="1"/>
              <a:t>咨询服务费</a:t>
            </a:r>
          </a:p>
          <a:p>
            <a:r>
              <a:rPr lang="zh-CN" altLang="en-US" sz="2000" b="1"/>
              <a:t>逾期利息</a:t>
            </a:r>
          </a:p>
        </p:txBody>
      </p:sp>
      <p:sp>
        <p:nvSpPr>
          <p:cNvPr id="62469" name="Text Box 5"/>
          <p:cNvSpPr txBox="1">
            <a:spLocks noChangeArrowheads="1"/>
          </p:cNvSpPr>
          <p:nvPr/>
        </p:nvSpPr>
        <p:spPr bwMode="auto">
          <a:xfrm>
            <a:off x="838200" y="2438400"/>
            <a:ext cx="3200400" cy="406400"/>
          </a:xfrm>
          <a:prstGeom prst="rect">
            <a:avLst/>
          </a:prstGeom>
          <a:solidFill>
            <a:srgbClr val="EACBB6"/>
          </a:solidFill>
          <a:ln w="9525">
            <a:solidFill>
              <a:schemeClr val="accent2"/>
            </a:solidFill>
            <a:miter lim="800000"/>
            <a:headEnd/>
            <a:tailEnd/>
          </a:ln>
        </p:spPr>
        <p:txBody>
          <a:bodyPr>
            <a:spAutoFit/>
          </a:bodyPr>
          <a:lstStyle/>
          <a:p>
            <a:r>
              <a:rPr lang="zh-CN" altLang="en-US" sz="2000"/>
              <a:t>             收          入</a:t>
            </a:r>
          </a:p>
        </p:txBody>
      </p:sp>
      <p:sp>
        <p:nvSpPr>
          <p:cNvPr id="62470" name="Text Box 6"/>
          <p:cNvSpPr txBox="1">
            <a:spLocks noChangeArrowheads="1"/>
          </p:cNvSpPr>
          <p:nvPr/>
        </p:nvSpPr>
        <p:spPr bwMode="auto">
          <a:xfrm>
            <a:off x="5791200" y="2438400"/>
            <a:ext cx="3048000" cy="406400"/>
          </a:xfrm>
          <a:prstGeom prst="rect">
            <a:avLst/>
          </a:prstGeom>
          <a:solidFill>
            <a:srgbClr val="EACBB6"/>
          </a:solidFill>
          <a:ln w="9525">
            <a:solidFill>
              <a:schemeClr val="accent2"/>
            </a:solidFill>
            <a:miter lim="800000"/>
            <a:headEnd/>
            <a:tailEnd/>
          </a:ln>
        </p:spPr>
        <p:txBody>
          <a:bodyPr>
            <a:spAutoFit/>
          </a:bodyPr>
          <a:lstStyle/>
          <a:p>
            <a:r>
              <a:rPr lang="zh-CN" altLang="en-US" sz="2000"/>
              <a:t>              成          本</a:t>
            </a:r>
          </a:p>
        </p:txBody>
      </p:sp>
      <p:sp>
        <p:nvSpPr>
          <p:cNvPr id="62471" name="Text Box 7"/>
          <p:cNvSpPr txBox="1">
            <a:spLocks noChangeArrowheads="1"/>
          </p:cNvSpPr>
          <p:nvPr/>
        </p:nvSpPr>
        <p:spPr bwMode="auto">
          <a:xfrm>
            <a:off x="5791200" y="2971800"/>
            <a:ext cx="3048000" cy="3454400"/>
          </a:xfrm>
          <a:prstGeom prst="rect">
            <a:avLst/>
          </a:prstGeom>
          <a:noFill/>
          <a:ln w="9525">
            <a:solidFill>
              <a:schemeClr val="accent2"/>
            </a:solidFill>
            <a:miter lim="800000"/>
            <a:headEnd/>
            <a:tailEnd/>
          </a:ln>
        </p:spPr>
        <p:txBody>
          <a:bodyPr>
            <a:spAutoFit/>
          </a:bodyPr>
          <a:lstStyle/>
          <a:p>
            <a:r>
              <a:rPr lang="zh-CN" altLang="en-US" sz="2000" b="1"/>
              <a:t>资金成本</a:t>
            </a:r>
          </a:p>
          <a:p>
            <a:r>
              <a:rPr lang="zh-CN" altLang="en-US" sz="2000"/>
              <a:t>（包括多种准备、在途等）</a:t>
            </a:r>
          </a:p>
          <a:p>
            <a:r>
              <a:rPr lang="zh-CN" altLang="en-US" sz="2000" b="1"/>
              <a:t>业务费用</a:t>
            </a:r>
          </a:p>
          <a:p>
            <a:r>
              <a:rPr lang="zh-CN" altLang="en-US" sz="2000"/>
              <a:t>（调查、评审批、风险资产处置）</a:t>
            </a:r>
          </a:p>
          <a:p>
            <a:r>
              <a:rPr lang="zh-CN" altLang="en-US" sz="2000" b="1"/>
              <a:t>人力及行政管理成本</a:t>
            </a:r>
          </a:p>
          <a:p>
            <a:r>
              <a:rPr lang="zh-CN" altLang="en-US" sz="2000" b="1"/>
              <a:t>监管费用</a:t>
            </a:r>
          </a:p>
          <a:p>
            <a:r>
              <a:rPr lang="zh-CN" altLang="en-US" sz="2000" b="1"/>
              <a:t>税收</a:t>
            </a:r>
          </a:p>
          <a:p>
            <a:r>
              <a:rPr lang="zh-CN" altLang="en-US" sz="2000"/>
              <a:t>（印花税、营业税</a:t>
            </a:r>
            <a:r>
              <a:rPr lang="zh-CN" altLang="zh-CN" sz="2000"/>
              <a:t>5.55%</a:t>
            </a:r>
            <a:r>
              <a:rPr lang="zh-CN" altLang="en-US" sz="2000"/>
              <a:t>、所得税）</a:t>
            </a:r>
          </a:p>
          <a:p>
            <a:r>
              <a:rPr lang="zh-CN" altLang="en-US" sz="2000" b="1"/>
              <a:t>折旧</a:t>
            </a:r>
          </a:p>
        </p:txBody>
      </p:sp>
      <p:sp>
        <p:nvSpPr>
          <p:cNvPr id="62472" name="Rectangle 8"/>
          <p:cNvSpPr>
            <a:spLocks noChangeArrowheads="1"/>
          </p:cNvSpPr>
          <p:nvPr/>
        </p:nvSpPr>
        <p:spPr bwMode="auto">
          <a:xfrm>
            <a:off x="838200" y="2971800"/>
            <a:ext cx="3200400" cy="3352800"/>
          </a:xfrm>
          <a:prstGeom prst="rect">
            <a:avLst/>
          </a:prstGeom>
          <a:noFill/>
          <a:ln w="9525">
            <a:solidFill>
              <a:schemeClr val="accent2"/>
            </a:solidFill>
            <a:miter lim="800000"/>
            <a:headEnd/>
            <a:tailEnd/>
          </a:ln>
        </p:spPr>
        <p:txBody>
          <a:bodyPr anchor="ctr">
            <a:spAutoFit/>
          </a:bodyPr>
          <a:lstStyle/>
          <a:p>
            <a:endParaRPr lang="zh-CN" altLang="en-US"/>
          </a:p>
        </p:txBody>
      </p:sp>
      <p:sp>
        <p:nvSpPr>
          <p:cNvPr id="62473" name="Rectangle 9"/>
          <p:cNvSpPr>
            <a:spLocks noChangeArrowheads="1"/>
          </p:cNvSpPr>
          <p:nvPr/>
        </p:nvSpPr>
        <p:spPr bwMode="auto">
          <a:xfrm>
            <a:off x="4572000" y="4953000"/>
            <a:ext cx="914400" cy="914400"/>
          </a:xfrm>
          <a:prstGeom prst="rect">
            <a:avLst/>
          </a:prstGeom>
          <a:noFill/>
          <a:ln w="9525">
            <a:noFill/>
            <a:miter lim="800000"/>
            <a:headEnd/>
            <a:tailEnd/>
          </a:ln>
        </p:spPr>
        <p:txBody>
          <a:bodyPr wrap="none" anchor="ctr">
            <a:spAutoFit/>
          </a:bodyPr>
          <a:lstStyle/>
          <a:p>
            <a:endParaRPr lang="zh-CN" altLang="en-US"/>
          </a:p>
        </p:txBody>
      </p:sp>
      <p:sp>
        <p:nvSpPr>
          <p:cNvPr id="62474" name="Rectangle 10"/>
          <p:cNvSpPr>
            <a:spLocks noChangeArrowheads="1"/>
          </p:cNvSpPr>
          <p:nvPr/>
        </p:nvSpPr>
        <p:spPr bwMode="auto">
          <a:xfrm>
            <a:off x="7620000" y="2590800"/>
            <a:ext cx="914400" cy="914400"/>
          </a:xfrm>
          <a:prstGeom prst="rect">
            <a:avLst/>
          </a:prstGeom>
          <a:noFill/>
          <a:ln w="9525">
            <a:noFill/>
            <a:miter lim="800000"/>
            <a:headEnd/>
            <a:tailEnd/>
          </a:ln>
        </p:spPr>
        <p:txBody>
          <a:bodyPr wrap="none" anchor="ctr">
            <a:spAutoFit/>
          </a:bodyPr>
          <a:lstStyle/>
          <a:p>
            <a:endParaRPr lang="zh-CN" altLang="en-US"/>
          </a:p>
        </p:txBody>
      </p:sp>
      <p:sp>
        <p:nvSpPr>
          <p:cNvPr id="62475" name="Text Box 11"/>
          <p:cNvSpPr txBox="1">
            <a:spLocks noChangeArrowheads="1"/>
          </p:cNvSpPr>
          <p:nvPr/>
        </p:nvSpPr>
        <p:spPr bwMode="auto">
          <a:xfrm>
            <a:off x="4265613" y="2819400"/>
            <a:ext cx="611187" cy="2636838"/>
          </a:xfrm>
          <a:prstGeom prst="rect">
            <a:avLst/>
          </a:prstGeom>
          <a:noFill/>
          <a:ln w="9525">
            <a:noFill/>
            <a:miter lim="800000"/>
            <a:headEnd/>
            <a:tailEnd/>
          </a:ln>
        </p:spPr>
        <p:txBody>
          <a:bodyPr vert="eaVert">
            <a:spAutoFit/>
          </a:bodyPr>
          <a:lstStyle/>
          <a:p>
            <a:r>
              <a:rPr lang="zh-CN" altLang="en-US" sz="2800" b="1">
                <a:solidFill>
                  <a:srgbClr val="734558"/>
                </a:solidFill>
              </a:rPr>
              <a:t>挣的是利差</a:t>
            </a:r>
          </a:p>
        </p:txBody>
      </p:sp>
      <p:sp>
        <p:nvSpPr>
          <p:cNvPr id="62476" name="Text Box 12"/>
          <p:cNvSpPr txBox="1">
            <a:spLocks noChangeArrowheads="1"/>
          </p:cNvSpPr>
          <p:nvPr/>
        </p:nvSpPr>
        <p:spPr bwMode="auto">
          <a:xfrm>
            <a:off x="4867275" y="4267200"/>
            <a:ext cx="611188" cy="2286000"/>
          </a:xfrm>
          <a:prstGeom prst="rect">
            <a:avLst/>
          </a:prstGeom>
          <a:noFill/>
          <a:ln w="9525">
            <a:noFill/>
            <a:miter lim="800000"/>
            <a:headEnd/>
            <a:tailEnd/>
          </a:ln>
        </p:spPr>
        <p:txBody>
          <a:bodyPr vert="eaVert">
            <a:spAutoFit/>
          </a:bodyPr>
          <a:lstStyle/>
          <a:p>
            <a:r>
              <a:rPr lang="zh-CN" altLang="en-US" sz="2800" b="1">
                <a:solidFill>
                  <a:srgbClr val="734558"/>
                </a:solidFill>
              </a:rPr>
              <a:t>亏的是本金</a:t>
            </a:r>
          </a:p>
        </p:txBody>
      </p:sp>
      <p:sp>
        <p:nvSpPr>
          <p:cNvPr id="62477" name="Line 13"/>
          <p:cNvSpPr>
            <a:spLocks noChangeShapeType="1"/>
          </p:cNvSpPr>
          <p:nvPr/>
        </p:nvSpPr>
        <p:spPr bwMode="auto">
          <a:xfrm>
            <a:off x="4572000" y="4343400"/>
            <a:ext cx="533400" cy="381000"/>
          </a:xfrm>
          <a:prstGeom prst="line">
            <a:avLst/>
          </a:prstGeom>
          <a:noFill/>
          <a:ln w="9525">
            <a:noFill/>
            <a:round/>
            <a:headEnd/>
            <a:tailEnd/>
          </a:ln>
        </p:spPr>
        <p:txBody>
          <a:bodyPr>
            <a:spAutoFit/>
          </a:bodyPr>
          <a:lstStyle/>
          <a:p>
            <a:endParaRPr lang="zh-CN" alt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p:txBody>
          <a:bodyPr/>
          <a:lstStyle/>
          <a:p>
            <a:r>
              <a:rPr lang="zh-CN" altLang="zh-CN"/>
              <a:t>1</a:t>
            </a:r>
            <a:r>
              <a:rPr lang="zh-CN" altLang="en-US"/>
              <a:t>、融资租赁公司的机构设置、业务流程及风险规避</a:t>
            </a:r>
          </a:p>
        </p:txBody>
      </p:sp>
      <p:sp>
        <p:nvSpPr>
          <p:cNvPr id="63491" name="Rectangle 3"/>
          <p:cNvSpPr>
            <a:spLocks noGrp="1" noChangeArrowheads="1"/>
          </p:cNvSpPr>
          <p:nvPr>
            <p:ph type="body" idx="1"/>
          </p:nvPr>
        </p:nvSpPr>
        <p:spPr/>
        <p:txBody>
          <a:bodyPr/>
          <a:lstStyle/>
          <a:p>
            <a:r>
              <a:rPr lang="zh-CN" altLang="en-US" sz="2000" b="1"/>
              <a:t>融资租赁公司的机构设置、业务流程及风险规避的原则</a:t>
            </a:r>
            <a:endParaRPr lang="zh-CN" altLang="en-US" sz="2000"/>
          </a:p>
          <a:p>
            <a:pPr>
              <a:buFont typeface="Wingdings" pitchFamily="2" charset="2"/>
              <a:buAutoNum type="arabicPeriod"/>
            </a:pPr>
            <a:r>
              <a:rPr lang="zh-CN" altLang="en-US" sz="2000"/>
              <a:t>完善的法人治理结构，同时制定明确的公司发展战略、业务定位以及风险策略；</a:t>
            </a:r>
          </a:p>
          <a:p>
            <a:pPr>
              <a:buFont typeface="Wingdings" pitchFamily="2" charset="2"/>
              <a:buAutoNum type="arabicPeriod"/>
            </a:pPr>
            <a:r>
              <a:rPr lang="zh-CN" altLang="en-US" sz="2000"/>
              <a:t>全方位的风险文化和完善的内控机制、标准，包括考核、稽核；</a:t>
            </a:r>
          </a:p>
          <a:p>
            <a:pPr>
              <a:buFont typeface="Wingdings" pitchFamily="2" charset="2"/>
              <a:buAutoNum type="arabicPeriod"/>
            </a:pPr>
            <a:r>
              <a:rPr lang="zh-CN" altLang="en-US" sz="2000"/>
              <a:t>专业化</a:t>
            </a:r>
            <a:r>
              <a:rPr lang="zh-CN" altLang="zh-CN" sz="2000">
                <a:latin typeface="Times New Roman"/>
              </a:rPr>
              <a:t>——</a:t>
            </a:r>
            <a:r>
              <a:rPr lang="zh-CN" altLang="en-US" sz="2000"/>
              <a:t>专业的业务领域、专业的评估体系；</a:t>
            </a:r>
          </a:p>
          <a:p>
            <a:pPr>
              <a:buFont typeface="Wingdings" pitchFamily="2" charset="2"/>
              <a:buAutoNum type="arabicPeriod"/>
            </a:pPr>
            <a:r>
              <a:rPr lang="zh-CN" altLang="en-US" sz="2000"/>
              <a:t>双人四眼、风险经理制、授权、模拟资本金</a:t>
            </a:r>
            <a:r>
              <a:rPr lang="zh-CN" altLang="zh-CN" sz="2000">
                <a:latin typeface="Times New Roman"/>
              </a:rPr>
              <a:t>——</a:t>
            </a:r>
            <a:r>
              <a:rPr lang="zh-CN" altLang="en-US" sz="2000"/>
              <a:t>全过程；</a:t>
            </a:r>
          </a:p>
          <a:p>
            <a:pPr>
              <a:buFont typeface="Wingdings" pitchFamily="2" charset="2"/>
              <a:buAutoNum type="arabicPeriod"/>
            </a:pPr>
            <a:r>
              <a:rPr lang="zh-CN" altLang="en-US" sz="2000"/>
              <a:t>责任到人。</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ChangeArrowheads="1"/>
          </p:cNvSpPr>
          <p:nvPr>
            <p:ph type="title"/>
          </p:nvPr>
        </p:nvSpPr>
        <p:spPr/>
        <p:txBody>
          <a:bodyPr/>
          <a:lstStyle/>
          <a:p>
            <a:pPr>
              <a:buFontTx/>
              <a:buChar char="•"/>
            </a:pPr>
            <a:r>
              <a:rPr lang="zh-CN" altLang="en-US" sz="2800" b="0"/>
              <a:t>机构设置</a:t>
            </a:r>
            <a:r>
              <a:rPr lang="zh-CN" altLang="en-US" sz="2000" b="0"/>
              <a:t/>
            </a:r>
            <a:br>
              <a:rPr lang="zh-CN" altLang="en-US" sz="2000" b="0"/>
            </a:br>
            <a:endParaRPr lang="zh-CN" altLang="en-US"/>
          </a:p>
        </p:txBody>
      </p:sp>
      <p:sp>
        <p:nvSpPr>
          <p:cNvPr id="64515" name="Rectangle 3"/>
          <p:cNvSpPr>
            <a:spLocks noGrp="1" noChangeArrowheads="1"/>
          </p:cNvSpPr>
          <p:nvPr>
            <p:ph type="body" idx="1"/>
          </p:nvPr>
        </p:nvSpPr>
        <p:spPr/>
        <p:txBody>
          <a:bodyPr/>
          <a:lstStyle/>
          <a:p>
            <a:pPr>
              <a:buFont typeface="Wingdings" pitchFamily="2" charset="2"/>
              <a:buAutoNum type="arabicPeriod"/>
            </a:pPr>
            <a:r>
              <a:rPr lang="zh-CN" altLang="en-US"/>
              <a:t>业务中心</a:t>
            </a:r>
            <a:r>
              <a:rPr lang="zh-CN" altLang="zh-CN">
                <a:latin typeface="Times New Roman"/>
              </a:rPr>
              <a:t>——</a:t>
            </a:r>
            <a:r>
              <a:rPr lang="zh-CN" altLang="en-US"/>
              <a:t>专业业务部、</a:t>
            </a:r>
            <a:r>
              <a:rPr lang="zh-CN" altLang="en-US">
                <a:solidFill>
                  <a:srgbClr val="CA8ADC"/>
                </a:solidFill>
              </a:rPr>
              <a:t>研发部</a:t>
            </a:r>
            <a:r>
              <a:rPr lang="zh-CN" altLang="en-US"/>
              <a:t>、客户管理部</a:t>
            </a:r>
          </a:p>
          <a:p>
            <a:pPr>
              <a:buFont typeface="Wingdings" pitchFamily="2" charset="2"/>
              <a:buAutoNum type="arabicPeriod"/>
            </a:pPr>
            <a:r>
              <a:rPr lang="zh-CN" altLang="en-US"/>
              <a:t>资金中心</a:t>
            </a:r>
            <a:r>
              <a:rPr lang="zh-CN" altLang="zh-CN">
                <a:latin typeface="Times New Roman"/>
              </a:rPr>
              <a:t>——</a:t>
            </a:r>
            <a:r>
              <a:rPr lang="zh-CN" altLang="en-US"/>
              <a:t>资金筹措、</a:t>
            </a:r>
            <a:r>
              <a:rPr lang="zh-CN" altLang="en-US">
                <a:solidFill>
                  <a:srgbClr val="CA8ADC"/>
                </a:solidFill>
              </a:rPr>
              <a:t>调度（负债管理）</a:t>
            </a:r>
            <a:endParaRPr lang="zh-CN" altLang="en-US"/>
          </a:p>
          <a:p>
            <a:pPr>
              <a:buFont typeface="Wingdings" pitchFamily="2" charset="2"/>
              <a:buAutoNum type="arabicPeriod"/>
            </a:pPr>
            <a:r>
              <a:rPr lang="zh-CN" altLang="en-US"/>
              <a:t>风险控制中心</a:t>
            </a:r>
            <a:r>
              <a:rPr lang="zh-CN" altLang="zh-CN">
                <a:latin typeface="Times New Roman"/>
              </a:rPr>
              <a:t>——</a:t>
            </a:r>
            <a:r>
              <a:rPr lang="zh-CN" altLang="en-US"/>
              <a:t>评审、风险、合规、资保、核                    价</a:t>
            </a:r>
          </a:p>
          <a:p>
            <a:pPr>
              <a:buFont typeface="Wingdings" pitchFamily="2" charset="2"/>
              <a:buAutoNum type="arabicPeriod"/>
            </a:pPr>
            <a:r>
              <a:rPr lang="zh-CN" altLang="en-US"/>
              <a:t>财务中心</a:t>
            </a:r>
          </a:p>
          <a:p>
            <a:pPr>
              <a:buFont typeface="Wingdings" pitchFamily="2" charset="2"/>
              <a:buAutoNum type="arabicPeriod"/>
            </a:pPr>
            <a:r>
              <a:rPr lang="zh-CN" altLang="en-US"/>
              <a:t>行政中心</a:t>
            </a:r>
            <a:r>
              <a:rPr lang="zh-CN" altLang="zh-CN">
                <a:latin typeface="Times New Roman"/>
              </a:rPr>
              <a:t>——</a:t>
            </a:r>
            <a:r>
              <a:rPr lang="zh-CN" altLang="en-US"/>
              <a:t>稽核、信息、行政</a:t>
            </a:r>
          </a:p>
        </p:txBody>
      </p:sp>
    </p:spTree>
  </p:cSld>
  <p:clrMapOvr>
    <a:masterClrMapping/>
  </p:clrMapOvr>
</p:sld>
</file>

<file path=ppt/theme/theme1.xml><?xml version="1.0" encoding="utf-8"?>
<a:theme xmlns:a="http://schemas.openxmlformats.org/drawingml/2006/main" name="Capsules">
  <a:themeElements>
    <a:clrScheme name="Capsules 2">
      <a:dk1>
        <a:srgbClr val="003366"/>
      </a:dk1>
      <a:lt1>
        <a:srgbClr val="FFFFFF"/>
      </a:lt1>
      <a:dk2>
        <a:srgbClr val="006666"/>
      </a:dk2>
      <a:lt2>
        <a:srgbClr val="003366"/>
      </a:lt2>
      <a:accent1>
        <a:srgbClr val="99CC99"/>
      </a:accent1>
      <a:accent2>
        <a:srgbClr val="33CCCC"/>
      </a:accent2>
      <a:accent3>
        <a:srgbClr val="FFFFFF"/>
      </a:accent3>
      <a:accent4>
        <a:srgbClr val="002A56"/>
      </a:accent4>
      <a:accent5>
        <a:srgbClr val="CAE2CA"/>
      </a:accent5>
      <a:accent6>
        <a:srgbClr val="2DB9B9"/>
      </a:accent6>
      <a:hlink>
        <a:srgbClr val="666699"/>
      </a:hlink>
      <a:folHlink>
        <a:srgbClr val="CC99FF"/>
      </a:folHlink>
    </a:clrScheme>
    <a:fontScheme name="Capsules">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apsules 1">
        <a:dk1>
          <a:srgbClr val="000066"/>
        </a:dk1>
        <a:lt1>
          <a:srgbClr val="FFFFEB"/>
        </a:lt1>
        <a:dk2>
          <a:srgbClr val="336699"/>
        </a:dk2>
        <a:lt2>
          <a:srgbClr val="FFFFEB"/>
        </a:lt2>
        <a:accent1>
          <a:srgbClr val="666699"/>
        </a:accent1>
        <a:accent2>
          <a:srgbClr val="99CCFF"/>
        </a:accent2>
        <a:accent3>
          <a:srgbClr val="ADB8CA"/>
        </a:accent3>
        <a:accent4>
          <a:srgbClr val="DADAC9"/>
        </a:accent4>
        <a:accent5>
          <a:srgbClr val="B8B8CA"/>
        </a:accent5>
        <a:accent6>
          <a:srgbClr val="8AB9E7"/>
        </a:accent6>
        <a:hlink>
          <a:srgbClr val="CCCCFF"/>
        </a:hlink>
        <a:folHlink>
          <a:srgbClr val="C68DFF"/>
        </a:folHlink>
      </a:clrScheme>
      <a:clrMap bg1="dk2" tx1="lt1" bg2="dk1" tx2="lt2" accent1="accent1" accent2="accent2" accent3="accent3" accent4="accent4" accent5="accent5" accent6="accent6" hlink="hlink" folHlink="folHlink"/>
    </a:extraClrScheme>
    <a:extraClrScheme>
      <a:clrScheme name="Capsules 2">
        <a:dk1>
          <a:srgbClr val="003366"/>
        </a:dk1>
        <a:lt1>
          <a:srgbClr val="FFFFFF"/>
        </a:lt1>
        <a:dk2>
          <a:srgbClr val="006666"/>
        </a:dk2>
        <a:lt2>
          <a:srgbClr val="003366"/>
        </a:lt2>
        <a:accent1>
          <a:srgbClr val="99CC99"/>
        </a:accent1>
        <a:accent2>
          <a:srgbClr val="33CCCC"/>
        </a:accent2>
        <a:accent3>
          <a:srgbClr val="FFFFFF"/>
        </a:accent3>
        <a:accent4>
          <a:srgbClr val="002A56"/>
        </a:accent4>
        <a:accent5>
          <a:srgbClr val="CAE2CA"/>
        </a:accent5>
        <a:accent6>
          <a:srgbClr val="2DB9B9"/>
        </a:accent6>
        <a:hlink>
          <a:srgbClr val="666699"/>
        </a:hlink>
        <a:folHlink>
          <a:srgbClr val="CC99FF"/>
        </a:folHlink>
      </a:clrScheme>
      <a:clrMap bg1="lt1" tx1="dk1" bg2="lt2" tx2="dk2" accent1="accent1" accent2="accent2" accent3="accent3" accent4="accent4" accent5="accent5" accent6="accent6" hlink="hlink" folHlink="folHlink"/>
    </a:extraClrScheme>
    <a:extraClrScheme>
      <a:clrScheme name="Capsules 3">
        <a:dk1>
          <a:srgbClr val="000000"/>
        </a:dk1>
        <a:lt1>
          <a:srgbClr val="FFFFFF"/>
        </a:lt1>
        <a:dk2>
          <a:srgbClr val="000000"/>
        </a:dk2>
        <a:lt2>
          <a:srgbClr val="5F5F5F"/>
        </a:lt2>
        <a:accent1>
          <a:srgbClr val="C0C0C0"/>
        </a:accent1>
        <a:accent2>
          <a:srgbClr val="808080"/>
        </a:accent2>
        <a:accent3>
          <a:srgbClr val="FFFFFF"/>
        </a:accent3>
        <a:accent4>
          <a:srgbClr val="000000"/>
        </a:accent4>
        <a:accent5>
          <a:srgbClr val="DCDCDC"/>
        </a:accent5>
        <a:accent6>
          <a:srgbClr val="737373"/>
        </a:accent6>
        <a:hlink>
          <a:srgbClr val="5F5F5F"/>
        </a:hlink>
        <a:folHlink>
          <a:srgbClr val="969696"/>
        </a:folHlink>
      </a:clrScheme>
      <a:clrMap bg1="lt1" tx1="dk1" bg2="lt2" tx2="dk2" accent1="accent1" accent2="accent2" accent3="accent3" accent4="accent4" accent5="accent5" accent6="accent6" hlink="hlink" folHlink="folHlink"/>
    </a:extraClrScheme>
    <a:extraClrScheme>
      <a:clrScheme name="Capsules 4">
        <a:dk1>
          <a:srgbClr val="000000"/>
        </a:dk1>
        <a:lt1>
          <a:srgbClr val="FFFFFF"/>
        </a:lt1>
        <a:dk2>
          <a:srgbClr val="9900CC"/>
        </a:dk2>
        <a:lt2>
          <a:srgbClr val="0033CC"/>
        </a:lt2>
        <a:accent1>
          <a:srgbClr val="FFCC66"/>
        </a:accent1>
        <a:accent2>
          <a:srgbClr val="33CC33"/>
        </a:accent2>
        <a:accent3>
          <a:srgbClr val="FFFFFF"/>
        </a:accent3>
        <a:accent4>
          <a:srgbClr val="000000"/>
        </a:accent4>
        <a:accent5>
          <a:srgbClr val="FFE2B8"/>
        </a:accent5>
        <a:accent6>
          <a:srgbClr val="2DB92D"/>
        </a:accent6>
        <a:hlink>
          <a:srgbClr val="9900CC"/>
        </a:hlink>
        <a:folHlink>
          <a:srgbClr val="9900C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Blends">
  <a:themeElements>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宋体"/>
        <a:cs typeface=""/>
      </a:majorFont>
      <a:minorFont>
        <a:latin typeface="Tahoma"/>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3">
        <a:dk1>
          <a:srgbClr val="000000"/>
        </a:dk1>
        <a:lt1>
          <a:srgbClr val="FFFFFF"/>
        </a:lt1>
        <a:dk2>
          <a:srgbClr val="000000"/>
        </a:dk2>
        <a:lt2>
          <a:srgbClr val="5F5F5F"/>
        </a:lt2>
        <a:accent1>
          <a:srgbClr val="EAEAEA"/>
        </a:accent1>
        <a:accent2>
          <a:srgbClr val="808080"/>
        </a:accent2>
        <a:accent3>
          <a:srgbClr val="FFFFFF"/>
        </a:accent3>
        <a:accent4>
          <a:srgbClr val="000000"/>
        </a:accent4>
        <a:accent5>
          <a:srgbClr val="F3F3F3"/>
        </a:accent5>
        <a:accent6>
          <a:srgbClr val="737373"/>
        </a:accent6>
        <a:hlink>
          <a:srgbClr val="4D4D4D"/>
        </a:hlink>
        <a:folHlink>
          <a:srgbClr val="C0C0C0"/>
        </a:folHlink>
      </a:clrScheme>
      <a:clrMap bg1="lt1" tx1="dk1" bg2="lt2" tx2="dk2" accent1="accent1" accent2="accent2" accent3="accent3" accent4="accent4" accent5="accent5" accent6="accent6" hlink="hlink" folHlink="folHlink"/>
    </a:extraClrScheme>
    <a:extraClrScheme>
      <a:clrScheme name="Blends 4">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
      <a:clrScheme name="Blends 7">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C:\Program Files\Microsoft Office\Templates\Presentation Designs\Blends.pot</Template>
  <TotalTime>1004</TotalTime>
  <Pages>0</Pages>
  <Words>4017</Words>
  <Characters>0</Characters>
  <Application>Microsoft Macintosh PowerPoint</Application>
  <DocSecurity>0</DocSecurity>
  <PresentationFormat>全屏显示(4:3)</PresentationFormat>
  <Lines>0</Lines>
  <Paragraphs>464</Paragraphs>
  <Slides>59</Slides>
  <Notes>1</Notes>
  <HiddenSlides>0</HiddenSlides>
  <MMClips>0</MMClips>
  <ScaleCrop>false</ScaleCrop>
  <HeadingPairs>
    <vt:vector size="8" baseType="variant">
      <vt:variant>
        <vt:lpstr>已用的字体</vt:lpstr>
      </vt:variant>
      <vt:variant>
        <vt:i4>15</vt:i4>
      </vt:variant>
      <vt:variant>
        <vt:lpstr>主题</vt:lpstr>
      </vt:variant>
      <vt:variant>
        <vt:i4>2</vt:i4>
      </vt:variant>
      <vt:variant>
        <vt:lpstr>嵌入 OLE 服务器</vt:lpstr>
      </vt:variant>
      <vt:variant>
        <vt:i4>0</vt:i4>
      </vt:variant>
      <vt:variant>
        <vt:lpstr>幻灯片标题</vt:lpstr>
      </vt:variant>
      <vt:variant>
        <vt:i4>59</vt:i4>
      </vt:variant>
    </vt:vector>
  </HeadingPairs>
  <TitlesOfParts>
    <vt:vector size="76" baseType="lpstr">
      <vt:lpstr>DengXian</vt:lpstr>
      <vt:lpstr>MingLiU</vt:lpstr>
      <vt:lpstr>Monotype Sorts</vt:lpstr>
      <vt:lpstr>Sylfaen</vt:lpstr>
      <vt:lpstr>Symbol</vt:lpstr>
      <vt:lpstr>Tahoma</vt:lpstr>
      <vt:lpstr>Times New Roman</vt:lpstr>
      <vt:lpstr>Wingdings</vt:lpstr>
      <vt:lpstr>仿宋_GB2312</vt:lpstr>
      <vt:lpstr>黑体</vt:lpstr>
      <vt:lpstr>华文中宋</vt:lpstr>
      <vt:lpstr>宋体</vt:lpstr>
      <vt:lpstr>新宋体</vt:lpstr>
      <vt:lpstr>幼圆</vt:lpstr>
      <vt:lpstr>Arial</vt:lpstr>
      <vt:lpstr>Capsules</vt:lpstr>
      <vt:lpstr>Blends</vt:lpstr>
      <vt:lpstr>  租赁装备了世界 Leasing  equipment the world </vt:lpstr>
      <vt:lpstr>目  录</vt:lpstr>
      <vt:lpstr>一、融资租赁和常见的租赁类型</vt:lpstr>
      <vt:lpstr>一、融资租赁和常见的租赁类型</vt:lpstr>
      <vt:lpstr>一、融资租赁和常见的租赁类型</vt:lpstr>
      <vt:lpstr>一、融资租赁和常见的租赁类型</vt:lpstr>
      <vt:lpstr>一、融资租赁和常见的租赁类型</vt:lpstr>
      <vt:lpstr>一、融资租赁和常见的租赁类型</vt:lpstr>
      <vt:lpstr>企业会计准则第21号  租赁 </vt:lpstr>
      <vt:lpstr>一、融资租赁和常见的租赁类型            ——按交易方式分</vt:lpstr>
      <vt:lpstr>二、融资租赁和常见的租赁类型       ——按出租人对融资风险的承受能力</vt:lpstr>
      <vt:lpstr>PowerPoint 演示文稿</vt:lpstr>
      <vt:lpstr>银行借款和租赁的主要区别</vt:lpstr>
      <vt:lpstr>三、融资租赁概况</vt:lpstr>
      <vt:lpstr>三、融资租赁概况</vt:lpstr>
      <vt:lpstr>（二）租赁有多少年历史</vt:lpstr>
      <vt:lpstr>（三）世界上租赁公司有多少种</vt:lpstr>
      <vt:lpstr>（三）中国能开展租赁业务的公司有多少</vt:lpstr>
      <vt:lpstr>（三）中国能开展融资租赁业务的公司有多少</vt:lpstr>
      <vt:lpstr>（四）世界上的租赁概况</vt:lpstr>
      <vt:lpstr>（四）世界上的租赁概况</vt:lpstr>
      <vt:lpstr>（五）我国的租赁业和发达国家有多大差距</vt:lpstr>
      <vt:lpstr>（六）租赁的四大支柱</vt:lpstr>
      <vt:lpstr>（六） 租赁的四大支柱</vt:lpstr>
      <vt:lpstr>（七）租赁的五大驱动因素</vt:lpstr>
      <vt:lpstr>（七） 租赁的五大驱动因素</vt:lpstr>
      <vt:lpstr>（八）租赁的六个发展阶段</vt:lpstr>
      <vt:lpstr>（八） 租赁的六个发展阶段</vt:lpstr>
      <vt:lpstr>（八） 租赁的六个发展阶段</vt:lpstr>
      <vt:lpstr>（八） 租赁的六个发展阶段</vt:lpstr>
      <vt:lpstr>（九）融资租赁的五大功能是什么</vt:lpstr>
      <vt:lpstr>（九）融资租赁的五大功能是什么</vt:lpstr>
      <vt:lpstr>（九） 融资租赁的五大功能是什么</vt:lpstr>
      <vt:lpstr>（九）融资租赁的五大功能是什么</vt:lpstr>
      <vt:lpstr>（九）融资租赁的五大功能是什么</vt:lpstr>
      <vt:lpstr>（九）融资租赁的五大功能是什么</vt:lpstr>
      <vt:lpstr>（十）租赁对各方的好处</vt:lpstr>
      <vt:lpstr>PowerPoint 演示文稿</vt:lpstr>
      <vt:lpstr>改善财务指标（例一）</vt:lpstr>
      <vt:lpstr>改善财务指标（例二）</vt:lpstr>
      <vt:lpstr>改善财务指标（例三）</vt:lpstr>
      <vt:lpstr>对承租人的好处（三）</vt:lpstr>
      <vt:lpstr>对承租人的好处</vt:lpstr>
      <vt:lpstr>对出租人 </vt:lpstr>
      <vt:lpstr>对供应商 </vt:lpstr>
      <vt:lpstr>对政府/国家</vt:lpstr>
      <vt:lpstr>（十一）租赁的风险有多少种</vt:lpstr>
      <vt:lpstr>（十二）租赁的三性</vt:lpstr>
      <vt:lpstr>（十二）租赁的三性</vt:lpstr>
      <vt:lpstr>（十三）、融资租赁公司有那些转变</vt:lpstr>
      <vt:lpstr>（十四）租赁创新方向</vt:lpstr>
      <vt:lpstr>（十四）租赁创新方向</vt:lpstr>
      <vt:lpstr>（十五）租赁项目选择</vt:lpstr>
      <vt:lpstr>（十五）租赁项目选择</vt:lpstr>
      <vt:lpstr>（十六）“存一租三”—浙租典型的租赁模式</vt:lpstr>
      <vt:lpstr>（十七）租赁的收入来源及成本</vt:lpstr>
      <vt:lpstr>（十七）租赁的收入来源及成本</vt:lpstr>
      <vt:lpstr>1、融资租赁公司的机构设置、业务流程及风险规避</vt:lpstr>
      <vt:lpstr>机构设置 </vt:lpstr>
    </vt:vector>
  </TitlesOfParts>
  <Manager/>
  <Company>zjleaisng</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一、什么叫租赁</dc:title>
  <dc:subject/>
  <dc:creator>柯雅敏</dc:creator>
  <cp:keywords/>
  <dc:description/>
  <cp:lastModifiedBy>张艳坤</cp:lastModifiedBy>
  <cp:revision>82</cp:revision>
  <cp:lastPrinted>1601-01-01T00:00:00Z</cp:lastPrinted>
  <dcterms:created xsi:type="dcterms:W3CDTF">2006-04-07T05:51:47Z</dcterms:created>
  <dcterms:modified xsi:type="dcterms:W3CDTF">2015-10-20T06:58:26Z</dcterms:modified>
  <cp:category/>
</cp:coreProperties>
</file>