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53" r:id="rId1"/>
  </p:sldMasterIdLst>
  <p:notesMasterIdLst>
    <p:notesMasterId r:id="rId22"/>
  </p:notesMasterIdLst>
  <p:handoutMasterIdLst>
    <p:handoutMasterId r:id="rId23"/>
  </p:handoutMasterIdLst>
  <p:sldIdLst>
    <p:sldId id="285" r:id="rId2"/>
    <p:sldId id="360" r:id="rId3"/>
    <p:sldId id="378" r:id="rId4"/>
    <p:sldId id="380" r:id="rId5"/>
    <p:sldId id="379" r:id="rId6"/>
    <p:sldId id="384" r:id="rId7"/>
    <p:sldId id="386" r:id="rId8"/>
    <p:sldId id="387" r:id="rId9"/>
    <p:sldId id="400" r:id="rId10"/>
    <p:sldId id="398" r:id="rId11"/>
    <p:sldId id="399" r:id="rId12"/>
    <p:sldId id="394" r:id="rId13"/>
    <p:sldId id="396" r:id="rId14"/>
    <p:sldId id="395" r:id="rId15"/>
    <p:sldId id="388" r:id="rId16"/>
    <p:sldId id="382" r:id="rId17"/>
    <p:sldId id="381" r:id="rId18"/>
    <p:sldId id="389" r:id="rId19"/>
    <p:sldId id="391" r:id="rId20"/>
    <p:sldId id="393" r:id="rId21"/>
  </p:sldIdLst>
  <p:sldSz cx="9144000" cy="6858000" type="screen4x3"/>
  <p:notesSz cx="6815138" cy="99425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7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3F56"/>
    <a:srgbClr val="F69122"/>
    <a:srgbClr val="B2D2DE"/>
    <a:srgbClr val="000000"/>
    <a:srgbClr val="B1C957"/>
    <a:srgbClr val="008000"/>
    <a:srgbClr val="C9A625"/>
    <a:srgbClr val="CCCC00"/>
    <a:srgbClr val="D8B3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6012" autoAdjust="0"/>
  </p:normalViewPr>
  <p:slideViewPr>
    <p:cSldViewPr>
      <p:cViewPr varScale="1">
        <p:scale>
          <a:sx n="112" d="100"/>
          <a:sy n="112" d="100"/>
        </p:scale>
        <p:origin x="1640" y="200"/>
      </p:cViewPr>
      <p:guideLst>
        <p:guide orient="horz" pos="218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2"/>
    </p:cViewPr>
  </p:sorterViewPr>
  <p:notesViewPr>
    <p:cSldViewPr>
      <p:cViewPr varScale="1">
        <p:scale>
          <a:sx n="50" d="100"/>
          <a:sy n="50" d="100"/>
        </p:scale>
        <p:origin x="-2976" y="-96"/>
      </p:cViewPr>
      <p:guideLst>
        <p:guide orient="horz" pos="3131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6080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19A44-EC95-4675-914D-C091330A97B3}" type="datetimeFigureOut">
              <a:rPr lang="zh-CN" altLang="en-US" smtClean="0"/>
              <a:pPr/>
              <a:t>15/5/21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4040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3"/>
          </p:nvPr>
        </p:nvSpPr>
        <p:spPr>
          <a:xfrm>
            <a:off x="3860800" y="9444040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83A6B-9290-49D5-8893-F04B307C1B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6512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fld id="{4401EE8E-13DD-4E76-9479-F83DC021E6F8}" type="datetime1">
              <a:rPr lang="zh-CN" altLang="en-US"/>
              <a:pPr/>
              <a:t>15/5/21</a:t>
            </a:fld>
            <a:endParaRPr lang="en-US"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20750" y="746125"/>
            <a:ext cx="4970463" cy="372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1038" y="4722815"/>
            <a:ext cx="5453062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40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r>
              <a:rPr lang="zh-CN" altLang="en-US"/>
              <a:t>ADC Company Profile 2</a:t>
            </a:r>
            <a:endParaRPr lang="en-US"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0800" y="9444040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fld id="{024D94F6-F117-4BD7-9F6F-8741BEEA1D64}" type="slidenum">
              <a:rPr lang="zh-CN" altLang="en-US"/>
              <a:pPr/>
              <a:t>‹#›</a:t>
            </a:fld>
            <a:endParaRPr lang="en-US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916642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altLang="zh-CN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altLang="zh-CN"/>
              <a:t>Click to edit Master subtitle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200"/>
            </a:lvl1pPr>
          </a:lstStyle>
          <a:p>
            <a:fld id="{F1CC8BD2-5422-4585-9539-8BE4809C10A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F9A377B-D1B2-4C51-8A60-AF3BCDD2C6B9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23304B8-5969-4269-9576-6EE316B2CCB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F6F1FB9-2A26-4698-B223-DC463626ECD0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0CBF42-7B1C-4E2E-89E9-1C9904E0D1D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15E03B8-5398-477E-8755-DA878D2C8CC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1D592AE-FB49-4081-8195-612E48B8EBE8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6D22BFA-0742-44D8-A085-D889FCC7001F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519BBDE-6D2F-4AAD-8416-0C3C53221CD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BB584BE-3902-4196-9FAB-F934D93D5C2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F033AB-3C1C-422A-B31E-156F157572A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6553200" y="63246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82F47A3-393B-439E-854E-FC8DA29379A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a typeface="宋体" pitchFamily="2" charset="-122"/>
              </a:defRPr>
            </a:lvl1pPr>
          </a:lstStyle>
          <a:p>
            <a:fld id="{655CC950-3EB5-450F-96DA-7567B4DD3DA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30" name="Line 6"/>
          <p:cNvSpPr>
            <a:spLocks noChangeShapeType="1"/>
          </p:cNvSpPr>
          <p:nvPr userDrawn="1"/>
        </p:nvSpPr>
        <p:spPr bwMode="auto">
          <a:xfrm>
            <a:off x="1588" y="533400"/>
            <a:ext cx="9142412" cy="1588"/>
          </a:xfrm>
          <a:prstGeom prst="line">
            <a:avLst/>
          </a:prstGeom>
          <a:noFill/>
          <a:ln w="9525" cap="flat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1588" y="6500813"/>
            <a:ext cx="9142412" cy="1587"/>
          </a:xfrm>
          <a:prstGeom prst="line">
            <a:avLst/>
          </a:prstGeom>
          <a:noFill/>
          <a:ln w="9525" cap="flat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8077200" y="6494463"/>
            <a:ext cx="0" cy="38100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a typeface="宋体" pitchFamily="2" charset="-122"/>
              </a:defRPr>
            </a:lvl1pPr>
          </a:lstStyle>
          <a:p>
            <a:r>
              <a:rPr lang="zh-CN" altLang="en-US" dirty="0" smtClean="0"/>
              <a:t>滨海投资 </a:t>
            </a:r>
            <a:r>
              <a:rPr lang="en-US" altLang="zh-CN" dirty="0" smtClean="0"/>
              <a:t>• </a:t>
            </a:r>
            <a:r>
              <a:rPr lang="zh-CN" altLang="en-US" dirty="0" smtClean="0"/>
              <a:t>运营方案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20" y="1143060"/>
            <a:ext cx="4573517" cy="990600"/>
          </a:xfrm>
        </p:spPr>
        <p:txBody>
          <a:bodyPr anchor="ctr"/>
          <a:lstStyle/>
          <a:p>
            <a:r>
              <a:rPr lang="en-US" altLang="zh-CN" sz="2400" b="1" dirty="0" smtClean="0">
                <a:solidFill>
                  <a:srgbClr val="003F56"/>
                </a:solidFill>
                <a:ea typeface="宋体" pitchFamily="2" charset="-122"/>
              </a:rPr>
              <a:t>XX</a:t>
            </a:r>
            <a:r>
              <a:rPr lang="zh-CN" altLang="en-US" sz="2400" b="1" dirty="0" smtClean="0">
                <a:solidFill>
                  <a:srgbClr val="003F56"/>
                </a:solidFill>
                <a:ea typeface="宋体" pitchFamily="2" charset="-122"/>
              </a:rPr>
              <a:t>资产管理有限公司筹建方案</a:t>
            </a:r>
            <a:endParaRPr lang="zh-CN" altLang="en-US" sz="2400" b="1" dirty="0">
              <a:solidFill>
                <a:srgbClr val="003F56"/>
              </a:solidFill>
              <a:ea typeface="宋体" pitchFamily="2" charset="-122"/>
            </a:endParaRPr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0" y="4714884"/>
            <a:ext cx="9144000" cy="1588"/>
          </a:xfrm>
          <a:prstGeom prst="line">
            <a:avLst/>
          </a:prstGeom>
          <a:noFill/>
          <a:ln w="9525" cap="flat" cmpd="sng">
            <a:solidFill>
              <a:srgbClr val="66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0" y="2131996"/>
            <a:ext cx="9144000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6788" y="4786298"/>
            <a:ext cx="2777212" cy="2071702"/>
          </a:xfrm>
          <a:prstGeom prst="rect">
            <a:avLst/>
          </a:prstGeom>
        </p:spPr>
      </p:pic>
      <p:sp>
        <p:nvSpPr>
          <p:cNvPr id="59" name="Rectangle 6"/>
          <p:cNvSpPr txBox="1">
            <a:spLocks noChangeArrowheads="1"/>
          </p:cNvSpPr>
          <p:nvPr/>
        </p:nvSpPr>
        <p:spPr bwMode="auto">
          <a:xfrm>
            <a:off x="5181704" y="2857496"/>
            <a:ext cx="3962296" cy="1374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None/>
              <a:defRPr sz="29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</a:pPr>
            <a:endParaRPr lang="zh-CN" altLang="en-US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0" y="762070"/>
            <a:ext cx="5588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3F56"/>
                </a:solidFill>
                <a:latin typeface="Book Antiqua"/>
                <a:cs typeface="Book Antiqua"/>
              </a:rPr>
              <a:t>XXXXX ASSET MANAGEMENT</a:t>
            </a:r>
            <a:endParaRPr kumimoji="1" lang="zh-CN" altLang="en-US" sz="2800" b="1" dirty="0">
              <a:solidFill>
                <a:srgbClr val="003F56"/>
              </a:solidFill>
              <a:latin typeface="Book Antiqua"/>
              <a:cs typeface="Book Antiqua"/>
            </a:endParaRPr>
          </a:p>
        </p:txBody>
      </p:sp>
      <p:pic>
        <p:nvPicPr>
          <p:cNvPr id="18434" name="Picture 2" descr="http://t3.baidu.com/it/u=2820728296,2587156688&amp;fm=52&amp;gp=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678184"/>
            <a:ext cx="3500430" cy="2179815"/>
          </a:xfrm>
          <a:prstGeom prst="rect">
            <a:avLst/>
          </a:prstGeom>
          <a:noFill/>
        </p:spPr>
      </p:pic>
      <p:pic>
        <p:nvPicPr>
          <p:cNvPr id="18436" name="Picture 4" descr="http://t1.baidu.com/it/u=3327158316,1769496292&amp;fm=52&amp;gp=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714884"/>
            <a:ext cx="2857486" cy="2143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4185F-2DC8-44BB-BC52-E385F11D8B30}" type="slidenum">
              <a:rPr lang="zh-CN" altLang="en-US"/>
              <a:pPr/>
              <a:t>1</a:t>
            </a:fld>
            <a:endParaRPr lang="zh-CN" altLang="en-US"/>
          </a:p>
        </p:txBody>
      </p:sp>
      <p:graphicFrame>
        <p:nvGraphicFramePr>
          <p:cNvPr id="5123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416493"/>
              </p:ext>
            </p:extLst>
          </p:nvPr>
        </p:nvGraphicFramePr>
        <p:xfrm>
          <a:off x="671450" y="1447852"/>
          <a:ext cx="6262688" cy="3834720"/>
        </p:xfrm>
        <a:graphic>
          <a:graphicData uri="http://schemas.openxmlformats.org/drawingml/2006/table">
            <a:tbl>
              <a:tblPr/>
              <a:tblGrid>
                <a:gridCol w="427038"/>
                <a:gridCol w="993775"/>
                <a:gridCol w="3998912"/>
                <a:gridCol w="842963"/>
              </a:tblGrid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B731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章节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B731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页数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公司主营业务与盈利模式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2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法律结构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3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3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组织机构与部门职责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4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公司前期工作计划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5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5</a:t>
                      </a:r>
                      <a:endParaRPr kumimoji="0" lang="zh-CN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人员配备计划及岗位薪酬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6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6</a:t>
                      </a:r>
                      <a:endParaRPr kumimoji="0" lang="zh-CN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主要经营管理制度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16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7</a:t>
                      </a:r>
                      <a:endParaRPr kumimoji="0" lang="zh-CN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筹建初期的关键事项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17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6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附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 pitchFamily="18" charset="0"/>
                          <a:ea typeface="宋体" pitchFamily="2" charset="-122"/>
                        </a:rPr>
                        <a:t>董事会人员简历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Book Antiqua" pitchFamily="18" charset="0"/>
                          <a:ea typeface="宋体" pitchFamily="2" charset="-122"/>
                        </a:rPr>
                        <a:t>18</a:t>
                      </a:r>
                      <a:endParaRPr kumimoji="0" lang="zh-CN" altLang="zh-CN" sz="14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Book Antiqua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目录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69504-A874-44F5-8B2E-A6E1010E81AB}" type="slidenum">
              <a:rPr lang="zh-CN" altLang="en-US"/>
              <a:pPr/>
              <a:t>2</a:t>
            </a:fld>
            <a:endParaRPr lang="zh-CN" altLang="en-US"/>
          </a:p>
        </p:txBody>
      </p:sp>
      <p:sp>
        <p:nvSpPr>
          <p:cNvPr id="8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主营业务与盈利模式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graphicFrame>
        <p:nvGraphicFramePr>
          <p:cNvPr id="7" name="Group 1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784101"/>
              </p:ext>
            </p:extLst>
          </p:nvPr>
        </p:nvGraphicFramePr>
        <p:xfrm>
          <a:off x="1835150" y="1895428"/>
          <a:ext cx="7080136" cy="3916950"/>
        </p:xfrm>
        <a:graphic>
          <a:graphicData uri="http://schemas.openxmlformats.org/drawingml/2006/table">
            <a:tbl>
              <a:tblPr/>
              <a:tblGrid>
                <a:gridCol w="3540068"/>
                <a:gridCol w="3540068"/>
              </a:tblGrid>
              <a:tr h="914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Book Antiqua"/>
                        </a:rPr>
                        <a:t>对受托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ook Antiqua"/>
                          <a:ea typeface="楷体" charset="0"/>
                          <a:cs typeface="Book Antiqua"/>
                        </a:rPr>
                        <a:t>PRE-IPO</a:t>
                      </a: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股权投资基金的管理。包括资金募集、项目评估与投资以及投资后管理。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基金存续期间的管理费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以及基金期满后的收益分成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5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资产收购、管理和处置，资产重组，接受委托管理和处理资产的服务，追加投资。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资产托管费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为企业的并购、重组等提供财务顾问服务；为非上市导向的项目融资提供财务顾问服务。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佣金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801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投资兴办实业，国内贸易，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charset="0"/>
                          <a:ea typeface="楷体" charset="0"/>
                          <a:cs typeface="楷体" charset="0"/>
                        </a:rPr>
                        <a:t>贸易收益</a:t>
                      </a: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charset="0"/>
                        <a:ea typeface="楷体" charset="0"/>
                        <a:cs typeface="楷体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96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AutoShape 85"/>
          <p:cNvSpPr>
            <a:spLocks noChangeArrowheads="1"/>
          </p:cNvSpPr>
          <p:nvPr/>
        </p:nvSpPr>
        <p:spPr bwMode="auto">
          <a:xfrm>
            <a:off x="395288" y="2895614"/>
            <a:ext cx="1439862" cy="693738"/>
          </a:xfrm>
          <a:prstGeom prst="homePlate">
            <a:avLst>
              <a:gd name="adj" fmla="val 31133"/>
            </a:avLst>
          </a:prstGeom>
          <a:solidFill>
            <a:srgbClr val="003F56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ea typeface="楷体" charset="0"/>
                <a:cs typeface="楷体" charset="0"/>
              </a:rPr>
              <a:t>受托资产管理</a:t>
            </a:r>
            <a:endParaRPr lang="zh-CN" altLang="en-US" sz="1600" dirty="0">
              <a:solidFill>
                <a:schemeClr val="bg1"/>
              </a:solidFill>
              <a:ea typeface="楷体" charset="0"/>
              <a:cs typeface="楷体" charset="0"/>
            </a:endParaRPr>
          </a:p>
        </p:txBody>
      </p:sp>
      <p:sp>
        <p:nvSpPr>
          <p:cNvPr id="11" name="AutoShape 86"/>
          <p:cNvSpPr>
            <a:spLocks noChangeArrowheads="1"/>
          </p:cNvSpPr>
          <p:nvPr/>
        </p:nvSpPr>
        <p:spPr bwMode="auto">
          <a:xfrm>
            <a:off x="395288" y="3809990"/>
            <a:ext cx="1439862" cy="723896"/>
          </a:xfrm>
          <a:prstGeom prst="homePlate">
            <a:avLst>
              <a:gd name="adj" fmla="val 31236"/>
            </a:avLst>
          </a:prstGeom>
          <a:solidFill>
            <a:srgbClr val="003F56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ea typeface="楷体" charset="0"/>
                <a:cs typeface="楷体" charset="0"/>
              </a:rPr>
              <a:t>常规财务顾问</a:t>
            </a:r>
            <a:endParaRPr lang="en-US" altLang="zh-CN" sz="1600" dirty="0">
              <a:solidFill>
                <a:schemeClr val="bg1"/>
              </a:solidFill>
              <a:ea typeface="楷体" charset="0"/>
              <a:cs typeface="楷体" charset="0"/>
            </a:endParaRPr>
          </a:p>
        </p:txBody>
      </p:sp>
      <p:sp>
        <p:nvSpPr>
          <p:cNvPr id="12" name="AutoShape 87"/>
          <p:cNvSpPr>
            <a:spLocks noChangeArrowheads="1"/>
          </p:cNvSpPr>
          <p:nvPr/>
        </p:nvSpPr>
        <p:spPr bwMode="auto">
          <a:xfrm>
            <a:off x="395288" y="2005005"/>
            <a:ext cx="1439862" cy="662015"/>
          </a:xfrm>
          <a:prstGeom prst="homePlate">
            <a:avLst>
              <a:gd name="adj" fmla="val 36270"/>
            </a:avLst>
          </a:prstGeom>
          <a:solidFill>
            <a:srgbClr val="003F56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ea typeface="楷体" charset="0"/>
                <a:cs typeface="楷体" charset="0"/>
              </a:rPr>
              <a:t>受托基金管理</a:t>
            </a:r>
            <a:endParaRPr lang="en-US" altLang="zh-CN" sz="1600" dirty="0" smtClean="0">
              <a:solidFill>
                <a:schemeClr val="bg1"/>
              </a:solidFill>
              <a:ea typeface="楷体" charset="0"/>
              <a:cs typeface="楷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7602" y="1371654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华文楷体"/>
                <a:ea typeface="华文楷体"/>
                <a:cs typeface="华文楷体"/>
              </a:rPr>
              <a:t>工作内容</a:t>
            </a:r>
            <a:endParaRPr kumimoji="1" lang="zh-CN" altLang="en-US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40203" y="13716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华文楷体"/>
                <a:ea typeface="华文楷体"/>
                <a:cs typeface="华文楷体"/>
              </a:rPr>
              <a:t>收益来源</a:t>
            </a:r>
            <a:endParaRPr kumimoji="1" lang="zh-CN" altLang="en-US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4" name="AutoShape 86"/>
          <p:cNvSpPr>
            <a:spLocks noChangeArrowheads="1"/>
          </p:cNvSpPr>
          <p:nvPr/>
        </p:nvSpPr>
        <p:spPr bwMode="auto">
          <a:xfrm>
            <a:off x="381110" y="4762450"/>
            <a:ext cx="1439862" cy="723896"/>
          </a:xfrm>
          <a:prstGeom prst="homePlate">
            <a:avLst>
              <a:gd name="adj" fmla="val 31236"/>
            </a:avLst>
          </a:prstGeom>
          <a:solidFill>
            <a:srgbClr val="003F56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ea typeface="楷体" charset="0"/>
                <a:cs typeface="楷体" charset="0"/>
              </a:rPr>
              <a:t>其他业务</a:t>
            </a:r>
            <a:endParaRPr lang="en-US" altLang="zh-CN" sz="1600" dirty="0">
              <a:solidFill>
                <a:schemeClr val="bg1"/>
              </a:solidFill>
              <a:ea typeface="楷体" charset="0"/>
              <a:cs typeface="楷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1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69504-A874-44F5-8B2E-A6E1010E81AB}" type="slidenum">
              <a:rPr lang="zh-CN" altLang="en-US"/>
              <a:pPr/>
              <a:t>3</a:t>
            </a:fld>
            <a:endParaRPr lang="zh-CN" altLang="en-US"/>
          </a:p>
        </p:txBody>
      </p:sp>
      <p:sp>
        <p:nvSpPr>
          <p:cNvPr id="8" name="Rectangle 2" descr="White Marble"/>
          <p:cNvSpPr>
            <a:spLocks noChangeArrowheads="1"/>
          </p:cNvSpPr>
          <p:nvPr/>
        </p:nvSpPr>
        <p:spPr bwMode="auto">
          <a:xfrm>
            <a:off x="0" y="53347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资产管理有限公司法律结构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3571868" y="1643050"/>
            <a:ext cx="1270006" cy="400050"/>
          </a:xfrm>
          <a:prstGeom prst="rect">
            <a:avLst/>
          </a:prstGeom>
          <a:solidFill>
            <a:srgbClr val="B2D2DE"/>
          </a:solidFill>
          <a:ln>
            <a:solidFill>
              <a:srgbClr val="33CCCC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XXX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24" name="Rectangle 25"/>
          <p:cNvSpPr>
            <a:spLocks noChangeArrowheads="1"/>
          </p:cNvSpPr>
          <p:nvPr/>
        </p:nvSpPr>
        <p:spPr bwMode="auto">
          <a:xfrm>
            <a:off x="2928926" y="2786058"/>
            <a:ext cx="2514534" cy="538583"/>
          </a:xfrm>
          <a:prstGeom prst="rect">
            <a:avLst/>
          </a:prstGeom>
          <a:solidFill>
            <a:srgbClr val="B2D2DE"/>
          </a:solidFill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  <a:cs typeface="Arial" charset="0"/>
              </a:rPr>
              <a:t>XX</a:t>
            </a:r>
            <a:r>
              <a:rPr lang="zh-CN" altLang="en-US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  <a:cs typeface="Arial" charset="0"/>
              </a:rPr>
              <a:t>资产管理有限公司</a:t>
            </a:r>
            <a:endParaRPr lang="en-US" altLang="zh-CN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  <a:cs typeface="Arial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5981594" y="4267178"/>
            <a:ext cx="304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0" name="TextBox 26"/>
          <p:cNvSpPr txBox="1"/>
          <p:nvPr/>
        </p:nvSpPr>
        <p:spPr>
          <a:xfrm>
            <a:off x="3857620" y="3929066"/>
            <a:ext cx="38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latin typeface="楷体"/>
                <a:ea typeface="楷体"/>
                <a:cs typeface="楷体"/>
              </a:rPr>
              <a:t>投资</a:t>
            </a:r>
            <a:endParaRPr lang="zh-CN" altLang="en-US" sz="1200" dirty="0">
              <a:latin typeface="楷体"/>
              <a:ea typeface="楷体"/>
              <a:cs typeface="楷体"/>
            </a:endParaRPr>
          </a:p>
        </p:txBody>
      </p:sp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749292" y="1600248"/>
            <a:ext cx="1270006" cy="400050"/>
          </a:xfrm>
          <a:prstGeom prst="rect">
            <a:avLst/>
          </a:prstGeom>
          <a:solidFill>
            <a:srgbClr val="B2D2DE"/>
          </a:solidFill>
          <a:ln>
            <a:solidFill>
              <a:srgbClr val="33CCCC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XX</a:t>
            </a:r>
            <a:r>
              <a:rPr lang="zh-CN" altLang="en-US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集团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42" name="Text Box 20"/>
          <p:cNvSpPr txBox="1">
            <a:spLocks noChangeArrowheads="1"/>
          </p:cNvSpPr>
          <p:nvPr/>
        </p:nvSpPr>
        <p:spPr bwMode="auto">
          <a:xfrm>
            <a:off x="6429388" y="1643050"/>
            <a:ext cx="1270006" cy="400050"/>
          </a:xfrm>
          <a:prstGeom prst="rect">
            <a:avLst/>
          </a:prstGeom>
          <a:solidFill>
            <a:srgbClr val="B2D2DE"/>
          </a:solidFill>
          <a:ln>
            <a:solidFill>
              <a:srgbClr val="33CCCC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XXXX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cxnSp>
        <p:nvCxnSpPr>
          <p:cNvPr id="3" name="直线连接符 2"/>
          <p:cNvCxnSpPr>
            <a:stCxn id="23" idx="2"/>
            <a:endCxn id="24" idx="0"/>
          </p:cNvCxnSpPr>
          <p:nvPr/>
        </p:nvCxnSpPr>
        <p:spPr bwMode="auto">
          <a:xfrm rot="5400000">
            <a:off x="3825053" y="2404240"/>
            <a:ext cx="742958" cy="2067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肘形连接符 5"/>
          <p:cNvCxnSpPr>
            <a:stCxn id="41" idx="2"/>
            <a:endCxn id="24" idx="0"/>
          </p:cNvCxnSpPr>
          <p:nvPr/>
        </p:nvCxnSpPr>
        <p:spPr bwMode="auto">
          <a:xfrm rot="16200000" flipH="1">
            <a:off x="2392364" y="992229"/>
            <a:ext cx="785760" cy="280189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肘形连接符 8"/>
          <p:cNvCxnSpPr>
            <a:stCxn id="42" idx="2"/>
            <a:endCxn id="24" idx="0"/>
          </p:cNvCxnSpPr>
          <p:nvPr/>
        </p:nvCxnSpPr>
        <p:spPr bwMode="auto">
          <a:xfrm rot="5400000">
            <a:off x="5253813" y="975480"/>
            <a:ext cx="742958" cy="287819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6" name="Text Box 20"/>
          <p:cNvSpPr txBox="1">
            <a:spLocks noChangeArrowheads="1"/>
          </p:cNvSpPr>
          <p:nvPr/>
        </p:nvSpPr>
        <p:spPr bwMode="auto">
          <a:xfrm>
            <a:off x="2000232" y="4500570"/>
            <a:ext cx="1270006" cy="400050"/>
          </a:xfrm>
          <a:prstGeom prst="rect">
            <a:avLst/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项目公司</a:t>
            </a: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1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58" name="Text Box 20"/>
          <p:cNvSpPr txBox="1">
            <a:spLocks noChangeArrowheads="1"/>
          </p:cNvSpPr>
          <p:nvPr/>
        </p:nvSpPr>
        <p:spPr bwMode="auto">
          <a:xfrm>
            <a:off x="3571868" y="4500570"/>
            <a:ext cx="1270006" cy="400050"/>
          </a:xfrm>
          <a:prstGeom prst="rect">
            <a:avLst/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项目公司</a:t>
            </a:r>
            <a:r>
              <a:rPr lang="en-US" altLang="zh-CN" sz="1400" dirty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2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59" name="Text Box 20"/>
          <p:cNvSpPr txBox="1">
            <a:spLocks noChangeArrowheads="1"/>
          </p:cNvSpPr>
          <p:nvPr/>
        </p:nvSpPr>
        <p:spPr bwMode="auto">
          <a:xfrm>
            <a:off x="5143504" y="4500570"/>
            <a:ext cx="1270006" cy="400050"/>
          </a:xfrm>
          <a:prstGeom prst="rect">
            <a:avLst/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项目公司</a:t>
            </a:r>
            <a:r>
              <a:rPr lang="en-US" altLang="zh-CN" sz="1400" dirty="0" smtClean="0">
                <a:solidFill>
                  <a:schemeClr val="tx1"/>
                </a:solidFill>
                <a:latin typeface="Book Antiqua" pitchFamily="18" charset="0"/>
                <a:ea typeface="宋体" pitchFamily="2" charset="-122"/>
              </a:rPr>
              <a:t>…</a:t>
            </a:r>
            <a:endParaRPr lang="zh-CN" altLang="en-US" sz="1400" dirty="0">
              <a:solidFill>
                <a:schemeClr val="tx1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6500826" y="2071678"/>
            <a:ext cx="5333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 dirty="0" smtClean="0">
                <a:latin typeface="Book Antiqua" pitchFamily="18" charset="0"/>
              </a:rPr>
              <a:t>40%</a:t>
            </a:r>
            <a:endParaRPr lang="en-US" altLang="zh-CN" sz="1200" dirty="0">
              <a:latin typeface="Book Antiqua" pitchFamily="18" charset="0"/>
            </a:endParaRP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3643306" y="2071678"/>
            <a:ext cx="5333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 dirty="0">
                <a:latin typeface="Book Antiqua" pitchFamily="18" charset="0"/>
              </a:rPr>
              <a:t>3</a:t>
            </a:r>
            <a:r>
              <a:rPr lang="en-US" altLang="zh-CN" sz="1200" dirty="0" smtClean="0">
                <a:latin typeface="Book Antiqua" pitchFamily="18" charset="0"/>
              </a:rPr>
              <a:t>0%</a:t>
            </a:r>
            <a:endParaRPr lang="en-US" altLang="zh-CN" sz="1200" dirty="0">
              <a:latin typeface="Book Antiqua" pitchFamily="18" charset="0"/>
            </a:endParaRPr>
          </a:p>
        </p:txBody>
      </p:sp>
      <p:sp>
        <p:nvSpPr>
          <p:cNvPr id="33" name="Text Box 29"/>
          <p:cNvSpPr txBox="1">
            <a:spLocks noChangeArrowheads="1"/>
          </p:cNvSpPr>
          <p:nvPr/>
        </p:nvSpPr>
        <p:spPr bwMode="auto">
          <a:xfrm>
            <a:off x="990698" y="2057436"/>
            <a:ext cx="5333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 dirty="0">
                <a:latin typeface="Book Antiqua" pitchFamily="18" charset="0"/>
              </a:rPr>
              <a:t>3</a:t>
            </a:r>
            <a:r>
              <a:rPr lang="en-US" altLang="zh-CN" sz="1200" dirty="0" smtClean="0">
                <a:latin typeface="Book Antiqua" pitchFamily="18" charset="0"/>
              </a:rPr>
              <a:t>0%</a:t>
            </a:r>
            <a:endParaRPr lang="en-US" altLang="zh-CN" sz="1200" dirty="0">
              <a:latin typeface="Book Antiqua" pitchFamily="18" charset="0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2500298" y="3571876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latin typeface="楷体"/>
                <a:ea typeface="楷体"/>
                <a:cs typeface="楷体"/>
              </a:rPr>
              <a:t>资产托管</a:t>
            </a:r>
            <a:endParaRPr lang="zh-CN" altLang="en-US" sz="1200" dirty="0">
              <a:latin typeface="楷体"/>
              <a:ea typeface="楷体"/>
              <a:cs typeface="楷体"/>
            </a:endParaRPr>
          </a:p>
        </p:txBody>
      </p:sp>
      <p:sp>
        <p:nvSpPr>
          <p:cNvPr id="38" name="Text Box 29"/>
          <p:cNvSpPr txBox="1">
            <a:spLocks noChangeArrowheads="1"/>
          </p:cNvSpPr>
          <p:nvPr/>
        </p:nvSpPr>
        <p:spPr bwMode="auto">
          <a:xfrm>
            <a:off x="4786314" y="3643314"/>
            <a:ext cx="100013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dirty="0" smtClean="0">
                <a:latin typeface="Book Antiqua" pitchFamily="18" charset="0"/>
              </a:rPr>
              <a:t>基金管理</a:t>
            </a:r>
            <a:endParaRPr lang="en-US" altLang="zh-CN" sz="1200" dirty="0">
              <a:latin typeface="Book Antiqua" pitchFamily="18" charset="0"/>
            </a:endParaRPr>
          </a:p>
        </p:txBody>
      </p:sp>
      <p:cxnSp>
        <p:nvCxnSpPr>
          <p:cNvPr id="51" name="直接箭头连接符 50"/>
          <p:cNvCxnSpPr>
            <a:stCxn id="24" idx="2"/>
            <a:endCxn id="58" idx="0"/>
          </p:cNvCxnSpPr>
          <p:nvPr/>
        </p:nvCxnSpPr>
        <p:spPr bwMode="auto">
          <a:xfrm rot="16200000" flipH="1">
            <a:off x="3608568" y="3902266"/>
            <a:ext cx="1175929" cy="2067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0" name="肘形连接符 59"/>
          <p:cNvCxnSpPr/>
          <p:nvPr/>
        </p:nvCxnSpPr>
        <p:spPr bwMode="auto">
          <a:xfrm rot="5400000">
            <a:off x="2330622" y="3098609"/>
            <a:ext cx="1175929" cy="155095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8" name="肘形连接符 77"/>
          <p:cNvCxnSpPr/>
          <p:nvPr/>
        </p:nvCxnSpPr>
        <p:spPr bwMode="auto">
          <a:xfrm rot="16200000" flipH="1">
            <a:off x="4851631" y="3077933"/>
            <a:ext cx="1175929" cy="1592314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9" name="圆角矩形 78"/>
          <p:cNvSpPr/>
          <p:nvPr/>
        </p:nvSpPr>
        <p:spPr bwMode="auto">
          <a:xfrm>
            <a:off x="785786" y="5786454"/>
            <a:ext cx="7215238" cy="642942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按照公司法规定资产管理公司注册资本金最低</a:t>
            </a: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1000</a:t>
            </a: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万元</a:t>
            </a:r>
            <a:endParaRPr kumimoji="0" lang="en-US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95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69504-A874-44F5-8B2E-A6E1010E81AB}" type="slidenum">
              <a:rPr lang="zh-CN" altLang="en-US"/>
              <a:pPr/>
              <a:t>4</a:t>
            </a:fld>
            <a:endParaRPr lang="zh-CN" altLang="en-US" dirty="0"/>
          </a:p>
        </p:txBody>
      </p:sp>
      <p:sp>
        <p:nvSpPr>
          <p:cNvPr id="8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资产管理公司组织结构：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1" name="圆角矩形 10"/>
          <p:cNvSpPr/>
          <p:nvPr/>
        </p:nvSpPr>
        <p:spPr bwMode="auto">
          <a:xfrm>
            <a:off x="3581426" y="2268582"/>
            <a:ext cx="2336119" cy="457188"/>
          </a:xfrm>
          <a:prstGeom prst="roundRect">
            <a:avLst/>
          </a:prstGeom>
          <a:noFill/>
          <a:ln>
            <a:solidFill>
              <a:srgbClr val="4F81BD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总经理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圆角矩形 11"/>
          <p:cNvSpPr/>
          <p:nvPr/>
        </p:nvSpPr>
        <p:spPr bwMode="auto">
          <a:xfrm>
            <a:off x="3581426" y="1371654"/>
            <a:ext cx="2337977" cy="439739"/>
          </a:xfrm>
          <a:prstGeom prst="roundRect">
            <a:avLst/>
          </a:prstGeom>
          <a:noFill/>
          <a:ln>
            <a:solidFill>
              <a:srgbClr val="4F81BD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董事长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 bwMode="auto">
          <a:xfrm>
            <a:off x="3425847" y="3412211"/>
            <a:ext cx="1260000" cy="442912"/>
          </a:xfrm>
          <a:prstGeom prst="roundRect">
            <a:avLst/>
          </a:prstGeom>
          <a:noFill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港口事业部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圆角矩形 14"/>
          <p:cNvSpPr/>
          <p:nvPr/>
        </p:nvSpPr>
        <p:spPr bwMode="auto">
          <a:xfrm>
            <a:off x="4822896" y="3412211"/>
            <a:ext cx="1260000" cy="442912"/>
          </a:xfrm>
          <a:prstGeom prst="round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咨询服务部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6190743" y="3412211"/>
            <a:ext cx="1260000" cy="442912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计划财务部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2048702" y="3413798"/>
            <a:ext cx="1243329" cy="460375"/>
          </a:xfrm>
          <a:prstGeom prst="roundRect">
            <a:avLst/>
          </a:prstGeom>
          <a:noFill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物流事业部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640500" y="3411551"/>
            <a:ext cx="1260000" cy="460375"/>
          </a:xfrm>
          <a:prstGeom prst="roundRect">
            <a:avLst/>
          </a:prstGeom>
          <a:noFill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能源事业部</a:t>
            </a: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圆角矩形 18"/>
          <p:cNvSpPr/>
          <p:nvPr/>
        </p:nvSpPr>
        <p:spPr bwMode="auto">
          <a:xfrm>
            <a:off x="7562306" y="3411551"/>
            <a:ext cx="1260000" cy="442912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综合管理部</a:t>
            </a:r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609704" y="3944937"/>
            <a:ext cx="1336745" cy="2246769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负责能源基金的募集，方案设计，海内外矿产资源的筛选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煤炭行业的投资及资产管理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煤炭流通领域投资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石油资源投资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4783639" y="3944937"/>
            <a:ext cx="1336745" cy="2354491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负责开拓建设工程市场（水利、土木），寻找可合作的项目进行咨询服务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为企业并购、重组、上市进行服务咨询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为企业项目融资提供咨询服务</a:t>
            </a: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endParaRPr lang="zh-CN" altLang="en-US" sz="1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3387651" y="3944937"/>
            <a:ext cx="1336745" cy="2092881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负责相关港口项目的经营，货物装卸、仓储和船舶靠泊服务</a:t>
            </a: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货物的加工换装及与船舶有关的工商业服务</a:t>
            </a: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货物从码头到港口后方陆域的配送一体化服务</a:t>
            </a:r>
            <a:endParaRPr lang="zh-CN" altLang="en-US" sz="1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24" name="Text Box 11"/>
          <p:cNvSpPr txBox="1">
            <a:spLocks noChangeArrowheads="1"/>
          </p:cNvSpPr>
          <p:nvPr/>
        </p:nvSpPr>
        <p:spPr bwMode="auto">
          <a:xfrm>
            <a:off x="2005692" y="3944937"/>
            <a:ext cx="1336745" cy="2277547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全面负责物流园区的立项、设计建设、招商入园、后期管理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建立第三方物流体系、打造物流网络、建立电子商务平台、钩织连接物流商品上下的交易平台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endParaRPr lang="zh-CN" altLang="en-US" sz="1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6158129" y="3944937"/>
            <a:ext cx="1336745" cy="2431435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负责公司财务管理和经济核算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如实反映财务状况及经营成果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监督收支，依法纳税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统一资金参与经营决策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指导属下单位的财务管理及经济核算</a:t>
            </a:r>
            <a:endParaRPr lang="zh-CN" altLang="en-US" sz="1200" dirty="0">
              <a:latin typeface="华文楷体"/>
              <a:ea typeface="华文楷体"/>
              <a:cs typeface="华文楷体"/>
            </a:endParaRPr>
          </a:p>
        </p:txBody>
      </p:sp>
      <p:cxnSp>
        <p:nvCxnSpPr>
          <p:cNvPr id="35" name="直线连接符 34"/>
          <p:cNvCxnSpPr>
            <a:stCxn id="12" idx="2"/>
            <a:endCxn id="11" idx="0"/>
          </p:cNvCxnSpPr>
          <p:nvPr/>
        </p:nvCxnSpPr>
        <p:spPr bwMode="auto">
          <a:xfrm flipH="1">
            <a:off x="4749486" y="1811393"/>
            <a:ext cx="929" cy="4571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肘形连接符 36"/>
          <p:cNvCxnSpPr>
            <a:stCxn id="11" idx="2"/>
            <a:endCxn id="14" idx="0"/>
          </p:cNvCxnSpPr>
          <p:nvPr/>
        </p:nvCxnSpPr>
        <p:spPr bwMode="auto">
          <a:xfrm rot="5400000">
            <a:off x="4059447" y="2722171"/>
            <a:ext cx="686441" cy="69363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肘形连接符 38"/>
          <p:cNvCxnSpPr>
            <a:stCxn id="11" idx="2"/>
            <a:endCxn id="15" idx="0"/>
          </p:cNvCxnSpPr>
          <p:nvPr/>
        </p:nvCxnSpPr>
        <p:spPr bwMode="auto">
          <a:xfrm rot="16200000" flipH="1">
            <a:off x="4757971" y="2717285"/>
            <a:ext cx="686441" cy="703410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肘形连接符 40"/>
          <p:cNvCxnSpPr>
            <a:stCxn id="11" idx="2"/>
            <a:endCxn id="10" idx="0"/>
          </p:cNvCxnSpPr>
          <p:nvPr/>
        </p:nvCxnSpPr>
        <p:spPr bwMode="auto">
          <a:xfrm rot="5400000">
            <a:off x="3365913" y="2030225"/>
            <a:ext cx="688028" cy="207911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" name="肘形连接符 42"/>
          <p:cNvCxnSpPr>
            <a:stCxn id="11" idx="2"/>
            <a:endCxn id="16" idx="0"/>
          </p:cNvCxnSpPr>
          <p:nvPr/>
        </p:nvCxnSpPr>
        <p:spPr bwMode="auto">
          <a:xfrm rot="16200000" flipH="1">
            <a:off x="5441894" y="2033361"/>
            <a:ext cx="686441" cy="2071257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肘形连接符 44"/>
          <p:cNvCxnSpPr>
            <a:stCxn id="11" idx="2"/>
            <a:endCxn id="18" idx="0"/>
          </p:cNvCxnSpPr>
          <p:nvPr/>
        </p:nvCxnSpPr>
        <p:spPr bwMode="auto">
          <a:xfrm rot="5400000">
            <a:off x="2667103" y="1329167"/>
            <a:ext cx="685781" cy="3478986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肘形连接符 46"/>
          <p:cNvCxnSpPr>
            <a:stCxn id="11" idx="2"/>
            <a:endCxn id="19" idx="0"/>
          </p:cNvCxnSpPr>
          <p:nvPr/>
        </p:nvCxnSpPr>
        <p:spPr bwMode="auto">
          <a:xfrm rot="16200000" flipH="1">
            <a:off x="6128006" y="1347250"/>
            <a:ext cx="685781" cy="3442820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rgbClr val="003F5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7529693" y="3950175"/>
            <a:ext cx="1336745" cy="1908215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负责公司的人事、行政、后勤等综合管理事务</a:t>
            </a:r>
            <a:endParaRPr lang="zh-CN" altLang="en-US" sz="1200" dirty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负责公司所有项目的资料管理，包括但不限于分类、存档等</a:t>
            </a:r>
            <a:endParaRPr lang="en-US" altLang="zh-CN" sz="12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200" dirty="0" smtClean="0">
                <a:latin typeface="华文楷体"/>
                <a:ea typeface="华文楷体"/>
                <a:cs typeface="华文楷体"/>
              </a:rPr>
              <a:t>汇总已发基金的定期报告</a:t>
            </a:r>
            <a:endParaRPr lang="zh-CN" altLang="en-US" sz="1200" dirty="0"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98587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5</a:t>
            </a:fld>
            <a:endParaRPr lang="zh-CN" altLang="en-US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资产管理公司前期工作计划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6172158" y="1638959"/>
            <a:ext cx="0" cy="4500000"/>
          </a:xfrm>
          <a:prstGeom prst="line">
            <a:avLst/>
          </a:prstGeom>
          <a:noFill/>
          <a:ln w="6350">
            <a:solidFill>
              <a:srgbClr val="8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496870" y="1846921"/>
            <a:ext cx="8100000" cy="0"/>
          </a:xfrm>
          <a:prstGeom prst="line">
            <a:avLst/>
          </a:prstGeom>
          <a:noFill/>
          <a:ln w="22225">
            <a:solidFill>
              <a:srgbClr val="003F56"/>
            </a:solidFill>
            <a:round/>
            <a:headEnd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500484" y="2158115"/>
            <a:ext cx="8013436" cy="749482"/>
            <a:chOff x="-1362" y="2370"/>
            <a:chExt cx="10558" cy="961"/>
          </a:xfrm>
        </p:grpSpPr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-1362" y="2370"/>
              <a:ext cx="10530" cy="0"/>
            </a:xfrm>
            <a:prstGeom prst="line">
              <a:avLst/>
            </a:prstGeom>
            <a:noFill/>
            <a:ln w="6350">
              <a:solidFill>
                <a:srgbClr val="003F5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zh-CN" altLang="en-US"/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auto">
            <a:xfrm>
              <a:off x="-1339" y="2858"/>
              <a:ext cx="10530" cy="0"/>
            </a:xfrm>
            <a:prstGeom prst="line">
              <a:avLst/>
            </a:prstGeom>
            <a:noFill/>
            <a:ln w="6350">
              <a:solidFill>
                <a:srgbClr val="003F5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zh-CN" altLang="en-US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>
              <a:off x="-1334" y="3331"/>
              <a:ext cx="10530" cy="0"/>
            </a:xfrm>
            <a:prstGeom prst="line">
              <a:avLst/>
            </a:prstGeom>
            <a:noFill/>
            <a:ln w="6350">
              <a:solidFill>
                <a:srgbClr val="003F5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zh-CN" altLang="en-US"/>
            </a:p>
          </p:txBody>
        </p:sp>
      </p:grpSp>
      <p:sp>
        <p:nvSpPr>
          <p:cNvPr id="11" name="Freeform 9"/>
          <p:cNvSpPr>
            <a:spLocks/>
          </p:cNvSpPr>
          <p:nvPr/>
        </p:nvSpPr>
        <p:spPr bwMode="auto">
          <a:xfrm>
            <a:off x="3210494" y="1472277"/>
            <a:ext cx="5400000" cy="4679995"/>
          </a:xfrm>
          <a:custGeom>
            <a:avLst/>
            <a:gdLst>
              <a:gd name="T0" fmla="*/ 0 w 3948"/>
              <a:gd name="T1" fmla="*/ 2277 h 2277"/>
              <a:gd name="T2" fmla="*/ 0 w 3948"/>
              <a:gd name="T3" fmla="*/ 0 h 2277"/>
              <a:gd name="T4" fmla="*/ 3948 w 3948"/>
              <a:gd name="T5" fmla="*/ 0 h 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8" h="2277">
                <a:moveTo>
                  <a:pt x="0" y="2277"/>
                </a:moveTo>
                <a:lnTo>
                  <a:pt x="0" y="0"/>
                </a:lnTo>
                <a:lnTo>
                  <a:pt x="3948" y="0"/>
                </a:lnTo>
              </a:path>
            </a:pathLst>
          </a:custGeom>
          <a:noFill/>
          <a:ln w="22225" cap="flat" cmpd="sng">
            <a:solidFill>
              <a:srgbClr val="003F56"/>
            </a:solidFill>
            <a:prstDash val="solid"/>
            <a:round/>
            <a:headEnd type="none" w="med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3581426" y="1738971"/>
            <a:ext cx="0" cy="4388582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3970099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353242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5118534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5476260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5819841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>
            <a:off x="4736608" y="1638959"/>
            <a:ext cx="0" cy="4500000"/>
          </a:xfrm>
          <a:prstGeom prst="line">
            <a:avLst/>
          </a:prstGeom>
          <a:noFill/>
          <a:ln w="6350">
            <a:solidFill>
              <a:srgbClr val="8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Line 17"/>
          <p:cNvSpPr>
            <a:spLocks noChangeShapeType="1"/>
          </p:cNvSpPr>
          <p:nvPr/>
        </p:nvSpPr>
        <p:spPr bwMode="auto">
          <a:xfrm>
            <a:off x="6896937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1" name="Line 18"/>
          <p:cNvSpPr>
            <a:spLocks noChangeShapeType="1"/>
          </p:cNvSpPr>
          <p:nvPr/>
        </p:nvSpPr>
        <p:spPr bwMode="auto">
          <a:xfrm>
            <a:off x="7238930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3352086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/>
                </a:solidFill>
                <a:latin typeface="Book Antiqua"/>
                <a:cs typeface="Book Antiqua"/>
              </a:rPr>
              <a:t>1</a:t>
            </a: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3729280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/>
                </a:solidFill>
                <a:latin typeface="Book Antiqua"/>
                <a:cs typeface="Book Antiqua"/>
              </a:rPr>
              <a:t>2</a:t>
            </a: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4135427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3</a:t>
            </a: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4495802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4</a:t>
            </a:r>
          </a:p>
        </p:txBody>
      </p:sp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4902307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5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5279517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/>
                </a:solidFill>
                <a:latin typeface="Book Antiqua"/>
                <a:cs typeface="Book Antiqua"/>
              </a:rPr>
              <a:t>6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5630964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7</a:t>
            </a:r>
          </a:p>
        </p:txBody>
      </p:sp>
      <p:sp>
        <p:nvSpPr>
          <p:cNvPr id="29" name="Text Box 26"/>
          <p:cNvSpPr txBox="1">
            <a:spLocks noChangeArrowheads="1"/>
          </p:cNvSpPr>
          <p:nvPr/>
        </p:nvSpPr>
        <p:spPr bwMode="auto">
          <a:xfrm>
            <a:off x="5968611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8</a:t>
            </a:r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6306259" y="1654456"/>
            <a:ext cx="76944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9</a:t>
            </a:r>
          </a:p>
        </p:txBody>
      </p:sp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6659590" y="1654456"/>
            <a:ext cx="15388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10</a:t>
            </a: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6984420" y="1654456"/>
            <a:ext cx="15388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/>
                </a:solidFill>
                <a:latin typeface="Book Antiqua"/>
                <a:cs typeface="Book Antiqua"/>
              </a:rPr>
              <a:t>11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7365410" y="1654456"/>
            <a:ext cx="15388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>
                <a:solidFill>
                  <a:schemeClr val="tx1"/>
                </a:solidFill>
                <a:latin typeface="Book Antiqua"/>
                <a:cs typeface="Book Antiqua"/>
              </a:rPr>
              <a:t>12</a:t>
            </a:r>
          </a:p>
        </p:txBody>
      </p:sp>
      <p:sp>
        <p:nvSpPr>
          <p:cNvPr id="34" name="Text Box 31"/>
          <p:cNvSpPr txBox="1">
            <a:spLocks noChangeArrowheads="1"/>
          </p:cNvSpPr>
          <p:nvPr/>
        </p:nvSpPr>
        <p:spPr bwMode="auto">
          <a:xfrm>
            <a:off x="3748441" y="1472274"/>
            <a:ext cx="55949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 smtClean="0">
                <a:latin typeface="宋体"/>
                <a:ea typeface="宋体"/>
                <a:cs typeface="宋体"/>
              </a:rPr>
              <a:t>第</a:t>
            </a:r>
            <a:r>
              <a:rPr lang="en-US" altLang="zh-CN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1</a:t>
            </a:r>
            <a:r>
              <a:rPr lang="zh-CN" altLang="en-US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个月</a:t>
            </a:r>
            <a:endParaRPr lang="en-US" altLang="zh-CN" sz="1200" dirty="0">
              <a:solidFill>
                <a:schemeClr val="tx1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35" name="Line 32"/>
          <p:cNvSpPr>
            <a:spLocks noChangeShapeType="1"/>
          </p:cNvSpPr>
          <p:nvPr/>
        </p:nvSpPr>
        <p:spPr bwMode="auto">
          <a:xfrm>
            <a:off x="6525798" y="1738971"/>
            <a:ext cx="0" cy="439200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36" name="Text Box 33"/>
          <p:cNvSpPr txBox="1">
            <a:spLocks noChangeArrowheads="1"/>
          </p:cNvSpPr>
          <p:nvPr/>
        </p:nvSpPr>
        <p:spPr bwMode="auto">
          <a:xfrm>
            <a:off x="5378611" y="1472274"/>
            <a:ext cx="55949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 smtClean="0">
                <a:latin typeface="宋体"/>
                <a:ea typeface="宋体"/>
                <a:cs typeface="宋体"/>
              </a:rPr>
              <a:t>第</a:t>
            </a:r>
            <a:r>
              <a:rPr lang="en-US" altLang="zh-CN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2</a:t>
            </a:r>
            <a:r>
              <a:rPr lang="zh-CN" altLang="en-US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个月</a:t>
            </a:r>
            <a:endParaRPr lang="en-US" altLang="zh-CN" sz="1200" dirty="0">
              <a:solidFill>
                <a:schemeClr val="tx1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37" name="Text Box 34"/>
          <p:cNvSpPr txBox="1">
            <a:spLocks noChangeArrowheads="1"/>
          </p:cNvSpPr>
          <p:nvPr/>
        </p:nvSpPr>
        <p:spPr bwMode="auto">
          <a:xfrm>
            <a:off x="7101153" y="1472274"/>
            <a:ext cx="559498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zh-CN" altLang="en-US" sz="1200" dirty="0" smtClean="0">
                <a:latin typeface="宋体"/>
                <a:ea typeface="宋体"/>
                <a:cs typeface="宋体"/>
              </a:rPr>
              <a:t>第</a:t>
            </a:r>
            <a:r>
              <a:rPr lang="en-US" altLang="zh-CN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3</a:t>
            </a:r>
            <a:r>
              <a:rPr lang="zh-CN" altLang="en-US" sz="1200" dirty="0" smtClean="0">
                <a:solidFill>
                  <a:schemeClr val="tx1"/>
                </a:solidFill>
                <a:latin typeface="宋体"/>
                <a:ea typeface="宋体"/>
                <a:cs typeface="宋体"/>
              </a:rPr>
              <a:t>个月</a:t>
            </a:r>
            <a:endParaRPr lang="en-US" altLang="zh-CN" sz="1200" dirty="0">
              <a:solidFill>
                <a:schemeClr val="tx1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527537" y="1592400"/>
            <a:ext cx="615553" cy="184666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zh-CN" altLang="en-US" sz="1200" dirty="0" smtClean="0">
                <a:latin typeface="宋体"/>
                <a:ea typeface="宋体"/>
                <a:cs typeface="宋体"/>
              </a:rPr>
              <a:t>工作内容</a:t>
            </a:r>
            <a:endParaRPr lang="en-US" altLang="zh-CN" sz="1200" dirty="0">
              <a:solidFill>
                <a:schemeClr val="tx1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>
          <a:xfrm>
            <a:off x="457202" y="1905040"/>
            <a:ext cx="2971828" cy="4419484"/>
          </a:xfrm>
          <a:prstGeom prst="rect">
            <a:avLst/>
          </a:prstGeom>
        </p:spPr>
        <p:txBody>
          <a:bodyPr/>
          <a:lstStyle/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管理公司注册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公司标识、名片、宣传资料设计印刷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公司网站建设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办公、通讯、交通等必要设施设备购置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管理公司经营管理制度建设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人员招聘与培训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寻找、筛选、联络拟投资项目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对拟投资项目进行初步尽调（</a:t>
            </a:r>
            <a:r>
              <a:rPr lang="en-US" altLang="zh-CN" sz="1200" kern="0" dirty="0" smtClean="0">
                <a:latin typeface="楷体"/>
                <a:ea typeface="楷体"/>
                <a:cs typeface="楷体"/>
              </a:rPr>
              <a:t>5</a:t>
            </a: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家以上）</a:t>
            </a:r>
            <a:endParaRPr lang="en-US" altLang="zh-CN" sz="1200" kern="0" dirty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设计投资计划及退出方案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与潜在投资人及项目方联系、沟通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签署资产托管协议、项目合作协议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endParaRPr lang="en-US" altLang="zh-CN" sz="1200" kern="0" dirty="0" smtClean="0">
              <a:latin typeface="楷体"/>
              <a:ea typeface="楷体"/>
              <a:cs typeface="楷体"/>
            </a:endParaRPr>
          </a:p>
          <a:p>
            <a:pPr marL="72000" indent="-720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Blip>
                <a:blip r:embed="rId2"/>
              </a:buBlip>
              <a:defRPr/>
            </a:pPr>
            <a:r>
              <a:rPr lang="zh-CN" altLang="en-US" sz="1200" kern="0" dirty="0" smtClean="0">
                <a:latin typeface="楷体"/>
                <a:ea typeface="楷体"/>
                <a:cs typeface="楷体"/>
              </a:rPr>
              <a:t>对托管方案及投资方案实施执行</a:t>
            </a:r>
            <a:endParaRPr lang="en-US" altLang="zh-CN" sz="1200" kern="0" dirty="0" smtClean="0">
              <a:latin typeface="楷体"/>
              <a:ea typeface="楷体"/>
              <a:cs typeface="楷体"/>
            </a:endParaRPr>
          </a:p>
        </p:txBody>
      </p:sp>
      <p:sp>
        <p:nvSpPr>
          <p:cNvPr id="43" name="Line 8"/>
          <p:cNvSpPr>
            <a:spLocks noChangeShapeType="1"/>
          </p:cNvSpPr>
          <p:nvPr/>
        </p:nvSpPr>
        <p:spPr bwMode="auto">
          <a:xfrm>
            <a:off x="533506" y="3276604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4" name="Line 8"/>
          <p:cNvSpPr>
            <a:spLocks noChangeShapeType="1"/>
          </p:cNvSpPr>
          <p:nvPr/>
        </p:nvSpPr>
        <p:spPr bwMode="auto">
          <a:xfrm>
            <a:off x="533506" y="3630240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5" name="Line 8"/>
          <p:cNvSpPr>
            <a:spLocks noChangeShapeType="1"/>
          </p:cNvSpPr>
          <p:nvPr/>
        </p:nvSpPr>
        <p:spPr bwMode="auto">
          <a:xfrm>
            <a:off x="533506" y="4014162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6" name="Line 8"/>
          <p:cNvSpPr>
            <a:spLocks noChangeShapeType="1"/>
          </p:cNvSpPr>
          <p:nvPr/>
        </p:nvSpPr>
        <p:spPr bwMode="auto">
          <a:xfrm>
            <a:off x="533506" y="4367798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7" name="Line 8"/>
          <p:cNvSpPr>
            <a:spLocks noChangeShapeType="1"/>
          </p:cNvSpPr>
          <p:nvPr/>
        </p:nvSpPr>
        <p:spPr bwMode="auto">
          <a:xfrm>
            <a:off x="533506" y="4748788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533506" y="5102424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9" name="Line 8"/>
          <p:cNvSpPr>
            <a:spLocks noChangeShapeType="1"/>
          </p:cNvSpPr>
          <p:nvPr/>
        </p:nvSpPr>
        <p:spPr bwMode="auto">
          <a:xfrm>
            <a:off x="533506" y="5486346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50" name="Line 8"/>
          <p:cNvSpPr>
            <a:spLocks noChangeShapeType="1"/>
          </p:cNvSpPr>
          <p:nvPr/>
        </p:nvSpPr>
        <p:spPr bwMode="auto">
          <a:xfrm>
            <a:off x="533506" y="5839982"/>
            <a:ext cx="7992184" cy="0"/>
          </a:xfrm>
          <a:prstGeom prst="line">
            <a:avLst/>
          </a:prstGeom>
          <a:noFill/>
          <a:ln w="6350">
            <a:solidFill>
              <a:srgbClr val="003F5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 bwMode="auto">
          <a:xfrm>
            <a:off x="3212648" y="1970293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2" name="矩形 51"/>
          <p:cNvSpPr/>
          <p:nvPr/>
        </p:nvSpPr>
        <p:spPr bwMode="auto">
          <a:xfrm>
            <a:off x="3581426" y="2314650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3" name="矩形 52"/>
          <p:cNvSpPr/>
          <p:nvPr/>
        </p:nvSpPr>
        <p:spPr bwMode="auto">
          <a:xfrm>
            <a:off x="3962416" y="2695640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4" name="矩形 53"/>
          <p:cNvSpPr/>
          <p:nvPr/>
        </p:nvSpPr>
        <p:spPr bwMode="auto">
          <a:xfrm>
            <a:off x="3212648" y="3052208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5" name="矩形 54"/>
          <p:cNvSpPr/>
          <p:nvPr/>
        </p:nvSpPr>
        <p:spPr bwMode="auto">
          <a:xfrm>
            <a:off x="3595806" y="3420986"/>
            <a:ext cx="2190640" cy="79451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6" name="矩形 55"/>
          <p:cNvSpPr/>
          <p:nvPr/>
        </p:nvSpPr>
        <p:spPr bwMode="auto">
          <a:xfrm>
            <a:off x="3962416" y="3786834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7" name="矩形 56"/>
          <p:cNvSpPr/>
          <p:nvPr/>
        </p:nvSpPr>
        <p:spPr bwMode="auto">
          <a:xfrm>
            <a:off x="3200436" y="4158545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8" name="矩形 57"/>
          <p:cNvSpPr/>
          <p:nvPr/>
        </p:nvSpPr>
        <p:spPr bwMode="auto">
          <a:xfrm>
            <a:off x="3212647" y="4524392"/>
            <a:ext cx="2267997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5029188" y="4905382"/>
            <a:ext cx="791995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60" name="矩形 59"/>
          <p:cNvSpPr/>
          <p:nvPr/>
        </p:nvSpPr>
        <p:spPr bwMode="auto">
          <a:xfrm>
            <a:off x="6071794" y="5623599"/>
            <a:ext cx="1151998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61" name="矩形 60"/>
          <p:cNvSpPr/>
          <p:nvPr/>
        </p:nvSpPr>
        <p:spPr bwMode="auto">
          <a:xfrm>
            <a:off x="6095960" y="5947732"/>
            <a:ext cx="1523960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62" name="矩形 61"/>
          <p:cNvSpPr/>
          <p:nvPr/>
        </p:nvSpPr>
        <p:spPr bwMode="auto">
          <a:xfrm>
            <a:off x="3212649" y="5259018"/>
            <a:ext cx="3059994" cy="72000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  <p:sp>
        <p:nvSpPr>
          <p:cNvPr id="63" name="矩形 62"/>
          <p:cNvSpPr/>
          <p:nvPr/>
        </p:nvSpPr>
        <p:spPr bwMode="auto">
          <a:xfrm>
            <a:off x="4788381" y="4166558"/>
            <a:ext cx="2519997" cy="72000"/>
          </a:xfrm>
          <a:prstGeom prst="rect">
            <a:avLst/>
          </a:prstGeom>
          <a:pattFill prst="ltVert">
            <a:fgClr>
              <a:prstClr val="black"/>
            </a:fgClr>
            <a:bgClr>
              <a:prstClr val="white"/>
            </a:bgClr>
          </a:patt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FFFF"/>
                </a:solidFill>
              </a:ln>
              <a:solidFill>
                <a:srgbClr val="B2D2DE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45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人员配备计划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1000100" y="1428736"/>
            <a:ext cx="3625773" cy="4357717"/>
          </a:xfrm>
          <a:prstGeom prst="homePlate">
            <a:avLst>
              <a:gd name="adj" fmla="val 24998"/>
            </a:avLst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82880" tIns="182880" bIns="0"/>
          <a:lstStyle/>
          <a:p>
            <a:pPr marL="171450" indent="-171450">
              <a:spcBef>
                <a:spcPct val="20000"/>
              </a:spcBef>
            </a:pPr>
            <a:r>
              <a:rPr kumimoji="1" lang="zh-CN" altLang="en-US" sz="1400" b="1" dirty="0" smtClean="0">
                <a:latin typeface="华文楷体"/>
                <a:ea typeface="华文楷体"/>
                <a:cs typeface="华文楷体"/>
              </a:rPr>
              <a:t>行政部门</a:t>
            </a:r>
            <a:endParaRPr kumimoji="1" lang="en-US" altLang="zh-CN" sz="1400" b="1" dirty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行政人力经理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行政助理兼出纳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公司财务会计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</a:pPr>
            <a:r>
              <a:rPr kumimoji="1" lang="zh-CN" altLang="en-US" sz="1400" b="1" dirty="0" smtClean="0">
                <a:latin typeface="华文楷体"/>
                <a:ea typeface="华文楷体"/>
                <a:cs typeface="华文楷体"/>
              </a:rPr>
              <a:t>业务部门</a:t>
            </a:r>
            <a:endParaRPr kumimoji="1" lang="en-US" altLang="zh-CN" sz="1400" b="1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能源事业部经理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物流事业部经理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港口事业部经理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咨询服务部经理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经理助理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4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人（待定，具体人数根据业务发展需求确定）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法务经理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人（可选，也可采用法务外包的形式进行）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</a:pP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</a:pPr>
            <a:endParaRPr kumimoji="1" lang="en-US" altLang="zh-CN" sz="1400" dirty="0">
              <a:latin typeface="华文楷体"/>
              <a:ea typeface="华文楷体"/>
              <a:cs typeface="华文楷体"/>
            </a:endParaRPr>
          </a:p>
          <a:p>
            <a:pPr marL="171450" indent="-171450">
              <a:spcBef>
                <a:spcPct val="20000"/>
              </a:spcBef>
              <a:buFontTx/>
              <a:buChar char="•"/>
            </a:pPr>
            <a:endParaRPr kumimoji="1" lang="zh-CN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4214810" y="1428736"/>
            <a:ext cx="3929090" cy="4357718"/>
          </a:xfrm>
          <a:prstGeom prst="chevron">
            <a:avLst>
              <a:gd name="adj" fmla="val 24826"/>
            </a:avLst>
          </a:prstGeom>
          <a:solidFill>
            <a:schemeClr val="bg1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0" tIns="182880" rIns="0" bIns="0"/>
          <a:lstStyle/>
          <a:p>
            <a:pPr marL="228600" indent="-228600">
              <a:spcBef>
                <a:spcPct val="20000"/>
              </a:spcBef>
            </a:pPr>
            <a:r>
              <a:rPr kumimoji="1" lang="zh-CN" altLang="en-US" sz="1400" b="1" dirty="0" smtClean="0">
                <a:latin typeface="华文楷体"/>
                <a:ea typeface="华文楷体"/>
                <a:cs typeface="华文楷体"/>
              </a:rPr>
              <a:t>行政部门</a:t>
            </a:r>
            <a:endParaRPr kumimoji="1" lang="en-US" altLang="zh-CN" sz="1400" b="1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文秘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计划财务经理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</a:pPr>
            <a:endParaRPr kumimoji="1" lang="en-US" altLang="zh-CN" sz="1400" b="1" dirty="0">
              <a:latin typeface="华文楷体"/>
              <a:ea typeface="华文楷体"/>
              <a:cs typeface="华文楷体"/>
            </a:endParaRPr>
          </a:p>
          <a:p>
            <a:pPr>
              <a:spcBef>
                <a:spcPct val="20000"/>
              </a:spcBef>
            </a:pPr>
            <a:r>
              <a:rPr kumimoji="1" lang="zh-CN" altLang="en-US" sz="1400" b="1" dirty="0" smtClean="0">
                <a:latin typeface="华文楷体"/>
                <a:ea typeface="华文楷体"/>
                <a:cs typeface="华文楷体"/>
              </a:rPr>
              <a:t>行政部门</a:t>
            </a:r>
            <a:endParaRPr kumimoji="1" lang="zh-CN" altLang="en-US" sz="1400" b="1" dirty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项目经理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投资经理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风控经理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投资者关系维护</a:t>
            </a:r>
            <a:r>
              <a:rPr kumimoji="1" lang="en-US" altLang="zh-CN" sz="14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kumimoji="1" lang="zh-CN" altLang="en-US" sz="1400" dirty="0" smtClean="0">
                <a:latin typeface="华文楷体"/>
                <a:ea typeface="华文楷体"/>
                <a:cs typeface="华文楷体"/>
              </a:rPr>
              <a:t>人</a:t>
            </a: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endParaRPr kumimoji="1"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endParaRPr kumimoji="1" lang="en-US" altLang="zh-CN" sz="1400" dirty="0">
              <a:latin typeface="华文楷体"/>
              <a:ea typeface="华文楷体"/>
              <a:cs typeface="华文楷体"/>
            </a:endParaRPr>
          </a:p>
          <a:p>
            <a:pPr marL="228600" indent="-228600">
              <a:spcBef>
                <a:spcPct val="20000"/>
              </a:spcBef>
              <a:buFontTx/>
              <a:buChar char="•"/>
            </a:pPr>
            <a:endParaRPr kumimoji="1" lang="zh-CN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1928794" y="1142984"/>
            <a:ext cx="838178" cy="288951"/>
          </a:xfrm>
          <a:prstGeom prst="rect">
            <a:avLst/>
          </a:prstGeom>
          <a:solidFill>
            <a:srgbClr val="F69122"/>
          </a:solidFill>
          <a:ln w="635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kumimoji="1" lang="zh-CN" altLang="en-US" sz="1400" dirty="0" smtClean="0">
                <a:solidFill>
                  <a:schemeClr val="bg1"/>
                </a:solidFill>
                <a:latin typeface="华文楷体"/>
                <a:ea typeface="华文楷体"/>
                <a:cs typeface="华文楷体"/>
              </a:rPr>
              <a:t>第一阶段</a:t>
            </a:r>
            <a:endParaRPr kumimoji="1" lang="en-US" altLang="zh-CN" sz="1400" dirty="0">
              <a:solidFill>
                <a:schemeClr val="bg1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5286380" y="1142984"/>
            <a:ext cx="838178" cy="288951"/>
          </a:xfrm>
          <a:prstGeom prst="rect">
            <a:avLst/>
          </a:prstGeom>
          <a:solidFill>
            <a:srgbClr val="F69122"/>
          </a:solidFill>
          <a:ln w="635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kumimoji="1" lang="zh-CN" altLang="en-US" sz="1400" dirty="0" smtClean="0">
                <a:solidFill>
                  <a:schemeClr val="bg1"/>
                </a:solidFill>
                <a:latin typeface="华文楷体"/>
                <a:ea typeface="华文楷体"/>
                <a:cs typeface="华文楷体"/>
              </a:rPr>
              <a:t>第二阶段</a:t>
            </a:r>
            <a:endParaRPr kumimoji="1" lang="en-US" altLang="zh-CN" sz="1400" dirty="0">
              <a:solidFill>
                <a:schemeClr val="bg1"/>
              </a:solidFill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34504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7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185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人力资源管理或相关专业本科以上学历。 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了解现代企业人力资源管理模式和实践经验积累；对人力资源管理各个职能模块均有较深入的认识；熟悉国家相关的政策、法律法规。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很强的计划性和实施执行的能力；有亲和力；很强的激励、沟通、协调、团队领导能力；具备良好的人际交往能力、组织协调能力、沟通能力以及解决复杂问题的能力；有金融、房地产行业工作经验优先考虑。</a:t>
            </a:r>
            <a:endParaRPr lang="en-GB" altLang="en-US" sz="1400" dirty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综合事业部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行政人力经理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285720" y="4071942"/>
            <a:ext cx="6072230" cy="2339102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全面统筹规划人力资源开发及战略管理，拟定人力资源规划方案；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建立并完善人力资源管理体系，研究、设计人力资源管理模式（包含招聘、培训、绩效、薪酬及员工发展等体系的全面建设），制定和完善人力资源管理制度； 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向公司决策层提供人力资源、组织机构等方面的建议并致力于提高公司综合管理水平，控制人力资源成本； 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及时处理公司管理过程中的重大人力资源问题，指导员工职业生涯规划； 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负责公司的整体企业文化建设。 </a:t>
            </a: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8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249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专科以上学历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，可熟练上网和使用各类办公软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件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；</a:t>
            </a:r>
            <a:endParaRPr lang="en-US" altLang="zh-CN" sz="1400" dirty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良好的语言表达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能力，做事认真，责任心强，待人亲和、彬彬有礼，性格开朗、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善于沟通；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有礼仪培训经历或商务秘书经验者优先；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具有一定的写作能力，能够撰写标准的行政公文和商务信函；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熟悉文件整理、归档工作；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女性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，形象气质佳，普通话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标准。</a:t>
            </a:r>
            <a:endParaRPr lang="zh-CN" altLang="en-US" sz="1400" dirty="0"/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endParaRPr lang="en-GB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96992" y="1827213"/>
            <a:ext cx="197485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综合事业部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 smtClean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行政助理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r>
              <a:rPr lang="en-US" altLang="zh-CN" sz="1100" dirty="0" smtClean="0">
                <a:latin typeface="Arial" pitchFamily="34" charset="0"/>
              </a:rPr>
              <a:t>1</a:t>
            </a:r>
            <a:r>
              <a:rPr lang="zh-CN" altLang="en-US" sz="1100" dirty="0" smtClean="0">
                <a:latin typeface="Arial" pitchFamily="34" charset="0"/>
              </a:rPr>
              <a:t>人，月薪</a:t>
            </a:r>
            <a:r>
              <a:rPr lang="en-US" altLang="zh-CN" sz="1100" dirty="0" smtClean="0">
                <a:latin typeface="Arial" pitchFamily="34" charset="0"/>
              </a:rPr>
              <a:t>3000</a:t>
            </a:r>
            <a:r>
              <a:rPr lang="zh-CN" altLang="en-US" sz="1100" dirty="0" smtClean="0">
                <a:latin typeface="Arial" pitchFamily="34" charset="0"/>
              </a:rPr>
              <a:t>元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2339102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负责公司董事会和经营会议的组织、通知、会议记录等；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接待来访客人、及公司招待外出用餐的联系、结算等；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负责公司管理层差旅的安排，包括订票交通等，以及管理层的公务费用报销事宜；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文档资料整理存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放，报刊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管理。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公司领导交办的其他工作。</a:t>
            </a:r>
            <a:endParaRPr lang="zh-CN" altLang="en-US" sz="1400" dirty="0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9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185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35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岁以上，会计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/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财务或相关专业全日制本科学历，持有中高级职称或国家注册会计师证书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拥有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3-5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年金融证券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投资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 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矿业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或地产财务总监工作经验，具有丰富的财务管理、营运分析、成本控制的能力；有清晰、严谨的工作思路和较强的工作热情和责任感；出色的沟通协调能力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能承受工作压力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熟练使用财务软件，有矿产能源业，或金融企业工作经验者优先。</a:t>
            </a:r>
            <a:endParaRPr lang="en-GB" altLang="en-US" sz="1400" dirty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计划财务部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公司会计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285720" y="4143380"/>
            <a:ext cx="8286808" cy="2246769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参与制定公司财务制度，监督检查公司的财务状况和资金收支情况，参与审批公司经营、投资、购置固定资产等支出；</a:t>
            </a:r>
            <a:b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</a:b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参与拟定公司重大的财务决策，包括公司财务预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/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决算方案，公司重大经营、投资、融资计划，公司利润分配方案等；</a:t>
            </a:r>
            <a:b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</a:b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公司筹资、资金管理与风险控制；</a:t>
            </a:r>
            <a:b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</a:b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对董事会批准的公司重大经营计划的执行情况进行监督；</a:t>
            </a:r>
            <a:b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</a:b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审核公司财务报告，包括月、季度、年度的公司利润表、资产负债表、现金流量表及财务分析报告等。</a:t>
            </a: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endParaRPr lang="zh-CN" altLang="en-US" sz="1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10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3256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要求男性，年龄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35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岁以上，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15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年以上行业背景及煤炭运销经验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至少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5-10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年大宗煤炭贸易经验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熟悉并掌握煤炭贸易的各项环节和人脉资源（煤矿、公路运输、铁路集运、港口集运等）、了解实时市场的价格走势和动向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熟悉煤炭、焦炭行业市场发展现状、煤炭质量指标、煤炭采购、运输等贸易业务操作流程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 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对下游客户有长期的贸易经验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丰富的组织协调、商务公关及谈判经验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具有较强的组织能力、控制能力、沟通协调能力和执行能力，为人正直、责任心强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具有大中型煤矿企业营销管理经验者优先。 </a:t>
            </a:r>
            <a:endParaRPr lang="en-GB" altLang="en-US" sz="1400" dirty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能源事业部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部门经理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2477601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负责公司煤炭贸易项目的整体操作，熟悉煤炭市场供需状况；了解全国计划内、外煤源（上游客户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各大煤矿企业及人脉资源）的动态供应情况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熟悉并掌握煤炭贸易的各项环节和人脉资源、了解实时市场的价格走势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根据市场发展和集团战略规划，制定公司煤炭业务的总体销售策略、销售目标及销售计划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组织煤炭贸易的商务谈判，追踪项目进展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11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4334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全日制物流、管理类本科以上学历，物流专业或有物流证书者优先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五年以上大型商业、物流企业的营销、管理经验或者大型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B2C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电子商务网站五年以上相关岗位管理经验，具有物流部门负责人工作经历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丰富的大中型物流管理经验，熟悉大型物流、运输、仓储等环节的规划、建设及管理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具有良好的亲和力、沟通协调能力、谈判技巧、经营策划及团队的建设、组织管理能力和责任心，能承受较大工作压力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精通物流（包括冷链物流）业务并具备经营计划制定、实施、控制，经营项目分析、运营管理经验；对配送流程、库存管理有实践操作经验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有较强的数据分析能力及统筹规划的能力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具有完整的企业管理理论、知识和经验，了解各地物流市场，能有效利用仓储、运输资源并善于开拓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</a:pP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endParaRPr lang="en-GB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物流事业部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部门经理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2462213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全面管理公司物流运作，确定物流园区的经营主题、方向，制定物流长期、中期、短期战略规划，完成大型物流中心规划设计及内部资源整合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建立、完善并组织实施物流管理工作体系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对公司物流、供应链运作模式及物流配送网络进行规划和设计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分析、研究物流信息，拟定并提交报告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整合各种信息资源，掌握市场需求信息，制定业务拓展的运作方案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监督、指导物流工作，研究解决物流工作中遇到的问题，制定物流工作重点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.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12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185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水利水电、项目管理相关专业，本科以上学历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熟悉并可独立进行一二级土地和海域开发项目、港口施工管理，可以独立编制项目总控计划，可以独立组织和协调施工现场管理，包括施工安全和质量管理；可以独立进行开发项目管理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专业知识扎实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擅长文案处理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能独立完成报告和申请文件编写有围海造地、旅游地产和港口建设工作经验优先；有施工项目管理相关资证优先。</a:t>
            </a:r>
            <a:endParaRPr lang="en-GB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港口事业部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部门经理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8553368" cy="2492990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负责协调设计、施工、监理三方的工作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编制工程施工方案和计划书，并监督协调施工过程，建立和谐的工作环境，确保项目开发计划的有效实施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组织工程建设招标，牵头编制招标计划，制定相应的管理制度和管理办法，并有效实施，保证工程进度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负责组织、协调、跟踪、推进工程进度，组织质量检查，确保项目的工期和质量；负责项目的过程管理，签署工程款拨付意见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配合集团的工程相关业务工作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, 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执行并检查各项管理制度的落实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负责工程竣工后，项目公司与物业公司的交接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协助前期部门、规划设计部门和融资部门开展前期、规划设计和融资工作。</a:t>
            </a: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13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2071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年龄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25—35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周岁，土木工程类专业毕业，大专以上学历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具有工程的管理经验，了解法律及财务方面的知识，能够迅速掌握与公司业务有关的各种知识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有较强的组织、协调、沟通、领导能力及人际交往能力以及敏锐的洞察力，具有很强的判断能力，计划和执行能力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良好的团队协作精神，为人诚实可靠、品行端正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熟练使用办公软件，有工程类相关职业资格证者优先</a:t>
            </a:r>
            <a:endParaRPr lang="en-GB" altLang="en-US" sz="1400" dirty="0">
              <a:latin typeface="华文楷体" pitchFamily="2" charset="-122"/>
              <a:ea typeface="华文楷体" pitchFamily="2" charset="-122"/>
              <a:cs typeface="华文楷体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0794" y="1827213"/>
            <a:ext cx="2355840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咨询服务部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部门经理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5000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1692771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总体技术审核与指导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施工设计管理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工程建设业务监督、指导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招投标支持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技术支持</a:t>
            </a:r>
            <a:r>
              <a:rPr lang="zh-CN" altLang="en-US" sz="1400" dirty="0" smtClean="0"/>
              <a:t/>
            </a:r>
            <a:br>
              <a:rPr lang="zh-CN" altLang="en-US" sz="1400" dirty="0" smtClean="0"/>
            </a:b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5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14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159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法律专业大学本科以上学历；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en-US" altLang="zh-CN" sz="1400" dirty="0"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年以上具有</a:t>
            </a:r>
            <a:r>
              <a:rPr lang="en-US" altLang="zh-CN" sz="1400" dirty="0" smtClean="0">
                <a:latin typeface="华文楷体"/>
                <a:ea typeface="华文楷体"/>
                <a:cs typeface="华文楷体"/>
              </a:rPr>
              <a:t>A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股从业资质的律师事务所从业经历，做过公司并购</a:t>
            </a:r>
            <a:r>
              <a:rPr lang="en-US" altLang="zh-CN" sz="1400" dirty="0">
                <a:latin typeface="华文楷体"/>
                <a:ea typeface="华文楷体"/>
                <a:cs typeface="华文楷体"/>
              </a:rPr>
              <a:t>\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资产重组和融资上市的流程和法律运作的优先考虑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177800" indent="-177800">
              <a:lnSpc>
                <a:spcPct val="90000"/>
              </a:lnSpc>
              <a:spcAft>
                <a:spcPct val="50000"/>
              </a:spcAft>
              <a:buClr>
                <a:schemeClr val="tx1"/>
              </a:buClr>
              <a:buSzPct val="85000"/>
              <a:buFontTx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文字功底扎实，能完善、准确地拟写相关法律文件。</a:t>
            </a:r>
            <a:endParaRPr lang="zh-CN" altLang="en-US" sz="1400" dirty="0"/>
          </a:p>
          <a:p>
            <a:r>
              <a:rPr lang="zh-CN" altLang="en-US" sz="1400" dirty="0"/>
              <a:t> 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95326" y="1827213"/>
            <a:ext cx="2405110" cy="65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咨询服务部</a:t>
            </a:r>
            <a:endParaRPr lang="en-GB" altLang="en-US" dirty="0" smtClean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法务经理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</a:t>
            </a:r>
            <a:r>
              <a:rPr lang="zh-CN" altLang="en-US" sz="1100" dirty="0" smtClean="0">
                <a:latin typeface="Arial" pitchFamily="34" charset="0"/>
              </a:rPr>
              <a:t> （可选）月薪</a:t>
            </a:r>
            <a:r>
              <a:rPr lang="en-US" altLang="zh-CN" sz="1100" dirty="0" smtClean="0">
                <a:latin typeface="Arial" pitchFamily="34" charset="0"/>
              </a:rPr>
              <a:t>6000</a:t>
            </a:r>
            <a:r>
              <a:rPr lang="zh-CN" altLang="en-US" sz="1100" dirty="0" smtClean="0">
                <a:latin typeface="Arial" pitchFamily="34" charset="0"/>
              </a:rPr>
              <a:t>元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1615827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修订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、审核、监督公司对外签订的各类合同及协议；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进行投资项目的法律尽职调查，提出法律意见与建议；</a:t>
            </a:r>
            <a:endParaRPr lang="en-US" altLang="zh-CN" sz="1400" dirty="0" smtClean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主管领导交办</a:t>
            </a:r>
            <a:r>
              <a:rPr lang="zh-CN" altLang="en-US" sz="1400" dirty="0">
                <a:latin typeface="华文楷体"/>
                <a:ea typeface="华文楷体"/>
                <a:cs typeface="华文楷体"/>
              </a:rPr>
              <a:t>的其他</a:t>
            </a:r>
            <a:r>
              <a:rPr lang="zh-CN" altLang="en-US" sz="1400" dirty="0" smtClean="0">
                <a:latin typeface="华文楷体"/>
                <a:ea typeface="华文楷体"/>
                <a:cs typeface="华文楷体"/>
              </a:rPr>
              <a:t>工作。</a:t>
            </a:r>
            <a:endParaRPr lang="zh-CN" altLang="en-US" sz="1400" dirty="0">
              <a:latin typeface="华文楷体"/>
              <a:ea typeface="华文楷体"/>
              <a:cs typeface="华文楷体"/>
            </a:endParaRPr>
          </a:p>
          <a:p>
            <a:pPr marL="71438" indent="-71438">
              <a:spcBef>
                <a:spcPts val="600"/>
              </a:spcBef>
              <a:buClr>
                <a:srgbClr val="336699"/>
              </a:buClr>
              <a:buSzPct val="75000"/>
              <a:buFont typeface="Arial" pitchFamily="34" charset="0"/>
              <a:buChar char="•"/>
            </a:pPr>
            <a:endParaRPr lang="zh-CN" altLang="en-US" sz="14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</a:p>
        </p:txBody>
      </p:sp>
    </p:spTree>
    <p:extLst>
      <p:ext uri="{BB962C8B-B14F-4D97-AF65-F5344CB8AC3E}">
        <p14:creationId xmlns:p14="http://schemas.microsoft.com/office/powerpoint/2010/main" val="211685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15</a:t>
            </a:fld>
            <a:endParaRPr lang="zh-CN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225925" y="2040321"/>
            <a:ext cx="4684713" cy="159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    专科及以上学历，工作一年左右或优秀应届毕业生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Arial" pitchFamily="34" charset="0"/>
              <a:buChar char="•"/>
            </a:pP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具有良好的文字组织能力、人际沟通技巧及语言表达能力；吃苦耐劳，诚实正直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    精通</a:t>
            </a:r>
            <a:r>
              <a:rPr lang="en-US" altLang="zh-CN" sz="1400" dirty="0" smtClean="0">
                <a:latin typeface="华文楷体" pitchFamily="2" charset="-122"/>
                <a:ea typeface="华文楷体" pitchFamily="2" charset="-122"/>
              </a:rPr>
              <a:t>OFFICE</a:t>
            </a: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软件，熟练应用信息化办公工具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    责任心强，爱岗敬业，具有高度执行力和良好的团队合作精神</a:t>
            </a:r>
          </a:p>
          <a:p>
            <a:r>
              <a:rPr lang="zh-CN" altLang="en-US" sz="1400" dirty="0"/>
              <a:t> 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5275" y="1514475"/>
            <a:ext cx="3590925" cy="152717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endParaRPr lang="en-GB" altLang="en-US" sz="1400" b="1">
              <a:latin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62100" y="1827213"/>
            <a:ext cx="2508236" cy="7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3025" tIns="36512" rIns="73025" bIns="36512" anchor="ctr">
            <a:spAutoFit/>
          </a:bodyPr>
          <a:lstStyle/>
          <a:p>
            <a:pPr algn="ctr" defTabSz="585788"/>
            <a:r>
              <a:rPr lang="zh-CN" altLang="en-US" dirty="0" smtClean="0">
                <a:solidFill>
                  <a:srgbClr val="003F56"/>
                </a:solidFill>
                <a:latin typeface="Arial" pitchFamily="34" charset="0"/>
                <a:cs typeface="Book Antiqua"/>
              </a:rPr>
              <a:t>各业务部门</a:t>
            </a:r>
            <a:endParaRPr lang="en-GB" altLang="en-US" dirty="0">
              <a:solidFill>
                <a:srgbClr val="003F56"/>
              </a:solidFill>
              <a:latin typeface="Book Antiqua"/>
              <a:cs typeface="Book Antiqua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endParaRPr lang="en-GB" altLang="en-US" sz="900" dirty="0">
              <a:latin typeface="Arial" pitchFamily="34" charset="0"/>
            </a:endParaRPr>
          </a:p>
          <a:p>
            <a:pPr algn="ctr" defTabSz="585788"/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经理助理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人，月薪</a:t>
            </a:r>
            <a:r>
              <a:rPr lang="en-US" altLang="zh-CN" sz="1100" dirty="0" smtClean="0">
                <a:latin typeface="Arial" pitchFamily="34" charset="0"/>
                <a:ea typeface="宋体" pitchFamily="2" charset="-122"/>
              </a:rPr>
              <a:t>3000</a:t>
            </a:r>
            <a:r>
              <a:rPr lang="zh-CN" altLang="en-US" sz="1100" dirty="0" smtClean="0">
                <a:latin typeface="Arial" pitchFamily="34" charset="0"/>
                <a:ea typeface="宋体" pitchFamily="2" charset="-122"/>
              </a:rPr>
              <a:t>元</a:t>
            </a:r>
            <a:r>
              <a:rPr lang="zh-CN" altLang="en-US" sz="1100" dirty="0" smtClean="0">
                <a:latin typeface="Arial" pitchFamily="34" charset="0"/>
              </a:rPr>
              <a:t> </a:t>
            </a:r>
            <a:endParaRPr lang="en-GB" altLang="en-US" sz="1100" dirty="0">
              <a:latin typeface="Arial" pitchFamily="34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00038" y="3367088"/>
            <a:ext cx="3586162" cy="442902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岗位职责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259263" y="1504950"/>
            <a:ext cx="4465637" cy="476288"/>
          </a:xfrm>
          <a:prstGeom prst="rect">
            <a:avLst/>
          </a:prstGeom>
          <a:solidFill>
            <a:srgbClr val="B2D2DE"/>
          </a:solidFill>
          <a:ln w="12700" cap="flat" cmpd="sng">
            <a:solidFill>
              <a:srgbClr val="4F81B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zh-CN" altLang="en-US" b="1" dirty="0" smtClean="0">
                <a:solidFill>
                  <a:srgbClr val="003366"/>
                </a:solidFill>
                <a:latin typeface="Arial" pitchFamily="34" charset="0"/>
              </a:rPr>
              <a:t>任职资格</a:t>
            </a:r>
            <a:endParaRPr lang="en-GB" altLang="en-US" b="1" dirty="0">
              <a:solidFill>
                <a:srgbClr val="003366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4912" y="3886188"/>
            <a:ext cx="3581306" cy="1600438"/>
          </a:xfrm>
          <a:prstGeom prst="rect">
            <a:avLst/>
          </a:prstGeom>
          <a:solidFill>
            <a:schemeClr val="bg1"/>
          </a:solidFill>
          <a:ln w="9525">
            <a:solidFill>
              <a:srgbClr val="87D7D5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组织项目管理相关会议、跟进项目的实施及各类对外回报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负责项目管理各类数据的收集、整理及初步甄别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负责与合作伙伴的项目沟通工作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项目文档的更新、归类、整理</a:t>
            </a:r>
            <a:endParaRPr lang="en-US" altLang="zh-CN" sz="14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400" dirty="0" smtClean="0">
                <a:latin typeface="华文楷体" pitchFamily="2" charset="-122"/>
                <a:ea typeface="华文楷体" pitchFamily="2" charset="-122"/>
              </a:rPr>
              <a:t>完成部门经理交付的其他工作。</a:t>
            </a:r>
            <a:endParaRPr lang="zh-CN" altLang="en-US" sz="1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初期人员配备</a:t>
            </a:r>
          </a:p>
        </p:txBody>
      </p:sp>
    </p:spTree>
    <p:extLst>
      <p:ext uri="{BB962C8B-B14F-4D97-AF65-F5344CB8AC3E}">
        <p14:creationId xmlns:p14="http://schemas.microsoft.com/office/powerpoint/2010/main" val="175639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16</a:t>
            </a:fld>
            <a:endParaRPr lang="zh-CN" altLang="en-US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主要经营管理</a:t>
            </a: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制度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874879" y="1829136"/>
            <a:ext cx="1979998" cy="381000"/>
          </a:xfrm>
          <a:prstGeom prst="rect">
            <a:avLst/>
          </a:prstGeom>
          <a:solidFill>
            <a:srgbClr val="B2D2DE"/>
          </a:solidFill>
          <a:ln w="6350">
            <a:solidFill>
              <a:schemeClr val="accent5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hangingPunct="0">
              <a:defRPr/>
            </a:pPr>
            <a:r>
              <a:rPr lang="zh-CN" altLang="en-US" sz="1400" b="1" dirty="0" smtClean="0">
                <a:latin typeface="华文宋体"/>
                <a:ea typeface="华文宋体"/>
                <a:cs typeface="华文宋体"/>
              </a:rPr>
              <a:t>经营周报与月报制度</a:t>
            </a:r>
            <a:endParaRPr lang="zh-CN" altLang="en-US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874878" y="1829136"/>
            <a:ext cx="185738" cy="185737"/>
          </a:xfrm>
          <a:prstGeom prst="rect">
            <a:avLst/>
          </a:prstGeom>
          <a:solidFill>
            <a:srgbClr val="256885"/>
          </a:solidFill>
          <a:ln w="6350">
            <a:solidFill>
              <a:schemeClr val="hlink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ts val="1400"/>
              </a:lnSpc>
            </a:pPr>
            <a:r>
              <a:rPr kumimoji="1" lang="en-US" altLang="zh-CN" sz="120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874879" y="2286336"/>
            <a:ext cx="1979998" cy="1447456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44000" tIns="108000" rIns="0" bIns="0"/>
          <a:lstStyle/>
          <a:p>
            <a:pPr marL="130175" indent="-130175" eaLnBrk="0" hangingPunct="0"/>
            <a:endParaRPr lang="en-US" altLang="zh-CN" sz="1200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17" name="TextBox 24"/>
          <p:cNvSpPr txBox="1">
            <a:spLocks noChangeArrowheads="1"/>
          </p:cNvSpPr>
          <p:nvPr/>
        </p:nvSpPr>
        <p:spPr bwMode="auto">
          <a:xfrm>
            <a:off x="951078" y="2362536"/>
            <a:ext cx="2057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zh-CN" altLang="en-US" sz="1400" dirty="0">
                <a:latin typeface="华文宋体" pitchFamily="2" charset="-122"/>
                <a:ea typeface="华文宋体" pitchFamily="2" charset="-122"/>
                <a:cs typeface="宋体"/>
              </a:rPr>
              <a:t>项目周会</a:t>
            </a:r>
            <a:r>
              <a:rPr lang="zh-CN" altLang="en-US" sz="1400" dirty="0" smtClean="0">
                <a:latin typeface="华文宋体" pitchFamily="2" charset="-122"/>
                <a:ea typeface="华文宋体" pitchFamily="2" charset="-122"/>
                <a:cs typeface="宋体"/>
              </a:rPr>
              <a:t>制度</a:t>
            </a:r>
            <a:endParaRPr lang="en-US" altLang="zh-CN" sz="1400" dirty="0" smtClean="0">
              <a:latin typeface="华文宋体" pitchFamily="2" charset="-122"/>
              <a:ea typeface="华文宋体" pitchFamily="2" charset="-122"/>
              <a:cs typeface="宋体"/>
            </a:endParaRPr>
          </a:p>
          <a:p>
            <a:pPr lvl="0"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 pitchFamily="2" charset="-122"/>
                <a:ea typeface="华文宋体" pitchFamily="2" charset="-122"/>
                <a:cs typeface="宋体"/>
              </a:rPr>
              <a:t>经营周报、月报制度</a:t>
            </a:r>
            <a:endParaRPr lang="en-US" altLang="zh-CN" sz="1400" dirty="0" smtClean="0">
              <a:latin typeface="华文宋体" pitchFamily="2" charset="-122"/>
              <a:ea typeface="华文宋体" pitchFamily="2" charset="-122"/>
              <a:cs typeface="宋体"/>
            </a:endParaRPr>
          </a:p>
          <a:p>
            <a:pPr lvl="0"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 pitchFamily="2" charset="-122"/>
                <a:ea typeface="华文宋体" pitchFamily="2" charset="-122"/>
                <a:cs typeface="宋体"/>
              </a:rPr>
              <a:t>项目立项会议制度</a:t>
            </a:r>
            <a:endParaRPr lang="zh-CN" altLang="en-US" sz="1400" dirty="0">
              <a:latin typeface="华文宋体" pitchFamily="2" charset="-122"/>
              <a:ea typeface="华文宋体" pitchFamily="2" charset="-122"/>
              <a:cs typeface="宋体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2920013" y="1829134"/>
            <a:ext cx="1979998" cy="381000"/>
          </a:xfrm>
          <a:prstGeom prst="rect">
            <a:avLst/>
          </a:prstGeom>
          <a:solidFill>
            <a:srgbClr val="B2D2DE"/>
          </a:solidFill>
          <a:ln w="6350">
            <a:solidFill>
              <a:schemeClr val="accent5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hangingPunct="0">
              <a:defRPr/>
            </a:pPr>
            <a:r>
              <a:rPr lang="zh-CN" altLang="en-US" sz="1400" b="1" dirty="0" smtClean="0">
                <a:latin typeface="华文宋体"/>
                <a:ea typeface="华文宋体"/>
                <a:cs typeface="华文宋体"/>
              </a:rPr>
              <a:t>项目投资与决策</a:t>
            </a:r>
            <a:endParaRPr lang="zh-CN" altLang="en-US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2920012" y="1829134"/>
            <a:ext cx="185738" cy="185738"/>
          </a:xfrm>
          <a:prstGeom prst="rect">
            <a:avLst/>
          </a:prstGeom>
          <a:solidFill>
            <a:srgbClr val="256885"/>
          </a:solidFill>
          <a:ln w="6350">
            <a:solidFill>
              <a:schemeClr val="hlink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ts val="1400"/>
              </a:lnSpc>
            </a:pPr>
            <a:r>
              <a:rPr kumimoji="1" lang="en-US" altLang="zh-CN" sz="12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2920013" y="2286334"/>
            <a:ext cx="1979998" cy="143033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44000" tIns="108000" rIns="0" bIns="0"/>
          <a:lstStyle/>
          <a:p>
            <a:pPr marL="130175" indent="-130175" eaLnBrk="0" hangingPunct="0"/>
            <a:endParaRPr lang="en-US" altLang="zh-CN" sz="1200"/>
          </a:p>
        </p:txBody>
      </p:sp>
      <p:sp>
        <p:nvSpPr>
          <p:cNvPr id="21" name="TextBox 28"/>
          <p:cNvSpPr txBox="1">
            <a:spLocks noChangeArrowheads="1"/>
          </p:cNvSpPr>
          <p:nvPr/>
        </p:nvSpPr>
        <p:spPr bwMode="auto">
          <a:xfrm>
            <a:off x="2996212" y="2362534"/>
            <a:ext cx="205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股东会、董事会、经营工作会议制度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投资流程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董事会决策</a:t>
            </a:r>
            <a:endParaRPr lang="zh-CN" altLang="en-US" sz="1400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4952991" y="1828842"/>
            <a:ext cx="1979998" cy="381000"/>
          </a:xfrm>
          <a:prstGeom prst="rect">
            <a:avLst/>
          </a:prstGeom>
          <a:solidFill>
            <a:srgbClr val="B2D2DE"/>
          </a:solidFill>
          <a:ln w="6350">
            <a:solidFill>
              <a:schemeClr val="accent5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hangingPunct="0">
              <a:defRPr/>
            </a:pPr>
            <a:r>
              <a:rPr lang="zh-CN" altLang="en-US" sz="1400" b="1" dirty="0" smtClean="0">
                <a:latin typeface="华文宋体"/>
                <a:ea typeface="华文宋体"/>
                <a:cs typeface="华文宋体"/>
              </a:rPr>
              <a:t>财务管理</a:t>
            </a:r>
            <a:endParaRPr lang="zh-CN" altLang="en-US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4952990" y="1828842"/>
            <a:ext cx="185738" cy="185737"/>
          </a:xfrm>
          <a:prstGeom prst="rect">
            <a:avLst/>
          </a:prstGeom>
          <a:solidFill>
            <a:srgbClr val="256885"/>
          </a:solidFill>
          <a:ln w="6350">
            <a:solidFill>
              <a:schemeClr val="hlink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ts val="1400"/>
              </a:lnSpc>
            </a:pPr>
            <a:r>
              <a:rPr kumimoji="1" lang="en-US" altLang="zh-CN" sz="12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4952991" y="2286042"/>
            <a:ext cx="1979998" cy="1430337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44000" tIns="108000" rIns="0" bIns="0"/>
          <a:lstStyle/>
          <a:p>
            <a:pPr marL="130175" indent="-130175" eaLnBrk="0" hangingPunct="0"/>
            <a:endParaRPr lang="en-US" altLang="zh-CN" sz="1200"/>
          </a:p>
        </p:txBody>
      </p:sp>
      <p:sp>
        <p:nvSpPr>
          <p:cNvPr id="25" name="TextBox 32"/>
          <p:cNvSpPr txBox="1">
            <a:spLocks noChangeArrowheads="1"/>
          </p:cNvSpPr>
          <p:nvPr/>
        </p:nvSpPr>
        <p:spPr bwMode="auto">
          <a:xfrm>
            <a:off x="5029190" y="2362242"/>
            <a:ext cx="2057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现金收支流程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报销制度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费用标准</a:t>
            </a:r>
            <a:endParaRPr lang="zh-CN" altLang="en-US" sz="1400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997701" y="1834337"/>
            <a:ext cx="1979998" cy="381000"/>
          </a:xfrm>
          <a:prstGeom prst="rect">
            <a:avLst/>
          </a:prstGeom>
          <a:solidFill>
            <a:srgbClr val="B2D2DE"/>
          </a:solidFill>
          <a:ln w="6350">
            <a:solidFill>
              <a:schemeClr val="accent5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hangingPunct="0">
              <a:defRPr/>
            </a:pPr>
            <a:r>
              <a:rPr lang="zh-CN" altLang="en-US" sz="1400" b="1" dirty="0" smtClean="0">
                <a:latin typeface="华文宋体"/>
                <a:ea typeface="华文宋体"/>
                <a:cs typeface="华文宋体"/>
              </a:rPr>
              <a:t>人事管理</a:t>
            </a:r>
            <a:endParaRPr lang="zh-CN" altLang="en-US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6997700" y="1834337"/>
            <a:ext cx="185738" cy="185738"/>
          </a:xfrm>
          <a:prstGeom prst="rect">
            <a:avLst/>
          </a:prstGeom>
          <a:solidFill>
            <a:srgbClr val="256885"/>
          </a:solidFill>
          <a:ln w="6350">
            <a:solidFill>
              <a:schemeClr val="hlink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ts val="1400"/>
              </a:lnSpc>
            </a:pPr>
            <a:r>
              <a:rPr kumimoji="1" lang="en-US" altLang="zh-CN" sz="120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6997701" y="2291537"/>
            <a:ext cx="1979998" cy="143033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44000" tIns="108000" rIns="0" bIns="0"/>
          <a:lstStyle/>
          <a:p>
            <a:pPr marL="130175" indent="-130175" eaLnBrk="0" hangingPunct="0"/>
            <a:endParaRPr lang="en-US" altLang="zh-CN" sz="1200"/>
          </a:p>
        </p:txBody>
      </p:sp>
      <p:sp>
        <p:nvSpPr>
          <p:cNvPr id="29" name="TextBox 36"/>
          <p:cNvSpPr txBox="1">
            <a:spLocks noChangeArrowheads="1"/>
          </p:cNvSpPr>
          <p:nvPr/>
        </p:nvSpPr>
        <p:spPr bwMode="auto">
          <a:xfrm>
            <a:off x="7086600" y="2367737"/>
            <a:ext cx="2057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聘用与解雇流程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薪酬制度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sz="1400" dirty="0" smtClean="0">
                <a:latin typeface="华文宋体"/>
                <a:ea typeface="华文宋体"/>
                <a:cs typeface="华文宋体"/>
              </a:rPr>
              <a:t>激励机制</a:t>
            </a:r>
            <a:endParaRPr lang="en-US" altLang="zh-CN" sz="1400" dirty="0" smtClean="0">
              <a:latin typeface="华文宋体"/>
              <a:ea typeface="华文宋体"/>
              <a:cs typeface="华文宋体"/>
            </a:endParaRPr>
          </a:p>
        </p:txBody>
      </p:sp>
    </p:spTree>
    <p:extLst>
      <p:ext uri="{BB962C8B-B14F-4D97-AF65-F5344CB8AC3E}">
        <p14:creationId xmlns:p14="http://schemas.microsoft.com/office/powerpoint/2010/main" val="370913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17</a:t>
            </a:fld>
            <a:endParaRPr lang="zh-CN" altLang="en-US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筹建初期的关键事项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156433" y="1752644"/>
            <a:ext cx="2849563" cy="285750"/>
          </a:xfrm>
          <a:prstGeom prst="rect">
            <a:avLst/>
          </a:prstGeom>
          <a:solidFill>
            <a:srgbClr val="B2D2DE"/>
          </a:solidFill>
          <a:ln w="9525">
            <a:solidFill>
              <a:srgbClr val="C9DDE3"/>
            </a:solidFill>
            <a:miter lim="800000"/>
            <a:headEnd/>
            <a:tailEnd/>
          </a:ln>
          <a:effectLst/>
        </p:spPr>
        <p:txBody>
          <a:bodyPr lIns="90000" tIns="0" rIns="0" bIns="0" anchor="ctr"/>
          <a:lstStyle/>
          <a:p>
            <a:pPr>
              <a:lnSpc>
                <a:spcPts val="1400"/>
              </a:lnSpc>
            </a:pPr>
            <a:r>
              <a:rPr lang="zh-CN" altLang="en-US" sz="1400" dirty="0" smtClean="0">
                <a:latin typeface="楷体"/>
                <a:ea typeface="楷体"/>
                <a:cs typeface="楷体"/>
              </a:rPr>
              <a:t>合同签署</a:t>
            </a:r>
            <a:endParaRPr lang="en-US" altLang="de-DE" sz="1400" dirty="0">
              <a:latin typeface="楷体"/>
              <a:ea typeface="楷体"/>
              <a:cs typeface="楷体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3301058" y="1752644"/>
            <a:ext cx="2849562" cy="285750"/>
          </a:xfrm>
          <a:prstGeom prst="rect">
            <a:avLst/>
          </a:prstGeom>
          <a:solidFill>
            <a:srgbClr val="B2D2DE"/>
          </a:solidFill>
          <a:ln w="9525">
            <a:solidFill>
              <a:srgbClr val="C9DDE3"/>
            </a:solidFill>
            <a:miter lim="800000"/>
            <a:headEnd/>
            <a:tailEnd/>
          </a:ln>
          <a:effectLst/>
        </p:spPr>
        <p:txBody>
          <a:bodyPr lIns="90000" tIns="0" rIns="0" bIns="0" anchor="ctr"/>
          <a:lstStyle/>
          <a:p>
            <a:pPr>
              <a:lnSpc>
                <a:spcPts val="1400"/>
              </a:lnSpc>
            </a:pPr>
            <a:r>
              <a:rPr lang="zh-CN" altLang="en-US" sz="1400" dirty="0" smtClean="0">
                <a:latin typeface="楷体"/>
                <a:ea typeface="楷体"/>
                <a:cs typeface="楷体"/>
              </a:rPr>
              <a:t>初期岗位编制及薪酬制度</a:t>
            </a:r>
            <a:endParaRPr lang="en-US" altLang="de-DE" sz="1400" dirty="0">
              <a:latin typeface="楷体"/>
              <a:ea typeface="楷体"/>
              <a:cs typeface="楷体"/>
            </a:endParaRPr>
          </a:p>
        </p:txBody>
      </p:sp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457308" y="3505198"/>
            <a:ext cx="2849562" cy="285750"/>
          </a:xfrm>
          <a:prstGeom prst="rect">
            <a:avLst/>
          </a:prstGeom>
          <a:solidFill>
            <a:srgbClr val="B2D2DE"/>
          </a:solidFill>
          <a:ln w="9525">
            <a:solidFill>
              <a:srgbClr val="C9DDE3"/>
            </a:solidFill>
            <a:miter lim="800000"/>
            <a:headEnd/>
            <a:tailEnd/>
          </a:ln>
          <a:effectLst/>
        </p:spPr>
        <p:txBody>
          <a:bodyPr lIns="90000" tIns="0" rIns="0" bIns="0" anchor="ctr"/>
          <a:lstStyle/>
          <a:p>
            <a:pPr>
              <a:lnSpc>
                <a:spcPts val="1400"/>
              </a:lnSpc>
            </a:pPr>
            <a:r>
              <a:rPr lang="zh-CN" altLang="en-US" sz="1400" dirty="0" smtClean="0">
                <a:latin typeface="楷体"/>
                <a:ea typeface="楷体"/>
                <a:cs typeface="楷体"/>
              </a:rPr>
              <a:t>资金支出审批</a:t>
            </a:r>
            <a:endParaRPr lang="en-US" altLang="de-DE" sz="1400" dirty="0">
              <a:latin typeface="楷体"/>
              <a:ea typeface="楷体"/>
              <a:cs typeface="楷体"/>
            </a:endParaRP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6181483" y="4571970"/>
            <a:ext cx="2849563" cy="285750"/>
          </a:xfrm>
          <a:prstGeom prst="rect">
            <a:avLst/>
          </a:prstGeom>
          <a:solidFill>
            <a:srgbClr val="B2D2DE"/>
          </a:solidFill>
          <a:ln w="9525">
            <a:solidFill>
              <a:srgbClr val="C9DDE3"/>
            </a:solidFill>
            <a:miter lim="800000"/>
            <a:headEnd/>
            <a:tailEnd/>
          </a:ln>
          <a:effectLst/>
        </p:spPr>
        <p:txBody>
          <a:bodyPr lIns="90000" tIns="0" rIns="0" bIns="0" anchor="ctr"/>
          <a:lstStyle/>
          <a:p>
            <a:pPr>
              <a:lnSpc>
                <a:spcPts val="1400"/>
              </a:lnSpc>
            </a:pPr>
            <a:r>
              <a:rPr lang="zh-CN" altLang="en-US" sz="1400" dirty="0" smtClean="0">
                <a:latin typeface="楷体"/>
                <a:ea typeface="楷体"/>
                <a:cs typeface="楷体"/>
              </a:rPr>
              <a:t>标识设计要素</a:t>
            </a:r>
            <a:endParaRPr lang="en-US" altLang="de-DE" sz="1400" dirty="0">
              <a:latin typeface="楷体"/>
              <a:ea typeface="楷体"/>
              <a:cs typeface="楷体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457308" y="1755829"/>
            <a:ext cx="2849563" cy="285750"/>
          </a:xfrm>
          <a:prstGeom prst="rect">
            <a:avLst/>
          </a:prstGeom>
          <a:solidFill>
            <a:srgbClr val="B2D2DE"/>
          </a:solidFill>
          <a:ln w="9525">
            <a:solidFill>
              <a:srgbClr val="C9DDE3"/>
            </a:solidFill>
            <a:miter lim="800000"/>
            <a:headEnd/>
            <a:tailEnd/>
          </a:ln>
          <a:effectLst/>
        </p:spPr>
        <p:txBody>
          <a:bodyPr lIns="90000" tIns="0" rIns="0" bIns="0" anchor="ctr"/>
          <a:lstStyle/>
          <a:p>
            <a:pPr>
              <a:lnSpc>
                <a:spcPts val="1400"/>
              </a:lnSpc>
            </a:pPr>
            <a:r>
              <a:rPr lang="zh-CN" altLang="en-US" sz="1400" dirty="0" smtClean="0">
                <a:latin typeface="楷体"/>
                <a:ea typeface="楷体"/>
                <a:cs typeface="楷体"/>
              </a:rPr>
              <a:t>董事会与经营层</a:t>
            </a:r>
            <a:endParaRPr lang="en-US" altLang="de-DE" sz="1400" dirty="0">
              <a:latin typeface="楷体"/>
              <a:ea typeface="楷体"/>
              <a:cs typeface="楷体"/>
            </a:endParaRPr>
          </a:p>
        </p:txBody>
      </p:sp>
      <p:sp>
        <p:nvSpPr>
          <p:cNvPr id="39" name="Text10"/>
          <p:cNvSpPr>
            <a:spLocks noChangeArrowheads="1"/>
          </p:cNvSpPr>
          <p:nvPr/>
        </p:nvSpPr>
        <p:spPr bwMode="auto">
          <a:xfrm>
            <a:off x="546208" y="2133634"/>
            <a:ext cx="270033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董事会成员：</a:t>
            </a:r>
            <a:endParaRPr kumimoji="1" lang="en-US" altLang="de-DE" sz="1400" b="0" dirty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董事长：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b="0" dirty="0" smtClean="0">
                <a:latin typeface="楷体"/>
                <a:ea typeface="楷体"/>
                <a:cs typeface="楷体"/>
              </a:rPr>
              <a:t>总经理：</a:t>
            </a:r>
            <a:endParaRPr kumimoji="1" lang="en-US" altLang="zh-CN" sz="1400" b="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endParaRPr kumimoji="1" lang="en-US" altLang="de-DE" sz="1400" b="0" dirty="0">
              <a:latin typeface="楷体"/>
              <a:ea typeface="楷体"/>
              <a:cs typeface="楷体"/>
            </a:endParaRPr>
          </a:p>
        </p:txBody>
      </p:sp>
      <p:sp>
        <p:nvSpPr>
          <p:cNvPr id="50" name="Line 48"/>
          <p:cNvSpPr>
            <a:spLocks noChangeShapeType="1"/>
          </p:cNvSpPr>
          <p:nvPr/>
        </p:nvSpPr>
        <p:spPr bwMode="auto">
          <a:xfrm>
            <a:off x="3306871" y="1755831"/>
            <a:ext cx="0" cy="4319994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 sz="1400"/>
          </a:p>
        </p:txBody>
      </p:sp>
      <p:sp>
        <p:nvSpPr>
          <p:cNvPr id="51" name="Line 49"/>
          <p:cNvSpPr>
            <a:spLocks noChangeShapeType="1"/>
          </p:cNvSpPr>
          <p:nvPr/>
        </p:nvSpPr>
        <p:spPr bwMode="auto">
          <a:xfrm>
            <a:off x="6156433" y="1755840"/>
            <a:ext cx="0" cy="431997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 sz="1400"/>
          </a:p>
        </p:txBody>
      </p:sp>
      <p:sp>
        <p:nvSpPr>
          <p:cNvPr id="48" name="Line 50"/>
          <p:cNvSpPr>
            <a:spLocks noChangeShapeType="1"/>
          </p:cNvSpPr>
          <p:nvPr/>
        </p:nvSpPr>
        <p:spPr bwMode="auto">
          <a:xfrm>
            <a:off x="3306871" y="1371654"/>
            <a:ext cx="0" cy="29368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 sz="1400"/>
          </a:p>
        </p:txBody>
      </p:sp>
      <p:sp>
        <p:nvSpPr>
          <p:cNvPr id="49" name="Line 51"/>
          <p:cNvSpPr>
            <a:spLocks noChangeShapeType="1"/>
          </p:cNvSpPr>
          <p:nvPr/>
        </p:nvSpPr>
        <p:spPr bwMode="auto">
          <a:xfrm>
            <a:off x="6156433" y="1371654"/>
            <a:ext cx="0" cy="29368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 sz="1400"/>
          </a:p>
        </p:txBody>
      </p:sp>
      <p:sp>
        <p:nvSpPr>
          <p:cNvPr id="55" name="Text10"/>
          <p:cNvSpPr>
            <a:spLocks noChangeArrowheads="1"/>
          </p:cNvSpPr>
          <p:nvPr/>
        </p:nvSpPr>
        <p:spPr bwMode="auto">
          <a:xfrm>
            <a:off x="469520" y="1371654"/>
            <a:ext cx="194310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330200"/>
            <a:r>
              <a:rPr kumimoji="1" lang="zh-CN" altLang="en-US" sz="1400" b="1" dirty="0" smtClean="0">
                <a:latin typeface="华文宋体"/>
                <a:ea typeface="华文宋体"/>
                <a:cs typeface="华文宋体"/>
              </a:rPr>
              <a:t>经营管理</a:t>
            </a:r>
            <a:endParaRPr kumimoji="1" lang="en-US" altLang="de-DE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56" name="Text10"/>
          <p:cNvSpPr>
            <a:spLocks noChangeArrowheads="1"/>
          </p:cNvSpPr>
          <p:nvPr/>
        </p:nvSpPr>
        <p:spPr bwMode="auto">
          <a:xfrm>
            <a:off x="3390880" y="1371654"/>
            <a:ext cx="194310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330200"/>
            <a:r>
              <a:rPr kumimoji="1" lang="zh-CN" altLang="en-US" sz="1400" b="1" dirty="0" smtClean="0">
                <a:latin typeface="华文宋体"/>
                <a:ea typeface="华文宋体"/>
                <a:cs typeface="华文宋体"/>
              </a:rPr>
              <a:t>经营管理</a:t>
            </a:r>
            <a:endParaRPr kumimoji="1" lang="en-US" altLang="de-DE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57" name="Text10"/>
          <p:cNvSpPr>
            <a:spLocks noChangeArrowheads="1"/>
          </p:cNvSpPr>
          <p:nvPr/>
        </p:nvSpPr>
        <p:spPr bwMode="auto">
          <a:xfrm>
            <a:off x="6210206" y="1371654"/>
            <a:ext cx="194310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330200"/>
            <a:r>
              <a:rPr kumimoji="1" lang="zh-CN" altLang="en-US" sz="1400" b="1" dirty="0" smtClean="0">
                <a:latin typeface="华文宋体"/>
                <a:ea typeface="华文宋体"/>
                <a:cs typeface="华文宋体"/>
              </a:rPr>
              <a:t>经营管理</a:t>
            </a:r>
            <a:endParaRPr kumimoji="1" lang="en-US" altLang="de-DE" sz="1400" b="1" dirty="0">
              <a:latin typeface="华文宋体"/>
              <a:ea typeface="华文宋体"/>
              <a:cs typeface="华文宋体"/>
            </a:endParaRPr>
          </a:p>
        </p:txBody>
      </p:sp>
      <p:sp>
        <p:nvSpPr>
          <p:cNvPr id="58" name="Text10"/>
          <p:cNvSpPr>
            <a:spLocks noChangeArrowheads="1"/>
          </p:cNvSpPr>
          <p:nvPr/>
        </p:nvSpPr>
        <p:spPr bwMode="auto">
          <a:xfrm>
            <a:off x="6269893" y="4916213"/>
            <a:ext cx="270033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中英文简称：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pPr marL="1587" lvl="1" defTabSz="330200"/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 xx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资产    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xx</a:t>
            </a: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按此简称寻找专业设计公司或人员进行标识方案设计，最终方案由董事会选择通过。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</p:txBody>
      </p:sp>
      <p:sp>
        <p:nvSpPr>
          <p:cNvPr id="59" name="Text10"/>
          <p:cNvSpPr>
            <a:spLocks noChangeArrowheads="1"/>
          </p:cNvSpPr>
          <p:nvPr/>
        </p:nvSpPr>
        <p:spPr bwMode="auto">
          <a:xfrm>
            <a:off x="3389468" y="2096886"/>
            <a:ext cx="2700338" cy="422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normAutofit/>
          </a:bodyPr>
          <a:lstStyle/>
          <a:p>
            <a:pPr marL="120650" lvl="1" indent="-119063" defTabSz="330200" eaLnBrk="1" hangingPunct="1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初期公司招聘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8-12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人。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 eaLnBrk="1" hangingPunct="1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经营层人员月薪标准：助理经办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3000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元、部门经理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6000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元、总经理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10000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元。</a:t>
            </a:r>
            <a:endParaRPr kumimoji="1" lang="en-US" altLang="de-DE" sz="1400" b="0" dirty="0">
              <a:latin typeface="Book Antiqua"/>
              <a:ea typeface="楷体"/>
              <a:cs typeface="Book Antiqua"/>
            </a:endParaRPr>
          </a:p>
          <a:p>
            <a:pPr marL="120650" lvl="1" indent="-119063" defTabSz="330200" eaLnBrk="1" hangingPunct="1">
              <a:buFontTx/>
              <a:buChar char="•"/>
            </a:pPr>
            <a:r>
              <a:rPr kumimoji="1" lang="zh-CN" altLang="en-US" sz="1400" b="0" dirty="0" smtClean="0">
                <a:latin typeface="楷体"/>
                <a:ea typeface="楷体"/>
                <a:cs typeface="楷体"/>
              </a:rPr>
              <a:t>董事会非经营层人员发放补贴，标准：董事长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10000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元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/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月，其他董事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5000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元</a:t>
            </a:r>
            <a:r>
              <a:rPr kumimoji="1" lang="en-US" altLang="zh-CN" sz="1400" dirty="0" smtClean="0">
                <a:latin typeface="楷体"/>
                <a:ea typeface="楷体"/>
                <a:cs typeface="楷体"/>
              </a:rPr>
              <a:t>/</a:t>
            </a: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月。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1400" dirty="0" smtClean="0">
                <a:latin typeface="楷体"/>
                <a:ea typeface="楷体_GB2312" pitchFamily="49" charset="-122"/>
              </a:rPr>
              <a:t>激励机制：管理公司各股东各拿出所持管理公司</a:t>
            </a:r>
            <a:r>
              <a:rPr lang="en-US" altLang="zh-CN" sz="1400" dirty="0" smtClean="0">
                <a:latin typeface="楷体"/>
                <a:ea typeface="楷体_GB2312" pitchFamily="49" charset="-122"/>
              </a:rPr>
              <a:t>5%</a:t>
            </a:r>
            <a:r>
              <a:rPr lang="zh-CN" altLang="en-US" sz="1400" dirty="0" smtClean="0">
                <a:latin typeface="楷体"/>
                <a:ea typeface="楷体_GB2312" pitchFamily="49" charset="-122"/>
              </a:rPr>
              <a:t>的股份，共计</a:t>
            </a:r>
            <a:r>
              <a:rPr lang="en-US" altLang="zh-CN" sz="1400" dirty="0" smtClean="0">
                <a:latin typeface="楷体"/>
                <a:ea typeface="楷体_GB2312" pitchFamily="49" charset="-122"/>
              </a:rPr>
              <a:t>15%</a:t>
            </a:r>
            <a:r>
              <a:rPr lang="zh-CN" altLang="en-US" sz="1400" dirty="0" smtClean="0">
                <a:latin typeface="楷体"/>
                <a:ea typeface="楷体_GB2312" pitchFamily="49" charset="-122"/>
              </a:rPr>
              <a:t>的股份作为董事会成员和管理层的奖励，由各公司分别待持，分配方式由管理公司股东会决定。另外设立管理团队（包括董事会成员）跟投机制，即允许包括董事会成员之内的</a:t>
            </a:r>
            <a:r>
              <a:rPr lang="zh-CN" altLang="en-US" sz="1400" smtClean="0">
                <a:latin typeface="楷体"/>
                <a:ea typeface="楷体_GB2312" pitchFamily="49" charset="-122"/>
              </a:rPr>
              <a:t>管理团队</a:t>
            </a:r>
            <a:r>
              <a:rPr lang="zh-CN" altLang="en-US" sz="1400" dirty="0" smtClean="0">
                <a:latin typeface="楷体"/>
                <a:ea typeface="楷体_GB2312" pitchFamily="49" charset="-122"/>
              </a:rPr>
              <a:t>有选择性地跟投项目</a:t>
            </a:r>
            <a:r>
              <a:rPr lang="zh-CN" altLang="en-US" sz="1400" dirty="0" smtClean="0">
                <a:latin typeface="楷体"/>
              </a:rPr>
              <a:t>。</a:t>
            </a:r>
            <a:endParaRPr kumimoji="1" lang="en-US" altLang="de-DE" sz="1400" b="0" dirty="0">
              <a:latin typeface="楷体"/>
              <a:ea typeface="楷体"/>
              <a:cs typeface="楷体"/>
            </a:endParaRPr>
          </a:p>
        </p:txBody>
      </p:sp>
      <p:sp>
        <p:nvSpPr>
          <p:cNvPr id="24" name="Text10"/>
          <p:cNvSpPr>
            <a:spLocks noChangeArrowheads="1"/>
          </p:cNvSpPr>
          <p:nvPr/>
        </p:nvSpPr>
        <p:spPr bwMode="auto">
          <a:xfrm>
            <a:off x="546059" y="3883003"/>
            <a:ext cx="2700338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日程经营费用审批流程：经办人、总经理、董事长。</a:t>
            </a:r>
            <a:endParaRPr kumimoji="1" lang="en-US" altLang="de-DE" sz="1400" b="0" dirty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其他支出：依据相关合同、协议，经办人、总经理、董事长签字。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公司账户投资性支出：按照投资协议执行。</a:t>
            </a:r>
            <a:endParaRPr kumimoji="1" lang="en-US" altLang="zh-CN" sz="1400" b="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endParaRPr kumimoji="1" lang="en-US" altLang="de-DE" sz="1400" b="0" dirty="0">
              <a:latin typeface="楷体"/>
              <a:ea typeface="楷体"/>
              <a:cs typeface="楷体"/>
            </a:endParaRPr>
          </a:p>
        </p:txBody>
      </p:sp>
      <p:sp>
        <p:nvSpPr>
          <p:cNvPr id="26" name="Text10"/>
          <p:cNvSpPr>
            <a:spLocks noChangeArrowheads="1"/>
          </p:cNvSpPr>
          <p:nvPr/>
        </p:nvSpPr>
        <p:spPr bwMode="auto">
          <a:xfrm>
            <a:off x="6214948" y="2097713"/>
            <a:ext cx="27003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投资或借款协议：依据合同协议</a:t>
            </a:r>
            <a:endParaRPr kumimoji="1" lang="en-US" altLang="de-DE" sz="1400" b="0" dirty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收入类合同：经营层决定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  <a:p>
            <a:pPr marL="120650" lvl="1" indent="-119063" defTabSz="330200">
              <a:buFontTx/>
              <a:buChar char="•"/>
            </a:pPr>
            <a:r>
              <a:rPr kumimoji="1" lang="zh-CN" altLang="en-US" sz="1400" dirty="0" smtClean="0">
                <a:latin typeface="楷体"/>
                <a:ea typeface="楷体"/>
                <a:cs typeface="楷体"/>
              </a:rPr>
              <a:t>支出类合同：董事会</a:t>
            </a:r>
            <a:endParaRPr kumimoji="1" lang="en-US" altLang="zh-CN" sz="1400" dirty="0" smtClean="0">
              <a:latin typeface="楷体"/>
              <a:ea typeface="楷体"/>
              <a:cs typeface="楷体"/>
            </a:endParaRPr>
          </a:p>
        </p:txBody>
      </p:sp>
    </p:spTree>
    <p:extLst>
      <p:ext uri="{BB962C8B-B14F-4D97-AF65-F5344CB8AC3E}">
        <p14:creationId xmlns:p14="http://schemas.microsoft.com/office/powerpoint/2010/main" val="223857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18</a:t>
            </a:fld>
            <a:endParaRPr lang="zh-CN" altLang="en-US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附：董事会成员简历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0" y="2362200"/>
            <a:ext cx="4410075" cy="2460625"/>
          </a:xfrm>
          <a:prstGeom prst="rect">
            <a:avLst/>
          </a:prstGeom>
          <a:solidFill>
            <a:schemeClr val="bg1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tIns="136525" bIns="136525"/>
          <a:lstStyle/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国籍：中国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年龄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：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拥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有。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现任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胡先生学位</a:t>
            </a: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。</a:t>
            </a:r>
            <a:endParaRPr lang="zh-CN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eaLnBrk="0" hangingPunct="0">
              <a:spcBef>
                <a:spcPts val="300"/>
              </a:spcBef>
              <a:defRPr/>
            </a:pPr>
            <a:endParaRPr lang="en-US" altLang="zh-CN" sz="1400" dirty="0">
              <a:latin typeface="宋体"/>
              <a:ea typeface="宋体"/>
              <a:cs typeface="宋体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187325" y="2173288"/>
            <a:ext cx="493725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0" tIns="46038" rIns="0" bIns="46038">
            <a:spAutoFit/>
          </a:bodyPr>
          <a:lstStyle/>
          <a:p>
            <a:pPr eaLnBrk="0" hangingPunct="0"/>
            <a:r>
              <a:rPr lang="zh-CN" altLang="en-US" sz="1400" b="1" i="1">
                <a:latin typeface="宋体"/>
                <a:ea typeface="宋体"/>
                <a:cs typeface="宋体"/>
              </a:rPr>
              <a:t>背景</a:t>
            </a:r>
            <a:r>
              <a:rPr lang="en-US" altLang="zh-CN" sz="1400" b="1" i="1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5029200"/>
            <a:ext cx="4413250" cy="1279525"/>
          </a:xfrm>
          <a:prstGeom prst="rect">
            <a:avLst/>
          </a:prstGeom>
          <a:solidFill>
            <a:schemeClr val="accent3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lIns="92075" tIns="136525" rIns="92075" bIns="136525"/>
          <a:lstStyle/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公司战略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融投资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政策研究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endParaRPr lang="en-US" altLang="zh-CN" sz="1400" dirty="0">
              <a:latin typeface="宋体"/>
              <a:ea typeface="宋体"/>
              <a:cs typeface="宋体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142875" y="4876800"/>
            <a:ext cx="679673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zh-CN" altLang="en-US" sz="1400" b="1" i="1">
                <a:latin typeface="宋体"/>
                <a:ea typeface="宋体"/>
                <a:cs typeface="宋体"/>
              </a:rPr>
              <a:t>专长</a:t>
            </a:r>
            <a:r>
              <a:rPr lang="en-US" altLang="zh-CN" sz="1400" b="1" i="1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21" name="TextBox 17"/>
          <p:cNvSpPr txBox="1">
            <a:spLocks noChangeArrowheads="1"/>
          </p:cNvSpPr>
          <p:nvPr/>
        </p:nvSpPr>
        <p:spPr bwMode="auto">
          <a:xfrm>
            <a:off x="161925" y="1466850"/>
            <a:ext cx="8002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宋体"/>
                <a:ea typeface="宋体"/>
                <a:cs typeface="宋体"/>
              </a:rPr>
              <a:t> </a:t>
            </a:r>
            <a:r>
              <a:rPr lang="zh-CN" altLang="en-US" sz="1600" dirty="0">
                <a:latin typeface="宋体"/>
                <a:ea typeface="宋体"/>
                <a:cs typeface="宋体"/>
              </a:rPr>
              <a:t>先生 </a:t>
            </a:r>
            <a:r>
              <a:rPr lang="en-US" altLang="zh-CN" sz="1600" dirty="0">
                <a:latin typeface="宋体"/>
                <a:ea typeface="宋体"/>
                <a:cs typeface="宋体"/>
              </a:rPr>
              <a:t/>
            </a:r>
            <a:br>
              <a:rPr lang="en-US" altLang="zh-CN" sz="1600" dirty="0">
                <a:latin typeface="宋体"/>
                <a:ea typeface="宋体"/>
                <a:cs typeface="宋体"/>
              </a:rPr>
            </a:br>
            <a:r>
              <a:rPr lang="zh-CN" altLang="en-US" sz="1600" dirty="0" smtClean="0">
                <a:latin typeface="宋体"/>
                <a:ea typeface="宋体"/>
                <a:cs typeface="宋体"/>
              </a:rPr>
              <a:t>董事长</a:t>
            </a:r>
            <a:endParaRPr lang="zh-CN" altLang="en-US" sz="1600" dirty="0">
              <a:latin typeface="宋体"/>
              <a:ea typeface="宋体"/>
              <a:cs typeface="宋体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4648200" y="2357438"/>
            <a:ext cx="4495800" cy="2460625"/>
          </a:xfrm>
          <a:prstGeom prst="rect">
            <a:avLst/>
          </a:prstGeom>
          <a:solidFill>
            <a:schemeClr val="bg1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tIns="136525" bIns="136525"/>
          <a:lstStyle/>
          <a:p>
            <a:pPr marL="227013" lvl="1" indent="-227013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国籍：中国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年龄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：</a:t>
            </a:r>
            <a:r>
              <a:rPr lang="en-US" altLang="zh-CN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38</a:t>
            </a:r>
          </a:p>
          <a:p>
            <a:pPr marL="227013" lvl="1" indent="-227013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拥有</a:t>
            </a:r>
            <a:endParaRPr lang="zh-CN" altLang="zh-CN" sz="1400" dirty="0">
              <a:latin typeface="宋体"/>
              <a:ea typeface="宋体"/>
              <a:cs typeface="宋体"/>
            </a:endParaRPr>
          </a:p>
          <a:p>
            <a:pPr hangingPunct="0">
              <a:spcBef>
                <a:spcPts val="300"/>
              </a:spcBef>
              <a:defRPr/>
            </a:pPr>
            <a:endParaRPr lang="en-US" altLang="zh-CN" sz="1400" dirty="0">
              <a:latin typeface="宋体"/>
              <a:ea typeface="宋体"/>
              <a:cs typeface="宋体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4891088" y="2171700"/>
            <a:ext cx="493725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0" tIns="46038" rIns="0" bIns="46038">
            <a:spAutoFit/>
          </a:bodyPr>
          <a:lstStyle/>
          <a:p>
            <a:pPr eaLnBrk="0" hangingPunct="0"/>
            <a:r>
              <a:rPr lang="zh-CN" altLang="en-US" sz="1400" b="1" i="1">
                <a:latin typeface="宋体"/>
                <a:ea typeface="宋体"/>
                <a:cs typeface="宋体"/>
              </a:rPr>
              <a:t>背景</a:t>
            </a:r>
            <a:r>
              <a:rPr lang="en-US" altLang="zh-CN" sz="1400" b="1" i="1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4648200" y="5043488"/>
            <a:ext cx="4495800" cy="1279525"/>
          </a:xfrm>
          <a:prstGeom prst="rect">
            <a:avLst/>
          </a:prstGeom>
          <a:solidFill>
            <a:schemeClr val="bg1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lIns="92075" tIns="136525" rIns="92075" bIns="136525"/>
          <a:lstStyle/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公司战略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项目融资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业务评估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业务拓展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endParaRPr lang="en-US" altLang="zh-CN" sz="1400" dirty="0">
              <a:latin typeface="宋体"/>
              <a:ea typeface="宋体"/>
              <a:cs typeface="宋体"/>
            </a:endParaRPr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4865688" y="4875213"/>
            <a:ext cx="679673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zh-CN" altLang="en-US" sz="1400" b="1" i="1">
                <a:latin typeface="宋体"/>
                <a:ea typeface="宋体"/>
                <a:cs typeface="宋体"/>
              </a:rPr>
              <a:t>专长</a:t>
            </a:r>
            <a:r>
              <a:rPr lang="en-US" altLang="zh-CN" sz="1400" b="1" i="1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876800" y="1466850"/>
            <a:ext cx="13131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宋体"/>
                <a:ea typeface="宋体"/>
                <a:cs typeface="宋体"/>
              </a:rPr>
              <a:t> </a:t>
            </a:r>
            <a:r>
              <a:rPr lang="zh-CN" altLang="en-US" sz="1600" dirty="0">
                <a:latin typeface="宋体"/>
                <a:ea typeface="宋体"/>
                <a:cs typeface="宋体"/>
              </a:rPr>
              <a:t>先生 </a:t>
            </a:r>
            <a:r>
              <a:rPr lang="en-US" altLang="zh-CN" sz="1600" dirty="0">
                <a:latin typeface="宋体"/>
                <a:ea typeface="宋体"/>
                <a:cs typeface="宋体"/>
              </a:rPr>
              <a:t/>
            </a:r>
            <a:br>
              <a:rPr lang="en-US" altLang="zh-CN" sz="1600" dirty="0">
                <a:latin typeface="宋体"/>
                <a:ea typeface="宋体"/>
                <a:cs typeface="宋体"/>
              </a:rPr>
            </a:br>
            <a:r>
              <a:rPr lang="zh-CN" altLang="en-US" sz="1600" dirty="0" smtClean="0">
                <a:latin typeface="宋体"/>
                <a:ea typeface="宋体"/>
                <a:cs typeface="宋体"/>
              </a:rPr>
              <a:t>董事</a:t>
            </a:r>
            <a:r>
              <a:rPr lang="en-US" altLang="zh-CN" sz="1600" dirty="0" smtClean="0">
                <a:latin typeface="宋体"/>
                <a:ea typeface="宋体"/>
                <a:cs typeface="宋体"/>
              </a:rPr>
              <a:t> </a:t>
            </a:r>
            <a:r>
              <a:rPr lang="zh-CN" altLang="en-US" sz="1600" dirty="0" smtClean="0">
                <a:latin typeface="宋体"/>
                <a:ea typeface="宋体"/>
                <a:cs typeface="宋体"/>
              </a:rPr>
              <a:t>总经</a:t>
            </a:r>
            <a:r>
              <a:rPr lang="zh-CN" altLang="en-US" sz="1600" dirty="0">
                <a:latin typeface="宋体"/>
                <a:ea typeface="宋体"/>
                <a:cs typeface="宋体"/>
              </a:rPr>
              <a:t>理</a:t>
            </a:r>
          </a:p>
        </p:txBody>
      </p:sp>
    </p:spTree>
    <p:extLst>
      <p:ext uri="{BB962C8B-B14F-4D97-AF65-F5344CB8AC3E}">
        <p14:creationId xmlns:p14="http://schemas.microsoft.com/office/powerpoint/2010/main" val="321745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1B238-0C6E-4025-97A8-CA81C78E2246}" type="slidenum">
              <a:rPr lang="zh-CN" altLang="en-US"/>
              <a:pPr/>
              <a:t>19</a:t>
            </a:fld>
            <a:endParaRPr lang="zh-CN" altLang="en-US"/>
          </a:p>
        </p:txBody>
      </p:sp>
      <p:sp>
        <p:nvSpPr>
          <p:cNvPr id="16" name="Rectangle 2" descr="White Marble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312" tIns="44450" rIns="87312" bIns="44450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zh-CN" altLang="en-US" sz="2000" b="1" dirty="0" smtClean="0">
                <a:solidFill>
                  <a:schemeClr val="tx2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</a:rPr>
              <a:t>附：董事会成员简历</a:t>
            </a:r>
            <a:endParaRPr lang="zh-CN" altLang="en-US" sz="2000" b="1" dirty="0">
              <a:solidFill>
                <a:schemeClr val="tx2">
                  <a:lumMod val="5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073" y="2362200"/>
            <a:ext cx="4410075" cy="2460625"/>
          </a:xfrm>
          <a:prstGeom prst="rect">
            <a:avLst/>
          </a:prstGeom>
          <a:solidFill>
            <a:schemeClr val="bg1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tIns="136525" bIns="136525"/>
          <a:lstStyle/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国籍：中国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年龄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：</a:t>
            </a:r>
            <a:r>
              <a:rPr lang="en-US" altLang="zh-CN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37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。</a:t>
            </a: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defRPr/>
            </a:pP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eaLnBrk="0" hangingPunct="0">
              <a:spcBef>
                <a:spcPts val="300"/>
              </a:spcBef>
              <a:defRPr/>
            </a:pP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90398" y="2173288"/>
            <a:ext cx="493725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0" tIns="46038" rIns="0" bIns="46038">
            <a:spAutoFit/>
          </a:bodyPr>
          <a:lstStyle/>
          <a:p>
            <a:pPr eaLnBrk="0" hangingPunct="0"/>
            <a:r>
              <a:rPr lang="zh-CN" altLang="en-US" sz="1400" b="1" i="1">
                <a:latin typeface="宋体"/>
                <a:ea typeface="宋体"/>
                <a:cs typeface="宋体"/>
              </a:rPr>
              <a:t>背景</a:t>
            </a:r>
            <a:r>
              <a:rPr lang="en-US" altLang="zh-CN" sz="1400" b="1" i="1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073" y="5029200"/>
            <a:ext cx="4413250" cy="1279525"/>
          </a:xfrm>
          <a:prstGeom prst="rect">
            <a:avLst/>
          </a:prstGeom>
          <a:solidFill>
            <a:schemeClr val="accent3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lIns="92075" tIns="136525" rIns="92075" bIns="136525"/>
          <a:lstStyle/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项目挖掘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估值谈判</a:t>
            </a:r>
            <a:endParaRPr lang="en-US" altLang="zh-CN" sz="1400" dirty="0" smtClean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行业分析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45948" y="4876800"/>
            <a:ext cx="679673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zh-CN" altLang="en-US" sz="1400" b="1" i="1">
                <a:solidFill>
                  <a:srgbClr val="000000"/>
                </a:solidFill>
                <a:latin typeface="宋体"/>
                <a:ea typeface="宋体"/>
                <a:cs typeface="宋体"/>
              </a:rPr>
              <a:t>专长</a:t>
            </a:r>
            <a:r>
              <a:rPr lang="en-US" altLang="zh-CN" sz="1400" b="1" i="1">
                <a:solidFill>
                  <a:srgbClr val="000000"/>
                </a:solidFill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9" name="TextBox 17"/>
          <p:cNvSpPr txBox="1">
            <a:spLocks noChangeArrowheads="1"/>
          </p:cNvSpPr>
          <p:nvPr/>
        </p:nvSpPr>
        <p:spPr bwMode="auto">
          <a:xfrm>
            <a:off x="164998" y="1466850"/>
            <a:ext cx="6976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宋体"/>
                <a:ea typeface="宋体"/>
                <a:cs typeface="宋体"/>
              </a:rPr>
              <a:t>先生 </a:t>
            </a:r>
            <a:r>
              <a:rPr lang="en-US" altLang="zh-CN" sz="1600" dirty="0">
                <a:latin typeface="宋体"/>
                <a:ea typeface="宋体"/>
                <a:cs typeface="宋体"/>
              </a:rPr>
              <a:t/>
            </a:r>
            <a:br>
              <a:rPr lang="en-US" altLang="zh-CN" sz="1600" dirty="0">
                <a:latin typeface="宋体"/>
                <a:ea typeface="宋体"/>
                <a:cs typeface="宋体"/>
              </a:rPr>
            </a:br>
            <a:r>
              <a:rPr lang="zh-CN" altLang="en-US" sz="1600" dirty="0" smtClean="0">
                <a:latin typeface="宋体"/>
                <a:ea typeface="宋体"/>
                <a:cs typeface="宋体"/>
              </a:rPr>
              <a:t>董事</a:t>
            </a:r>
            <a:endParaRPr lang="zh-CN" altLang="en-US" sz="1600" dirty="0">
              <a:latin typeface="宋体"/>
              <a:ea typeface="宋体"/>
              <a:cs typeface="宋体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722964" y="2362200"/>
            <a:ext cx="4410075" cy="2460625"/>
          </a:xfrm>
          <a:prstGeom prst="rect">
            <a:avLst/>
          </a:prstGeom>
          <a:solidFill>
            <a:schemeClr val="bg1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tIns="136525" bIns="136525"/>
          <a:lstStyle/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国籍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：中国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年龄</a:t>
            </a: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：</a:t>
            </a:r>
            <a:r>
              <a:rPr lang="en-US" altLang="zh-CN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41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 smtClean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。</a:t>
            </a:r>
            <a:endParaRPr lang="zh-CN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eaLnBrk="0" hangingPunct="0">
              <a:spcBef>
                <a:spcPts val="300"/>
              </a:spcBef>
              <a:defRPr/>
            </a:pP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910289" y="2173288"/>
            <a:ext cx="493725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0" tIns="46038" rIns="0" bIns="46038">
            <a:spAutoFit/>
          </a:bodyPr>
          <a:lstStyle/>
          <a:p>
            <a:pPr eaLnBrk="0" hangingPunct="0"/>
            <a:r>
              <a:rPr lang="zh-CN" altLang="en-US" sz="1400" b="1" i="1" dirty="0">
                <a:latin typeface="宋体"/>
                <a:ea typeface="宋体"/>
                <a:cs typeface="宋体"/>
              </a:rPr>
              <a:t>背景</a:t>
            </a:r>
            <a:r>
              <a:rPr lang="en-US" altLang="zh-CN" sz="1400" b="1" i="1" dirty="0"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4722964" y="5029200"/>
            <a:ext cx="4413250" cy="1279525"/>
          </a:xfrm>
          <a:prstGeom prst="rect">
            <a:avLst/>
          </a:prstGeom>
          <a:solidFill>
            <a:schemeClr val="accent3"/>
          </a:solidFill>
          <a:ln w="12700">
            <a:solidFill>
              <a:srgbClr val="618FFD"/>
            </a:solidFill>
            <a:miter lim="800000"/>
            <a:headEnd/>
            <a:tailEnd/>
          </a:ln>
          <a:effectLst/>
        </p:spPr>
        <p:txBody>
          <a:bodyPr lIns="92075" tIns="136525" rIns="92075" bIns="136525"/>
          <a:lstStyle/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公司战略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经营管理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r>
              <a:rPr lang="zh-CN" altLang="en-US" sz="1400" dirty="0">
                <a:solidFill>
                  <a:srgbClr val="002060"/>
                </a:solidFill>
                <a:latin typeface="宋体"/>
                <a:ea typeface="宋体"/>
                <a:cs typeface="宋体"/>
              </a:rPr>
              <a:t>项目评估</a:t>
            </a: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  <a:p>
            <a:pPr marL="227013" lvl="1" indent="-227013" eaLnBrk="0" hangingPunct="0">
              <a:lnSpc>
                <a:spcPct val="12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SzPct val="70000"/>
              <a:buFont typeface="Wingdings" pitchFamily="2" charset="2"/>
              <a:buChar char="¡"/>
              <a:defRPr/>
            </a:pPr>
            <a:endParaRPr lang="en-US" altLang="zh-CN" sz="1400" dirty="0">
              <a:solidFill>
                <a:srgbClr val="002060"/>
              </a:solidFill>
              <a:latin typeface="宋体"/>
              <a:ea typeface="宋体"/>
              <a:cs typeface="宋体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4865839" y="4876800"/>
            <a:ext cx="679673" cy="3084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zh-CN" altLang="en-US" sz="1400" b="1" i="1">
                <a:solidFill>
                  <a:srgbClr val="000000"/>
                </a:solidFill>
                <a:latin typeface="宋体"/>
                <a:ea typeface="宋体"/>
                <a:cs typeface="宋体"/>
              </a:rPr>
              <a:t>专长</a:t>
            </a:r>
            <a:r>
              <a:rPr lang="en-US" altLang="zh-CN" sz="1400" b="1" i="1">
                <a:solidFill>
                  <a:srgbClr val="000000"/>
                </a:solidFill>
                <a:latin typeface="宋体"/>
                <a:ea typeface="宋体"/>
                <a:cs typeface="宋体"/>
              </a:rPr>
              <a:t>:</a:t>
            </a: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4884889" y="1466850"/>
            <a:ext cx="6976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宋体"/>
                <a:ea typeface="宋体"/>
                <a:cs typeface="宋体"/>
              </a:rPr>
              <a:t>先生 </a:t>
            </a:r>
            <a:r>
              <a:rPr lang="en-US" altLang="zh-CN" sz="1600" dirty="0">
                <a:latin typeface="宋体"/>
                <a:ea typeface="宋体"/>
                <a:cs typeface="宋体"/>
              </a:rPr>
              <a:t/>
            </a:r>
            <a:br>
              <a:rPr lang="en-US" altLang="zh-CN" sz="1600" dirty="0">
                <a:latin typeface="宋体"/>
                <a:ea typeface="宋体"/>
                <a:cs typeface="宋体"/>
              </a:rPr>
            </a:br>
            <a:r>
              <a:rPr lang="zh-CN" altLang="en-US" sz="1600" dirty="0" smtClean="0">
                <a:latin typeface="宋体"/>
                <a:ea typeface="宋体"/>
                <a:cs typeface="宋体"/>
              </a:rPr>
              <a:t>董事</a:t>
            </a:r>
            <a:endParaRPr lang="zh-CN" altLang="en-US" sz="1600" dirty="0">
              <a:latin typeface="宋体"/>
              <a:ea typeface="宋体"/>
              <a:cs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6361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lipse">
  <a:themeElements>
    <a:clrScheme name="Eclipse 14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DDBE4B"/>
      </a:accent2>
      <a:accent3>
        <a:srgbClr val="FFFFFF"/>
      </a:accent3>
      <a:accent4>
        <a:srgbClr val="000000"/>
      </a:accent4>
      <a:accent5>
        <a:srgbClr val="ADE2E2"/>
      </a:accent5>
      <a:accent6>
        <a:srgbClr val="C8AC43"/>
      </a:accent6>
      <a:hlink>
        <a:srgbClr val="008000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1">
        <a:dk1>
          <a:srgbClr val="000000"/>
        </a:dk1>
        <a:lt1>
          <a:srgbClr val="00CC00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AAE2AA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12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458D8B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3E7F7D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13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458D8B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3E7F7D"/>
        </a:accent6>
        <a:hlink>
          <a:srgbClr val="008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14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DDBE4B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C8AC43"/>
        </a:accent6>
        <a:hlink>
          <a:srgbClr val="008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5309</TotalTime>
  <Pages>0</Pages>
  <Words>2775</Words>
  <Characters>0</Characters>
  <Application>Microsoft Macintosh PowerPoint</Application>
  <DocSecurity>0</DocSecurity>
  <PresentationFormat>全屏显示(4:3)</PresentationFormat>
  <Lines>0</Lines>
  <Paragraphs>403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Book Antiqua</vt:lpstr>
      <vt:lpstr>Calibri</vt:lpstr>
      <vt:lpstr>Verdana</vt:lpstr>
      <vt:lpstr>Wingdings</vt:lpstr>
      <vt:lpstr>华文楷体</vt:lpstr>
      <vt:lpstr>华文宋体</vt:lpstr>
      <vt:lpstr>楷体</vt:lpstr>
      <vt:lpstr>楷体_GB2312</vt:lpstr>
      <vt:lpstr>宋体</vt:lpstr>
      <vt:lpstr>微软雅黑</vt:lpstr>
      <vt:lpstr>Arial</vt:lpstr>
      <vt:lpstr>Eclipse</vt:lpstr>
      <vt:lpstr>XX资产管理有限公司筹建方案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 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Ed Johnson</dc:creator>
  <cp:keywords/>
  <dc:description/>
  <cp:lastModifiedBy>张艳坤</cp:lastModifiedBy>
  <cp:revision>1045</cp:revision>
  <cp:lastPrinted>2012-08-06T04:50:22Z</cp:lastPrinted>
  <dcterms:created xsi:type="dcterms:W3CDTF">2004-06-14T18:12:43Z</dcterms:created>
  <dcterms:modified xsi:type="dcterms:W3CDTF">2015-05-21T04:40:10Z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