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63" r:id="rId4"/>
    <p:sldId id="262" r:id="rId5"/>
    <p:sldId id="264" r:id="rId6"/>
    <p:sldId id="267" r:id="rId7"/>
    <p:sldId id="269" r:id="rId8"/>
    <p:sldId id="270" r:id="rId9"/>
    <p:sldId id="266" r:id="rId10"/>
    <p:sldId id="272" r:id="rId11"/>
    <p:sldId id="268" r:id="rId12"/>
    <p:sldId id="271" r:id="rId13"/>
    <p:sldId id="273" r:id="rId14"/>
    <p:sldId id="259" r:id="rId15"/>
  </p:sldIdLst>
  <p:sldSz cx="9144000" cy="6858000" type="screen4x3"/>
  <p:notesSz cx="6858000" cy="9144000"/>
  <p:defaultTextStyle>
    <a:defPPr>
      <a:defRPr lang="zh-CHS"/>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AF606853-7671-496A-8E4F-DF71F8EC918B}" styleName="深色样式 1 - 强调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3"/>
    <p:restoredTop sz="94632"/>
  </p:normalViewPr>
  <p:slideViewPr>
    <p:cSldViewPr>
      <p:cViewPr varScale="1">
        <p:scale>
          <a:sx n="67" d="100"/>
          <a:sy n="67" d="100"/>
        </p:scale>
        <p:origin x="123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zh-CHS" altLang="en-US" sz="1660" dirty="0"/>
              <a:t>销售方式</a:t>
            </a:r>
          </a:p>
        </c:rich>
      </c:tx>
      <c:layout>
        <c:manualLayout>
          <c:xMode val="edge"/>
          <c:yMode val="edge"/>
          <c:x val="0.44512373453318299"/>
          <c:y val="0.212684552155531"/>
        </c:manualLayout>
      </c:layout>
      <c:overlay val="0"/>
      <c:spPr>
        <a:noFill/>
        <a:ln w="26348">
          <a:noFill/>
        </a:ln>
      </c:spPr>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销售方式</c:v>
                </c:pt>
              </c:strCache>
            </c:strRef>
          </c:tx>
          <c:explosion val="25"/>
          <c:dPt>
            <c:idx val="0"/>
            <c:bubble3D val="0"/>
            <c:extLst>
              <c:ext xmlns:c16="http://schemas.microsoft.com/office/drawing/2014/chart" uri="{C3380CC4-5D6E-409C-BE32-E72D297353CC}">
                <c16:uniqueId val="{00000000-F8DD-41A7-B637-8065743E4F86}"/>
              </c:ext>
            </c:extLst>
          </c:dPt>
          <c:dPt>
            <c:idx val="1"/>
            <c:bubble3D val="0"/>
            <c:extLst>
              <c:ext xmlns:c16="http://schemas.microsoft.com/office/drawing/2014/chart" uri="{C3380CC4-5D6E-409C-BE32-E72D297353CC}">
                <c16:uniqueId val="{00000001-F8DD-41A7-B637-8065743E4F86}"/>
              </c:ext>
            </c:extLst>
          </c:dPt>
          <c:cat>
            <c:strRef>
              <c:f>Sheet1!$A$2:$A$3</c:f>
              <c:strCache>
                <c:ptCount val="2"/>
                <c:pt idx="0">
                  <c:v>信用</c:v>
                </c:pt>
                <c:pt idx="1">
                  <c:v>现金</c:v>
                </c:pt>
              </c:strCache>
            </c:strRef>
          </c:cat>
          <c:val>
            <c:numRef>
              <c:f>Sheet1!$B$2:$B$3</c:f>
              <c:numCache>
                <c:formatCode>General</c:formatCode>
                <c:ptCount val="2"/>
                <c:pt idx="0">
                  <c:v>80</c:v>
                </c:pt>
                <c:pt idx="1">
                  <c:v>20</c:v>
                </c:pt>
              </c:numCache>
            </c:numRef>
          </c:val>
          <c:extLst>
            <c:ext xmlns:c16="http://schemas.microsoft.com/office/drawing/2014/chart" uri="{C3380CC4-5D6E-409C-BE32-E72D297353CC}">
              <c16:uniqueId val="{00000002-F8DD-41A7-B637-8065743E4F86}"/>
            </c:ext>
          </c:extLst>
        </c:ser>
        <c:dLbls>
          <c:showLegendKey val="0"/>
          <c:showVal val="0"/>
          <c:showCatName val="0"/>
          <c:showSerName val="0"/>
          <c:showPercent val="0"/>
          <c:showBubbleSize val="0"/>
          <c:showLeaderLines val="1"/>
        </c:dLbls>
      </c:pie3DChart>
      <c:spPr>
        <a:noFill/>
        <a:ln w="26348">
          <a:noFill/>
        </a:ln>
      </c:spPr>
    </c:plotArea>
    <c:legend>
      <c:legendPos val="r"/>
      <c:legendEntry>
        <c:idx val="0"/>
        <c:txPr>
          <a:bodyPr/>
          <a:lstStyle/>
          <a:p>
            <a:pPr>
              <a:defRPr sz="1245"/>
            </a:pPr>
            <a:endParaRPr lang="zh-CN"/>
          </a:p>
        </c:txPr>
      </c:legendEntry>
      <c:legendEntry>
        <c:idx val="1"/>
        <c:txPr>
          <a:bodyPr/>
          <a:lstStyle/>
          <a:p>
            <a:pPr>
              <a:defRPr sz="1245"/>
            </a:pPr>
            <a:endParaRPr lang="zh-CN"/>
          </a:p>
        </c:txPr>
      </c:legendEntry>
      <c:layout/>
      <c:overlay val="0"/>
      <c:spPr>
        <a:noFill/>
        <a:ln w="26348">
          <a:noFill/>
        </a:ln>
      </c:spPr>
    </c:legend>
    <c:plotVisOnly val="1"/>
    <c:dispBlanksAs val="zero"/>
    <c:showDLblsOverMax val="0"/>
  </c:chart>
  <c:spPr>
    <a:noFill/>
    <a:ln>
      <a:noFill/>
    </a:ln>
  </c:spPr>
  <c:txPr>
    <a:bodyPr/>
    <a:lstStyle/>
    <a:p>
      <a:pPr>
        <a:defRPr sz="1867"/>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61107677578038599"/>
          <c:y val="0.265366029246344"/>
        </c:manualLayout>
      </c:layout>
      <c:overlay val="0"/>
      <c:spPr>
        <a:noFill/>
        <a:ln w="26238">
          <a:noFill/>
        </a:ln>
      </c:spPr>
      <c:txPr>
        <a:bodyPr/>
        <a:lstStyle/>
        <a:p>
          <a:pPr>
            <a:defRPr sz="1859"/>
          </a:pPr>
          <a:endParaRPr lang="zh-CN"/>
        </a:p>
      </c:txPr>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客户构成</c:v>
                </c:pt>
              </c:strCache>
            </c:strRef>
          </c:tx>
          <c:explosion val="25"/>
          <c:dPt>
            <c:idx val="0"/>
            <c:bubble3D val="0"/>
            <c:extLst>
              <c:ext xmlns:c16="http://schemas.microsoft.com/office/drawing/2014/chart" uri="{C3380CC4-5D6E-409C-BE32-E72D297353CC}">
                <c16:uniqueId val="{00000000-AB10-4B06-8F75-3DA3BB707D17}"/>
              </c:ext>
            </c:extLst>
          </c:dPt>
          <c:dPt>
            <c:idx val="1"/>
            <c:bubble3D val="0"/>
            <c:extLst>
              <c:ext xmlns:c16="http://schemas.microsoft.com/office/drawing/2014/chart" uri="{C3380CC4-5D6E-409C-BE32-E72D297353CC}">
                <c16:uniqueId val="{00000001-AB10-4B06-8F75-3DA3BB707D17}"/>
              </c:ext>
            </c:extLst>
          </c:dPt>
          <c:cat>
            <c:strRef>
              <c:f>Sheet1!$A$2:$A$3</c:f>
              <c:strCache>
                <c:ptCount val="2"/>
                <c:pt idx="0">
                  <c:v>个人客户</c:v>
                </c:pt>
                <c:pt idx="1">
                  <c:v>企业客户</c:v>
                </c:pt>
              </c:strCache>
            </c:strRef>
          </c:cat>
          <c:val>
            <c:numRef>
              <c:f>Sheet1!$B$2:$B$3</c:f>
              <c:numCache>
                <c:formatCode>General</c:formatCode>
                <c:ptCount val="2"/>
                <c:pt idx="0">
                  <c:v>90</c:v>
                </c:pt>
                <c:pt idx="1">
                  <c:v>10</c:v>
                </c:pt>
              </c:numCache>
            </c:numRef>
          </c:val>
          <c:extLst>
            <c:ext xmlns:c16="http://schemas.microsoft.com/office/drawing/2014/chart" uri="{C3380CC4-5D6E-409C-BE32-E72D297353CC}">
              <c16:uniqueId val="{00000002-AB10-4B06-8F75-3DA3BB707D17}"/>
            </c:ext>
          </c:extLst>
        </c:ser>
        <c:dLbls>
          <c:showLegendKey val="0"/>
          <c:showVal val="0"/>
          <c:showCatName val="0"/>
          <c:showSerName val="0"/>
          <c:showPercent val="0"/>
          <c:showBubbleSize val="0"/>
          <c:showLeaderLines val="1"/>
        </c:dLbls>
      </c:pie3DChart>
      <c:spPr>
        <a:noFill/>
        <a:ln w="26238">
          <a:noFill/>
        </a:ln>
      </c:spPr>
    </c:plotArea>
    <c:legend>
      <c:legendPos val="r"/>
      <c:legendEntry>
        <c:idx val="0"/>
        <c:txPr>
          <a:bodyPr/>
          <a:lstStyle/>
          <a:p>
            <a:pPr>
              <a:defRPr sz="1240"/>
            </a:pPr>
            <a:endParaRPr lang="zh-CN"/>
          </a:p>
        </c:txPr>
      </c:legendEntry>
      <c:legendEntry>
        <c:idx val="1"/>
        <c:txPr>
          <a:bodyPr/>
          <a:lstStyle/>
          <a:p>
            <a:pPr>
              <a:defRPr sz="1240"/>
            </a:pPr>
            <a:endParaRPr lang="zh-CN"/>
          </a:p>
        </c:txPr>
      </c:legendEntry>
      <c:layout/>
      <c:overlay val="0"/>
      <c:spPr>
        <a:noFill/>
        <a:ln w="26238">
          <a:noFill/>
        </a:ln>
      </c:spPr>
    </c:legend>
    <c:plotVisOnly val="1"/>
    <c:dispBlanksAs val="zero"/>
    <c:showDLblsOverMax val="0"/>
  </c:chart>
  <c:spPr>
    <a:noFill/>
    <a:ln>
      <a:noFill/>
    </a:ln>
  </c:spPr>
  <c:txPr>
    <a:bodyPr/>
    <a:lstStyle/>
    <a:p>
      <a:pPr>
        <a:defRPr sz="1859"/>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HS"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37782844-7C12-4CCE-8BC2-9E5EF26A314D}" type="datetimeFigureOut">
              <a:rPr lang="zh-CHS" altLang="en-US"/>
              <a:pPr>
                <a:defRPr/>
              </a:pPr>
              <a:t>2016/2/24</a:t>
            </a:fld>
            <a:endParaRPr lang="zh-CHS"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HS"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HS" altLang="en-US" noProof="0" smtClean="0"/>
              <a:t>单击此处编辑母版文本样式</a:t>
            </a:r>
          </a:p>
          <a:p>
            <a:pPr lvl="1"/>
            <a:r>
              <a:rPr lang="zh-CHS" altLang="en-US" noProof="0" smtClean="0"/>
              <a:t>第二级</a:t>
            </a:r>
          </a:p>
          <a:p>
            <a:pPr lvl="2"/>
            <a:r>
              <a:rPr lang="zh-CHS" altLang="en-US" noProof="0" smtClean="0"/>
              <a:t>第三级</a:t>
            </a:r>
          </a:p>
          <a:p>
            <a:pPr lvl="3"/>
            <a:r>
              <a:rPr lang="zh-CHS" altLang="en-US" noProof="0" smtClean="0"/>
              <a:t>第四级</a:t>
            </a:r>
          </a:p>
          <a:p>
            <a:pPr lvl="4"/>
            <a:r>
              <a:rPr lang="zh-CHS"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HS"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93C48B0-D554-413D-98C9-1AEAEA8004C2}" type="slidenum">
              <a:rPr lang="zh-CHS" altLang="en-US"/>
              <a:pPr>
                <a:defRPr/>
              </a:pPr>
              <a:t>‹#›</a:t>
            </a:fld>
            <a:endParaRPr lang="zh-CHS" altLang="en-US"/>
          </a:p>
        </p:txBody>
      </p:sp>
    </p:spTree>
    <p:extLst>
      <p:ext uri="{BB962C8B-B14F-4D97-AF65-F5344CB8AC3E}">
        <p14:creationId xmlns:p14="http://schemas.microsoft.com/office/powerpoint/2010/main" val="237881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HS" altLang="en-US" smtClean="0"/>
          </a:p>
        </p:txBody>
      </p:sp>
      <p:sp>
        <p:nvSpPr>
          <p:cNvPr id="184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fld id="{81095824-983C-475E-B7B9-763CBAB0B1FF}" type="slidenum">
              <a:rPr lang="zh-CHS" altLang="en-US" smtClean="0"/>
              <a:pPr eaLnBrk="1" hangingPunct="1"/>
              <a:t>10</a:t>
            </a:fld>
            <a:endParaRPr lang="zh-CHS" altLang="en-US" smtClean="0"/>
          </a:p>
        </p:txBody>
      </p:sp>
    </p:spTree>
    <p:extLst>
      <p:ext uri="{BB962C8B-B14F-4D97-AF65-F5344CB8AC3E}">
        <p14:creationId xmlns:p14="http://schemas.microsoft.com/office/powerpoint/2010/main" val="35005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HS" altLang="en-US" smtClean="0"/>
              <a:t>单击此处编辑母版标题样式</a:t>
            </a:r>
            <a:endParaRPr lang="zh-CHS"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HS" altLang="en-US" smtClean="0"/>
              <a:t>单击此处编辑母版副标题样式</a:t>
            </a:r>
            <a:endParaRPr lang="zh-CHS" altLang="en-US"/>
          </a:p>
        </p:txBody>
      </p:sp>
      <p:sp>
        <p:nvSpPr>
          <p:cNvPr id="4" name="日期占位符 3"/>
          <p:cNvSpPr>
            <a:spLocks noGrp="1"/>
          </p:cNvSpPr>
          <p:nvPr>
            <p:ph type="dt" sz="half" idx="10"/>
          </p:nvPr>
        </p:nvSpPr>
        <p:spPr/>
        <p:txBody>
          <a:bodyPr/>
          <a:lstStyle>
            <a:lvl1pPr>
              <a:defRPr/>
            </a:lvl1pPr>
          </a:lstStyle>
          <a:p>
            <a:pPr>
              <a:defRPr/>
            </a:pPr>
            <a:fld id="{4D73707B-341C-4099-B7AD-68740FC8C475}" type="datetimeFigureOut">
              <a:rPr lang="zh-CHS" altLang="en-US"/>
              <a:pPr>
                <a:defRPr/>
              </a:pPr>
              <a:t>2016/2/24</a:t>
            </a:fld>
            <a:endParaRPr lang="zh-CHS" altLang="en-US"/>
          </a:p>
        </p:txBody>
      </p:sp>
      <p:sp>
        <p:nvSpPr>
          <p:cNvPr id="5" name="页脚占位符 4"/>
          <p:cNvSpPr>
            <a:spLocks noGrp="1"/>
          </p:cNvSpPr>
          <p:nvPr>
            <p:ph type="ftr" sz="quarter" idx="11"/>
          </p:nvPr>
        </p:nvSpPr>
        <p:spPr/>
        <p:txBody>
          <a:bodyPr/>
          <a:lstStyle>
            <a:lvl1pPr>
              <a:defRPr/>
            </a:lvl1pPr>
          </a:lstStyle>
          <a:p>
            <a:pPr>
              <a:defRPr/>
            </a:pPr>
            <a:endParaRPr lang="zh-CHS" altLang="en-US"/>
          </a:p>
        </p:txBody>
      </p:sp>
      <p:sp>
        <p:nvSpPr>
          <p:cNvPr id="6" name="灯片编号占位符 5"/>
          <p:cNvSpPr>
            <a:spLocks noGrp="1"/>
          </p:cNvSpPr>
          <p:nvPr>
            <p:ph type="sldNum" sz="quarter" idx="12"/>
          </p:nvPr>
        </p:nvSpPr>
        <p:spPr/>
        <p:txBody>
          <a:bodyPr/>
          <a:lstStyle>
            <a:lvl1pPr>
              <a:defRPr/>
            </a:lvl1pPr>
          </a:lstStyle>
          <a:p>
            <a:pPr>
              <a:defRPr/>
            </a:pPr>
            <a:fld id="{64968B47-43A0-424D-BC3A-9A3D3150C6D2}" type="slidenum">
              <a:rPr lang="zh-CHS" altLang="en-US"/>
              <a:pPr>
                <a:defRPr/>
              </a:pPr>
              <a:t>‹#›</a:t>
            </a:fld>
            <a:endParaRPr lang="zh-CHS" altLang="en-US"/>
          </a:p>
        </p:txBody>
      </p:sp>
    </p:spTree>
    <p:extLst>
      <p:ext uri="{BB962C8B-B14F-4D97-AF65-F5344CB8AC3E}">
        <p14:creationId xmlns:p14="http://schemas.microsoft.com/office/powerpoint/2010/main" val="1479444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HS" altLang="en-US" smtClean="0"/>
              <a:t>单击此处编辑母版标题样式</a:t>
            </a:r>
            <a:endParaRPr lang="zh-CHS" altLang="en-US"/>
          </a:p>
        </p:txBody>
      </p:sp>
      <p:sp>
        <p:nvSpPr>
          <p:cNvPr id="3" name="内容占位符 2"/>
          <p:cNvSpPr>
            <a:spLocks noGrp="1"/>
          </p:cNvSpPr>
          <p:nvPr>
            <p:ph idx="1"/>
          </p:nvPr>
        </p:nvSpPr>
        <p:spPr/>
        <p:txBody>
          <a:body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4" name="日期占位符 3"/>
          <p:cNvSpPr>
            <a:spLocks noGrp="1"/>
          </p:cNvSpPr>
          <p:nvPr>
            <p:ph type="dt" sz="half" idx="10"/>
          </p:nvPr>
        </p:nvSpPr>
        <p:spPr/>
        <p:txBody>
          <a:bodyPr/>
          <a:lstStyle>
            <a:lvl1pPr>
              <a:defRPr/>
            </a:lvl1pPr>
          </a:lstStyle>
          <a:p>
            <a:pPr>
              <a:defRPr/>
            </a:pPr>
            <a:fld id="{D0F16022-461F-45ED-BBF8-98A3314FCE29}" type="datetimeFigureOut">
              <a:rPr lang="zh-CHS" altLang="en-US"/>
              <a:pPr>
                <a:defRPr/>
              </a:pPr>
              <a:t>2016/2/24</a:t>
            </a:fld>
            <a:endParaRPr lang="zh-CHS" altLang="en-US"/>
          </a:p>
        </p:txBody>
      </p:sp>
      <p:sp>
        <p:nvSpPr>
          <p:cNvPr id="5" name="页脚占位符 4"/>
          <p:cNvSpPr>
            <a:spLocks noGrp="1"/>
          </p:cNvSpPr>
          <p:nvPr>
            <p:ph type="ftr" sz="quarter" idx="11"/>
          </p:nvPr>
        </p:nvSpPr>
        <p:spPr/>
        <p:txBody>
          <a:bodyPr/>
          <a:lstStyle>
            <a:lvl1pPr>
              <a:defRPr/>
            </a:lvl1pPr>
          </a:lstStyle>
          <a:p>
            <a:pPr>
              <a:defRPr/>
            </a:pPr>
            <a:endParaRPr lang="zh-CHS" altLang="en-US"/>
          </a:p>
        </p:txBody>
      </p:sp>
      <p:sp>
        <p:nvSpPr>
          <p:cNvPr id="6" name="灯片编号占位符 5"/>
          <p:cNvSpPr>
            <a:spLocks noGrp="1"/>
          </p:cNvSpPr>
          <p:nvPr>
            <p:ph type="sldNum" sz="quarter" idx="12"/>
          </p:nvPr>
        </p:nvSpPr>
        <p:spPr/>
        <p:txBody>
          <a:bodyPr/>
          <a:lstStyle>
            <a:lvl1pPr>
              <a:defRPr/>
            </a:lvl1pPr>
          </a:lstStyle>
          <a:p>
            <a:pPr>
              <a:defRPr/>
            </a:pPr>
            <a:fld id="{BC7B81FE-F69D-4A4F-808A-1D34F2C813DA}" type="slidenum">
              <a:rPr lang="zh-CHS" altLang="en-US"/>
              <a:pPr>
                <a:defRPr/>
              </a:pPr>
              <a:t>‹#›</a:t>
            </a:fld>
            <a:endParaRPr lang="zh-CHS" altLang="en-US"/>
          </a:p>
        </p:txBody>
      </p:sp>
    </p:spTree>
    <p:extLst>
      <p:ext uri="{BB962C8B-B14F-4D97-AF65-F5344CB8AC3E}">
        <p14:creationId xmlns:p14="http://schemas.microsoft.com/office/powerpoint/2010/main" val="3354485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HS" altLang="en-US" smtClean="0"/>
              <a:t>单击此处编辑母版标题样式</a:t>
            </a:r>
            <a:endParaRPr lang="zh-CHS"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HS"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9543D8AC-CA44-4C3F-A01D-C53B07BAC46B}" type="datetimeFigureOut">
              <a:rPr lang="zh-CHS" altLang="en-US"/>
              <a:pPr>
                <a:defRPr/>
              </a:pPr>
              <a:t>2016/2/24</a:t>
            </a:fld>
            <a:endParaRPr lang="zh-CHS" altLang="en-US"/>
          </a:p>
        </p:txBody>
      </p:sp>
      <p:sp>
        <p:nvSpPr>
          <p:cNvPr id="5" name="页脚占位符 4"/>
          <p:cNvSpPr>
            <a:spLocks noGrp="1"/>
          </p:cNvSpPr>
          <p:nvPr>
            <p:ph type="ftr" sz="quarter" idx="11"/>
          </p:nvPr>
        </p:nvSpPr>
        <p:spPr/>
        <p:txBody>
          <a:bodyPr/>
          <a:lstStyle>
            <a:lvl1pPr>
              <a:defRPr/>
            </a:lvl1pPr>
          </a:lstStyle>
          <a:p>
            <a:pPr>
              <a:defRPr/>
            </a:pPr>
            <a:endParaRPr lang="zh-CHS" altLang="en-US"/>
          </a:p>
        </p:txBody>
      </p:sp>
      <p:sp>
        <p:nvSpPr>
          <p:cNvPr id="6" name="灯片编号占位符 5"/>
          <p:cNvSpPr>
            <a:spLocks noGrp="1"/>
          </p:cNvSpPr>
          <p:nvPr>
            <p:ph type="sldNum" sz="quarter" idx="12"/>
          </p:nvPr>
        </p:nvSpPr>
        <p:spPr/>
        <p:txBody>
          <a:bodyPr/>
          <a:lstStyle>
            <a:lvl1pPr>
              <a:defRPr/>
            </a:lvl1pPr>
          </a:lstStyle>
          <a:p>
            <a:pPr>
              <a:defRPr/>
            </a:pPr>
            <a:fld id="{50028260-3B5D-4BCA-9F16-19CA1F573A98}" type="slidenum">
              <a:rPr lang="zh-CHS" altLang="en-US"/>
              <a:pPr>
                <a:defRPr/>
              </a:pPr>
              <a:t>‹#›</a:t>
            </a:fld>
            <a:endParaRPr lang="zh-CHS" altLang="en-US"/>
          </a:p>
        </p:txBody>
      </p:sp>
    </p:spTree>
    <p:extLst>
      <p:ext uri="{BB962C8B-B14F-4D97-AF65-F5344CB8AC3E}">
        <p14:creationId xmlns:p14="http://schemas.microsoft.com/office/powerpoint/2010/main" val="307462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HS" altLang="en-US" smtClean="0"/>
              <a:t>单击此处编辑母版标题样式</a:t>
            </a:r>
            <a:endParaRPr lang="zh-CHS"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5" name="日期占位符 3"/>
          <p:cNvSpPr>
            <a:spLocks noGrp="1"/>
          </p:cNvSpPr>
          <p:nvPr>
            <p:ph type="dt" sz="half" idx="10"/>
          </p:nvPr>
        </p:nvSpPr>
        <p:spPr/>
        <p:txBody>
          <a:bodyPr/>
          <a:lstStyle>
            <a:lvl1pPr>
              <a:defRPr/>
            </a:lvl1pPr>
          </a:lstStyle>
          <a:p>
            <a:pPr>
              <a:defRPr/>
            </a:pPr>
            <a:fld id="{BB4A17AB-7018-417D-A6D1-C406A788DDFE}" type="datetimeFigureOut">
              <a:rPr lang="zh-CHS" altLang="en-US"/>
              <a:pPr>
                <a:defRPr/>
              </a:pPr>
              <a:t>2016/2/24</a:t>
            </a:fld>
            <a:endParaRPr lang="zh-CHS" altLang="en-US"/>
          </a:p>
        </p:txBody>
      </p:sp>
      <p:sp>
        <p:nvSpPr>
          <p:cNvPr id="6" name="页脚占位符 4"/>
          <p:cNvSpPr>
            <a:spLocks noGrp="1"/>
          </p:cNvSpPr>
          <p:nvPr>
            <p:ph type="ftr" sz="quarter" idx="11"/>
          </p:nvPr>
        </p:nvSpPr>
        <p:spPr/>
        <p:txBody>
          <a:bodyPr/>
          <a:lstStyle>
            <a:lvl1pPr>
              <a:defRPr/>
            </a:lvl1pPr>
          </a:lstStyle>
          <a:p>
            <a:pPr>
              <a:defRPr/>
            </a:pPr>
            <a:endParaRPr lang="zh-CHS" altLang="en-US"/>
          </a:p>
        </p:txBody>
      </p:sp>
      <p:sp>
        <p:nvSpPr>
          <p:cNvPr id="7" name="灯片编号占位符 5"/>
          <p:cNvSpPr>
            <a:spLocks noGrp="1"/>
          </p:cNvSpPr>
          <p:nvPr>
            <p:ph type="sldNum" sz="quarter" idx="12"/>
          </p:nvPr>
        </p:nvSpPr>
        <p:spPr/>
        <p:txBody>
          <a:bodyPr/>
          <a:lstStyle>
            <a:lvl1pPr>
              <a:defRPr/>
            </a:lvl1pPr>
          </a:lstStyle>
          <a:p>
            <a:pPr>
              <a:defRPr/>
            </a:pPr>
            <a:fld id="{D6457180-E8D3-4F30-9129-2632C98EFE54}" type="slidenum">
              <a:rPr lang="zh-CHS" altLang="en-US"/>
              <a:pPr>
                <a:defRPr/>
              </a:pPr>
              <a:t>‹#›</a:t>
            </a:fld>
            <a:endParaRPr lang="zh-CHS" altLang="en-US"/>
          </a:p>
        </p:txBody>
      </p:sp>
    </p:spTree>
    <p:extLst>
      <p:ext uri="{BB962C8B-B14F-4D97-AF65-F5344CB8AC3E}">
        <p14:creationId xmlns:p14="http://schemas.microsoft.com/office/powerpoint/2010/main" val="3230439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HS" altLang="en-US" smtClean="0"/>
              <a:t>单击此处编辑母版标题样式</a:t>
            </a:r>
            <a:endParaRPr lang="zh-CHS"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HS"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HS"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7" name="日期占位符 3"/>
          <p:cNvSpPr>
            <a:spLocks noGrp="1"/>
          </p:cNvSpPr>
          <p:nvPr>
            <p:ph type="dt" sz="half" idx="10"/>
          </p:nvPr>
        </p:nvSpPr>
        <p:spPr/>
        <p:txBody>
          <a:bodyPr/>
          <a:lstStyle>
            <a:lvl1pPr>
              <a:defRPr/>
            </a:lvl1pPr>
          </a:lstStyle>
          <a:p>
            <a:pPr>
              <a:defRPr/>
            </a:pPr>
            <a:fld id="{0F425F15-309C-493C-A65E-F46431580F34}" type="datetimeFigureOut">
              <a:rPr lang="zh-CHS" altLang="en-US"/>
              <a:pPr>
                <a:defRPr/>
              </a:pPr>
              <a:t>2016/2/24</a:t>
            </a:fld>
            <a:endParaRPr lang="zh-CHS" altLang="en-US"/>
          </a:p>
        </p:txBody>
      </p:sp>
      <p:sp>
        <p:nvSpPr>
          <p:cNvPr id="8" name="页脚占位符 4"/>
          <p:cNvSpPr>
            <a:spLocks noGrp="1"/>
          </p:cNvSpPr>
          <p:nvPr>
            <p:ph type="ftr" sz="quarter" idx="11"/>
          </p:nvPr>
        </p:nvSpPr>
        <p:spPr/>
        <p:txBody>
          <a:bodyPr/>
          <a:lstStyle>
            <a:lvl1pPr>
              <a:defRPr/>
            </a:lvl1pPr>
          </a:lstStyle>
          <a:p>
            <a:pPr>
              <a:defRPr/>
            </a:pPr>
            <a:endParaRPr lang="zh-CHS" altLang="en-US"/>
          </a:p>
        </p:txBody>
      </p:sp>
      <p:sp>
        <p:nvSpPr>
          <p:cNvPr id="9" name="灯片编号占位符 5"/>
          <p:cNvSpPr>
            <a:spLocks noGrp="1"/>
          </p:cNvSpPr>
          <p:nvPr>
            <p:ph type="sldNum" sz="quarter" idx="12"/>
          </p:nvPr>
        </p:nvSpPr>
        <p:spPr/>
        <p:txBody>
          <a:bodyPr/>
          <a:lstStyle>
            <a:lvl1pPr>
              <a:defRPr/>
            </a:lvl1pPr>
          </a:lstStyle>
          <a:p>
            <a:pPr>
              <a:defRPr/>
            </a:pPr>
            <a:fld id="{E25A766A-C7AE-4625-AC0D-D20C52D09B34}" type="slidenum">
              <a:rPr lang="zh-CHS" altLang="en-US"/>
              <a:pPr>
                <a:defRPr/>
              </a:pPr>
              <a:t>‹#›</a:t>
            </a:fld>
            <a:endParaRPr lang="zh-CHS" altLang="en-US"/>
          </a:p>
        </p:txBody>
      </p:sp>
    </p:spTree>
    <p:extLst>
      <p:ext uri="{BB962C8B-B14F-4D97-AF65-F5344CB8AC3E}">
        <p14:creationId xmlns:p14="http://schemas.microsoft.com/office/powerpoint/2010/main" val="334573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HS" altLang="en-US" smtClean="0"/>
              <a:t>单击此处编辑母版标题样式</a:t>
            </a:r>
            <a:endParaRPr lang="zh-CHS" altLang="en-US"/>
          </a:p>
        </p:txBody>
      </p:sp>
      <p:sp>
        <p:nvSpPr>
          <p:cNvPr id="3" name="日期占位符 3"/>
          <p:cNvSpPr>
            <a:spLocks noGrp="1"/>
          </p:cNvSpPr>
          <p:nvPr>
            <p:ph type="dt" sz="half" idx="10"/>
          </p:nvPr>
        </p:nvSpPr>
        <p:spPr/>
        <p:txBody>
          <a:bodyPr/>
          <a:lstStyle>
            <a:lvl1pPr>
              <a:defRPr/>
            </a:lvl1pPr>
          </a:lstStyle>
          <a:p>
            <a:pPr>
              <a:defRPr/>
            </a:pPr>
            <a:fld id="{A1CE8F93-5A34-4221-B3E4-4C4219B8FE08}" type="datetimeFigureOut">
              <a:rPr lang="zh-CHS" altLang="en-US"/>
              <a:pPr>
                <a:defRPr/>
              </a:pPr>
              <a:t>2016/2/24</a:t>
            </a:fld>
            <a:endParaRPr lang="zh-CHS" altLang="en-US"/>
          </a:p>
        </p:txBody>
      </p:sp>
      <p:sp>
        <p:nvSpPr>
          <p:cNvPr id="4" name="页脚占位符 4"/>
          <p:cNvSpPr>
            <a:spLocks noGrp="1"/>
          </p:cNvSpPr>
          <p:nvPr>
            <p:ph type="ftr" sz="quarter" idx="11"/>
          </p:nvPr>
        </p:nvSpPr>
        <p:spPr/>
        <p:txBody>
          <a:bodyPr/>
          <a:lstStyle>
            <a:lvl1pPr>
              <a:defRPr/>
            </a:lvl1pPr>
          </a:lstStyle>
          <a:p>
            <a:pPr>
              <a:defRPr/>
            </a:pPr>
            <a:endParaRPr lang="zh-CHS" altLang="en-US"/>
          </a:p>
        </p:txBody>
      </p:sp>
      <p:sp>
        <p:nvSpPr>
          <p:cNvPr id="5" name="灯片编号占位符 5"/>
          <p:cNvSpPr>
            <a:spLocks noGrp="1"/>
          </p:cNvSpPr>
          <p:nvPr>
            <p:ph type="sldNum" sz="quarter" idx="12"/>
          </p:nvPr>
        </p:nvSpPr>
        <p:spPr/>
        <p:txBody>
          <a:bodyPr/>
          <a:lstStyle>
            <a:lvl1pPr>
              <a:defRPr/>
            </a:lvl1pPr>
          </a:lstStyle>
          <a:p>
            <a:pPr>
              <a:defRPr/>
            </a:pPr>
            <a:fld id="{01455641-D1EC-4D74-B80C-4ABCE5B6DC0A}" type="slidenum">
              <a:rPr lang="zh-CHS" altLang="en-US"/>
              <a:pPr>
                <a:defRPr/>
              </a:pPr>
              <a:t>‹#›</a:t>
            </a:fld>
            <a:endParaRPr lang="zh-CHS" altLang="en-US"/>
          </a:p>
        </p:txBody>
      </p:sp>
    </p:spTree>
    <p:extLst>
      <p:ext uri="{BB962C8B-B14F-4D97-AF65-F5344CB8AC3E}">
        <p14:creationId xmlns:p14="http://schemas.microsoft.com/office/powerpoint/2010/main" val="2157623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1B65B613-F07D-4B59-B055-7BEADA0ADD4E}" type="datetimeFigureOut">
              <a:rPr lang="zh-CHS" altLang="en-US"/>
              <a:pPr>
                <a:defRPr/>
              </a:pPr>
              <a:t>2016/2/24</a:t>
            </a:fld>
            <a:endParaRPr lang="zh-CHS" altLang="en-US"/>
          </a:p>
        </p:txBody>
      </p:sp>
      <p:sp>
        <p:nvSpPr>
          <p:cNvPr id="3" name="页脚占位符 4"/>
          <p:cNvSpPr>
            <a:spLocks noGrp="1"/>
          </p:cNvSpPr>
          <p:nvPr>
            <p:ph type="ftr" sz="quarter" idx="11"/>
          </p:nvPr>
        </p:nvSpPr>
        <p:spPr/>
        <p:txBody>
          <a:bodyPr/>
          <a:lstStyle>
            <a:lvl1pPr>
              <a:defRPr/>
            </a:lvl1pPr>
          </a:lstStyle>
          <a:p>
            <a:pPr>
              <a:defRPr/>
            </a:pPr>
            <a:endParaRPr lang="zh-CHS" altLang="en-US"/>
          </a:p>
        </p:txBody>
      </p:sp>
      <p:sp>
        <p:nvSpPr>
          <p:cNvPr id="4" name="灯片编号占位符 5"/>
          <p:cNvSpPr>
            <a:spLocks noGrp="1"/>
          </p:cNvSpPr>
          <p:nvPr>
            <p:ph type="sldNum" sz="quarter" idx="12"/>
          </p:nvPr>
        </p:nvSpPr>
        <p:spPr/>
        <p:txBody>
          <a:bodyPr/>
          <a:lstStyle>
            <a:lvl1pPr>
              <a:defRPr/>
            </a:lvl1pPr>
          </a:lstStyle>
          <a:p>
            <a:pPr>
              <a:defRPr/>
            </a:pPr>
            <a:fld id="{F329D11C-1019-485F-8ED6-B67B04377A4B}" type="slidenum">
              <a:rPr lang="zh-CHS" altLang="en-US"/>
              <a:pPr>
                <a:defRPr/>
              </a:pPr>
              <a:t>‹#›</a:t>
            </a:fld>
            <a:endParaRPr lang="zh-CHS" altLang="en-US"/>
          </a:p>
        </p:txBody>
      </p:sp>
    </p:spTree>
    <p:extLst>
      <p:ext uri="{BB962C8B-B14F-4D97-AF65-F5344CB8AC3E}">
        <p14:creationId xmlns:p14="http://schemas.microsoft.com/office/powerpoint/2010/main" val="216389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HS" altLang="en-US" smtClean="0"/>
              <a:t>单击此处编辑母版标题样式</a:t>
            </a:r>
            <a:endParaRPr lang="zh-CHS"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HS"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2C4CFCF-2FB9-4271-AD39-E612707D4C8A}" type="datetimeFigureOut">
              <a:rPr lang="zh-CHS" altLang="en-US"/>
              <a:pPr>
                <a:defRPr/>
              </a:pPr>
              <a:t>2016/2/24</a:t>
            </a:fld>
            <a:endParaRPr lang="zh-CHS" altLang="en-US"/>
          </a:p>
        </p:txBody>
      </p:sp>
      <p:sp>
        <p:nvSpPr>
          <p:cNvPr id="6" name="页脚占位符 4"/>
          <p:cNvSpPr>
            <a:spLocks noGrp="1"/>
          </p:cNvSpPr>
          <p:nvPr>
            <p:ph type="ftr" sz="quarter" idx="11"/>
          </p:nvPr>
        </p:nvSpPr>
        <p:spPr/>
        <p:txBody>
          <a:bodyPr/>
          <a:lstStyle>
            <a:lvl1pPr>
              <a:defRPr/>
            </a:lvl1pPr>
          </a:lstStyle>
          <a:p>
            <a:pPr>
              <a:defRPr/>
            </a:pPr>
            <a:endParaRPr lang="zh-CHS" altLang="en-US"/>
          </a:p>
        </p:txBody>
      </p:sp>
      <p:sp>
        <p:nvSpPr>
          <p:cNvPr id="7" name="灯片编号占位符 5"/>
          <p:cNvSpPr>
            <a:spLocks noGrp="1"/>
          </p:cNvSpPr>
          <p:nvPr>
            <p:ph type="sldNum" sz="quarter" idx="12"/>
          </p:nvPr>
        </p:nvSpPr>
        <p:spPr/>
        <p:txBody>
          <a:bodyPr/>
          <a:lstStyle>
            <a:lvl1pPr>
              <a:defRPr/>
            </a:lvl1pPr>
          </a:lstStyle>
          <a:p>
            <a:pPr>
              <a:defRPr/>
            </a:pPr>
            <a:fld id="{29BCB7AC-954B-4D21-80AB-CC3A9127C52E}" type="slidenum">
              <a:rPr lang="zh-CHS" altLang="en-US"/>
              <a:pPr>
                <a:defRPr/>
              </a:pPr>
              <a:t>‹#›</a:t>
            </a:fld>
            <a:endParaRPr lang="zh-CHS" altLang="en-US"/>
          </a:p>
        </p:txBody>
      </p:sp>
    </p:spTree>
    <p:extLst>
      <p:ext uri="{BB962C8B-B14F-4D97-AF65-F5344CB8AC3E}">
        <p14:creationId xmlns:p14="http://schemas.microsoft.com/office/powerpoint/2010/main" val="244507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HS" altLang="en-US" smtClean="0"/>
              <a:t>单击此处编辑母版标题样式</a:t>
            </a:r>
            <a:endParaRPr lang="zh-CHS"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HS"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HS"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7EC190DC-BF7A-4140-B765-D91B9279DA1B}" type="datetimeFigureOut">
              <a:rPr lang="zh-CHS" altLang="en-US"/>
              <a:pPr>
                <a:defRPr/>
              </a:pPr>
              <a:t>2016/2/24</a:t>
            </a:fld>
            <a:endParaRPr lang="zh-CHS" altLang="en-US"/>
          </a:p>
        </p:txBody>
      </p:sp>
      <p:sp>
        <p:nvSpPr>
          <p:cNvPr id="6" name="页脚占位符 4"/>
          <p:cNvSpPr>
            <a:spLocks noGrp="1"/>
          </p:cNvSpPr>
          <p:nvPr>
            <p:ph type="ftr" sz="quarter" idx="11"/>
          </p:nvPr>
        </p:nvSpPr>
        <p:spPr/>
        <p:txBody>
          <a:bodyPr/>
          <a:lstStyle>
            <a:lvl1pPr>
              <a:defRPr/>
            </a:lvl1pPr>
          </a:lstStyle>
          <a:p>
            <a:pPr>
              <a:defRPr/>
            </a:pPr>
            <a:endParaRPr lang="zh-CHS" altLang="en-US"/>
          </a:p>
        </p:txBody>
      </p:sp>
      <p:sp>
        <p:nvSpPr>
          <p:cNvPr id="7" name="灯片编号占位符 5"/>
          <p:cNvSpPr>
            <a:spLocks noGrp="1"/>
          </p:cNvSpPr>
          <p:nvPr>
            <p:ph type="sldNum" sz="quarter" idx="12"/>
          </p:nvPr>
        </p:nvSpPr>
        <p:spPr/>
        <p:txBody>
          <a:bodyPr/>
          <a:lstStyle>
            <a:lvl1pPr>
              <a:defRPr/>
            </a:lvl1pPr>
          </a:lstStyle>
          <a:p>
            <a:pPr>
              <a:defRPr/>
            </a:pPr>
            <a:fld id="{2F0288D0-C57F-402A-8409-97142464095E}" type="slidenum">
              <a:rPr lang="zh-CHS" altLang="en-US"/>
              <a:pPr>
                <a:defRPr/>
              </a:pPr>
              <a:t>‹#›</a:t>
            </a:fld>
            <a:endParaRPr lang="zh-CHS" altLang="en-US"/>
          </a:p>
        </p:txBody>
      </p:sp>
    </p:spTree>
    <p:extLst>
      <p:ext uri="{BB962C8B-B14F-4D97-AF65-F5344CB8AC3E}">
        <p14:creationId xmlns:p14="http://schemas.microsoft.com/office/powerpoint/2010/main" val="3089806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HS" altLang="en-US" smtClean="0"/>
              <a:t>单击此处编辑母版标题样式</a:t>
            </a:r>
            <a:endParaRPr lang="zh-CHS" altLang="en-US"/>
          </a:p>
        </p:txBody>
      </p:sp>
      <p:sp>
        <p:nvSpPr>
          <p:cNvPr id="3" name="竖排文字占位符 2"/>
          <p:cNvSpPr>
            <a:spLocks noGrp="1"/>
          </p:cNvSpPr>
          <p:nvPr>
            <p:ph type="body" orient="vert" idx="1"/>
          </p:nvPr>
        </p:nvSpPr>
        <p:spPr/>
        <p:txBody>
          <a:bodyPr vert="eaVert"/>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4" name="日期占位符 3"/>
          <p:cNvSpPr>
            <a:spLocks noGrp="1"/>
          </p:cNvSpPr>
          <p:nvPr>
            <p:ph type="dt" sz="half" idx="10"/>
          </p:nvPr>
        </p:nvSpPr>
        <p:spPr/>
        <p:txBody>
          <a:bodyPr/>
          <a:lstStyle>
            <a:lvl1pPr>
              <a:defRPr/>
            </a:lvl1pPr>
          </a:lstStyle>
          <a:p>
            <a:pPr>
              <a:defRPr/>
            </a:pPr>
            <a:fld id="{BA27257E-21A4-4153-B718-E01CEE74F851}" type="datetimeFigureOut">
              <a:rPr lang="zh-CHS" altLang="en-US"/>
              <a:pPr>
                <a:defRPr/>
              </a:pPr>
              <a:t>2016/2/24</a:t>
            </a:fld>
            <a:endParaRPr lang="zh-CHS" altLang="en-US"/>
          </a:p>
        </p:txBody>
      </p:sp>
      <p:sp>
        <p:nvSpPr>
          <p:cNvPr id="5" name="页脚占位符 4"/>
          <p:cNvSpPr>
            <a:spLocks noGrp="1"/>
          </p:cNvSpPr>
          <p:nvPr>
            <p:ph type="ftr" sz="quarter" idx="11"/>
          </p:nvPr>
        </p:nvSpPr>
        <p:spPr/>
        <p:txBody>
          <a:bodyPr/>
          <a:lstStyle>
            <a:lvl1pPr>
              <a:defRPr/>
            </a:lvl1pPr>
          </a:lstStyle>
          <a:p>
            <a:pPr>
              <a:defRPr/>
            </a:pPr>
            <a:endParaRPr lang="zh-CHS" altLang="en-US"/>
          </a:p>
        </p:txBody>
      </p:sp>
      <p:sp>
        <p:nvSpPr>
          <p:cNvPr id="6" name="灯片编号占位符 5"/>
          <p:cNvSpPr>
            <a:spLocks noGrp="1"/>
          </p:cNvSpPr>
          <p:nvPr>
            <p:ph type="sldNum" sz="quarter" idx="12"/>
          </p:nvPr>
        </p:nvSpPr>
        <p:spPr/>
        <p:txBody>
          <a:bodyPr/>
          <a:lstStyle>
            <a:lvl1pPr>
              <a:defRPr/>
            </a:lvl1pPr>
          </a:lstStyle>
          <a:p>
            <a:pPr>
              <a:defRPr/>
            </a:pPr>
            <a:fld id="{302139A7-3AE4-47EE-95F4-9A347125B15F}" type="slidenum">
              <a:rPr lang="zh-CHS" altLang="en-US"/>
              <a:pPr>
                <a:defRPr/>
              </a:pPr>
              <a:t>‹#›</a:t>
            </a:fld>
            <a:endParaRPr lang="zh-CHS" altLang="en-US"/>
          </a:p>
        </p:txBody>
      </p:sp>
    </p:spTree>
    <p:extLst>
      <p:ext uri="{BB962C8B-B14F-4D97-AF65-F5344CB8AC3E}">
        <p14:creationId xmlns:p14="http://schemas.microsoft.com/office/powerpoint/2010/main" val="1648914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HS" altLang="en-US" smtClean="0"/>
              <a:t>单击此处编辑母版标题样式</a:t>
            </a:r>
            <a:endParaRPr lang="zh-CHS"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endParaRPr lang="zh-CHS" altLang="en-US"/>
          </a:p>
        </p:txBody>
      </p:sp>
      <p:sp>
        <p:nvSpPr>
          <p:cNvPr id="4" name="日期占位符 3"/>
          <p:cNvSpPr>
            <a:spLocks noGrp="1"/>
          </p:cNvSpPr>
          <p:nvPr>
            <p:ph type="dt" sz="half" idx="10"/>
          </p:nvPr>
        </p:nvSpPr>
        <p:spPr/>
        <p:txBody>
          <a:bodyPr/>
          <a:lstStyle>
            <a:lvl1pPr>
              <a:defRPr/>
            </a:lvl1pPr>
          </a:lstStyle>
          <a:p>
            <a:pPr>
              <a:defRPr/>
            </a:pPr>
            <a:fld id="{27647DC5-9F3C-493B-9AF3-D53801CF07E0}" type="datetimeFigureOut">
              <a:rPr lang="zh-CHS" altLang="en-US"/>
              <a:pPr>
                <a:defRPr/>
              </a:pPr>
              <a:t>2016/2/24</a:t>
            </a:fld>
            <a:endParaRPr lang="zh-CHS" altLang="en-US"/>
          </a:p>
        </p:txBody>
      </p:sp>
      <p:sp>
        <p:nvSpPr>
          <p:cNvPr id="5" name="页脚占位符 4"/>
          <p:cNvSpPr>
            <a:spLocks noGrp="1"/>
          </p:cNvSpPr>
          <p:nvPr>
            <p:ph type="ftr" sz="quarter" idx="11"/>
          </p:nvPr>
        </p:nvSpPr>
        <p:spPr/>
        <p:txBody>
          <a:bodyPr/>
          <a:lstStyle>
            <a:lvl1pPr>
              <a:defRPr/>
            </a:lvl1pPr>
          </a:lstStyle>
          <a:p>
            <a:pPr>
              <a:defRPr/>
            </a:pPr>
            <a:endParaRPr lang="zh-CHS" altLang="en-US"/>
          </a:p>
        </p:txBody>
      </p:sp>
      <p:sp>
        <p:nvSpPr>
          <p:cNvPr id="6" name="灯片编号占位符 5"/>
          <p:cNvSpPr>
            <a:spLocks noGrp="1"/>
          </p:cNvSpPr>
          <p:nvPr>
            <p:ph type="sldNum" sz="quarter" idx="12"/>
          </p:nvPr>
        </p:nvSpPr>
        <p:spPr/>
        <p:txBody>
          <a:bodyPr/>
          <a:lstStyle>
            <a:lvl1pPr>
              <a:defRPr/>
            </a:lvl1pPr>
          </a:lstStyle>
          <a:p>
            <a:pPr>
              <a:defRPr/>
            </a:pPr>
            <a:fld id="{952766D3-A6AF-43DF-BF17-041D58ACB6D7}" type="slidenum">
              <a:rPr lang="zh-CHS" altLang="en-US"/>
              <a:pPr>
                <a:defRPr/>
              </a:pPr>
              <a:t>‹#›</a:t>
            </a:fld>
            <a:endParaRPr lang="zh-CHS" altLang="en-US"/>
          </a:p>
        </p:txBody>
      </p:sp>
    </p:spTree>
    <p:extLst>
      <p:ext uri="{BB962C8B-B14F-4D97-AF65-F5344CB8AC3E}">
        <p14:creationId xmlns:p14="http://schemas.microsoft.com/office/powerpoint/2010/main" val="2160259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HS" altLang="en-US" smtClean="0"/>
              <a:t>单击此处编辑母版标题样式</a:t>
            </a:r>
          </a:p>
        </p:txBody>
      </p:sp>
      <p:sp>
        <p:nvSpPr>
          <p:cNvPr id="2051" name="文本占位符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HS" altLang="en-US" smtClean="0"/>
              <a:t>单击此处编辑母版文本样式</a:t>
            </a:r>
          </a:p>
          <a:p>
            <a:pPr lvl="1"/>
            <a:r>
              <a:rPr lang="zh-CHS" altLang="en-US" smtClean="0"/>
              <a:t>第二级</a:t>
            </a:r>
          </a:p>
          <a:p>
            <a:pPr lvl="2"/>
            <a:r>
              <a:rPr lang="zh-CHS" altLang="en-US" smtClean="0"/>
              <a:t>第三级</a:t>
            </a:r>
          </a:p>
          <a:p>
            <a:pPr lvl="3"/>
            <a:r>
              <a:rPr lang="zh-CHS" altLang="en-US" smtClean="0"/>
              <a:t>第四级</a:t>
            </a:r>
          </a:p>
          <a:p>
            <a:pPr lvl="4"/>
            <a:r>
              <a:rPr lang="zh-CHS"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9872054-F3D5-4280-9D3B-249BBF0A98F3}" type="datetimeFigureOut">
              <a:rPr lang="zh-CHS" altLang="en-US"/>
              <a:pPr>
                <a:defRPr/>
              </a:pPr>
              <a:t>2016/2/24</a:t>
            </a:fld>
            <a:endParaRPr lang="zh-CHS"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HS"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57E576C8-9282-41FC-AD7D-4F565A832793}" type="slidenum">
              <a:rPr lang="zh-CHS" altLang="en-US"/>
              <a:pPr>
                <a:defRPr/>
              </a:pPr>
              <a:t>‹#›</a:t>
            </a:fld>
            <a:endParaRPr lang="zh-CH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H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标题 1"/>
          <p:cNvSpPr>
            <a:spLocks noGrp="1"/>
          </p:cNvSpPr>
          <p:nvPr>
            <p:ph type="ctrTitle"/>
          </p:nvPr>
        </p:nvSpPr>
        <p:spPr>
          <a:xfrm>
            <a:off x="685800" y="1773238"/>
            <a:ext cx="7772400" cy="1827212"/>
          </a:xfrm>
        </p:spPr>
        <p:txBody>
          <a:bodyPr/>
          <a:lstStyle/>
          <a:p>
            <a:pPr eaLnBrk="1" hangingPunct="1"/>
            <a:r>
              <a:rPr lang="zh-CHS" altLang="en-US" b="1" smtClean="0"/>
              <a:t>融资租赁公司的信用风险分析</a:t>
            </a:r>
          </a:p>
        </p:txBody>
      </p:sp>
      <p:sp>
        <p:nvSpPr>
          <p:cNvPr id="3" name="副标题 2"/>
          <p:cNvSpPr>
            <a:spLocks noGrp="1"/>
          </p:cNvSpPr>
          <p:nvPr>
            <p:ph type="subTitle" idx="1"/>
          </p:nvPr>
        </p:nvSpPr>
        <p:spPr>
          <a:xfrm>
            <a:off x="1403648" y="3357563"/>
            <a:ext cx="6913265" cy="838200"/>
          </a:xfrm>
        </p:spPr>
        <p:txBody>
          <a:bodyPr rtlCol="0">
            <a:normAutofit/>
          </a:bodyPr>
          <a:lstStyle/>
          <a:p>
            <a:pPr algn="r" eaLnBrk="1" fontAlgn="auto" hangingPunct="1">
              <a:spcAft>
                <a:spcPts val="0"/>
              </a:spcAft>
              <a:buFont typeface="Arial" pitchFamily="34" charset="0"/>
              <a:buNone/>
              <a:defRPr/>
            </a:pPr>
            <a:r>
              <a:rPr lang="zh-CHS" altLang="en-US" sz="2400" dirty="0" smtClean="0">
                <a:latin typeface="方正正准黑简体" panose="02000000000000000000" pitchFamily="2" charset="-122"/>
                <a:ea typeface="方正正准黑简体" panose="02000000000000000000" pitchFamily="2" charset="-122"/>
              </a:rPr>
              <a:t>基于中联</a:t>
            </a:r>
            <a:r>
              <a:rPr lang="zh-CHS" altLang="en-US" sz="2400" smtClean="0">
                <a:latin typeface="方正正准黑简体" panose="02000000000000000000" pitchFamily="2" charset="-122"/>
                <a:ea typeface="方正正准黑简体" panose="02000000000000000000" pitchFamily="2" charset="-122"/>
              </a:rPr>
              <a:t>重</a:t>
            </a:r>
            <a:r>
              <a:rPr lang="zh-CHS" altLang="en-US" sz="2400" smtClean="0">
                <a:latin typeface="方正正准黑简体" panose="02000000000000000000" pitchFamily="2" charset="-122"/>
                <a:ea typeface="方正正准黑简体" panose="02000000000000000000" pitchFamily="2" charset="-122"/>
              </a:rPr>
              <a:t>科</a:t>
            </a:r>
            <a:r>
              <a:rPr lang="zh-CN" altLang="en-US" sz="2400" smtClean="0">
                <a:latin typeface="方正正准黑简体" panose="02000000000000000000" pitchFamily="2" charset="-122"/>
                <a:ea typeface="方正正准黑简体" panose="02000000000000000000" pitchFamily="2" charset="-122"/>
              </a:rPr>
              <a:t>融资租赁</a:t>
            </a:r>
            <a:r>
              <a:rPr lang="zh-CHS" altLang="en-US" sz="2400" smtClean="0">
                <a:latin typeface="方正正准黑简体" panose="02000000000000000000" pitchFamily="2" charset="-122"/>
                <a:ea typeface="方正正准黑简体" panose="02000000000000000000" pitchFamily="2" charset="-122"/>
              </a:rPr>
              <a:t>公司</a:t>
            </a:r>
            <a:r>
              <a:rPr lang="zh-CHS" altLang="en-US" sz="2400" dirty="0" smtClean="0">
                <a:latin typeface="方正正准黑简体" panose="02000000000000000000" pitchFamily="2" charset="-122"/>
                <a:ea typeface="方正正准黑简体" panose="02000000000000000000" pitchFamily="2" charset="-122"/>
              </a:rPr>
              <a:t>的压力测试研究</a:t>
            </a:r>
            <a:endParaRPr lang="zh-CHS" altLang="en-US" sz="2400" dirty="0">
              <a:latin typeface="方正正准黑简体" panose="02000000000000000000" pitchFamily="2" charset="-122"/>
              <a:ea typeface="方正正准黑简体" panose="02000000000000000000" pitchFamily="2"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blinds(horizontal)">
                                      <p:cBhvr>
                                        <p:cTn id="7" dur="500"/>
                                        <p:tgtEl>
                                          <p:spTgt spid="30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03350" y="476250"/>
            <a:ext cx="7283450" cy="941388"/>
          </a:xfrm>
        </p:spPr>
        <p:txBody>
          <a:bodyPr rtlCol="0">
            <a:normAutofit fontScale="90000"/>
          </a:bodyPr>
          <a:lstStyle/>
          <a:p>
            <a:pPr eaLnBrk="1" fontAlgn="auto" hangingPunct="1">
              <a:spcAft>
                <a:spcPts val="0"/>
              </a:spcAft>
              <a:defRPr/>
            </a:pPr>
            <a:r>
              <a:rPr lang="zh-CHS" altLang="en-US" sz="2800" dirty="0" smtClean="0"/>
              <a:t>中联重科的主要客户分类与信用风险评估应用</a:t>
            </a:r>
            <a:endParaRPr lang="zh-CHS" altLang="en-US" sz="2800" dirty="0"/>
          </a:p>
        </p:txBody>
      </p:sp>
      <p:grpSp>
        <p:nvGrpSpPr>
          <p:cNvPr id="3" name="组合 8"/>
          <p:cNvGrpSpPr>
            <a:grpSpLocks/>
          </p:cNvGrpSpPr>
          <p:nvPr/>
        </p:nvGrpSpPr>
        <p:grpSpPr bwMode="auto">
          <a:xfrm>
            <a:off x="1406525" y="2109788"/>
            <a:ext cx="6330950" cy="2709862"/>
            <a:chOff x="1405975" y="2110310"/>
            <a:chExt cx="6332048" cy="2709386"/>
          </a:xfrm>
        </p:grpSpPr>
        <p:sp>
          <p:nvSpPr>
            <p:cNvPr id="10" name="任意多边形 9"/>
            <p:cNvSpPr/>
            <p:nvPr/>
          </p:nvSpPr>
          <p:spPr>
            <a:xfrm>
              <a:off x="1405975" y="3160578"/>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shade val="80000"/>
                <a:hueOff val="0"/>
                <a:satOff val="0"/>
                <a:lumOff val="0"/>
                <a:alphaOff val="0"/>
              </a:schemeClr>
            </a:fillRef>
            <a:effectRef idx="2">
              <a:schemeClr val="accent2">
                <a:shade val="8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客户</a:t>
              </a:r>
            </a:p>
          </p:txBody>
        </p:sp>
        <p:sp>
          <p:nvSpPr>
            <p:cNvPr id="11" name="任意多边形 10"/>
            <p:cNvSpPr/>
            <p:nvPr/>
          </p:nvSpPr>
          <p:spPr>
            <a:xfrm rot="18289469">
              <a:off x="2440750" y="3102016"/>
              <a:ext cx="852934" cy="25795"/>
            </a:xfrm>
            <a:custGeom>
              <a:avLst/>
              <a:gdLst>
                <a:gd name="connsiteX0" fmla="*/ 0 w 852934"/>
                <a:gd name="connsiteY0" fmla="*/ 12897 h 25795"/>
                <a:gd name="connsiteX1" fmla="*/ 852934 w 852934"/>
                <a:gd name="connsiteY1" fmla="*/ 12897 h 25795"/>
              </a:gdLst>
              <a:ahLst/>
              <a:cxnLst>
                <a:cxn ang="0">
                  <a:pos x="connsiteX0" y="connsiteY0"/>
                </a:cxn>
                <a:cxn ang="0">
                  <a:pos x="connsiteX1" y="connsiteY1"/>
                </a:cxn>
              </a:cxnLst>
              <a:rect l="l" t="t" r="r" b="b"/>
              <a:pathLst>
                <a:path w="852934" h="25795">
                  <a:moveTo>
                    <a:pt x="0" y="12897"/>
                  </a:moveTo>
                  <a:lnTo>
                    <a:pt x="852934" y="12897"/>
                  </a:lnTo>
                </a:path>
              </a:pathLst>
            </a:custGeom>
            <a:noFill/>
            <a:scene3d>
              <a:camera prst="orthographicFront"/>
              <a:lightRig rig="threePt" dir="t">
                <a:rot lat="0" lon="0" rev="7500000"/>
              </a:lightRig>
            </a:scene3d>
            <a:sp3d z="-40000" prstMaterial="matte"/>
          </p:spPr>
          <p:style>
            <a:lnRef idx="2">
              <a:schemeClr val="accent2">
                <a:tint val="99000"/>
                <a:hueOff val="0"/>
                <a:satOff val="0"/>
                <a:lumOff val="0"/>
                <a:alphaOff val="0"/>
              </a:schemeClr>
            </a:lnRef>
            <a:fillRef idx="0">
              <a:scrgbClr r="0" g="0" b="0"/>
            </a:fillRef>
            <a:effectRef idx="0">
              <a:schemeClr val="accent2">
                <a:tint val="99000"/>
                <a:hueOff val="0"/>
                <a:satOff val="0"/>
                <a:lumOff val="0"/>
                <a:alphaOff val="0"/>
              </a:schemeClr>
            </a:effectRef>
            <a:fontRef idx="minor">
              <a:schemeClr val="tx1">
                <a:hueOff val="0"/>
                <a:satOff val="0"/>
                <a:lumOff val="0"/>
                <a:alphaOff val="0"/>
              </a:schemeClr>
            </a:fontRef>
          </p:style>
          <p:txBody>
            <a:bodyPr lIns="417843" tIns="-8426" rIns="417844" bIns="-8426" spcCol="1270" anchor="ctr"/>
            <a:lstStyle/>
            <a:p>
              <a:pPr algn="ctr" defTabSz="222250">
                <a:lnSpc>
                  <a:spcPct val="90000"/>
                </a:lnSpc>
                <a:spcAft>
                  <a:spcPct val="35000"/>
                </a:spcAft>
                <a:defRPr/>
              </a:pPr>
              <a:endParaRPr lang="zh-CHS" altLang="en-US" sz="500"/>
            </a:p>
          </p:txBody>
        </p:sp>
        <p:sp>
          <p:nvSpPr>
            <p:cNvPr id="12" name="任意多边形 11"/>
            <p:cNvSpPr/>
            <p:nvPr/>
          </p:nvSpPr>
          <p:spPr>
            <a:xfrm>
              <a:off x="3110757" y="2460400"/>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99000"/>
                <a:hueOff val="0"/>
                <a:satOff val="0"/>
                <a:lumOff val="0"/>
                <a:alphaOff val="0"/>
              </a:schemeClr>
            </a:fillRef>
            <a:effectRef idx="2">
              <a:schemeClr val="accent2">
                <a:tint val="99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国内</a:t>
              </a:r>
            </a:p>
          </p:txBody>
        </p:sp>
        <p:sp>
          <p:nvSpPr>
            <p:cNvPr id="13" name="任意多边形 12"/>
            <p:cNvSpPr/>
            <p:nvPr/>
          </p:nvSpPr>
          <p:spPr>
            <a:xfrm rot="19457599">
              <a:off x="4272079" y="2576882"/>
              <a:ext cx="599841" cy="25795"/>
            </a:xfrm>
            <a:custGeom>
              <a:avLst/>
              <a:gdLst>
                <a:gd name="connsiteX0" fmla="*/ 0 w 599841"/>
                <a:gd name="connsiteY0" fmla="*/ 12897 h 25795"/>
                <a:gd name="connsiteX1" fmla="*/ 599841 w 599841"/>
                <a:gd name="connsiteY1" fmla="*/ 12897 h 25795"/>
              </a:gdLst>
              <a:ahLst/>
              <a:cxnLst>
                <a:cxn ang="0">
                  <a:pos x="connsiteX0" y="connsiteY0"/>
                </a:cxn>
                <a:cxn ang="0">
                  <a:pos x="connsiteX1" y="connsiteY1"/>
                </a:cxn>
              </a:cxnLst>
              <a:rect l="l" t="t" r="r" b="b"/>
              <a:pathLst>
                <a:path w="599841" h="25795">
                  <a:moveTo>
                    <a:pt x="0" y="12897"/>
                  </a:moveTo>
                  <a:lnTo>
                    <a:pt x="599841" y="12897"/>
                  </a:lnTo>
                </a:path>
              </a:pathLst>
            </a:custGeom>
            <a:noFill/>
            <a:scene3d>
              <a:camera prst="orthographicFront"/>
              <a:lightRig rig="threePt" dir="t">
                <a:rot lat="0" lon="0" rev="7500000"/>
              </a:lightRig>
            </a:scene3d>
            <a:sp3d z="-40000" prstMaterial="matte"/>
          </p:spPr>
          <p:style>
            <a:lnRef idx="2">
              <a:schemeClr val="accent2">
                <a:tint val="80000"/>
                <a:hueOff val="0"/>
                <a:satOff val="0"/>
                <a:lumOff val="0"/>
                <a:alphaOff val="0"/>
              </a:schemeClr>
            </a:lnRef>
            <a:fillRef idx="0">
              <a:scrgbClr r="0" g="0" b="0"/>
            </a:fillRef>
            <a:effectRef idx="0">
              <a:schemeClr val="accent2">
                <a:tint val="80000"/>
                <a:hueOff val="0"/>
                <a:satOff val="0"/>
                <a:lumOff val="0"/>
                <a:alphaOff val="0"/>
              </a:schemeClr>
            </a:effectRef>
            <a:fontRef idx="minor">
              <a:schemeClr val="tx1">
                <a:hueOff val="0"/>
                <a:satOff val="0"/>
                <a:lumOff val="0"/>
                <a:alphaOff val="0"/>
              </a:schemeClr>
            </a:fontRef>
          </p:style>
          <p:txBody>
            <a:bodyPr lIns="297623" tIns="-2099" rIns="297625" bIns="-2099" spcCol="1270" anchor="ctr"/>
            <a:lstStyle/>
            <a:p>
              <a:pPr algn="ctr" defTabSz="222250">
                <a:lnSpc>
                  <a:spcPct val="90000"/>
                </a:lnSpc>
                <a:spcAft>
                  <a:spcPct val="35000"/>
                </a:spcAft>
                <a:defRPr/>
              </a:pPr>
              <a:endParaRPr lang="zh-CHS" altLang="en-US" sz="500"/>
            </a:p>
          </p:txBody>
        </p:sp>
        <p:sp>
          <p:nvSpPr>
            <p:cNvPr id="14" name="任意多边形 13"/>
            <p:cNvSpPr/>
            <p:nvPr/>
          </p:nvSpPr>
          <p:spPr>
            <a:xfrm>
              <a:off x="4815540" y="2110310"/>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80000"/>
                <a:hueOff val="0"/>
                <a:satOff val="0"/>
                <a:lumOff val="0"/>
                <a:alphaOff val="0"/>
              </a:schemeClr>
            </a:fillRef>
            <a:effectRef idx="2">
              <a:schemeClr val="accent2">
                <a:tint val="8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信用评分模型</a:t>
              </a:r>
            </a:p>
          </p:txBody>
        </p:sp>
        <p:sp>
          <p:nvSpPr>
            <p:cNvPr id="15" name="任意多边形 14"/>
            <p:cNvSpPr/>
            <p:nvPr/>
          </p:nvSpPr>
          <p:spPr>
            <a:xfrm>
              <a:off x="6033242" y="2401838"/>
              <a:ext cx="487080" cy="25795"/>
            </a:xfrm>
            <a:custGeom>
              <a:avLst/>
              <a:gdLst>
                <a:gd name="connsiteX0" fmla="*/ 0 w 487080"/>
                <a:gd name="connsiteY0" fmla="*/ 12897 h 25795"/>
                <a:gd name="connsiteX1" fmla="*/ 487080 w 487080"/>
                <a:gd name="connsiteY1" fmla="*/ 12897 h 25795"/>
              </a:gdLst>
              <a:ahLst/>
              <a:cxnLst>
                <a:cxn ang="0">
                  <a:pos x="connsiteX0" y="connsiteY0"/>
                </a:cxn>
                <a:cxn ang="0">
                  <a:pos x="connsiteX1" y="connsiteY1"/>
                </a:cxn>
              </a:cxnLst>
              <a:rect l="l" t="t" r="r" b="b"/>
              <a:pathLst>
                <a:path w="487080" h="25795">
                  <a:moveTo>
                    <a:pt x="0" y="12897"/>
                  </a:moveTo>
                  <a:lnTo>
                    <a:pt x="487080" y="12897"/>
                  </a:lnTo>
                </a:path>
              </a:pathLst>
            </a:custGeom>
            <a:noFill/>
            <a:scene3d>
              <a:camera prst="orthographicFront"/>
              <a:lightRig rig="threePt" dir="t">
                <a:rot lat="0" lon="0" rev="7500000"/>
              </a:lightRig>
            </a:scene3d>
            <a:sp3d z="-40000" prstMaterial="matte"/>
          </p:spPr>
          <p:style>
            <a:lnRef idx="2">
              <a:schemeClr val="accent2">
                <a:tint val="70000"/>
                <a:hueOff val="0"/>
                <a:satOff val="0"/>
                <a:lumOff val="0"/>
                <a:alphaOff val="0"/>
              </a:schemeClr>
            </a:lnRef>
            <a:fillRef idx="0">
              <a:scrgbClr r="0" g="0" b="0"/>
            </a:fillRef>
            <a:effectRef idx="0">
              <a:schemeClr val="accent2">
                <a:tint val="70000"/>
                <a:hueOff val="0"/>
                <a:satOff val="0"/>
                <a:lumOff val="0"/>
                <a:alphaOff val="0"/>
              </a:schemeClr>
            </a:effectRef>
            <a:fontRef idx="minor">
              <a:schemeClr val="tx1">
                <a:hueOff val="0"/>
                <a:satOff val="0"/>
                <a:lumOff val="0"/>
                <a:alphaOff val="0"/>
              </a:schemeClr>
            </a:fontRef>
          </p:style>
          <p:txBody>
            <a:bodyPr lIns="244063" tIns="721" rIns="244063" bIns="720" spcCol="1270" anchor="ctr"/>
            <a:lstStyle/>
            <a:p>
              <a:pPr algn="ctr" defTabSz="222250">
                <a:lnSpc>
                  <a:spcPct val="90000"/>
                </a:lnSpc>
                <a:spcAft>
                  <a:spcPct val="35000"/>
                </a:spcAft>
                <a:defRPr/>
              </a:pPr>
              <a:endParaRPr lang="zh-CHS" altLang="en-US" sz="500"/>
            </a:p>
          </p:txBody>
        </p:sp>
        <p:sp>
          <p:nvSpPr>
            <p:cNvPr id="16" name="任意多边形 15"/>
            <p:cNvSpPr/>
            <p:nvPr/>
          </p:nvSpPr>
          <p:spPr>
            <a:xfrm>
              <a:off x="6520322" y="2110310"/>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70000"/>
                <a:hueOff val="0"/>
                <a:satOff val="0"/>
                <a:lumOff val="0"/>
                <a:alphaOff val="0"/>
              </a:schemeClr>
            </a:fillRef>
            <a:effectRef idx="2">
              <a:schemeClr val="accent2">
                <a:tint val="7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一般情景</a:t>
              </a:r>
            </a:p>
          </p:txBody>
        </p:sp>
        <p:sp>
          <p:nvSpPr>
            <p:cNvPr id="17" name="任意多边形 16"/>
            <p:cNvSpPr/>
            <p:nvPr/>
          </p:nvSpPr>
          <p:spPr>
            <a:xfrm rot="2142401">
              <a:off x="4272079" y="2926972"/>
              <a:ext cx="599841" cy="25795"/>
            </a:xfrm>
            <a:custGeom>
              <a:avLst/>
              <a:gdLst>
                <a:gd name="connsiteX0" fmla="*/ 0 w 599841"/>
                <a:gd name="connsiteY0" fmla="*/ 12897 h 25795"/>
                <a:gd name="connsiteX1" fmla="*/ 599841 w 599841"/>
                <a:gd name="connsiteY1" fmla="*/ 12897 h 25795"/>
              </a:gdLst>
              <a:ahLst/>
              <a:cxnLst>
                <a:cxn ang="0">
                  <a:pos x="connsiteX0" y="connsiteY0"/>
                </a:cxn>
                <a:cxn ang="0">
                  <a:pos x="connsiteX1" y="connsiteY1"/>
                </a:cxn>
              </a:cxnLst>
              <a:rect l="l" t="t" r="r" b="b"/>
              <a:pathLst>
                <a:path w="599841" h="25795">
                  <a:moveTo>
                    <a:pt x="0" y="12897"/>
                  </a:moveTo>
                  <a:lnTo>
                    <a:pt x="599841" y="12897"/>
                  </a:lnTo>
                </a:path>
              </a:pathLst>
            </a:custGeom>
            <a:noFill/>
            <a:scene3d>
              <a:camera prst="orthographicFront"/>
              <a:lightRig rig="threePt" dir="t">
                <a:rot lat="0" lon="0" rev="7500000"/>
              </a:lightRig>
            </a:scene3d>
            <a:sp3d z="-40000" prstMaterial="matte"/>
          </p:spPr>
          <p:style>
            <a:lnRef idx="2">
              <a:schemeClr val="accent2">
                <a:tint val="80000"/>
                <a:hueOff val="0"/>
                <a:satOff val="0"/>
                <a:lumOff val="0"/>
                <a:alphaOff val="0"/>
              </a:schemeClr>
            </a:lnRef>
            <a:fillRef idx="0">
              <a:scrgbClr r="0" g="0" b="0"/>
            </a:fillRef>
            <a:effectRef idx="0">
              <a:schemeClr val="accent2">
                <a:tint val="80000"/>
                <a:hueOff val="0"/>
                <a:satOff val="0"/>
                <a:lumOff val="0"/>
                <a:alphaOff val="0"/>
              </a:schemeClr>
            </a:effectRef>
            <a:fontRef idx="minor">
              <a:schemeClr val="tx1">
                <a:hueOff val="0"/>
                <a:satOff val="0"/>
                <a:lumOff val="0"/>
                <a:alphaOff val="0"/>
              </a:schemeClr>
            </a:fontRef>
          </p:style>
          <p:txBody>
            <a:bodyPr lIns="297624" tIns="-2099" rIns="297624" bIns="-2099" spcCol="1270" anchor="ctr"/>
            <a:lstStyle/>
            <a:p>
              <a:pPr algn="ctr" defTabSz="222250">
                <a:lnSpc>
                  <a:spcPct val="90000"/>
                </a:lnSpc>
                <a:spcAft>
                  <a:spcPct val="35000"/>
                </a:spcAft>
                <a:defRPr/>
              </a:pPr>
              <a:endParaRPr lang="zh-CHS" altLang="en-US" sz="500"/>
            </a:p>
          </p:txBody>
        </p:sp>
        <p:sp>
          <p:nvSpPr>
            <p:cNvPr id="18" name="任意多边形 17"/>
            <p:cNvSpPr/>
            <p:nvPr/>
          </p:nvSpPr>
          <p:spPr>
            <a:xfrm>
              <a:off x="4815540" y="2810489"/>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80000"/>
                <a:hueOff val="0"/>
                <a:satOff val="0"/>
                <a:lumOff val="0"/>
                <a:alphaOff val="0"/>
              </a:schemeClr>
            </a:fillRef>
            <a:effectRef idx="2">
              <a:schemeClr val="accent2">
                <a:tint val="8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压力测试模型</a:t>
              </a:r>
            </a:p>
          </p:txBody>
        </p:sp>
        <p:sp>
          <p:nvSpPr>
            <p:cNvPr id="19" name="任意多边形 18"/>
            <p:cNvSpPr/>
            <p:nvPr/>
          </p:nvSpPr>
          <p:spPr>
            <a:xfrm>
              <a:off x="6033242" y="3102016"/>
              <a:ext cx="487080" cy="25795"/>
            </a:xfrm>
            <a:custGeom>
              <a:avLst/>
              <a:gdLst>
                <a:gd name="connsiteX0" fmla="*/ 0 w 487080"/>
                <a:gd name="connsiteY0" fmla="*/ 12897 h 25795"/>
                <a:gd name="connsiteX1" fmla="*/ 487080 w 487080"/>
                <a:gd name="connsiteY1" fmla="*/ 12897 h 25795"/>
              </a:gdLst>
              <a:ahLst/>
              <a:cxnLst>
                <a:cxn ang="0">
                  <a:pos x="connsiteX0" y="connsiteY0"/>
                </a:cxn>
                <a:cxn ang="0">
                  <a:pos x="connsiteX1" y="connsiteY1"/>
                </a:cxn>
              </a:cxnLst>
              <a:rect l="l" t="t" r="r" b="b"/>
              <a:pathLst>
                <a:path w="487080" h="25795">
                  <a:moveTo>
                    <a:pt x="0" y="12897"/>
                  </a:moveTo>
                  <a:lnTo>
                    <a:pt x="487080" y="12897"/>
                  </a:lnTo>
                </a:path>
              </a:pathLst>
            </a:custGeom>
            <a:noFill/>
            <a:scene3d>
              <a:camera prst="orthographicFront"/>
              <a:lightRig rig="threePt" dir="t">
                <a:rot lat="0" lon="0" rev="7500000"/>
              </a:lightRig>
            </a:scene3d>
            <a:sp3d z="-40000" prstMaterial="matte"/>
          </p:spPr>
          <p:style>
            <a:lnRef idx="2">
              <a:schemeClr val="accent2">
                <a:tint val="70000"/>
                <a:hueOff val="0"/>
                <a:satOff val="0"/>
                <a:lumOff val="0"/>
                <a:alphaOff val="0"/>
              </a:schemeClr>
            </a:lnRef>
            <a:fillRef idx="0">
              <a:scrgbClr r="0" g="0" b="0"/>
            </a:fillRef>
            <a:effectRef idx="0">
              <a:schemeClr val="accent2">
                <a:tint val="70000"/>
                <a:hueOff val="0"/>
                <a:satOff val="0"/>
                <a:lumOff val="0"/>
                <a:alphaOff val="0"/>
              </a:schemeClr>
            </a:effectRef>
            <a:fontRef idx="minor">
              <a:schemeClr val="tx1">
                <a:hueOff val="0"/>
                <a:satOff val="0"/>
                <a:lumOff val="0"/>
                <a:alphaOff val="0"/>
              </a:schemeClr>
            </a:fontRef>
          </p:style>
          <p:txBody>
            <a:bodyPr lIns="244063" tIns="721" rIns="244063" bIns="720" spcCol="1270" anchor="ctr"/>
            <a:lstStyle/>
            <a:p>
              <a:pPr algn="ctr" defTabSz="222250">
                <a:lnSpc>
                  <a:spcPct val="90000"/>
                </a:lnSpc>
                <a:spcAft>
                  <a:spcPct val="35000"/>
                </a:spcAft>
                <a:defRPr/>
              </a:pPr>
              <a:endParaRPr lang="zh-CHS" altLang="en-US" sz="500"/>
            </a:p>
          </p:txBody>
        </p:sp>
        <p:sp>
          <p:nvSpPr>
            <p:cNvPr id="20" name="任意多边形 19"/>
            <p:cNvSpPr/>
            <p:nvPr/>
          </p:nvSpPr>
          <p:spPr>
            <a:xfrm>
              <a:off x="6520322" y="2810489"/>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70000"/>
                <a:hueOff val="0"/>
                <a:satOff val="0"/>
                <a:lumOff val="0"/>
                <a:alphaOff val="0"/>
              </a:schemeClr>
            </a:fillRef>
            <a:effectRef idx="2">
              <a:schemeClr val="accent2">
                <a:tint val="7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特殊情景</a:t>
              </a:r>
            </a:p>
          </p:txBody>
        </p:sp>
        <p:sp>
          <p:nvSpPr>
            <p:cNvPr id="21" name="任意多边形 20"/>
            <p:cNvSpPr/>
            <p:nvPr/>
          </p:nvSpPr>
          <p:spPr>
            <a:xfrm rot="3310531">
              <a:off x="2440750" y="3802195"/>
              <a:ext cx="852934" cy="25795"/>
            </a:xfrm>
            <a:custGeom>
              <a:avLst/>
              <a:gdLst>
                <a:gd name="connsiteX0" fmla="*/ 0 w 852934"/>
                <a:gd name="connsiteY0" fmla="*/ 12897 h 25795"/>
                <a:gd name="connsiteX1" fmla="*/ 852934 w 852934"/>
                <a:gd name="connsiteY1" fmla="*/ 12897 h 25795"/>
              </a:gdLst>
              <a:ahLst/>
              <a:cxnLst>
                <a:cxn ang="0">
                  <a:pos x="connsiteX0" y="connsiteY0"/>
                </a:cxn>
                <a:cxn ang="0">
                  <a:pos x="connsiteX1" y="connsiteY1"/>
                </a:cxn>
              </a:cxnLst>
              <a:rect l="l" t="t" r="r" b="b"/>
              <a:pathLst>
                <a:path w="852934" h="25795">
                  <a:moveTo>
                    <a:pt x="0" y="12897"/>
                  </a:moveTo>
                  <a:lnTo>
                    <a:pt x="852934" y="12897"/>
                  </a:lnTo>
                </a:path>
              </a:pathLst>
            </a:custGeom>
            <a:noFill/>
            <a:scene3d>
              <a:camera prst="orthographicFront"/>
              <a:lightRig rig="threePt" dir="t">
                <a:rot lat="0" lon="0" rev="7500000"/>
              </a:lightRig>
            </a:scene3d>
            <a:sp3d z="-40000" prstMaterial="matte"/>
          </p:spPr>
          <p:style>
            <a:lnRef idx="2">
              <a:schemeClr val="accent2">
                <a:tint val="99000"/>
                <a:hueOff val="0"/>
                <a:satOff val="0"/>
                <a:lumOff val="0"/>
                <a:alphaOff val="0"/>
              </a:schemeClr>
            </a:lnRef>
            <a:fillRef idx="0">
              <a:scrgbClr r="0" g="0" b="0"/>
            </a:fillRef>
            <a:effectRef idx="0">
              <a:schemeClr val="accent2">
                <a:tint val="99000"/>
                <a:hueOff val="0"/>
                <a:satOff val="0"/>
                <a:lumOff val="0"/>
                <a:alphaOff val="0"/>
              </a:schemeClr>
            </a:effectRef>
            <a:fontRef idx="minor">
              <a:schemeClr val="tx1">
                <a:hueOff val="0"/>
                <a:satOff val="0"/>
                <a:lumOff val="0"/>
                <a:alphaOff val="0"/>
              </a:schemeClr>
            </a:fontRef>
          </p:style>
          <p:txBody>
            <a:bodyPr lIns="417844" tIns="-8426" rIns="417843" bIns="-8425" spcCol="1270" anchor="ctr"/>
            <a:lstStyle/>
            <a:p>
              <a:pPr algn="ctr" defTabSz="222250">
                <a:lnSpc>
                  <a:spcPct val="90000"/>
                </a:lnSpc>
                <a:spcAft>
                  <a:spcPct val="35000"/>
                </a:spcAft>
                <a:defRPr/>
              </a:pPr>
              <a:endParaRPr lang="zh-CHS" altLang="en-US" sz="500"/>
            </a:p>
          </p:txBody>
        </p:sp>
        <p:sp>
          <p:nvSpPr>
            <p:cNvPr id="22" name="任意多边形 21"/>
            <p:cNvSpPr/>
            <p:nvPr/>
          </p:nvSpPr>
          <p:spPr>
            <a:xfrm>
              <a:off x="3110757" y="3860757"/>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99000"/>
                <a:hueOff val="0"/>
                <a:satOff val="0"/>
                <a:lumOff val="0"/>
                <a:alphaOff val="0"/>
              </a:schemeClr>
            </a:fillRef>
            <a:effectRef idx="2">
              <a:schemeClr val="accent2">
                <a:tint val="99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国外</a:t>
              </a:r>
            </a:p>
          </p:txBody>
        </p:sp>
        <p:sp>
          <p:nvSpPr>
            <p:cNvPr id="23" name="任意多边形 22"/>
            <p:cNvSpPr/>
            <p:nvPr/>
          </p:nvSpPr>
          <p:spPr>
            <a:xfrm rot="19457599">
              <a:off x="4272079" y="3977239"/>
              <a:ext cx="599841" cy="25795"/>
            </a:xfrm>
            <a:custGeom>
              <a:avLst/>
              <a:gdLst>
                <a:gd name="connsiteX0" fmla="*/ 0 w 599841"/>
                <a:gd name="connsiteY0" fmla="*/ 12897 h 25795"/>
                <a:gd name="connsiteX1" fmla="*/ 599841 w 599841"/>
                <a:gd name="connsiteY1" fmla="*/ 12897 h 25795"/>
              </a:gdLst>
              <a:ahLst/>
              <a:cxnLst>
                <a:cxn ang="0">
                  <a:pos x="connsiteX0" y="connsiteY0"/>
                </a:cxn>
                <a:cxn ang="0">
                  <a:pos x="connsiteX1" y="connsiteY1"/>
                </a:cxn>
              </a:cxnLst>
              <a:rect l="l" t="t" r="r" b="b"/>
              <a:pathLst>
                <a:path w="599841" h="25795">
                  <a:moveTo>
                    <a:pt x="0" y="12897"/>
                  </a:moveTo>
                  <a:lnTo>
                    <a:pt x="599841" y="12897"/>
                  </a:lnTo>
                </a:path>
              </a:pathLst>
            </a:custGeom>
            <a:noFill/>
            <a:scene3d>
              <a:camera prst="orthographicFront"/>
              <a:lightRig rig="threePt" dir="t">
                <a:rot lat="0" lon="0" rev="7500000"/>
              </a:lightRig>
            </a:scene3d>
            <a:sp3d z="-40000" prstMaterial="matte"/>
          </p:spPr>
          <p:style>
            <a:lnRef idx="2">
              <a:schemeClr val="accent2">
                <a:tint val="80000"/>
                <a:hueOff val="0"/>
                <a:satOff val="0"/>
                <a:lumOff val="0"/>
                <a:alphaOff val="0"/>
              </a:schemeClr>
            </a:lnRef>
            <a:fillRef idx="0">
              <a:scrgbClr r="0" g="0" b="0"/>
            </a:fillRef>
            <a:effectRef idx="0">
              <a:schemeClr val="accent2">
                <a:tint val="80000"/>
                <a:hueOff val="0"/>
                <a:satOff val="0"/>
                <a:lumOff val="0"/>
                <a:alphaOff val="0"/>
              </a:schemeClr>
            </a:effectRef>
            <a:fontRef idx="minor">
              <a:schemeClr val="tx1">
                <a:hueOff val="0"/>
                <a:satOff val="0"/>
                <a:lumOff val="0"/>
                <a:alphaOff val="0"/>
              </a:schemeClr>
            </a:fontRef>
          </p:style>
          <p:txBody>
            <a:bodyPr lIns="297623" tIns="-2099" rIns="297625" bIns="-2099" spcCol="1270" anchor="ctr"/>
            <a:lstStyle/>
            <a:p>
              <a:pPr algn="ctr" defTabSz="222250">
                <a:lnSpc>
                  <a:spcPct val="90000"/>
                </a:lnSpc>
                <a:spcAft>
                  <a:spcPct val="35000"/>
                </a:spcAft>
                <a:defRPr/>
              </a:pPr>
              <a:endParaRPr lang="zh-CHS" altLang="en-US" sz="500"/>
            </a:p>
          </p:txBody>
        </p:sp>
        <p:sp>
          <p:nvSpPr>
            <p:cNvPr id="24" name="任意多边形 23"/>
            <p:cNvSpPr/>
            <p:nvPr/>
          </p:nvSpPr>
          <p:spPr>
            <a:xfrm>
              <a:off x="4815540" y="3510667"/>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80000"/>
                <a:hueOff val="0"/>
                <a:satOff val="0"/>
                <a:lumOff val="0"/>
                <a:alphaOff val="0"/>
              </a:schemeClr>
            </a:fillRef>
            <a:effectRef idx="2">
              <a:schemeClr val="accent2">
                <a:tint val="8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en-US" altLang="zh-CHS" sz="1600" dirty="0" err="1"/>
                <a:t>VaR</a:t>
              </a:r>
              <a:r>
                <a:rPr lang="zh-CHS" altLang="en-US" sz="1600" dirty="0"/>
                <a:t>模型（蒙特 卡罗模拟）</a:t>
              </a:r>
            </a:p>
          </p:txBody>
        </p:sp>
        <p:sp>
          <p:nvSpPr>
            <p:cNvPr id="25" name="任意多边形 24"/>
            <p:cNvSpPr/>
            <p:nvPr/>
          </p:nvSpPr>
          <p:spPr>
            <a:xfrm>
              <a:off x="6033242" y="3802195"/>
              <a:ext cx="487080" cy="25795"/>
            </a:xfrm>
            <a:custGeom>
              <a:avLst/>
              <a:gdLst>
                <a:gd name="connsiteX0" fmla="*/ 0 w 487080"/>
                <a:gd name="connsiteY0" fmla="*/ 12897 h 25795"/>
                <a:gd name="connsiteX1" fmla="*/ 487080 w 487080"/>
                <a:gd name="connsiteY1" fmla="*/ 12897 h 25795"/>
              </a:gdLst>
              <a:ahLst/>
              <a:cxnLst>
                <a:cxn ang="0">
                  <a:pos x="connsiteX0" y="connsiteY0"/>
                </a:cxn>
                <a:cxn ang="0">
                  <a:pos x="connsiteX1" y="connsiteY1"/>
                </a:cxn>
              </a:cxnLst>
              <a:rect l="l" t="t" r="r" b="b"/>
              <a:pathLst>
                <a:path w="487080" h="25795">
                  <a:moveTo>
                    <a:pt x="0" y="12897"/>
                  </a:moveTo>
                  <a:lnTo>
                    <a:pt x="487080" y="12897"/>
                  </a:lnTo>
                </a:path>
              </a:pathLst>
            </a:custGeom>
            <a:noFill/>
            <a:scene3d>
              <a:camera prst="orthographicFront"/>
              <a:lightRig rig="threePt" dir="t">
                <a:rot lat="0" lon="0" rev="7500000"/>
              </a:lightRig>
            </a:scene3d>
            <a:sp3d z="-40000" prstMaterial="matte"/>
          </p:spPr>
          <p:style>
            <a:lnRef idx="2">
              <a:schemeClr val="accent2">
                <a:tint val="70000"/>
                <a:hueOff val="0"/>
                <a:satOff val="0"/>
                <a:lumOff val="0"/>
                <a:alphaOff val="0"/>
              </a:schemeClr>
            </a:lnRef>
            <a:fillRef idx="0">
              <a:scrgbClr r="0" g="0" b="0"/>
            </a:fillRef>
            <a:effectRef idx="0">
              <a:schemeClr val="accent2">
                <a:tint val="70000"/>
                <a:hueOff val="0"/>
                <a:satOff val="0"/>
                <a:lumOff val="0"/>
                <a:alphaOff val="0"/>
              </a:schemeClr>
            </a:effectRef>
            <a:fontRef idx="minor">
              <a:schemeClr val="tx1">
                <a:hueOff val="0"/>
                <a:satOff val="0"/>
                <a:lumOff val="0"/>
                <a:alphaOff val="0"/>
              </a:schemeClr>
            </a:fontRef>
          </p:style>
          <p:txBody>
            <a:bodyPr lIns="244063" tIns="721" rIns="244063" bIns="720" spcCol="1270" anchor="ctr"/>
            <a:lstStyle/>
            <a:p>
              <a:pPr algn="ctr" defTabSz="222250">
                <a:lnSpc>
                  <a:spcPct val="90000"/>
                </a:lnSpc>
                <a:spcAft>
                  <a:spcPct val="35000"/>
                </a:spcAft>
                <a:defRPr/>
              </a:pPr>
              <a:endParaRPr lang="zh-CHS" altLang="en-US" sz="500"/>
            </a:p>
          </p:txBody>
        </p:sp>
        <p:sp>
          <p:nvSpPr>
            <p:cNvPr id="26" name="任意多边形 25"/>
            <p:cNvSpPr/>
            <p:nvPr/>
          </p:nvSpPr>
          <p:spPr>
            <a:xfrm>
              <a:off x="6520322" y="3510667"/>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70000"/>
                <a:hueOff val="0"/>
                <a:satOff val="0"/>
                <a:lumOff val="0"/>
                <a:alphaOff val="0"/>
              </a:schemeClr>
            </a:fillRef>
            <a:effectRef idx="2">
              <a:schemeClr val="accent2">
                <a:tint val="7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一般情景</a:t>
              </a:r>
            </a:p>
          </p:txBody>
        </p:sp>
        <p:sp>
          <p:nvSpPr>
            <p:cNvPr id="27" name="任意多边形 26"/>
            <p:cNvSpPr/>
            <p:nvPr/>
          </p:nvSpPr>
          <p:spPr>
            <a:xfrm rot="2142401">
              <a:off x="4272079" y="4327329"/>
              <a:ext cx="599841" cy="25795"/>
            </a:xfrm>
            <a:custGeom>
              <a:avLst/>
              <a:gdLst>
                <a:gd name="connsiteX0" fmla="*/ 0 w 599841"/>
                <a:gd name="connsiteY0" fmla="*/ 12897 h 25795"/>
                <a:gd name="connsiteX1" fmla="*/ 599841 w 599841"/>
                <a:gd name="connsiteY1" fmla="*/ 12897 h 25795"/>
              </a:gdLst>
              <a:ahLst/>
              <a:cxnLst>
                <a:cxn ang="0">
                  <a:pos x="connsiteX0" y="connsiteY0"/>
                </a:cxn>
                <a:cxn ang="0">
                  <a:pos x="connsiteX1" y="connsiteY1"/>
                </a:cxn>
              </a:cxnLst>
              <a:rect l="l" t="t" r="r" b="b"/>
              <a:pathLst>
                <a:path w="599841" h="25795">
                  <a:moveTo>
                    <a:pt x="0" y="12897"/>
                  </a:moveTo>
                  <a:lnTo>
                    <a:pt x="599841" y="12897"/>
                  </a:lnTo>
                </a:path>
              </a:pathLst>
            </a:custGeom>
            <a:noFill/>
            <a:scene3d>
              <a:camera prst="orthographicFront"/>
              <a:lightRig rig="threePt" dir="t">
                <a:rot lat="0" lon="0" rev="7500000"/>
              </a:lightRig>
            </a:scene3d>
            <a:sp3d z="-40000" prstMaterial="matte"/>
          </p:spPr>
          <p:style>
            <a:lnRef idx="2">
              <a:schemeClr val="accent2">
                <a:tint val="80000"/>
                <a:hueOff val="0"/>
                <a:satOff val="0"/>
                <a:lumOff val="0"/>
                <a:alphaOff val="0"/>
              </a:schemeClr>
            </a:lnRef>
            <a:fillRef idx="0">
              <a:scrgbClr r="0" g="0" b="0"/>
            </a:fillRef>
            <a:effectRef idx="0">
              <a:schemeClr val="accent2">
                <a:tint val="80000"/>
                <a:hueOff val="0"/>
                <a:satOff val="0"/>
                <a:lumOff val="0"/>
                <a:alphaOff val="0"/>
              </a:schemeClr>
            </a:effectRef>
            <a:fontRef idx="minor">
              <a:schemeClr val="tx1">
                <a:hueOff val="0"/>
                <a:satOff val="0"/>
                <a:lumOff val="0"/>
                <a:alphaOff val="0"/>
              </a:schemeClr>
            </a:fontRef>
          </p:style>
          <p:txBody>
            <a:bodyPr lIns="297624" tIns="-2099" rIns="297624" bIns="-2099" spcCol="1270" anchor="ctr"/>
            <a:lstStyle/>
            <a:p>
              <a:pPr algn="ctr" defTabSz="222250">
                <a:lnSpc>
                  <a:spcPct val="90000"/>
                </a:lnSpc>
                <a:spcAft>
                  <a:spcPct val="35000"/>
                </a:spcAft>
                <a:defRPr/>
              </a:pPr>
              <a:endParaRPr lang="zh-CHS" altLang="en-US" sz="500"/>
            </a:p>
          </p:txBody>
        </p:sp>
        <p:sp>
          <p:nvSpPr>
            <p:cNvPr id="28" name="任意多边形 27"/>
            <p:cNvSpPr/>
            <p:nvPr/>
          </p:nvSpPr>
          <p:spPr>
            <a:xfrm>
              <a:off x="4815540" y="4210846"/>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80000"/>
                <a:hueOff val="0"/>
                <a:satOff val="0"/>
                <a:lumOff val="0"/>
                <a:alphaOff val="0"/>
              </a:schemeClr>
            </a:fillRef>
            <a:effectRef idx="2">
              <a:schemeClr val="accent2">
                <a:tint val="8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压力测试模型</a:t>
              </a:r>
            </a:p>
          </p:txBody>
        </p:sp>
        <p:sp>
          <p:nvSpPr>
            <p:cNvPr id="29" name="任意多边形 28"/>
            <p:cNvSpPr/>
            <p:nvPr/>
          </p:nvSpPr>
          <p:spPr>
            <a:xfrm>
              <a:off x="6033242" y="4502373"/>
              <a:ext cx="487080" cy="25795"/>
            </a:xfrm>
            <a:custGeom>
              <a:avLst/>
              <a:gdLst>
                <a:gd name="connsiteX0" fmla="*/ 0 w 487080"/>
                <a:gd name="connsiteY0" fmla="*/ 12897 h 25795"/>
                <a:gd name="connsiteX1" fmla="*/ 487080 w 487080"/>
                <a:gd name="connsiteY1" fmla="*/ 12897 h 25795"/>
              </a:gdLst>
              <a:ahLst/>
              <a:cxnLst>
                <a:cxn ang="0">
                  <a:pos x="connsiteX0" y="connsiteY0"/>
                </a:cxn>
                <a:cxn ang="0">
                  <a:pos x="connsiteX1" y="connsiteY1"/>
                </a:cxn>
              </a:cxnLst>
              <a:rect l="l" t="t" r="r" b="b"/>
              <a:pathLst>
                <a:path w="487080" h="25795">
                  <a:moveTo>
                    <a:pt x="0" y="12897"/>
                  </a:moveTo>
                  <a:lnTo>
                    <a:pt x="487080" y="12897"/>
                  </a:lnTo>
                </a:path>
              </a:pathLst>
            </a:custGeom>
            <a:noFill/>
            <a:scene3d>
              <a:camera prst="orthographicFront"/>
              <a:lightRig rig="threePt" dir="t">
                <a:rot lat="0" lon="0" rev="7500000"/>
              </a:lightRig>
            </a:scene3d>
            <a:sp3d z="-40000" prstMaterial="matte"/>
          </p:spPr>
          <p:style>
            <a:lnRef idx="2">
              <a:schemeClr val="accent2">
                <a:tint val="70000"/>
                <a:hueOff val="0"/>
                <a:satOff val="0"/>
                <a:lumOff val="0"/>
                <a:alphaOff val="0"/>
              </a:schemeClr>
            </a:lnRef>
            <a:fillRef idx="0">
              <a:scrgbClr r="0" g="0" b="0"/>
            </a:fillRef>
            <a:effectRef idx="0">
              <a:schemeClr val="accent2">
                <a:tint val="70000"/>
                <a:hueOff val="0"/>
                <a:satOff val="0"/>
                <a:lumOff val="0"/>
                <a:alphaOff val="0"/>
              </a:schemeClr>
            </a:effectRef>
            <a:fontRef idx="minor">
              <a:schemeClr val="tx1">
                <a:hueOff val="0"/>
                <a:satOff val="0"/>
                <a:lumOff val="0"/>
                <a:alphaOff val="0"/>
              </a:schemeClr>
            </a:fontRef>
          </p:style>
          <p:txBody>
            <a:bodyPr lIns="244063" tIns="721" rIns="244063" bIns="720" spcCol="1270" anchor="ctr"/>
            <a:lstStyle/>
            <a:p>
              <a:pPr algn="ctr" defTabSz="222250">
                <a:lnSpc>
                  <a:spcPct val="90000"/>
                </a:lnSpc>
                <a:spcAft>
                  <a:spcPct val="35000"/>
                </a:spcAft>
                <a:defRPr/>
              </a:pPr>
              <a:endParaRPr lang="zh-CHS" altLang="en-US" sz="500"/>
            </a:p>
          </p:txBody>
        </p:sp>
        <p:sp>
          <p:nvSpPr>
            <p:cNvPr id="30" name="任意多边形 29"/>
            <p:cNvSpPr/>
            <p:nvPr/>
          </p:nvSpPr>
          <p:spPr>
            <a:xfrm>
              <a:off x="6520322" y="4210846"/>
              <a:ext cx="1217701" cy="608850"/>
            </a:xfrm>
            <a:custGeom>
              <a:avLst/>
              <a:gdLst>
                <a:gd name="connsiteX0" fmla="*/ 0 w 1217701"/>
                <a:gd name="connsiteY0" fmla="*/ 60885 h 608850"/>
                <a:gd name="connsiteX1" fmla="*/ 17833 w 1217701"/>
                <a:gd name="connsiteY1" fmla="*/ 17833 h 608850"/>
                <a:gd name="connsiteX2" fmla="*/ 60885 w 1217701"/>
                <a:gd name="connsiteY2" fmla="*/ 0 h 608850"/>
                <a:gd name="connsiteX3" fmla="*/ 1156816 w 1217701"/>
                <a:gd name="connsiteY3" fmla="*/ 0 h 608850"/>
                <a:gd name="connsiteX4" fmla="*/ 1199868 w 1217701"/>
                <a:gd name="connsiteY4" fmla="*/ 17833 h 608850"/>
                <a:gd name="connsiteX5" fmla="*/ 1217701 w 1217701"/>
                <a:gd name="connsiteY5" fmla="*/ 60885 h 608850"/>
                <a:gd name="connsiteX6" fmla="*/ 1217701 w 1217701"/>
                <a:gd name="connsiteY6" fmla="*/ 547965 h 608850"/>
                <a:gd name="connsiteX7" fmla="*/ 1199868 w 1217701"/>
                <a:gd name="connsiteY7" fmla="*/ 591017 h 608850"/>
                <a:gd name="connsiteX8" fmla="*/ 1156816 w 1217701"/>
                <a:gd name="connsiteY8" fmla="*/ 608850 h 608850"/>
                <a:gd name="connsiteX9" fmla="*/ 60885 w 1217701"/>
                <a:gd name="connsiteY9" fmla="*/ 608850 h 608850"/>
                <a:gd name="connsiteX10" fmla="*/ 17833 w 1217701"/>
                <a:gd name="connsiteY10" fmla="*/ 591017 h 608850"/>
                <a:gd name="connsiteX11" fmla="*/ 0 w 1217701"/>
                <a:gd name="connsiteY11" fmla="*/ 547965 h 608850"/>
                <a:gd name="connsiteX12" fmla="*/ 0 w 1217701"/>
                <a:gd name="connsiteY12" fmla="*/ 60885 h 6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7701" h="608850">
                  <a:moveTo>
                    <a:pt x="0" y="60885"/>
                  </a:moveTo>
                  <a:cubicBezTo>
                    <a:pt x="0" y="44737"/>
                    <a:pt x="6415" y="29251"/>
                    <a:pt x="17833" y="17833"/>
                  </a:cubicBezTo>
                  <a:cubicBezTo>
                    <a:pt x="29251" y="6415"/>
                    <a:pt x="44738" y="0"/>
                    <a:pt x="60885" y="0"/>
                  </a:cubicBezTo>
                  <a:lnTo>
                    <a:pt x="1156816" y="0"/>
                  </a:lnTo>
                  <a:cubicBezTo>
                    <a:pt x="1172964" y="0"/>
                    <a:pt x="1188450" y="6415"/>
                    <a:pt x="1199868" y="17833"/>
                  </a:cubicBezTo>
                  <a:cubicBezTo>
                    <a:pt x="1211286" y="29251"/>
                    <a:pt x="1217701" y="44738"/>
                    <a:pt x="1217701" y="60885"/>
                  </a:cubicBezTo>
                  <a:lnTo>
                    <a:pt x="1217701" y="547965"/>
                  </a:lnTo>
                  <a:cubicBezTo>
                    <a:pt x="1217701" y="564113"/>
                    <a:pt x="1211286" y="579599"/>
                    <a:pt x="1199868" y="591017"/>
                  </a:cubicBezTo>
                  <a:cubicBezTo>
                    <a:pt x="1188450" y="602435"/>
                    <a:pt x="1172963" y="608850"/>
                    <a:pt x="1156816" y="608850"/>
                  </a:cubicBezTo>
                  <a:lnTo>
                    <a:pt x="60885" y="608850"/>
                  </a:lnTo>
                  <a:cubicBezTo>
                    <a:pt x="44737" y="608850"/>
                    <a:pt x="29251" y="602435"/>
                    <a:pt x="17833" y="591017"/>
                  </a:cubicBezTo>
                  <a:cubicBezTo>
                    <a:pt x="6415" y="579599"/>
                    <a:pt x="0" y="564112"/>
                    <a:pt x="0" y="547965"/>
                  </a:cubicBezTo>
                  <a:lnTo>
                    <a:pt x="0" y="60885"/>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tint val="70000"/>
                <a:hueOff val="0"/>
                <a:satOff val="0"/>
                <a:lumOff val="0"/>
                <a:alphaOff val="0"/>
              </a:schemeClr>
            </a:fillRef>
            <a:effectRef idx="2">
              <a:schemeClr val="accent2">
                <a:tint val="70000"/>
                <a:hueOff val="0"/>
                <a:satOff val="0"/>
                <a:lumOff val="0"/>
                <a:alphaOff val="0"/>
              </a:schemeClr>
            </a:effectRef>
            <a:fontRef idx="minor">
              <a:schemeClr val="lt1"/>
            </a:fontRef>
          </p:style>
          <p:txBody>
            <a:bodyPr lIns="27993" tIns="27993" rIns="27993" bIns="27993" spcCol="1270" anchor="ctr"/>
            <a:lstStyle/>
            <a:p>
              <a:pPr algn="ctr" defTabSz="711200">
                <a:lnSpc>
                  <a:spcPct val="90000"/>
                </a:lnSpc>
                <a:spcAft>
                  <a:spcPct val="35000"/>
                </a:spcAft>
                <a:defRPr/>
              </a:pPr>
              <a:r>
                <a:rPr lang="zh-CHS" altLang="en-US" sz="1600" dirty="0"/>
                <a:t>特殊情景</a:t>
              </a:r>
              <a:endParaRPr lang="en-US" altLang="zh-CHS" sz="1600" dirty="0"/>
            </a:p>
          </p:txBody>
        </p:sp>
      </p:grpSp>
      <p:sp>
        <p:nvSpPr>
          <p:cNvPr id="7" name="笑脸 6"/>
          <p:cNvSpPr/>
          <p:nvPr/>
        </p:nvSpPr>
        <p:spPr>
          <a:xfrm>
            <a:off x="5867400" y="2997200"/>
            <a:ext cx="360363" cy="360363"/>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zh-CHS" altLang="en-US"/>
          </a:p>
        </p:txBody>
      </p:sp>
      <p:sp>
        <p:nvSpPr>
          <p:cNvPr id="8" name="笑脸 7"/>
          <p:cNvSpPr/>
          <p:nvPr/>
        </p:nvSpPr>
        <p:spPr>
          <a:xfrm>
            <a:off x="5867400" y="4437063"/>
            <a:ext cx="360363" cy="360362"/>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zh-CHS" altLang="en-US"/>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xit" presetSubtype="10" fill="hold" grpId="1" nodeType="clickEffect">
                                  <p:stCondLst>
                                    <p:cond delay="0"/>
                                  </p:stCondLst>
                                  <p:childTnLst>
                                    <p:animEffect transition="out" filter="blinds(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3" presetClass="exit" presetSubtype="10" fill="hold" grpId="1" nodeType="withEffect">
                                  <p:stCondLst>
                                    <p:cond delay="0"/>
                                  </p:stCondLst>
                                  <p:childTnLst>
                                    <p:animEffect transition="out" filter="blinds(horizontal)">
                                      <p:cBhvr>
                                        <p:cTn id="27" dur="500"/>
                                        <p:tgtEl>
                                          <p:spTgt spid="8"/>
                                        </p:tgtEl>
                                      </p:cBhvr>
                                    </p:animEffect>
                                    <p:set>
                                      <p:cBhvr>
                                        <p:cTn id="28" dur="1" fill="hold">
                                          <p:stCondLst>
                                            <p:cond delay="499"/>
                                          </p:stCondLst>
                                        </p:cTn>
                                        <p:tgtEl>
                                          <p:spTgt spid="8"/>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
                                        <p:tgtEl>
                                          <p:spTgt spid="3"/>
                                        </p:tgtEl>
                                      </p:cBhvr>
                                    </p:animEffect>
                                    <p:set>
                                      <p:cBhvr>
                                        <p:cTn id="31" dur="1" fill="hold">
                                          <p:stCondLst>
                                            <p:cond delay="499"/>
                                          </p:stCondLst>
                                        </p:cTn>
                                        <p:tgtEl>
                                          <p:spTgt spid="3"/>
                                        </p:tgtEl>
                                        <p:attrNameLst>
                                          <p:attrName>style.visibility</p:attrName>
                                        </p:attrNameLst>
                                      </p:cBhvr>
                                      <p:to>
                                        <p:strVal val="hidden"/>
                                      </p:to>
                                    </p:set>
                                  </p:childTnLst>
                                </p:cTn>
                              </p:par>
                              <p:par>
                                <p:cTn id="32" presetID="3" presetClass="exit" presetSubtype="10" fill="hold" grpId="1" nodeType="withEffect">
                                  <p:stCondLst>
                                    <p:cond delay="0"/>
                                  </p:stCondLst>
                                  <p:childTnLst>
                                    <p:animEffect transition="out" filter="blinds(horizontal)">
                                      <p:cBhvr>
                                        <p:cTn id="33" dur="500"/>
                                        <p:tgtEl>
                                          <p:spTgt spid="2"/>
                                        </p:tgtEl>
                                      </p:cBhvr>
                                    </p:animEffect>
                                    <p:set>
                                      <p:cBhvr>
                                        <p:cTn id="34"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animBg="1"/>
      <p:bldP spid="7" grpId="1" animBg="1"/>
      <p:bldP spid="8" grpId="0" animBg="1"/>
      <p:bldP spid="8"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标题 1"/>
          <p:cNvSpPr>
            <a:spLocks noGrp="1"/>
          </p:cNvSpPr>
          <p:nvPr>
            <p:ph type="title"/>
          </p:nvPr>
        </p:nvSpPr>
        <p:spPr/>
        <p:txBody>
          <a:bodyPr/>
          <a:lstStyle/>
          <a:p>
            <a:pPr eaLnBrk="1" hangingPunct="1"/>
            <a:r>
              <a:rPr lang="zh-CHS" altLang="en-US" sz="3200" smtClean="0"/>
              <a:t>压力测试定义与应用</a:t>
            </a:r>
          </a:p>
        </p:txBody>
      </p:sp>
      <p:sp>
        <p:nvSpPr>
          <p:cNvPr id="5125" name="TextBox 4"/>
          <p:cNvSpPr txBox="1">
            <a:spLocks noChangeArrowheads="1"/>
          </p:cNvSpPr>
          <p:nvPr/>
        </p:nvSpPr>
        <p:spPr bwMode="auto">
          <a:xfrm>
            <a:off x="611188" y="1700213"/>
            <a:ext cx="76327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a:t>       压力测试通常是指将整个金融机构或资产组合置于某一特定的（主观想象的）极端市场情况下，测试该金融机构或资产组合在这些关键市场变量突变的压力下的表现状况，看是否能承受得起这种市场的突变。</a:t>
            </a:r>
          </a:p>
          <a:p>
            <a:pPr eaLnBrk="1" hangingPunct="1"/>
            <a:endParaRPr lang="en-US" altLang="zh-CHS"/>
          </a:p>
          <a:p>
            <a:pPr eaLnBrk="1" hangingPunct="1"/>
            <a:r>
              <a:rPr lang="zh-CHS" altLang="en-US"/>
              <a:t>       “压力测试”的英文名称是</a:t>
            </a:r>
            <a:r>
              <a:rPr lang="en-US" altLang="zh-CHS"/>
              <a:t>stress testing</a:t>
            </a:r>
            <a:r>
              <a:rPr lang="zh-CHS" altLang="en-US"/>
              <a:t>，从应用的理念来看，</a:t>
            </a:r>
            <a:r>
              <a:rPr lang="en-US" altLang="zh-CHS"/>
              <a:t>stress</a:t>
            </a:r>
            <a:r>
              <a:rPr lang="zh-CHS" altLang="en-US"/>
              <a:t>所指不是压力的情景，</a:t>
            </a:r>
            <a:r>
              <a:rPr lang="en-US" altLang="zh-CHS"/>
              <a:t>stress</a:t>
            </a:r>
            <a:r>
              <a:rPr lang="zh-CHS" altLang="en-US"/>
              <a:t>有“重点”、“强调”之意，在这个定义中是只着重突出某个变量，固定其他变量的情况下，观察目标对象的表现状况。</a:t>
            </a:r>
            <a:endParaRPr lang="en-US" altLang="zh-CHS"/>
          </a:p>
          <a:p>
            <a:pPr eaLnBrk="1" hangingPunct="1"/>
            <a:endParaRPr lang="en-US" altLang="zh-CHS"/>
          </a:p>
          <a:p>
            <a:pPr eaLnBrk="1" hangingPunct="1"/>
            <a:r>
              <a:rPr lang="zh-CHS" altLang="en-US"/>
              <a:t>       在信用风险分析中，压力测试一般是指根据历史数据，选择评价指标，估计在突发的经济恶化的极端情况下，客户违约概率的可能取值。并以此指导信用借方的信用决定。</a:t>
            </a:r>
            <a:endParaRPr lang="en-US" altLang="zh-CHS"/>
          </a:p>
          <a:p>
            <a:pPr eaLnBrk="1" hangingPunct="1"/>
            <a:endParaRPr lang="en-US" altLang="zh-CHS"/>
          </a:p>
          <a:p>
            <a:pPr eaLnBrk="1" hangingPunct="1"/>
            <a:r>
              <a:rPr lang="en-US" altLang="zh-CHS"/>
              <a:t>        SPSS</a:t>
            </a:r>
            <a:r>
              <a:rPr lang="zh-CHS" altLang="en-US"/>
              <a:t>相关应用：主要运用</a:t>
            </a:r>
            <a:r>
              <a:rPr lang="en-US" altLang="zh-CHS"/>
              <a:t>regression</a:t>
            </a:r>
            <a:r>
              <a:rPr lang="zh-CHS" altLang="en-US"/>
              <a:t>下的线性回归与</a:t>
            </a:r>
            <a:r>
              <a:rPr lang="en-US" altLang="zh-CHS"/>
              <a:t>logistic</a:t>
            </a:r>
            <a:r>
              <a:rPr lang="zh-CHS" altLang="en-US"/>
              <a:t>回归。</a:t>
            </a:r>
            <a:endParaRPr lang="en-US" altLang="zh-CH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blinds(horizontal)">
                                      <p:cBhvr>
                                        <p:cTn id="7" dur="500"/>
                                        <p:tgtEl>
                                          <p:spTgt spid="51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5"/>
                                        </p:tgtEl>
                                        <p:attrNameLst>
                                          <p:attrName>style.visibility</p:attrName>
                                        </p:attrNameLst>
                                      </p:cBhvr>
                                      <p:to>
                                        <p:strVal val="visible"/>
                                      </p:to>
                                    </p:set>
                                    <p:animEffect transition="in" filter="blinds(horizontal)">
                                      <p:cBhvr>
                                        <p:cTn id="12" dur="500"/>
                                        <p:tgtEl>
                                          <p:spTgt spid="512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grpId="1" nodeType="clickEffect">
                                  <p:stCondLst>
                                    <p:cond delay="0"/>
                                  </p:stCondLst>
                                  <p:childTnLst>
                                    <p:animEffect transition="out" filter="blinds(horizontal)">
                                      <p:cBhvr>
                                        <p:cTn id="16" dur="500"/>
                                        <p:tgtEl>
                                          <p:spTgt spid="5123"/>
                                        </p:tgtEl>
                                      </p:cBhvr>
                                    </p:animEffect>
                                    <p:set>
                                      <p:cBhvr>
                                        <p:cTn id="17" dur="1" fill="hold">
                                          <p:stCondLst>
                                            <p:cond delay="499"/>
                                          </p:stCondLst>
                                        </p:cTn>
                                        <p:tgtEl>
                                          <p:spTgt spid="5123"/>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
                                        <p:tgtEl>
                                          <p:spTgt spid="5125"/>
                                        </p:tgtEl>
                                      </p:cBhvr>
                                    </p:animEffect>
                                    <p:set>
                                      <p:cBhvr>
                                        <p:cTn id="20" dur="1" fill="hold">
                                          <p:stCondLst>
                                            <p:cond delay="499"/>
                                          </p:stCondLst>
                                        </p:cTn>
                                        <p:tgtEl>
                                          <p:spTgt spid="51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3" grpId="1"/>
      <p:bldP spid="5125" grpId="0"/>
      <p:bldP spid="512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标题 1"/>
          <p:cNvSpPr>
            <a:spLocks noGrp="1"/>
          </p:cNvSpPr>
          <p:nvPr>
            <p:ph type="title"/>
          </p:nvPr>
        </p:nvSpPr>
        <p:spPr/>
        <p:txBody>
          <a:bodyPr/>
          <a:lstStyle/>
          <a:p>
            <a:pPr eaLnBrk="1" hangingPunct="1"/>
            <a:r>
              <a:rPr lang="zh-CHS" altLang="en-US" sz="3200" smtClean="0"/>
              <a:t>为什么要进行压力测试</a:t>
            </a:r>
          </a:p>
        </p:txBody>
      </p:sp>
      <p:sp>
        <p:nvSpPr>
          <p:cNvPr id="6148" name="内容占位符 5"/>
          <p:cNvSpPr>
            <a:spLocks noGrp="1"/>
          </p:cNvSpPr>
          <p:nvPr>
            <p:ph idx="1"/>
          </p:nvPr>
        </p:nvSpPr>
        <p:spPr>
          <a:xfrm>
            <a:off x="457200" y="1600200"/>
            <a:ext cx="8229600" cy="2981325"/>
          </a:xfrm>
        </p:spPr>
        <p:txBody>
          <a:bodyPr/>
          <a:lstStyle/>
          <a:p>
            <a:pPr eaLnBrk="1" hangingPunct="1">
              <a:defRPr/>
            </a:pPr>
            <a:r>
              <a:rPr lang="zh-CHS" altLang="en-US" sz="1800" b="1" dirty="0" smtClean="0"/>
              <a:t>经济学意义：</a:t>
            </a:r>
            <a:r>
              <a:rPr lang="zh-CHS" altLang="en-US" sz="1800" dirty="0" smtClean="0"/>
              <a:t>潜在风险因素的存在，使在极端情景发生时的经济破坏程度大于正常情况下</a:t>
            </a:r>
            <a:r>
              <a:rPr lang="en-US" altLang="zh-CHS" sz="1800" dirty="0" err="1" smtClean="0"/>
              <a:t>VaR</a:t>
            </a:r>
            <a:r>
              <a:rPr lang="zh-CHS" altLang="en-US" sz="1800" dirty="0" smtClean="0"/>
              <a:t>分析的预测值。</a:t>
            </a:r>
            <a:endParaRPr lang="en-US" altLang="zh-CHS" sz="1800" dirty="0" smtClean="0"/>
          </a:p>
          <a:p>
            <a:pPr eaLnBrk="1" hangingPunct="1">
              <a:defRPr/>
            </a:pPr>
            <a:endParaRPr lang="en-US" altLang="zh-CHS" sz="1800" b="1" dirty="0" smtClean="0"/>
          </a:p>
          <a:p>
            <a:pPr eaLnBrk="1" hangingPunct="1">
              <a:defRPr/>
            </a:pPr>
            <a:r>
              <a:rPr lang="zh-CHS" altLang="en-US" sz="1800" b="1" dirty="0" smtClean="0"/>
              <a:t>统计学意义：</a:t>
            </a:r>
            <a:r>
              <a:rPr lang="zh-CHS" altLang="en-US" sz="1800" dirty="0" smtClean="0"/>
              <a:t>一般的信用度量制模型中，违约被模型化为一种有着一定概率分布的离散或连续变量。在个体违约概率和损失的频段呈泊松分布的假定下，意味着贷款违约组合违约率的均值应该等于其方差，即</a:t>
            </a:r>
            <a:r>
              <a:rPr lang="el-GR" altLang="zh-CHS" sz="1800" b="1" dirty="0" smtClean="0">
                <a:solidFill>
                  <a:schemeClr val="accent2">
                    <a:lumMod val="50000"/>
                  </a:schemeClr>
                </a:solidFill>
              </a:rPr>
              <a:t>σ</a:t>
            </a:r>
            <a:r>
              <a:rPr lang="en-US" altLang="zh-CHS" sz="1800" b="1" baseline="30000" dirty="0" smtClean="0">
                <a:solidFill>
                  <a:schemeClr val="accent2">
                    <a:lumMod val="50000"/>
                  </a:schemeClr>
                </a:solidFill>
              </a:rPr>
              <a:t>2</a:t>
            </a:r>
            <a:r>
              <a:rPr lang="en-US" altLang="zh-CHS" sz="1800" b="1" dirty="0" smtClean="0">
                <a:solidFill>
                  <a:schemeClr val="accent2">
                    <a:lumMod val="50000"/>
                  </a:schemeClr>
                </a:solidFill>
              </a:rPr>
              <a:t>=</a:t>
            </a:r>
            <a:r>
              <a:rPr lang="zh-CHS" altLang="en-US" sz="1800" b="1" dirty="0" smtClean="0">
                <a:solidFill>
                  <a:schemeClr val="accent2">
                    <a:lumMod val="50000"/>
                  </a:schemeClr>
                </a:solidFill>
              </a:rPr>
              <a:t>均值</a:t>
            </a:r>
            <a:r>
              <a:rPr lang="zh-CHS" altLang="en-US" sz="1800" dirty="0" smtClean="0"/>
              <a:t>。但瑞士信贷银行运用专家在</a:t>
            </a:r>
            <a:r>
              <a:rPr lang="en-US" altLang="zh-CHS" sz="1800" dirty="0" smtClean="0"/>
              <a:t>1997</a:t>
            </a:r>
            <a:r>
              <a:rPr lang="zh-CHS" altLang="en-US" sz="1800" dirty="0" smtClean="0"/>
              <a:t>年所做的相关报告中的相关数据，说明这个等式并不成立。特别是对那些低质量贷款来说更是如此，均方差比均值大很多（肥尾现象）。</a:t>
            </a:r>
            <a:endParaRPr lang="en-US" altLang="zh-CHS" sz="1800" dirty="0" smtClean="0"/>
          </a:p>
        </p:txBody>
      </p:sp>
      <p:grpSp>
        <p:nvGrpSpPr>
          <p:cNvPr id="2" name="组合 34"/>
          <p:cNvGrpSpPr>
            <a:grpSpLocks/>
          </p:cNvGrpSpPr>
          <p:nvPr/>
        </p:nvGrpSpPr>
        <p:grpSpPr bwMode="auto">
          <a:xfrm>
            <a:off x="900113" y="4508500"/>
            <a:ext cx="4392612" cy="2520950"/>
            <a:chOff x="1187624" y="3501008"/>
            <a:chExt cx="4392488" cy="2520278"/>
          </a:xfrm>
        </p:grpSpPr>
        <p:cxnSp>
          <p:nvCxnSpPr>
            <p:cNvPr id="22" name="直接箭头连接符 21"/>
            <p:cNvCxnSpPr/>
            <p:nvPr/>
          </p:nvCxnSpPr>
          <p:spPr>
            <a:xfrm rot="10800000" flipV="1">
              <a:off x="4140291" y="5084911"/>
              <a:ext cx="144458" cy="730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6151" name="组合 32"/>
            <p:cNvGrpSpPr>
              <a:grpSpLocks/>
            </p:cNvGrpSpPr>
            <p:nvPr/>
          </p:nvGrpSpPr>
          <p:grpSpPr bwMode="auto">
            <a:xfrm>
              <a:off x="1187624" y="3501008"/>
              <a:ext cx="4392488" cy="2520278"/>
              <a:chOff x="1187624" y="3501008"/>
              <a:chExt cx="4392488" cy="2520278"/>
            </a:xfrm>
          </p:grpSpPr>
          <p:sp>
            <p:nvSpPr>
              <p:cNvPr id="26" name="矩形 25"/>
              <p:cNvSpPr/>
              <p:nvPr/>
            </p:nvSpPr>
            <p:spPr>
              <a:xfrm>
                <a:off x="3492609" y="3788269"/>
                <a:ext cx="647682" cy="1656908"/>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HS" altLang="en-US"/>
              </a:p>
            </p:txBody>
          </p:sp>
          <p:cxnSp>
            <p:nvCxnSpPr>
              <p:cNvPr id="7" name="直接箭头连接符 6"/>
              <p:cNvCxnSpPr/>
              <p:nvPr/>
            </p:nvCxnSpPr>
            <p:spPr>
              <a:xfrm>
                <a:off x="1474953" y="5445178"/>
                <a:ext cx="3457477"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直接箭头连接符 8"/>
              <p:cNvCxnSpPr/>
              <p:nvPr/>
            </p:nvCxnSpPr>
            <p:spPr>
              <a:xfrm rot="5400000" flipH="1" flipV="1">
                <a:off x="575081" y="4545304"/>
                <a:ext cx="180133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3" name="任意多边形 12"/>
              <p:cNvSpPr/>
              <p:nvPr/>
            </p:nvSpPr>
            <p:spPr>
              <a:xfrm>
                <a:off x="1506702" y="3937455"/>
                <a:ext cx="2427219" cy="1536290"/>
              </a:xfrm>
              <a:custGeom>
                <a:avLst/>
                <a:gdLst>
                  <a:gd name="connsiteX0" fmla="*/ 0 w 2427194"/>
                  <a:gd name="connsiteY0" fmla="*/ 1172135 h 1535206"/>
                  <a:gd name="connsiteX1" fmla="*/ 685800 w 2427194"/>
                  <a:gd name="connsiteY1" fmla="*/ 42582 h 1535206"/>
                  <a:gd name="connsiteX2" fmla="*/ 1627094 w 2427194"/>
                  <a:gd name="connsiteY2" fmla="*/ 916641 h 1535206"/>
                  <a:gd name="connsiteX3" fmla="*/ 1963270 w 2427194"/>
                  <a:gd name="connsiteY3" fmla="*/ 1266265 h 1535206"/>
                  <a:gd name="connsiteX4" fmla="*/ 2353235 w 2427194"/>
                  <a:gd name="connsiteY4" fmla="*/ 1494865 h 1535206"/>
                  <a:gd name="connsiteX5" fmla="*/ 2407023 w 2427194"/>
                  <a:gd name="connsiteY5" fmla="*/ 1508312 h 1535206"/>
                  <a:gd name="connsiteX6" fmla="*/ 2420470 w 2427194"/>
                  <a:gd name="connsiteY6" fmla="*/ 1494865 h 1535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27194" h="1535206">
                    <a:moveTo>
                      <a:pt x="0" y="1172135"/>
                    </a:moveTo>
                    <a:cubicBezTo>
                      <a:pt x="207309" y="628649"/>
                      <a:pt x="414618" y="85164"/>
                      <a:pt x="685800" y="42582"/>
                    </a:cubicBezTo>
                    <a:cubicBezTo>
                      <a:pt x="956982" y="0"/>
                      <a:pt x="1414182" y="712694"/>
                      <a:pt x="1627094" y="916641"/>
                    </a:cubicBezTo>
                    <a:cubicBezTo>
                      <a:pt x="1840006" y="1120588"/>
                      <a:pt x="1842247" y="1169894"/>
                      <a:pt x="1963270" y="1266265"/>
                    </a:cubicBezTo>
                    <a:cubicBezTo>
                      <a:pt x="2084294" y="1362636"/>
                      <a:pt x="2279276" y="1454524"/>
                      <a:pt x="2353235" y="1494865"/>
                    </a:cubicBezTo>
                    <a:cubicBezTo>
                      <a:pt x="2427194" y="1535206"/>
                      <a:pt x="2395817" y="1508312"/>
                      <a:pt x="2407023" y="1508312"/>
                    </a:cubicBezTo>
                    <a:cubicBezTo>
                      <a:pt x="2418229" y="1508312"/>
                      <a:pt x="2419349" y="1501588"/>
                      <a:pt x="2420470" y="1494865"/>
                    </a:cubicBezTo>
                  </a:path>
                </a:pathLst>
              </a:custGeom>
            </p:spPr>
            <p:style>
              <a:lnRef idx="1">
                <a:schemeClr val="dk1"/>
              </a:lnRef>
              <a:fillRef idx="0">
                <a:schemeClr val="dk1"/>
              </a:fillRef>
              <a:effectRef idx="0">
                <a:schemeClr val="dk1"/>
              </a:effectRef>
              <a:fontRef idx="minor">
                <a:schemeClr val="tx1"/>
              </a:fontRef>
            </p:style>
            <p:txBody>
              <a:bodyPr anchor="ctr"/>
              <a:lstStyle/>
              <a:p>
                <a:pPr algn="ctr">
                  <a:defRPr/>
                </a:pPr>
                <a:endParaRPr lang="zh-CHS" altLang="en-US"/>
              </a:p>
            </p:txBody>
          </p:sp>
          <p:sp>
            <p:nvSpPr>
              <p:cNvPr id="16" name="任意多边形 15"/>
              <p:cNvSpPr/>
              <p:nvPr/>
            </p:nvSpPr>
            <p:spPr>
              <a:xfrm>
                <a:off x="1479716" y="4002524"/>
                <a:ext cx="2732010" cy="1234746"/>
              </a:xfrm>
              <a:custGeom>
                <a:avLst/>
                <a:gdLst>
                  <a:gd name="connsiteX0" fmla="*/ 0 w 2731994"/>
                  <a:gd name="connsiteY0" fmla="*/ 918883 h 1234889"/>
                  <a:gd name="connsiteX1" fmla="*/ 94130 w 2731994"/>
                  <a:gd name="connsiteY1" fmla="*/ 730624 h 1234889"/>
                  <a:gd name="connsiteX2" fmla="*/ 309283 w 2731994"/>
                  <a:gd name="connsiteY2" fmla="*/ 112059 h 1234889"/>
                  <a:gd name="connsiteX3" fmla="*/ 591671 w 2731994"/>
                  <a:gd name="connsiteY3" fmla="*/ 85165 h 1234889"/>
                  <a:gd name="connsiteX4" fmla="*/ 1519518 w 2731994"/>
                  <a:gd name="connsiteY4" fmla="*/ 623047 h 1234889"/>
                  <a:gd name="connsiteX5" fmla="*/ 2299448 w 2731994"/>
                  <a:gd name="connsiteY5" fmla="*/ 1093694 h 1234889"/>
                  <a:gd name="connsiteX6" fmla="*/ 2662518 w 2731994"/>
                  <a:gd name="connsiteY6" fmla="*/ 1214718 h 1234889"/>
                  <a:gd name="connsiteX7" fmla="*/ 2716306 w 2731994"/>
                  <a:gd name="connsiteY7" fmla="*/ 1214718 h 1234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31994" h="1234889">
                    <a:moveTo>
                      <a:pt x="0" y="918883"/>
                    </a:moveTo>
                    <a:cubicBezTo>
                      <a:pt x="21291" y="891989"/>
                      <a:pt x="42583" y="865095"/>
                      <a:pt x="94130" y="730624"/>
                    </a:cubicBezTo>
                    <a:cubicBezTo>
                      <a:pt x="145677" y="596153"/>
                      <a:pt x="226360" y="219636"/>
                      <a:pt x="309283" y="112059"/>
                    </a:cubicBezTo>
                    <a:cubicBezTo>
                      <a:pt x="392207" y="4483"/>
                      <a:pt x="389965" y="0"/>
                      <a:pt x="591671" y="85165"/>
                    </a:cubicBezTo>
                    <a:cubicBezTo>
                      <a:pt x="793377" y="170330"/>
                      <a:pt x="1234889" y="454959"/>
                      <a:pt x="1519518" y="623047"/>
                    </a:cubicBezTo>
                    <a:cubicBezTo>
                      <a:pt x="1804147" y="791135"/>
                      <a:pt x="2108948" y="995082"/>
                      <a:pt x="2299448" y="1093694"/>
                    </a:cubicBezTo>
                    <a:cubicBezTo>
                      <a:pt x="2489948" y="1192306"/>
                      <a:pt x="2593042" y="1194547"/>
                      <a:pt x="2662518" y="1214718"/>
                    </a:cubicBezTo>
                    <a:cubicBezTo>
                      <a:pt x="2731994" y="1234889"/>
                      <a:pt x="2724150" y="1224803"/>
                      <a:pt x="2716306" y="1214718"/>
                    </a:cubicBezTo>
                  </a:path>
                </a:pathLst>
              </a:custGeom>
              <a:ln>
                <a:prstDash val="dash"/>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HS" altLang="en-US"/>
              </a:p>
            </p:txBody>
          </p:sp>
          <p:sp>
            <p:nvSpPr>
              <p:cNvPr id="6157" name="TextBox 16"/>
              <p:cNvSpPr txBox="1">
                <a:spLocks noChangeArrowheads="1"/>
              </p:cNvSpPr>
              <p:nvPr/>
            </p:nvSpPr>
            <p:spPr bwMode="auto">
              <a:xfrm>
                <a:off x="2843808" y="4005064"/>
                <a:ext cx="12241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sz="1200"/>
                  <a:t>模型中的分布</a:t>
                </a:r>
              </a:p>
            </p:txBody>
          </p:sp>
          <p:sp>
            <p:nvSpPr>
              <p:cNvPr id="6158" name="TextBox 17"/>
              <p:cNvSpPr txBox="1">
                <a:spLocks noChangeArrowheads="1"/>
              </p:cNvSpPr>
              <p:nvPr/>
            </p:nvSpPr>
            <p:spPr bwMode="auto">
              <a:xfrm>
                <a:off x="3923928" y="4797152"/>
                <a:ext cx="12241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sz="1200"/>
                  <a:t>实际损失分布</a:t>
                </a:r>
              </a:p>
            </p:txBody>
          </p:sp>
          <p:cxnSp>
            <p:nvCxnSpPr>
              <p:cNvPr id="20" name="直接箭头连接符 19"/>
              <p:cNvCxnSpPr/>
              <p:nvPr/>
            </p:nvCxnSpPr>
            <p:spPr>
              <a:xfrm rot="10800000">
                <a:off x="2700468" y="4292960"/>
                <a:ext cx="28733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16200000" flipH="1">
                <a:off x="2376101" y="4904778"/>
                <a:ext cx="223301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6161" name="TextBox 26"/>
              <p:cNvSpPr txBox="1">
                <a:spLocks noChangeArrowheads="1"/>
              </p:cNvSpPr>
              <p:nvPr/>
            </p:nvSpPr>
            <p:spPr bwMode="auto">
              <a:xfrm>
                <a:off x="3707904" y="3501008"/>
                <a:ext cx="18722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sz="1200" b="1"/>
                  <a:t>肥尾现象</a:t>
                </a:r>
              </a:p>
            </p:txBody>
          </p:sp>
          <p:sp>
            <p:nvSpPr>
              <p:cNvPr id="6162" name="TextBox 27"/>
              <p:cNvSpPr txBox="1">
                <a:spLocks noChangeArrowheads="1"/>
              </p:cNvSpPr>
              <p:nvPr/>
            </p:nvSpPr>
            <p:spPr bwMode="auto">
              <a:xfrm>
                <a:off x="4499992" y="5589241"/>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sz="1200"/>
                  <a:t>损失</a:t>
                </a:r>
              </a:p>
            </p:txBody>
          </p:sp>
          <p:sp>
            <p:nvSpPr>
              <p:cNvPr id="6163" name="TextBox 28"/>
              <p:cNvSpPr txBox="1">
                <a:spLocks noChangeArrowheads="1"/>
              </p:cNvSpPr>
              <p:nvPr/>
            </p:nvSpPr>
            <p:spPr bwMode="auto">
              <a:xfrm>
                <a:off x="1187624" y="3645024"/>
                <a:ext cx="2160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sz="1200"/>
                  <a:t>概率</a:t>
                </a:r>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linds(horizontal)">
                                      <p:cBhvr>
                                        <p:cTn id="7" dur="500"/>
                                        <p:tgtEl>
                                          <p:spTgt spid="61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8">
                                            <p:txEl>
                                              <p:pRg st="0" end="0"/>
                                            </p:txEl>
                                          </p:spTgt>
                                        </p:tgtEl>
                                        <p:attrNameLst>
                                          <p:attrName>style.visibility</p:attrName>
                                        </p:attrNameLst>
                                      </p:cBhvr>
                                      <p:to>
                                        <p:strVal val="visible"/>
                                      </p:to>
                                    </p:set>
                                    <p:animEffect transition="in" filter="blinds(horizontal)">
                                      <p:cBhvr>
                                        <p:cTn id="12" dur="500"/>
                                        <p:tgtEl>
                                          <p:spTgt spid="614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48">
                                            <p:txEl>
                                              <p:pRg st="2" end="2"/>
                                            </p:txEl>
                                          </p:spTgt>
                                        </p:tgtEl>
                                        <p:attrNameLst>
                                          <p:attrName>style.visibility</p:attrName>
                                        </p:attrNameLst>
                                      </p:cBhvr>
                                      <p:to>
                                        <p:strVal val="visible"/>
                                      </p:to>
                                    </p:set>
                                    <p:animEffect transition="in" filter="blinds(horizontal)">
                                      <p:cBhvr>
                                        <p:cTn id="17" dur="500"/>
                                        <p:tgtEl>
                                          <p:spTgt spid="614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xit" presetSubtype="10" fill="hold" nodeType="clickEffect">
                                  <p:stCondLst>
                                    <p:cond delay="0"/>
                                  </p:stCondLst>
                                  <p:childTnLst>
                                    <p:animEffect transition="out" filter="blinds(horizontal)">
                                      <p:cBhvr>
                                        <p:cTn id="26" dur="500"/>
                                        <p:tgtEl>
                                          <p:spTgt spid="2"/>
                                        </p:tgtEl>
                                      </p:cBhvr>
                                    </p:animEffect>
                                    <p:set>
                                      <p:cBhvr>
                                        <p:cTn id="27" dur="1" fill="hold">
                                          <p:stCondLst>
                                            <p:cond delay="499"/>
                                          </p:stCondLst>
                                        </p:cTn>
                                        <p:tgtEl>
                                          <p:spTgt spid="2"/>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500"/>
                                        <p:tgtEl>
                                          <p:spTgt spid="6148">
                                            <p:txEl>
                                              <p:pRg st="0" end="0"/>
                                            </p:txEl>
                                          </p:spTgt>
                                        </p:tgtEl>
                                      </p:cBhvr>
                                    </p:animEffect>
                                    <p:set>
                                      <p:cBhvr>
                                        <p:cTn id="30" dur="1" fill="hold">
                                          <p:stCondLst>
                                            <p:cond delay="499"/>
                                          </p:stCondLst>
                                        </p:cTn>
                                        <p:tgtEl>
                                          <p:spTgt spid="6148">
                                            <p:txEl>
                                              <p:pRg st="0" end="0"/>
                                            </p:txEl>
                                          </p:spTgt>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xit" presetSubtype="10" fill="hold" grpId="1" nodeType="clickEffect">
                                  <p:stCondLst>
                                    <p:cond delay="0"/>
                                  </p:stCondLst>
                                  <p:childTnLst>
                                    <p:animEffect transition="out" filter="blinds(horizontal)">
                                      <p:cBhvr>
                                        <p:cTn id="34" dur="500"/>
                                        <p:tgtEl>
                                          <p:spTgt spid="6148">
                                            <p:txEl>
                                              <p:pRg st="2" end="2"/>
                                            </p:txEl>
                                          </p:spTgt>
                                        </p:tgtEl>
                                      </p:cBhvr>
                                    </p:animEffect>
                                    <p:set>
                                      <p:cBhvr>
                                        <p:cTn id="35" dur="1" fill="hold">
                                          <p:stCondLst>
                                            <p:cond delay="499"/>
                                          </p:stCondLst>
                                        </p:cTn>
                                        <p:tgtEl>
                                          <p:spTgt spid="6148">
                                            <p:txEl>
                                              <p:pRg st="2" end="2"/>
                                            </p:txEl>
                                          </p:spTgt>
                                        </p:tgtEl>
                                        <p:attrNameLst>
                                          <p:attrName>style.visibility</p:attrName>
                                        </p:attrNameLst>
                                      </p:cBhvr>
                                      <p:to>
                                        <p:strVal val="hidden"/>
                                      </p:to>
                                    </p:set>
                                  </p:childTnLst>
                                </p:cTn>
                              </p:par>
                              <p:par>
                                <p:cTn id="36" presetID="3" presetClass="exit" presetSubtype="10" fill="hold" grpId="1" nodeType="withEffect">
                                  <p:stCondLst>
                                    <p:cond delay="0"/>
                                  </p:stCondLst>
                                  <p:childTnLst>
                                    <p:animEffect transition="out" filter="blinds(horizontal)">
                                      <p:cBhvr>
                                        <p:cTn id="37" dur="500"/>
                                        <p:tgtEl>
                                          <p:spTgt spid="6147"/>
                                        </p:tgtEl>
                                      </p:cBhvr>
                                    </p:animEffect>
                                    <p:set>
                                      <p:cBhvr>
                                        <p:cTn id="38" dur="1" fill="hold">
                                          <p:stCondLst>
                                            <p:cond delay="499"/>
                                          </p:stCondLst>
                                        </p:cTn>
                                        <p:tgtEl>
                                          <p:spTgt spid="61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7" grpId="1"/>
      <p:bldP spid="6148" grpId="0" build="p"/>
      <p:bldP spid="6148"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标题 1"/>
          <p:cNvSpPr>
            <a:spLocks noGrp="1"/>
          </p:cNvSpPr>
          <p:nvPr>
            <p:ph type="title"/>
          </p:nvPr>
        </p:nvSpPr>
        <p:spPr/>
        <p:txBody>
          <a:bodyPr/>
          <a:lstStyle/>
          <a:p>
            <a:pPr eaLnBrk="1" hangingPunct="1"/>
            <a:r>
              <a:rPr lang="zh-CHS" altLang="en-US" sz="2800" smtClean="0"/>
              <a:t>中联重科可能应用到的压力测试类型</a:t>
            </a:r>
          </a:p>
        </p:txBody>
      </p:sp>
      <p:sp>
        <p:nvSpPr>
          <p:cNvPr id="7172" name="内容占位符 5"/>
          <p:cNvSpPr>
            <a:spLocks noGrp="1"/>
          </p:cNvSpPr>
          <p:nvPr>
            <p:ph idx="1"/>
          </p:nvPr>
        </p:nvSpPr>
        <p:spPr/>
        <p:txBody>
          <a:bodyPr/>
          <a:lstStyle/>
          <a:p>
            <a:pPr eaLnBrk="1" hangingPunct="1">
              <a:buFont typeface="Arial" charset="0"/>
              <a:buNone/>
            </a:pPr>
            <a:r>
              <a:rPr lang="zh-CHS" altLang="en-US" sz="2400" smtClean="0"/>
              <a:t>一、宏观经济压力测试：中联重科由于产品特点，受宏观经济影响较大。宏观经济压力测试可以用于测试极端的经济环境（如金融危机等），对违约率的影响。</a:t>
            </a:r>
            <a:endParaRPr lang="en-US" altLang="zh-CHS" sz="2400" smtClean="0"/>
          </a:p>
          <a:p>
            <a:pPr eaLnBrk="1" hangingPunct="1">
              <a:buFont typeface="Arial" charset="0"/>
              <a:buNone/>
            </a:pPr>
            <a:r>
              <a:rPr lang="zh-CHS" altLang="en-US" sz="2400" smtClean="0"/>
              <a:t>     模型：</a:t>
            </a:r>
            <a:r>
              <a:rPr lang="en-US" altLang="zh-CHS" sz="2400" smtClean="0"/>
              <a:t>logit</a:t>
            </a:r>
            <a:r>
              <a:rPr lang="zh-CHS" altLang="en-US" sz="2400" smtClean="0"/>
              <a:t>变换</a:t>
            </a:r>
            <a:r>
              <a:rPr lang="en-US" altLang="zh-CHS" sz="2400" smtClean="0"/>
              <a:t>MPD</a:t>
            </a:r>
            <a:r>
              <a:rPr lang="zh-CHS" altLang="en-US" sz="2400" smtClean="0"/>
              <a:t>的线性回归模型。</a:t>
            </a:r>
            <a:endParaRPr lang="en-US" altLang="zh-CHS" sz="2400" smtClean="0"/>
          </a:p>
          <a:p>
            <a:pPr eaLnBrk="1" hangingPunct="1">
              <a:buFont typeface="Arial" charset="0"/>
              <a:buNone/>
            </a:pPr>
            <a:endParaRPr lang="en-US" altLang="zh-CHS" sz="2400" smtClean="0"/>
          </a:p>
          <a:p>
            <a:pPr eaLnBrk="1" hangingPunct="1">
              <a:buFont typeface="Arial" charset="0"/>
              <a:buNone/>
            </a:pPr>
            <a:r>
              <a:rPr lang="zh-CHS" altLang="en-US" sz="2400" smtClean="0"/>
              <a:t>二、个人信用压力测试：中联重科大部分为个人客户，个人信用的压力测试较为重要。这种压力测试可以应用于一般情景的个人违约率测算。</a:t>
            </a:r>
            <a:endParaRPr lang="en-US" altLang="zh-CHS" sz="2400" smtClean="0"/>
          </a:p>
          <a:p>
            <a:pPr eaLnBrk="1" hangingPunct="1">
              <a:buFont typeface="Arial" charset="0"/>
              <a:buNone/>
            </a:pPr>
            <a:r>
              <a:rPr lang="zh-CHS" altLang="en-US" sz="2400" smtClean="0"/>
              <a:t>     模型：二分量个人压力情景的</a:t>
            </a:r>
            <a:r>
              <a:rPr lang="en-US" altLang="zh-CHS" sz="2400" smtClean="0"/>
              <a:t>logit</a:t>
            </a:r>
            <a:r>
              <a:rPr lang="zh-CHS" altLang="en-US" sz="2400" smtClean="0"/>
              <a:t>回归分析模型。</a:t>
            </a:r>
            <a:endParaRPr lang="en-US" altLang="zh-CHS" sz="2400" smtClean="0"/>
          </a:p>
          <a:p>
            <a:pPr eaLnBrk="1" hangingPunct="1"/>
            <a:endParaRPr lang="en-US" altLang="zh-CHS" sz="2400" smtClean="0"/>
          </a:p>
          <a:p>
            <a:pPr eaLnBrk="1" hangingPunct="1">
              <a:buFont typeface="Arial" charset="0"/>
              <a:buNone/>
            </a:pPr>
            <a:r>
              <a:rPr lang="zh-CHS" altLang="en-US" sz="2400" i="1" smtClean="0"/>
              <a:t>（详见后面的一和二）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linds(horizontal)">
                                      <p:cBhvr>
                                        <p:cTn id="7" dur="500"/>
                                        <p:tgtEl>
                                          <p:spTgt spid="71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72">
                                            <p:txEl>
                                              <p:pRg st="0" end="0"/>
                                            </p:txEl>
                                          </p:spTgt>
                                        </p:tgtEl>
                                        <p:attrNameLst>
                                          <p:attrName>style.visibility</p:attrName>
                                        </p:attrNameLst>
                                      </p:cBhvr>
                                      <p:to>
                                        <p:strVal val="visible"/>
                                      </p:to>
                                    </p:set>
                                    <p:animEffect transition="in" filter="blinds(horizontal)">
                                      <p:cBhvr>
                                        <p:cTn id="12" dur="500"/>
                                        <p:tgtEl>
                                          <p:spTgt spid="717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72">
                                            <p:txEl>
                                              <p:pRg st="1" end="1"/>
                                            </p:txEl>
                                          </p:spTgt>
                                        </p:tgtEl>
                                        <p:attrNameLst>
                                          <p:attrName>style.visibility</p:attrName>
                                        </p:attrNameLst>
                                      </p:cBhvr>
                                      <p:to>
                                        <p:strVal val="visible"/>
                                      </p:to>
                                    </p:set>
                                    <p:animEffect transition="in" filter="blinds(horizontal)">
                                      <p:cBhvr>
                                        <p:cTn id="17" dur="500"/>
                                        <p:tgtEl>
                                          <p:spTgt spid="7172">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blinds(horizontal)">
                                      <p:cBhvr>
                                        <p:cTn id="22" dur="500"/>
                                        <p:tgtEl>
                                          <p:spTgt spid="717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blinds(horizontal)">
                                      <p:cBhvr>
                                        <p:cTn id="27" dur="500"/>
                                        <p:tgtEl>
                                          <p:spTgt spid="717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172">
                                            <p:txEl>
                                              <p:pRg st="6" end="6"/>
                                            </p:txEl>
                                          </p:spTgt>
                                        </p:tgtEl>
                                        <p:attrNameLst>
                                          <p:attrName>style.visibility</p:attrName>
                                        </p:attrNameLst>
                                      </p:cBhvr>
                                      <p:to>
                                        <p:strVal val="visible"/>
                                      </p:to>
                                    </p:set>
                                    <p:animEffect transition="in" filter="blinds(horizontal)">
                                      <p:cBhvr>
                                        <p:cTn id="32" dur="500"/>
                                        <p:tgtEl>
                                          <p:spTgt spid="7172">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xit" presetSubtype="10" fill="hold" grpId="1" nodeType="clickEffect">
                                  <p:stCondLst>
                                    <p:cond delay="0"/>
                                  </p:stCondLst>
                                  <p:childTnLst>
                                    <p:animEffect transition="out" filter="blinds(horizontal)">
                                      <p:cBhvr>
                                        <p:cTn id="36" dur="500"/>
                                        <p:tgtEl>
                                          <p:spTgt spid="7172">
                                            <p:txEl>
                                              <p:pRg st="0" end="0"/>
                                            </p:txEl>
                                          </p:spTgt>
                                        </p:tgtEl>
                                      </p:cBhvr>
                                    </p:animEffect>
                                    <p:set>
                                      <p:cBhvr>
                                        <p:cTn id="37" dur="1" fill="hold">
                                          <p:stCondLst>
                                            <p:cond delay="499"/>
                                          </p:stCondLst>
                                        </p:cTn>
                                        <p:tgtEl>
                                          <p:spTgt spid="7172">
                                            <p:txEl>
                                              <p:pRg st="0" end="0"/>
                                            </p:txEl>
                                          </p:spTgt>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xit" presetSubtype="10" fill="hold" grpId="1" nodeType="clickEffect">
                                  <p:stCondLst>
                                    <p:cond delay="0"/>
                                  </p:stCondLst>
                                  <p:childTnLst>
                                    <p:animEffect transition="out" filter="blinds(horizontal)">
                                      <p:cBhvr>
                                        <p:cTn id="41" dur="500"/>
                                        <p:tgtEl>
                                          <p:spTgt spid="7172">
                                            <p:txEl>
                                              <p:pRg st="1" end="1"/>
                                            </p:txEl>
                                          </p:spTgt>
                                        </p:tgtEl>
                                      </p:cBhvr>
                                    </p:animEffect>
                                    <p:set>
                                      <p:cBhvr>
                                        <p:cTn id="42" dur="1" fill="hold">
                                          <p:stCondLst>
                                            <p:cond delay="499"/>
                                          </p:stCondLst>
                                        </p:cTn>
                                        <p:tgtEl>
                                          <p:spTgt spid="7172">
                                            <p:txEl>
                                              <p:pRg st="1" end="1"/>
                                            </p:txEl>
                                          </p:spTgt>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xit" presetSubtype="10" fill="hold" grpId="1" nodeType="clickEffect">
                                  <p:stCondLst>
                                    <p:cond delay="0"/>
                                  </p:stCondLst>
                                  <p:childTnLst>
                                    <p:animEffect transition="out" filter="blinds(horizontal)">
                                      <p:cBhvr>
                                        <p:cTn id="46" dur="500"/>
                                        <p:tgtEl>
                                          <p:spTgt spid="7172">
                                            <p:txEl>
                                              <p:pRg st="3" end="3"/>
                                            </p:txEl>
                                          </p:spTgt>
                                        </p:tgtEl>
                                      </p:cBhvr>
                                    </p:animEffect>
                                    <p:set>
                                      <p:cBhvr>
                                        <p:cTn id="47" dur="1" fill="hold">
                                          <p:stCondLst>
                                            <p:cond delay="499"/>
                                          </p:stCondLst>
                                        </p:cTn>
                                        <p:tgtEl>
                                          <p:spTgt spid="7172">
                                            <p:txEl>
                                              <p:pRg st="3" end="3"/>
                                            </p:txEl>
                                          </p:spTgt>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xit" presetSubtype="10" fill="hold" grpId="1" nodeType="clickEffect">
                                  <p:stCondLst>
                                    <p:cond delay="0"/>
                                  </p:stCondLst>
                                  <p:childTnLst>
                                    <p:animEffect transition="out" filter="blinds(horizontal)">
                                      <p:cBhvr>
                                        <p:cTn id="51" dur="500"/>
                                        <p:tgtEl>
                                          <p:spTgt spid="7172">
                                            <p:txEl>
                                              <p:pRg st="4" end="4"/>
                                            </p:txEl>
                                          </p:spTgt>
                                        </p:tgtEl>
                                      </p:cBhvr>
                                    </p:animEffect>
                                    <p:set>
                                      <p:cBhvr>
                                        <p:cTn id="52" dur="1" fill="hold">
                                          <p:stCondLst>
                                            <p:cond delay="499"/>
                                          </p:stCondLst>
                                        </p:cTn>
                                        <p:tgtEl>
                                          <p:spTgt spid="7172">
                                            <p:txEl>
                                              <p:pRg st="4" end="4"/>
                                            </p:txEl>
                                          </p:spTgt>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xit" presetSubtype="10" fill="hold" grpId="1" nodeType="clickEffect">
                                  <p:stCondLst>
                                    <p:cond delay="0"/>
                                  </p:stCondLst>
                                  <p:childTnLst>
                                    <p:animEffect transition="out" filter="blinds(horizontal)">
                                      <p:cBhvr>
                                        <p:cTn id="56" dur="500"/>
                                        <p:tgtEl>
                                          <p:spTgt spid="7172">
                                            <p:txEl>
                                              <p:pRg st="6" end="6"/>
                                            </p:txEl>
                                          </p:spTgt>
                                        </p:tgtEl>
                                      </p:cBhvr>
                                    </p:animEffect>
                                    <p:set>
                                      <p:cBhvr>
                                        <p:cTn id="57" dur="1" fill="hold">
                                          <p:stCondLst>
                                            <p:cond delay="499"/>
                                          </p:stCondLst>
                                        </p:cTn>
                                        <p:tgtEl>
                                          <p:spTgt spid="7172">
                                            <p:txEl>
                                              <p:pRg st="6" end="6"/>
                                            </p:txEl>
                                          </p:spTgt>
                                        </p:tgtEl>
                                        <p:attrNameLst>
                                          <p:attrName>style.visibility</p:attrName>
                                        </p:attrNameLst>
                                      </p:cBhvr>
                                      <p:to>
                                        <p:strVal val="hidden"/>
                                      </p:to>
                                    </p:set>
                                  </p:childTnLst>
                                </p:cTn>
                              </p:par>
                              <p:par>
                                <p:cTn id="58" presetID="3" presetClass="exit" presetSubtype="10" fill="hold" grpId="1" nodeType="withEffect">
                                  <p:stCondLst>
                                    <p:cond delay="0"/>
                                  </p:stCondLst>
                                  <p:childTnLst>
                                    <p:animEffect transition="out" filter="blinds(horizontal)">
                                      <p:cBhvr>
                                        <p:cTn id="59" dur="500"/>
                                        <p:tgtEl>
                                          <p:spTgt spid="7171"/>
                                        </p:tgtEl>
                                      </p:cBhvr>
                                    </p:animEffect>
                                    <p:set>
                                      <p:cBhvr>
                                        <p:cTn id="60" dur="1" fill="hold">
                                          <p:stCondLst>
                                            <p:cond delay="499"/>
                                          </p:stCondLst>
                                        </p:cTn>
                                        <p:tgtEl>
                                          <p:spTgt spid="71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1" grpId="1"/>
      <p:bldP spid="7172" grpId="0" build="p"/>
      <p:bldP spid="7172"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标题 1"/>
          <p:cNvSpPr>
            <a:spLocks noGrp="1"/>
          </p:cNvSpPr>
          <p:nvPr>
            <p:ph type="title"/>
          </p:nvPr>
        </p:nvSpPr>
        <p:spPr/>
        <p:txBody>
          <a:bodyPr/>
          <a:lstStyle/>
          <a:p>
            <a:pPr eaLnBrk="1" hangingPunct="1"/>
            <a:r>
              <a:rPr lang="zh-CHS" altLang="en-US" smtClean="0"/>
              <a:t>一、宏观经济压力测试</a:t>
            </a:r>
          </a:p>
        </p:txBody>
      </p:sp>
      <p:sp>
        <p:nvSpPr>
          <p:cNvPr id="8196" name="内容占位符 5"/>
          <p:cNvSpPr>
            <a:spLocks noGrp="1"/>
          </p:cNvSpPr>
          <p:nvPr>
            <p:ph idx="1"/>
          </p:nvPr>
        </p:nvSpPr>
        <p:spPr/>
        <p:txBody>
          <a:bodyPr/>
          <a:lstStyle/>
          <a:p>
            <a:pPr eaLnBrk="1" hangingPunct="1"/>
            <a:r>
              <a:rPr lang="zh-CHS" altLang="en-US" sz="2000" smtClean="0"/>
              <a:t>中联重科的产品属重大高新技术装备。是与国家重点基础设施建设相关的上游企业。因而，中联重科的融资租赁与宏观经济政策关联度很高。而经济政策一般是经济周期性波动的反应。因此，中联重科的融资租赁信用风险应首先考虑宏观经济风险，由此产生针对宏观经济的压力测试。</a:t>
            </a:r>
          </a:p>
        </p:txBody>
      </p:sp>
      <p:sp>
        <p:nvSpPr>
          <p:cNvPr id="8" name="任意多边形 7"/>
          <p:cNvSpPr/>
          <p:nvPr/>
        </p:nvSpPr>
        <p:spPr>
          <a:xfrm>
            <a:off x="1331913" y="3524250"/>
            <a:ext cx="1046162" cy="1536700"/>
          </a:xfrm>
          <a:custGeom>
            <a:avLst/>
            <a:gdLst>
              <a:gd name="connsiteX0" fmla="*/ 0 w 1035466"/>
              <a:gd name="connsiteY0" fmla="*/ 103547 h 1536818"/>
              <a:gd name="connsiteX1" fmla="*/ 30328 w 1035466"/>
              <a:gd name="connsiteY1" fmla="*/ 30328 h 1536818"/>
              <a:gd name="connsiteX2" fmla="*/ 103547 w 1035466"/>
              <a:gd name="connsiteY2" fmla="*/ 0 h 1536818"/>
              <a:gd name="connsiteX3" fmla="*/ 931919 w 1035466"/>
              <a:gd name="connsiteY3" fmla="*/ 0 h 1536818"/>
              <a:gd name="connsiteX4" fmla="*/ 1005138 w 1035466"/>
              <a:gd name="connsiteY4" fmla="*/ 30328 h 1536818"/>
              <a:gd name="connsiteX5" fmla="*/ 1035466 w 1035466"/>
              <a:gd name="connsiteY5" fmla="*/ 103547 h 1536818"/>
              <a:gd name="connsiteX6" fmla="*/ 1035466 w 1035466"/>
              <a:gd name="connsiteY6" fmla="*/ 1433271 h 1536818"/>
              <a:gd name="connsiteX7" fmla="*/ 1005138 w 1035466"/>
              <a:gd name="connsiteY7" fmla="*/ 1506490 h 1536818"/>
              <a:gd name="connsiteX8" fmla="*/ 931919 w 1035466"/>
              <a:gd name="connsiteY8" fmla="*/ 1536818 h 1536818"/>
              <a:gd name="connsiteX9" fmla="*/ 103547 w 1035466"/>
              <a:gd name="connsiteY9" fmla="*/ 1536818 h 1536818"/>
              <a:gd name="connsiteX10" fmla="*/ 30328 w 1035466"/>
              <a:gd name="connsiteY10" fmla="*/ 1506490 h 1536818"/>
              <a:gd name="connsiteX11" fmla="*/ 0 w 1035466"/>
              <a:gd name="connsiteY11" fmla="*/ 1433271 h 1536818"/>
              <a:gd name="connsiteX12" fmla="*/ 0 w 1035466"/>
              <a:gd name="connsiteY12" fmla="*/ 103547 h 1536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35466" h="1536818">
                <a:moveTo>
                  <a:pt x="0" y="103547"/>
                </a:moveTo>
                <a:cubicBezTo>
                  <a:pt x="0" y="76085"/>
                  <a:pt x="10909" y="49747"/>
                  <a:pt x="30328" y="30328"/>
                </a:cubicBezTo>
                <a:cubicBezTo>
                  <a:pt x="49747" y="10909"/>
                  <a:pt x="76084" y="0"/>
                  <a:pt x="103547" y="0"/>
                </a:cubicBezTo>
                <a:lnTo>
                  <a:pt x="931919" y="0"/>
                </a:lnTo>
                <a:cubicBezTo>
                  <a:pt x="959381" y="0"/>
                  <a:pt x="985719" y="10909"/>
                  <a:pt x="1005138" y="30328"/>
                </a:cubicBezTo>
                <a:cubicBezTo>
                  <a:pt x="1024557" y="49747"/>
                  <a:pt x="1035466" y="76084"/>
                  <a:pt x="1035466" y="103547"/>
                </a:cubicBezTo>
                <a:lnTo>
                  <a:pt x="1035466" y="1433271"/>
                </a:lnTo>
                <a:cubicBezTo>
                  <a:pt x="1035466" y="1460733"/>
                  <a:pt x="1024557" y="1487071"/>
                  <a:pt x="1005138" y="1506490"/>
                </a:cubicBezTo>
                <a:cubicBezTo>
                  <a:pt x="985719" y="1525909"/>
                  <a:pt x="959382" y="1536818"/>
                  <a:pt x="931919" y="1536818"/>
                </a:cubicBezTo>
                <a:lnTo>
                  <a:pt x="103547" y="1536818"/>
                </a:lnTo>
                <a:cubicBezTo>
                  <a:pt x="76085" y="1536818"/>
                  <a:pt x="49747" y="1525909"/>
                  <a:pt x="30328" y="1506490"/>
                </a:cubicBezTo>
                <a:cubicBezTo>
                  <a:pt x="10909" y="1487071"/>
                  <a:pt x="0" y="1460734"/>
                  <a:pt x="0" y="1433271"/>
                </a:cubicBezTo>
                <a:lnTo>
                  <a:pt x="0" y="103547"/>
                </a:lnTo>
                <a:close/>
              </a:path>
            </a:pathLst>
          </a:cu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98908" tIns="98908" rIns="98908" bIns="98908" spcCol="1270" anchor="ctr"/>
          <a:lstStyle/>
          <a:p>
            <a:pPr algn="ctr" defTabSz="800100">
              <a:lnSpc>
                <a:spcPct val="90000"/>
              </a:lnSpc>
              <a:spcAft>
                <a:spcPct val="35000"/>
              </a:spcAft>
              <a:defRPr/>
            </a:pPr>
            <a:r>
              <a:rPr lang="zh-CHS" altLang="en-US" dirty="0"/>
              <a:t>技术装备</a:t>
            </a:r>
            <a:endParaRPr lang="en-US" altLang="zh-CHS" dirty="0"/>
          </a:p>
          <a:p>
            <a:pPr algn="ctr" defTabSz="800100">
              <a:lnSpc>
                <a:spcPct val="90000"/>
              </a:lnSpc>
              <a:spcAft>
                <a:spcPct val="35000"/>
              </a:spcAft>
              <a:defRPr/>
            </a:pPr>
            <a:r>
              <a:rPr lang="zh-CHS" altLang="en-US" dirty="0">
                <a:solidFill>
                  <a:srgbClr val="FF0000"/>
                </a:solidFill>
              </a:rPr>
              <a:t>（中联重科</a:t>
            </a:r>
            <a:r>
              <a:rPr lang="zh-CHS" altLang="en-US" dirty="0"/>
              <a:t>）</a:t>
            </a:r>
          </a:p>
        </p:txBody>
      </p:sp>
      <p:sp>
        <p:nvSpPr>
          <p:cNvPr id="9" name="任意多边形 8"/>
          <p:cNvSpPr/>
          <p:nvPr/>
        </p:nvSpPr>
        <p:spPr>
          <a:xfrm>
            <a:off x="2482850" y="4164013"/>
            <a:ext cx="222250" cy="257175"/>
          </a:xfrm>
          <a:custGeom>
            <a:avLst/>
            <a:gdLst>
              <a:gd name="connsiteX0" fmla="*/ 0 w 219518"/>
              <a:gd name="connsiteY0" fmla="*/ 51359 h 256795"/>
              <a:gd name="connsiteX1" fmla="*/ 109759 w 219518"/>
              <a:gd name="connsiteY1" fmla="*/ 51359 h 256795"/>
              <a:gd name="connsiteX2" fmla="*/ 109759 w 219518"/>
              <a:gd name="connsiteY2" fmla="*/ 0 h 256795"/>
              <a:gd name="connsiteX3" fmla="*/ 219518 w 219518"/>
              <a:gd name="connsiteY3" fmla="*/ 128398 h 256795"/>
              <a:gd name="connsiteX4" fmla="*/ 109759 w 219518"/>
              <a:gd name="connsiteY4" fmla="*/ 256795 h 256795"/>
              <a:gd name="connsiteX5" fmla="*/ 109759 w 219518"/>
              <a:gd name="connsiteY5" fmla="*/ 205436 h 256795"/>
              <a:gd name="connsiteX6" fmla="*/ 0 w 219518"/>
              <a:gd name="connsiteY6" fmla="*/ 205436 h 256795"/>
              <a:gd name="connsiteX7" fmla="*/ 0 w 219518"/>
              <a:gd name="connsiteY7" fmla="*/ 51359 h 25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18" h="256795">
                <a:moveTo>
                  <a:pt x="0" y="51359"/>
                </a:moveTo>
                <a:lnTo>
                  <a:pt x="109759" y="51359"/>
                </a:lnTo>
                <a:lnTo>
                  <a:pt x="109759" y="0"/>
                </a:lnTo>
                <a:lnTo>
                  <a:pt x="219518" y="128398"/>
                </a:lnTo>
                <a:lnTo>
                  <a:pt x="109759" y="256795"/>
                </a:lnTo>
                <a:lnTo>
                  <a:pt x="109759" y="205436"/>
                </a:lnTo>
                <a:lnTo>
                  <a:pt x="0" y="205436"/>
                </a:lnTo>
                <a:lnTo>
                  <a:pt x="0" y="51359"/>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dk1">
              <a:hueOff val="0"/>
              <a:satOff val="0"/>
              <a:lumOff val="0"/>
              <a:alphaOff val="0"/>
            </a:schemeClr>
          </a:fontRef>
        </p:style>
        <p:txBody>
          <a:bodyPr lIns="0" tIns="51359" rIns="65855" bIns="51359" spcCol="1270" anchor="ctr"/>
          <a:lstStyle/>
          <a:p>
            <a:pPr algn="ctr" defTabSz="488950">
              <a:lnSpc>
                <a:spcPct val="90000"/>
              </a:lnSpc>
              <a:spcAft>
                <a:spcPct val="35000"/>
              </a:spcAft>
              <a:defRPr/>
            </a:pPr>
            <a:endParaRPr lang="zh-CHS" altLang="en-US" sz="1100"/>
          </a:p>
        </p:txBody>
      </p:sp>
      <p:sp>
        <p:nvSpPr>
          <p:cNvPr id="10" name="任意多边形 9"/>
          <p:cNvSpPr/>
          <p:nvPr/>
        </p:nvSpPr>
        <p:spPr>
          <a:xfrm>
            <a:off x="2797175" y="3524250"/>
            <a:ext cx="1047750" cy="1536700"/>
          </a:xfrm>
          <a:custGeom>
            <a:avLst/>
            <a:gdLst>
              <a:gd name="connsiteX0" fmla="*/ 0 w 1035466"/>
              <a:gd name="connsiteY0" fmla="*/ 103547 h 1536818"/>
              <a:gd name="connsiteX1" fmla="*/ 30328 w 1035466"/>
              <a:gd name="connsiteY1" fmla="*/ 30328 h 1536818"/>
              <a:gd name="connsiteX2" fmla="*/ 103547 w 1035466"/>
              <a:gd name="connsiteY2" fmla="*/ 0 h 1536818"/>
              <a:gd name="connsiteX3" fmla="*/ 931919 w 1035466"/>
              <a:gd name="connsiteY3" fmla="*/ 0 h 1536818"/>
              <a:gd name="connsiteX4" fmla="*/ 1005138 w 1035466"/>
              <a:gd name="connsiteY4" fmla="*/ 30328 h 1536818"/>
              <a:gd name="connsiteX5" fmla="*/ 1035466 w 1035466"/>
              <a:gd name="connsiteY5" fmla="*/ 103547 h 1536818"/>
              <a:gd name="connsiteX6" fmla="*/ 1035466 w 1035466"/>
              <a:gd name="connsiteY6" fmla="*/ 1433271 h 1536818"/>
              <a:gd name="connsiteX7" fmla="*/ 1005138 w 1035466"/>
              <a:gd name="connsiteY7" fmla="*/ 1506490 h 1536818"/>
              <a:gd name="connsiteX8" fmla="*/ 931919 w 1035466"/>
              <a:gd name="connsiteY8" fmla="*/ 1536818 h 1536818"/>
              <a:gd name="connsiteX9" fmla="*/ 103547 w 1035466"/>
              <a:gd name="connsiteY9" fmla="*/ 1536818 h 1536818"/>
              <a:gd name="connsiteX10" fmla="*/ 30328 w 1035466"/>
              <a:gd name="connsiteY10" fmla="*/ 1506490 h 1536818"/>
              <a:gd name="connsiteX11" fmla="*/ 0 w 1035466"/>
              <a:gd name="connsiteY11" fmla="*/ 1433271 h 1536818"/>
              <a:gd name="connsiteX12" fmla="*/ 0 w 1035466"/>
              <a:gd name="connsiteY12" fmla="*/ 103547 h 1536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35466" h="1536818">
                <a:moveTo>
                  <a:pt x="0" y="103547"/>
                </a:moveTo>
                <a:cubicBezTo>
                  <a:pt x="0" y="76085"/>
                  <a:pt x="10909" y="49747"/>
                  <a:pt x="30328" y="30328"/>
                </a:cubicBezTo>
                <a:cubicBezTo>
                  <a:pt x="49747" y="10909"/>
                  <a:pt x="76084" y="0"/>
                  <a:pt x="103547" y="0"/>
                </a:cubicBezTo>
                <a:lnTo>
                  <a:pt x="931919" y="0"/>
                </a:lnTo>
                <a:cubicBezTo>
                  <a:pt x="959381" y="0"/>
                  <a:pt x="985719" y="10909"/>
                  <a:pt x="1005138" y="30328"/>
                </a:cubicBezTo>
                <a:cubicBezTo>
                  <a:pt x="1024557" y="49747"/>
                  <a:pt x="1035466" y="76084"/>
                  <a:pt x="1035466" y="103547"/>
                </a:cubicBezTo>
                <a:lnTo>
                  <a:pt x="1035466" y="1433271"/>
                </a:lnTo>
                <a:cubicBezTo>
                  <a:pt x="1035466" y="1460733"/>
                  <a:pt x="1024557" y="1487071"/>
                  <a:pt x="1005138" y="1506490"/>
                </a:cubicBezTo>
                <a:cubicBezTo>
                  <a:pt x="985719" y="1525909"/>
                  <a:pt x="959382" y="1536818"/>
                  <a:pt x="931919" y="1536818"/>
                </a:cubicBezTo>
                <a:lnTo>
                  <a:pt x="103547" y="1536818"/>
                </a:lnTo>
                <a:cubicBezTo>
                  <a:pt x="76085" y="1536818"/>
                  <a:pt x="49747" y="1525909"/>
                  <a:pt x="30328" y="1506490"/>
                </a:cubicBezTo>
                <a:cubicBezTo>
                  <a:pt x="10909" y="1487071"/>
                  <a:pt x="0" y="1460734"/>
                  <a:pt x="0" y="1433271"/>
                </a:cubicBezTo>
                <a:lnTo>
                  <a:pt x="0" y="103547"/>
                </a:lnTo>
                <a:close/>
              </a:path>
            </a:pathLst>
          </a:cu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98908" tIns="98908" rIns="98908" bIns="98908" spcCol="1270" anchor="ctr"/>
          <a:lstStyle/>
          <a:p>
            <a:pPr algn="ctr" defTabSz="800100">
              <a:lnSpc>
                <a:spcPct val="90000"/>
              </a:lnSpc>
              <a:spcAft>
                <a:spcPct val="35000"/>
              </a:spcAft>
              <a:defRPr/>
            </a:pPr>
            <a:r>
              <a:rPr lang="zh-CHS" altLang="en-US" dirty="0"/>
              <a:t>建筑工程、能源工程、交通工程等</a:t>
            </a:r>
          </a:p>
        </p:txBody>
      </p:sp>
      <p:sp>
        <p:nvSpPr>
          <p:cNvPr id="11" name="任意多边形 10"/>
          <p:cNvSpPr/>
          <p:nvPr/>
        </p:nvSpPr>
        <p:spPr>
          <a:xfrm>
            <a:off x="3948113" y="4164013"/>
            <a:ext cx="222250" cy="257175"/>
          </a:xfrm>
          <a:custGeom>
            <a:avLst/>
            <a:gdLst>
              <a:gd name="connsiteX0" fmla="*/ 0 w 219518"/>
              <a:gd name="connsiteY0" fmla="*/ 51359 h 256795"/>
              <a:gd name="connsiteX1" fmla="*/ 109759 w 219518"/>
              <a:gd name="connsiteY1" fmla="*/ 51359 h 256795"/>
              <a:gd name="connsiteX2" fmla="*/ 109759 w 219518"/>
              <a:gd name="connsiteY2" fmla="*/ 0 h 256795"/>
              <a:gd name="connsiteX3" fmla="*/ 219518 w 219518"/>
              <a:gd name="connsiteY3" fmla="*/ 128398 h 256795"/>
              <a:gd name="connsiteX4" fmla="*/ 109759 w 219518"/>
              <a:gd name="connsiteY4" fmla="*/ 256795 h 256795"/>
              <a:gd name="connsiteX5" fmla="*/ 109759 w 219518"/>
              <a:gd name="connsiteY5" fmla="*/ 205436 h 256795"/>
              <a:gd name="connsiteX6" fmla="*/ 0 w 219518"/>
              <a:gd name="connsiteY6" fmla="*/ 205436 h 256795"/>
              <a:gd name="connsiteX7" fmla="*/ 0 w 219518"/>
              <a:gd name="connsiteY7" fmla="*/ 51359 h 25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18" h="256795">
                <a:moveTo>
                  <a:pt x="0" y="51359"/>
                </a:moveTo>
                <a:lnTo>
                  <a:pt x="109759" y="51359"/>
                </a:lnTo>
                <a:lnTo>
                  <a:pt x="109759" y="0"/>
                </a:lnTo>
                <a:lnTo>
                  <a:pt x="219518" y="128398"/>
                </a:lnTo>
                <a:lnTo>
                  <a:pt x="109759" y="256795"/>
                </a:lnTo>
                <a:lnTo>
                  <a:pt x="109759" y="205436"/>
                </a:lnTo>
                <a:lnTo>
                  <a:pt x="0" y="205436"/>
                </a:lnTo>
                <a:lnTo>
                  <a:pt x="0" y="51359"/>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dk1">
              <a:hueOff val="0"/>
              <a:satOff val="0"/>
              <a:lumOff val="0"/>
              <a:alphaOff val="0"/>
            </a:schemeClr>
          </a:fontRef>
        </p:style>
        <p:txBody>
          <a:bodyPr lIns="0" tIns="51359" rIns="65855" bIns="51359" spcCol="1270" anchor="ctr"/>
          <a:lstStyle/>
          <a:p>
            <a:pPr algn="ctr" defTabSz="488950">
              <a:lnSpc>
                <a:spcPct val="90000"/>
              </a:lnSpc>
              <a:spcAft>
                <a:spcPct val="35000"/>
              </a:spcAft>
              <a:defRPr/>
            </a:pPr>
            <a:endParaRPr lang="zh-CHS" altLang="en-US" sz="1100"/>
          </a:p>
        </p:txBody>
      </p:sp>
      <p:sp>
        <p:nvSpPr>
          <p:cNvPr id="12" name="任意多边形 11"/>
          <p:cNvSpPr/>
          <p:nvPr/>
        </p:nvSpPr>
        <p:spPr>
          <a:xfrm>
            <a:off x="4262438" y="3524250"/>
            <a:ext cx="1047750" cy="1536700"/>
          </a:xfrm>
          <a:custGeom>
            <a:avLst/>
            <a:gdLst>
              <a:gd name="connsiteX0" fmla="*/ 0 w 1035466"/>
              <a:gd name="connsiteY0" fmla="*/ 103547 h 1536818"/>
              <a:gd name="connsiteX1" fmla="*/ 30328 w 1035466"/>
              <a:gd name="connsiteY1" fmla="*/ 30328 h 1536818"/>
              <a:gd name="connsiteX2" fmla="*/ 103547 w 1035466"/>
              <a:gd name="connsiteY2" fmla="*/ 0 h 1536818"/>
              <a:gd name="connsiteX3" fmla="*/ 931919 w 1035466"/>
              <a:gd name="connsiteY3" fmla="*/ 0 h 1536818"/>
              <a:gd name="connsiteX4" fmla="*/ 1005138 w 1035466"/>
              <a:gd name="connsiteY4" fmla="*/ 30328 h 1536818"/>
              <a:gd name="connsiteX5" fmla="*/ 1035466 w 1035466"/>
              <a:gd name="connsiteY5" fmla="*/ 103547 h 1536818"/>
              <a:gd name="connsiteX6" fmla="*/ 1035466 w 1035466"/>
              <a:gd name="connsiteY6" fmla="*/ 1433271 h 1536818"/>
              <a:gd name="connsiteX7" fmla="*/ 1005138 w 1035466"/>
              <a:gd name="connsiteY7" fmla="*/ 1506490 h 1536818"/>
              <a:gd name="connsiteX8" fmla="*/ 931919 w 1035466"/>
              <a:gd name="connsiteY8" fmla="*/ 1536818 h 1536818"/>
              <a:gd name="connsiteX9" fmla="*/ 103547 w 1035466"/>
              <a:gd name="connsiteY9" fmla="*/ 1536818 h 1536818"/>
              <a:gd name="connsiteX10" fmla="*/ 30328 w 1035466"/>
              <a:gd name="connsiteY10" fmla="*/ 1506490 h 1536818"/>
              <a:gd name="connsiteX11" fmla="*/ 0 w 1035466"/>
              <a:gd name="connsiteY11" fmla="*/ 1433271 h 1536818"/>
              <a:gd name="connsiteX12" fmla="*/ 0 w 1035466"/>
              <a:gd name="connsiteY12" fmla="*/ 103547 h 1536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35466" h="1536818">
                <a:moveTo>
                  <a:pt x="0" y="103547"/>
                </a:moveTo>
                <a:cubicBezTo>
                  <a:pt x="0" y="76085"/>
                  <a:pt x="10909" y="49747"/>
                  <a:pt x="30328" y="30328"/>
                </a:cubicBezTo>
                <a:cubicBezTo>
                  <a:pt x="49747" y="10909"/>
                  <a:pt x="76084" y="0"/>
                  <a:pt x="103547" y="0"/>
                </a:cubicBezTo>
                <a:lnTo>
                  <a:pt x="931919" y="0"/>
                </a:lnTo>
                <a:cubicBezTo>
                  <a:pt x="959381" y="0"/>
                  <a:pt x="985719" y="10909"/>
                  <a:pt x="1005138" y="30328"/>
                </a:cubicBezTo>
                <a:cubicBezTo>
                  <a:pt x="1024557" y="49747"/>
                  <a:pt x="1035466" y="76084"/>
                  <a:pt x="1035466" y="103547"/>
                </a:cubicBezTo>
                <a:lnTo>
                  <a:pt x="1035466" y="1433271"/>
                </a:lnTo>
                <a:cubicBezTo>
                  <a:pt x="1035466" y="1460733"/>
                  <a:pt x="1024557" y="1487071"/>
                  <a:pt x="1005138" y="1506490"/>
                </a:cubicBezTo>
                <a:cubicBezTo>
                  <a:pt x="985719" y="1525909"/>
                  <a:pt x="959382" y="1536818"/>
                  <a:pt x="931919" y="1536818"/>
                </a:cubicBezTo>
                <a:lnTo>
                  <a:pt x="103547" y="1536818"/>
                </a:lnTo>
                <a:cubicBezTo>
                  <a:pt x="76085" y="1536818"/>
                  <a:pt x="49747" y="1525909"/>
                  <a:pt x="30328" y="1506490"/>
                </a:cubicBezTo>
                <a:cubicBezTo>
                  <a:pt x="10909" y="1487071"/>
                  <a:pt x="0" y="1460734"/>
                  <a:pt x="0" y="1433271"/>
                </a:cubicBezTo>
                <a:lnTo>
                  <a:pt x="0" y="103547"/>
                </a:lnTo>
                <a:close/>
              </a:path>
            </a:pathLst>
          </a:cu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98908" tIns="98908" rIns="98908" bIns="98908" spcCol="1270" anchor="ctr"/>
          <a:lstStyle/>
          <a:p>
            <a:pPr algn="ctr" defTabSz="800100">
              <a:lnSpc>
                <a:spcPct val="90000"/>
              </a:lnSpc>
              <a:spcAft>
                <a:spcPct val="35000"/>
              </a:spcAft>
              <a:defRPr/>
            </a:pPr>
            <a:r>
              <a:rPr lang="zh-CHS" altLang="en-US" dirty="0"/>
              <a:t>国家重点基础设施建设工程</a:t>
            </a:r>
          </a:p>
        </p:txBody>
      </p:sp>
      <p:sp>
        <p:nvSpPr>
          <p:cNvPr id="13" name="任意多边形 12"/>
          <p:cNvSpPr/>
          <p:nvPr/>
        </p:nvSpPr>
        <p:spPr>
          <a:xfrm>
            <a:off x="5405438" y="4221163"/>
            <a:ext cx="222250" cy="257175"/>
          </a:xfrm>
          <a:custGeom>
            <a:avLst/>
            <a:gdLst>
              <a:gd name="connsiteX0" fmla="*/ 0 w 219518"/>
              <a:gd name="connsiteY0" fmla="*/ 128398 h 256795"/>
              <a:gd name="connsiteX1" fmla="*/ 109759 w 219518"/>
              <a:gd name="connsiteY1" fmla="*/ 0 h 256795"/>
              <a:gd name="connsiteX2" fmla="*/ 109759 w 219518"/>
              <a:gd name="connsiteY2" fmla="*/ 64199 h 256795"/>
              <a:gd name="connsiteX3" fmla="*/ 219518 w 219518"/>
              <a:gd name="connsiteY3" fmla="*/ 64199 h 256795"/>
              <a:gd name="connsiteX4" fmla="*/ 219518 w 219518"/>
              <a:gd name="connsiteY4" fmla="*/ 192596 h 256795"/>
              <a:gd name="connsiteX5" fmla="*/ 109759 w 219518"/>
              <a:gd name="connsiteY5" fmla="*/ 192596 h 256795"/>
              <a:gd name="connsiteX6" fmla="*/ 109759 w 219518"/>
              <a:gd name="connsiteY6" fmla="*/ 256795 h 256795"/>
              <a:gd name="connsiteX7" fmla="*/ 0 w 219518"/>
              <a:gd name="connsiteY7" fmla="*/ 128398 h 25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18" h="256795">
                <a:moveTo>
                  <a:pt x="0" y="128398"/>
                </a:moveTo>
                <a:lnTo>
                  <a:pt x="109759" y="0"/>
                </a:lnTo>
                <a:lnTo>
                  <a:pt x="109759" y="64199"/>
                </a:lnTo>
                <a:lnTo>
                  <a:pt x="219518" y="64199"/>
                </a:lnTo>
                <a:lnTo>
                  <a:pt x="219518" y="192596"/>
                </a:lnTo>
                <a:lnTo>
                  <a:pt x="109759" y="192596"/>
                </a:lnTo>
                <a:lnTo>
                  <a:pt x="109759" y="256795"/>
                </a:lnTo>
                <a:lnTo>
                  <a:pt x="0" y="128398"/>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dk1">
              <a:hueOff val="0"/>
              <a:satOff val="0"/>
              <a:lumOff val="0"/>
              <a:alphaOff val="0"/>
            </a:schemeClr>
          </a:fontRef>
        </p:style>
        <p:txBody>
          <a:bodyPr lIns="0" tIns="51359" rIns="65855" bIns="51359" spcCol="1270" anchor="ctr"/>
          <a:lstStyle/>
          <a:p>
            <a:pPr algn="ctr" defTabSz="488950">
              <a:lnSpc>
                <a:spcPct val="90000"/>
              </a:lnSpc>
              <a:spcAft>
                <a:spcPct val="35000"/>
              </a:spcAft>
              <a:defRPr/>
            </a:pPr>
            <a:endParaRPr lang="zh-CHS" altLang="en-US" sz="1100"/>
          </a:p>
        </p:txBody>
      </p:sp>
      <p:sp>
        <p:nvSpPr>
          <p:cNvPr id="14" name="任意多边形 13"/>
          <p:cNvSpPr/>
          <p:nvPr/>
        </p:nvSpPr>
        <p:spPr>
          <a:xfrm>
            <a:off x="5729288" y="3524250"/>
            <a:ext cx="1046162" cy="1536700"/>
          </a:xfrm>
          <a:custGeom>
            <a:avLst/>
            <a:gdLst>
              <a:gd name="connsiteX0" fmla="*/ 0 w 1035466"/>
              <a:gd name="connsiteY0" fmla="*/ 103547 h 1536818"/>
              <a:gd name="connsiteX1" fmla="*/ 30328 w 1035466"/>
              <a:gd name="connsiteY1" fmla="*/ 30328 h 1536818"/>
              <a:gd name="connsiteX2" fmla="*/ 103547 w 1035466"/>
              <a:gd name="connsiteY2" fmla="*/ 0 h 1536818"/>
              <a:gd name="connsiteX3" fmla="*/ 931919 w 1035466"/>
              <a:gd name="connsiteY3" fmla="*/ 0 h 1536818"/>
              <a:gd name="connsiteX4" fmla="*/ 1005138 w 1035466"/>
              <a:gd name="connsiteY4" fmla="*/ 30328 h 1536818"/>
              <a:gd name="connsiteX5" fmla="*/ 1035466 w 1035466"/>
              <a:gd name="connsiteY5" fmla="*/ 103547 h 1536818"/>
              <a:gd name="connsiteX6" fmla="*/ 1035466 w 1035466"/>
              <a:gd name="connsiteY6" fmla="*/ 1433271 h 1536818"/>
              <a:gd name="connsiteX7" fmla="*/ 1005138 w 1035466"/>
              <a:gd name="connsiteY7" fmla="*/ 1506490 h 1536818"/>
              <a:gd name="connsiteX8" fmla="*/ 931919 w 1035466"/>
              <a:gd name="connsiteY8" fmla="*/ 1536818 h 1536818"/>
              <a:gd name="connsiteX9" fmla="*/ 103547 w 1035466"/>
              <a:gd name="connsiteY9" fmla="*/ 1536818 h 1536818"/>
              <a:gd name="connsiteX10" fmla="*/ 30328 w 1035466"/>
              <a:gd name="connsiteY10" fmla="*/ 1506490 h 1536818"/>
              <a:gd name="connsiteX11" fmla="*/ 0 w 1035466"/>
              <a:gd name="connsiteY11" fmla="*/ 1433271 h 1536818"/>
              <a:gd name="connsiteX12" fmla="*/ 0 w 1035466"/>
              <a:gd name="connsiteY12" fmla="*/ 103547 h 1536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35466" h="1536818">
                <a:moveTo>
                  <a:pt x="0" y="103547"/>
                </a:moveTo>
                <a:cubicBezTo>
                  <a:pt x="0" y="76085"/>
                  <a:pt x="10909" y="49747"/>
                  <a:pt x="30328" y="30328"/>
                </a:cubicBezTo>
                <a:cubicBezTo>
                  <a:pt x="49747" y="10909"/>
                  <a:pt x="76084" y="0"/>
                  <a:pt x="103547" y="0"/>
                </a:cubicBezTo>
                <a:lnTo>
                  <a:pt x="931919" y="0"/>
                </a:lnTo>
                <a:cubicBezTo>
                  <a:pt x="959381" y="0"/>
                  <a:pt x="985719" y="10909"/>
                  <a:pt x="1005138" y="30328"/>
                </a:cubicBezTo>
                <a:cubicBezTo>
                  <a:pt x="1024557" y="49747"/>
                  <a:pt x="1035466" y="76084"/>
                  <a:pt x="1035466" y="103547"/>
                </a:cubicBezTo>
                <a:lnTo>
                  <a:pt x="1035466" y="1433271"/>
                </a:lnTo>
                <a:cubicBezTo>
                  <a:pt x="1035466" y="1460733"/>
                  <a:pt x="1024557" y="1487071"/>
                  <a:pt x="1005138" y="1506490"/>
                </a:cubicBezTo>
                <a:cubicBezTo>
                  <a:pt x="985719" y="1525909"/>
                  <a:pt x="959382" y="1536818"/>
                  <a:pt x="931919" y="1536818"/>
                </a:cubicBezTo>
                <a:lnTo>
                  <a:pt x="103547" y="1536818"/>
                </a:lnTo>
                <a:cubicBezTo>
                  <a:pt x="76085" y="1536818"/>
                  <a:pt x="49747" y="1525909"/>
                  <a:pt x="30328" y="1506490"/>
                </a:cubicBezTo>
                <a:cubicBezTo>
                  <a:pt x="10909" y="1487071"/>
                  <a:pt x="0" y="1460734"/>
                  <a:pt x="0" y="1433271"/>
                </a:cubicBezTo>
                <a:lnTo>
                  <a:pt x="0" y="103547"/>
                </a:lnTo>
                <a:close/>
              </a:path>
            </a:pathLst>
          </a:cu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98908" tIns="98908" rIns="98908" bIns="98908" spcCol="1270" anchor="ctr"/>
          <a:lstStyle/>
          <a:p>
            <a:pPr algn="ctr" defTabSz="800100">
              <a:lnSpc>
                <a:spcPct val="90000"/>
              </a:lnSpc>
              <a:spcAft>
                <a:spcPct val="35000"/>
              </a:spcAft>
              <a:defRPr/>
            </a:pPr>
            <a:r>
              <a:rPr lang="zh-CHS" altLang="en-US" dirty="0"/>
              <a:t>国家经济政策</a:t>
            </a:r>
          </a:p>
        </p:txBody>
      </p:sp>
      <p:sp>
        <p:nvSpPr>
          <p:cNvPr id="15" name="任意多边形 14"/>
          <p:cNvSpPr/>
          <p:nvPr/>
        </p:nvSpPr>
        <p:spPr>
          <a:xfrm>
            <a:off x="6880225" y="4164013"/>
            <a:ext cx="222250" cy="257175"/>
          </a:xfrm>
          <a:custGeom>
            <a:avLst/>
            <a:gdLst>
              <a:gd name="connsiteX0" fmla="*/ 0 w 219518"/>
              <a:gd name="connsiteY0" fmla="*/ 128398 h 256795"/>
              <a:gd name="connsiteX1" fmla="*/ 109759 w 219518"/>
              <a:gd name="connsiteY1" fmla="*/ 0 h 256795"/>
              <a:gd name="connsiteX2" fmla="*/ 109759 w 219518"/>
              <a:gd name="connsiteY2" fmla="*/ 64199 h 256795"/>
              <a:gd name="connsiteX3" fmla="*/ 219518 w 219518"/>
              <a:gd name="connsiteY3" fmla="*/ 64199 h 256795"/>
              <a:gd name="connsiteX4" fmla="*/ 219518 w 219518"/>
              <a:gd name="connsiteY4" fmla="*/ 192596 h 256795"/>
              <a:gd name="connsiteX5" fmla="*/ 109759 w 219518"/>
              <a:gd name="connsiteY5" fmla="*/ 192596 h 256795"/>
              <a:gd name="connsiteX6" fmla="*/ 109759 w 219518"/>
              <a:gd name="connsiteY6" fmla="*/ 256795 h 256795"/>
              <a:gd name="connsiteX7" fmla="*/ 0 w 219518"/>
              <a:gd name="connsiteY7" fmla="*/ 128398 h 25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18" h="256795">
                <a:moveTo>
                  <a:pt x="0" y="128398"/>
                </a:moveTo>
                <a:lnTo>
                  <a:pt x="109759" y="0"/>
                </a:lnTo>
                <a:lnTo>
                  <a:pt x="109759" y="64199"/>
                </a:lnTo>
                <a:lnTo>
                  <a:pt x="219518" y="64199"/>
                </a:lnTo>
                <a:lnTo>
                  <a:pt x="219518" y="192596"/>
                </a:lnTo>
                <a:lnTo>
                  <a:pt x="109759" y="192596"/>
                </a:lnTo>
                <a:lnTo>
                  <a:pt x="109759" y="256795"/>
                </a:lnTo>
                <a:lnTo>
                  <a:pt x="0" y="128398"/>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dk1">
              <a:hueOff val="0"/>
              <a:satOff val="0"/>
              <a:lumOff val="0"/>
              <a:alphaOff val="0"/>
            </a:schemeClr>
          </a:fontRef>
        </p:style>
        <p:txBody>
          <a:bodyPr lIns="0" tIns="51359" rIns="65855" bIns="51359" spcCol="1270" anchor="ctr"/>
          <a:lstStyle/>
          <a:p>
            <a:pPr algn="ctr" defTabSz="488950">
              <a:lnSpc>
                <a:spcPct val="90000"/>
              </a:lnSpc>
              <a:spcAft>
                <a:spcPct val="35000"/>
              </a:spcAft>
              <a:defRPr/>
            </a:pPr>
            <a:endParaRPr lang="zh-CHS" altLang="en-US" sz="1100"/>
          </a:p>
        </p:txBody>
      </p:sp>
      <p:sp>
        <p:nvSpPr>
          <p:cNvPr id="16" name="任意多边形 15"/>
          <p:cNvSpPr/>
          <p:nvPr/>
        </p:nvSpPr>
        <p:spPr>
          <a:xfrm>
            <a:off x="7194550" y="3524250"/>
            <a:ext cx="1046163" cy="1536700"/>
          </a:xfrm>
          <a:custGeom>
            <a:avLst/>
            <a:gdLst>
              <a:gd name="connsiteX0" fmla="*/ 0 w 1035466"/>
              <a:gd name="connsiteY0" fmla="*/ 103547 h 1536818"/>
              <a:gd name="connsiteX1" fmla="*/ 30328 w 1035466"/>
              <a:gd name="connsiteY1" fmla="*/ 30328 h 1536818"/>
              <a:gd name="connsiteX2" fmla="*/ 103547 w 1035466"/>
              <a:gd name="connsiteY2" fmla="*/ 0 h 1536818"/>
              <a:gd name="connsiteX3" fmla="*/ 931919 w 1035466"/>
              <a:gd name="connsiteY3" fmla="*/ 0 h 1536818"/>
              <a:gd name="connsiteX4" fmla="*/ 1005138 w 1035466"/>
              <a:gd name="connsiteY4" fmla="*/ 30328 h 1536818"/>
              <a:gd name="connsiteX5" fmla="*/ 1035466 w 1035466"/>
              <a:gd name="connsiteY5" fmla="*/ 103547 h 1536818"/>
              <a:gd name="connsiteX6" fmla="*/ 1035466 w 1035466"/>
              <a:gd name="connsiteY6" fmla="*/ 1433271 h 1536818"/>
              <a:gd name="connsiteX7" fmla="*/ 1005138 w 1035466"/>
              <a:gd name="connsiteY7" fmla="*/ 1506490 h 1536818"/>
              <a:gd name="connsiteX8" fmla="*/ 931919 w 1035466"/>
              <a:gd name="connsiteY8" fmla="*/ 1536818 h 1536818"/>
              <a:gd name="connsiteX9" fmla="*/ 103547 w 1035466"/>
              <a:gd name="connsiteY9" fmla="*/ 1536818 h 1536818"/>
              <a:gd name="connsiteX10" fmla="*/ 30328 w 1035466"/>
              <a:gd name="connsiteY10" fmla="*/ 1506490 h 1536818"/>
              <a:gd name="connsiteX11" fmla="*/ 0 w 1035466"/>
              <a:gd name="connsiteY11" fmla="*/ 1433271 h 1536818"/>
              <a:gd name="connsiteX12" fmla="*/ 0 w 1035466"/>
              <a:gd name="connsiteY12" fmla="*/ 103547 h 1536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35466" h="1536818">
                <a:moveTo>
                  <a:pt x="0" y="103547"/>
                </a:moveTo>
                <a:cubicBezTo>
                  <a:pt x="0" y="76085"/>
                  <a:pt x="10909" y="49747"/>
                  <a:pt x="30328" y="30328"/>
                </a:cubicBezTo>
                <a:cubicBezTo>
                  <a:pt x="49747" y="10909"/>
                  <a:pt x="76084" y="0"/>
                  <a:pt x="103547" y="0"/>
                </a:cubicBezTo>
                <a:lnTo>
                  <a:pt x="931919" y="0"/>
                </a:lnTo>
                <a:cubicBezTo>
                  <a:pt x="959381" y="0"/>
                  <a:pt x="985719" y="10909"/>
                  <a:pt x="1005138" y="30328"/>
                </a:cubicBezTo>
                <a:cubicBezTo>
                  <a:pt x="1024557" y="49747"/>
                  <a:pt x="1035466" y="76084"/>
                  <a:pt x="1035466" y="103547"/>
                </a:cubicBezTo>
                <a:lnTo>
                  <a:pt x="1035466" y="1433271"/>
                </a:lnTo>
                <a:cubicBezTo>
                  <a:pt x="1035466" y="1460733"/>
                  <a:pt x="1024557" y="1487071"/>
                  <a:pt x="1005138" y="1506490"/>
                </a:cubicBezTo>
                <a:cubicBezTo>
                  <a:pt x="985719" y="1525909"/>
                  <a:pt x="959382" y="1536818"/>
                  <a:pt x="931919" y="1536818"/>
                </a:cubicBezTo>
                <a:lnTo>
                  <a:pt x="103547" y="1536818"/>
                </a:lnTo>
                <a:cubicBezTo>
                  <a:pt x="76085" y="1536818"/>
                  <a:pt x="49747" y="1525909"/>
                  <a:pt x="30328" y="1506490"/>
                </a:cubicBezTo>
                <a:cubicBezTo>
                  <a:pt x="10909" y="1487071"/>
                  <a:pt x="0" y="1460734"/>
                  <a:pt x="0" y="1433271"/>
                </a:cubicBezTo>
                <a:lnTo>
                  <a:pt x="0" y="103547"/>
                </a:lnTo>
                <a:close/>
              </a:path>
            </a:pathLst>
          </a:cu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98908" tIns="98908" rIns="98908" bIns="98908" spcCol="1270" anchor="ctr"/>
          <a:lstStyle/>
          <a:p>
            <a:pPr algn="ctr" defTabSz="800100">
              <a:lnSpc>
                <a:spcPct val="90000"/>
              </a:lnSpc>
              <a:spcAft>
                <a:spcPct val="35000"/>
              </a:spcAft>
              <a:defRPr/>
            </a:pPr>
            <a:r>
              <a:rPr lang="zh-CHS" altLang="en-US" dirty="0"/>
              <a:t>宏观经济环境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linds(horizontal)">
                                      <p:cBhvr>
                                        <p:cTn id="7" dur="500"/>
                                        <p:tgtEl>
                                          <p:spTgt spid="81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6">
                                            <p:txEl>
                                              <p:pRg st="0" end="0"/>
                                            </p:txEl>
                                          </p:spTgt>
                                        </p:tgtEl>
                                        <p:attrNameLst>
                                          <p:attrName>style.visibility</p:attrName>
                                        </p:attrNameLst>
                                      </p:cBhvr>
                                      <p:to>
                                        <p:strVal val="visible"/>
                                      </p:to>
                                    </p:set>
                                    <p:animEffect transition="in" filter="blinds(horizontal)">
                                      <p:cBhvr>
                                        <p:cTn id="12" dur="500"/>
                                        <p:tgtEl>
                                          <p:spTgt spid="819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horizontal)">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linds(horizontal)">
                                      <p:cBhvr>
                                        <p:cTn id="33" dur="500"/>
                                        <p:tgtEl>
                                          <p:spTgt spid="14"/>
                                        </p:tgtEl>
                                      </p:cBhvr>
                                    </p:animEffect>
                                  </p:childTnLst>
                                </p:cTn>
                              </p:par>
                              <p:par>
                                <p:cTn id="34" presetID="3" presetClass="entr" presetSubtype="1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linds(horizontal)">
                                      <p:cBhvr>
                                        <p:cTn id="36" dur="500"/>
                                        <p:tgtEl>
                                          <p:spTgt spid="9"/>
                                        </p:tgtEl>
                                      </p:cBhvr>
                                    </p:animEffect>
                                  </p:childTnLst>
                                </p:cTn>
                              </p:par>
                              <p:par>
                                <p:cTn id="37" presetID="3" presetClass="entr" presetSubtype="10"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blinds(horizontal)">
                                      <p:cBhvr>
                                        <p:cTn id="39" dur="500"/>
                                        <p:tgtEl>
                                          <p:spTgt spid="1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linds(horizontal)">
                                      <p:cBhvr>
                                        <p:cTn id="44" dur="500"/>
                                        <p:tgtEl>
                                          <p:spTgt spid="8"/>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linds(horizontal)">
                                      <p:cBhvr>
                                        <p:cTn id="47" dur="500"/>
                                        <p:tgtEl>
                                          <p:spTgt spid="1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xit" presetSubtype="10" fill="hold" grpId="1" nodeType="clickEffect">
                                  <p:stCondLst>
                                    <p:cond delay="0"/>
                                  </p:stCondLst>
                                  <p:childTnLst>
                                    <p:animEffect transition="out" filter="blinds(horizontal)">
                                      <p:cBhvr>
                                        <p:cTn id="51" dur="500"/>
                                        <p:tgtEl>
                                          <p:spTgt spid="8"/>
                                        </p:tgtEl>
                                      </p:cBhvr>
                                    </p:animEffect>
                                    <p:set>
                                      <p:cBhvr>
                                        <p:cTn id="52" dur="1" fill="hold">
                                          <p:stCondLst>
                                            <p:cond delay="499"/>
                                          </p:stCondLst>
                                        </p:cTn>
                                        <p:tgtEl>
                                          <p:spTgt spid="8"/>
                                        </p:tgtEl>
                                        <p:attrNameLst>
                                          <p:attrName>style.visibility</p:attrName>
                                        </p:attrNameLst>
                                      </p:cBhvr>
                                      <p:to>
                                        <p:strVal val="hidden"/>
                                      </p:to>
                                    </p:set>
                                  </p:childTnLst>
                                </p:cTn>
                              </p:par>
                              <p:par>
                                <p:cTn id="53" presetID="3" presetClass="exit" presetSubtype="10" fill="hold" grpId="1" nodeType="withEffect">
                                  <p:stCondLst>
                                    <p:cond delay="0"/>
                                  </p:stCondLst>
                                  <p:childTnLst>
                                    <p:animEffect transition="out" filter="blinds(horizontal)">
                                      <p:cBhvr>
                                        <p:cTn id="54" dur="500"/>
                                        <p:tgtEl>
                                          <p:spTgt spid="16"/>
                                        </p:tgtEl>
                                      </p:cBhvr>
                                    </p:animEffect>
                                    <p:set>
                                      <p:cBhvr>
                                        <p:cTn id="55" dur="1" fill="hold">
                                          <p:stCondLst>
                                            <p:cond delay="499"/>
                                          </p:stCondLst>
                                        </p:cTn>
                                        <p:tgtEl>
                                          <p:spTgt spid="16"/>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500"/>
                                        <p:tgtEl>
                                          <p:spTgt spid="9"/>
                                        </p:tgtEl>
                                      </p:cBhvr>
                                    </p:animEffect>
                                    <p:set>
                                      <p:cBhvr>
                                        <p:cTn id="58" dur="1" fill="hold">
                                          <p:stCondLst>
                                            <p:cond delay="499"/>
                                          </p:stCondLst>
                                        </p:cTn>
                                        <p:tgtEl>
                                          <p:spTgt spid="9"/>
                                        </p:tgtEl>
                                        <p:attrNameLst>
                                          <p:attrName>style.visibility</p:attrName>
                                        </p:attrNameLst>
                                      </p:cBhvr>
                                      <p:to>
                                        <p:strVal val="hidden"/>
                                      </p:to>
                                    </p:set>
                                  </p:childTnLst>
                                </p:cTn>
                              </p:par>
                              <p:par>
                                <p:cTn id="59" presetID="3" presetClass="exit" presetSubtype="10" fill="hold" grpId="1" nodeType="withEffect">
                                  <p:stCondLst>
                                    <p:cond delay="0"/>
                                  </p:stCondLst>
                                  <p:childTnLst>
                                    <p:animEffect transition="out" filter="blinds(horizontal)">
                                      <p:cBhvr>
                                        <p:cTn id="60" dur="500"/>
                                        <p:tgtEl>
                                          <p:spTgt spid="10"/>
                                        </p:tgtEl>
                                      </p:cBhvr>
                                    </p:animEffect>
                                    <p:set>
                                      <p:cBhvr>
                                        <p:cTn id="61" dur="1" fill="hold">
                                          <p:stCondLst>
                                            <p:cond delay="499"/>
                                          </p:stCondLst>
                                        </p:cTn>
                                        <p:tgtEl>
                                          <p:spTgt spid="10"/>
                                        </p:tgtEl>
                                        <p:attrNameLst>
                                          <p:attrName>style.visibility</p:attrName>
                                        </p:attrNameLst>
                                      </p:cBhvr>
                                      <p:to>
                                        <p:strVal val="hidden"/>
                                      </p:to>
                                    </p:set>
                                  </p:childTnLst>
                                </p:cTn>
                              </p:par>
                              <p:par>
                                <p:cTn id="62" presetID="3" presetClass="exit" presetSubtype="10" fill="hold" nodeType="withEffect">
                                  <p:stCondLst>
                                    <p:cond delay="0"/>
                                  </p:stCondLst>
                                  <p:childTnLst>
                                    <p:animEffect transition="out" filter="blinds(horizontal)">
                                      <p:cBhvr>
                                        <p:cTn id="63" dur="500"/>
                                        <p:tgtEl>
                                          <p:spTgt spid="11"/>
                                        </p:tgtEl>
                                      </p:cBhvr>
                                    </p:animEffect>
                                    <p:set>
                                      <p:cBhvr>
                                        <p:cTn id="64" dur="1" fill="hold">
                                          <p:stCondLst>
                                            <p:cond delay="499"/>
                                          </p:stCondLst>
                                        </p:cTn>
                                        <p:tgtEl>
                                          <p:spTgt spid="11"/>
                                        </p:tgtEl>
                                        <p:attrNameLst>
                                          <p:attrName>style.visibility</p:attrName>
                                        </p:attrNameLst>
                                      </p:cBhvr>
                                      <p:to>
                                        <p:strVal val="hidden"/>
                                      </p:to>
                                    </p:set>
                                  </p:childTnLst>
                                </p:cTn>
                              </p:par>
                              <p:par>
                                <p:cTn id="65" presetID="3" presetClass="exit" presetSubtype="10" fill="hold" grpId="1" nodeType="withEffect">
                                  <p:stCondLst>
                                    <p:cond delay="0"/>
                                  </p:stCondLst>
                                  <p:childTnLst>
                                    <p:animEffect transition="out" filter="blinds(horizontal)">
                                      <p:cBhvr>
                                        <p:cTn id="66" dur="500"/>
                                        <p:tgtEl>
                                          <p:spTgt spid="12"/>
                                        </p:tgtEl>
                                      </p:cBhvr>
                                    </p:animEffect>
                                    <p:set>
                                      <p:cBhvr>
                                        <p:cTn id="67" dur="1" fill="hold">
                                          <p:stCondLst>
                                            <p:cond delay="499"/>
                                          </p:stCondLst>
                                        </p:cTn>
                                        <p:tgtEl>
                                          <p:spTgt spid="12"/>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500"/>
                                        <p:tgtEl>
                                          <p:spTgt spid="13"/>
                                        </p:tgtEl>
                                      </p:cBhvr>
                                    </p:animEffect>
                                    <p:set>
                                      <p:cBhvr>
                                        <p:cTn id="70" dur="1" fill="hold">
                                          <p:stCondLst>
                                            <p:cond delay="499"/>
                                          </p:stCondLst>
                                        </p:cTn>
                                        <p:tgtEl>
                                          <p:spTgt spid="13"/>
                                        </p:tgtEl>
                                        <p:attrNameLst>
                                          <p:attrName>style.visibility</p:attrName>
                                        </p:attrNameLst>
                                      </p:cBhvr>
                                      <p:to>
                                        <p:strVal val="hidden"/>
                                      </p:to>
                                    </p:set>
                                  </p:childTnLst>
                                </p:cTn>
                              </p:par>
                              <p:par>
                                <p:cTn id="71" presetID="3" presetClass="exit" presetSubtype="10" fill="hold" grpId="1" nodeType="withEffect">
                                  <p:stCondLst>
                                    <p:cond delay="0"/>
                                  </p:stCondLst>
                                  <p:childTnLst>
                                    <p:animEffect transition="out" filter="blinds(horizontal)">
                                      <p:cBhvr>
                                        <p:cTn id="72" dur="500"/>
                                        <p:tgtEl>
                                          <p:spTgt spid="14"/>
                                        </p:tgtEl>
                                      </p:cBhvr>
                                    </p:animEffect>
                                    <p:set>
                                      <p:cBhvr>
                                        <p:cTn id="73" dur="1" fill="hold">
                                          <p:stCondLst>
                                            <p:cond delay="499"/>
                                          </p:stCondLst>
                                        </p:cTn>
                                        <p:tgtEl>
                                          <p:spTgt spid="14"/>
                                        </p:tgtEl>
                                        <p:attrNameLst>
                                          <p:attrName>style.visibility</p:attrName>
                                        </p:attrNameLst>
                                      </p:cBhvr>
                                      <p:to>
                                        <p:strVal val="hidden"/>
                                      </p:to>
                                    </p:set>
                                  </p:childTnLst>
                                </p:cTn>
                              </p:par>
                              <p:par>
                                <p:cTn id="74" presetID="3" presetClass="exit" presetSubtype="10" fill="hold" nodeType="withEffect">
                                  <p:stCondLst>
                                    <p:cond delay="0"/>
                                  </p:stCondLst>
                                  <p:childTnLst>
                                    <p:animEffect transition="out" filter="blinds(horizontal)">
                                      <p:cBhvr>
                                        <p:cTn id="75" dur="500"/>
                                        <p:tgtEl>
                                          <p:spTgt spid="15"/>
                                        </p:tgtEl>
                                      </p:cBhvr>
                                    </p:animEffect>
                                    <p:set>
                                      <p:cBhvr>
                                        <p:cTn id="76" dur="1" fill="hold">
                                          <p:stCondLst>
                                            <p:cond delay="499"/>
                                          </p:stCondLst>
                                        </p:cTn>
                                        <p:tgtEl>
                                          <p:spTgt spid="15"/>
                                        </p:tgtEl>
                                        <p:attrNameLst>
                                          <p:attrName>style.visibility</p:attrName>
                                        </p:attrNameLst>
                                      </p:cBhvr>
                                      <p:to>
                                        <p:strVal val="hidden"/>
                                      </p:to>
                                    </p:set>
                                  </p:childTnLst>
                                </p:cTn>
                              </p:par>
                              <p:par>
                                <p:cTn id="77" presetID="3" presetClass="exit" presetSubtype="10" fill="hold" grpId="1" nodeType="withEffect">
                                  <p:stCondLst>
                                    <p:cond delay="0"/>
                                  </p:stCondLst>
                                  <p:childTnLst>
                                    <p:animEffect transition="out" filter="blinds(horizontal)">
                                      <p:cBhvr>
                                        <p:cTn id="78" dur="500"/>
                                        <p:tgtEl>
                                          <p:spTgt spid="8196">
                                            <p:txEl>
                                              <p:pRg st="0" end="0"/>
                                            </p:txEl>
                                          </p:spTgt>
                                        </p:tgtEl>
                                      </p:cBhvr>
                                    </p:animEffect>
                                    <p:set>
                                      <p:cBhvr>
                                        <p:cTn id="79" dur="1" fill="hold">
                                          <p:stCondLst>
                                            <p:cond delay="499"/>
                                          </p:stCondLst>
                                        </p:cTn>
                                        <p:tgtEl>
                                          <p:spTgt spid="8196">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build="p"/>
      <p:bldP spid="8196" grpId="1" build="p"/>
      <p:bldP spid="8" grpId="0" animBg="1"/>
      <p:bldP spid="8" grpId="1" animBg="1"/>
      <p:bldP spid="10" grpId="0" animBg="1"/>
      <p:bldP spid="10" grpId="1" animBg="1"/>
      <p:bldP spid="12" grpId="0" animBg="1"/>
      <p:bldP spid="12" grpId="1" animBg="1"/>
      <p:bldP spid="14" grpId="0" animBg="1"/>
      <p:bldP spid="14" grpId="1" animBg="1"/>
      <p:bldP spid="16" grpId="0" animBg="1"/>
      <p:bldP spid="1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标题 1"/>
          <p:cNvSpPr>
            <a:spLocks noGrp="1"/>
          </p:cNvSpPr>
          <p:nvPr>
            <p:ph type="title"/>
          </p:nvPr>
        </p:nvSpPr>
        <p:spPr/>
        <p:txBody>
          <a:bodyPr/>
          <a:lstStyle/>
          <a:p>
            <a:pPr eaLnBrk="1" hangingPunct="1"/>
            <a:r>
              <a:rPr lang="zh-CHS" altLang="en-US" smtClean="0"/>
              <a:t>一、宏观经济压力测试</a:t>
            </a:r>
          </a:p>
        </p:txBody>
      </p:sp>
      <p:sp>
        <p:nvSpPr>
          <p:cNvPr id="9220" name="内容占位符 5"/>
          <p:cNvSpPr>
            <a:spLocks noGrp="1"/>
          </p:cNvSpPr>
          <p:nvPr>
            <p:ph idx="1"/>
          </p:nvPr>
        </p:nvSpPr>
        <p:spPr/>
        <p:txBody>
          <a:bodyPr/>
          <a:lstStyle/>
          <a:p>
            <a:pPr eaLnBrk="1" hangingPunct="1"/>
            <a:r>
              <a:rPr lang="zh-CHS" altLang="en-US" sz="2000" smtClean="0"/>
              <a:t>承压对象：信贷风险</a:t>
            </a:r>
            <a:endParaRPr lang="en-US" altLang="zh-CHS" sz="2000" smtClean="0"/>
          </a:p>
          <a:p>
            <a:pPr eaLnBrk="1" hangingPunct="1"/>
            <a:r>
              <a:rPr lang="zh-CHS" altLang="en-US" sz="2000" smtClean="0"/>
              <a:t>承压指标：宏观违约率（</a:t>
            </a:r>
            <a:r>
              <a:rPr lang="en-US" altLang="zh-CHS" sz="2000" smtClean="0"/>
              <a:t>MPD</a:t>
            </a:r>
            <a:r>
              <a:rPr lang="zh-CHS" altLang="en-US" sz="2000" smtClean="0"/>
              <a:t>）</a:t>
            </a:r>
            <a:r>
              <a:rPr lang="en-US" altLang="zh-CHS" sz="2000" smtClean="0"/>
              <a:t>MPD=</a:t>
            </a:r>
          </a:p>
          <a:p>
            <a:pPr eaLnBrk="1" hangingPunct="1"/>
            <a:r>
              <a:rPr lang="zh-CHS" altLang="en-US" sz="2000" smtClean="0"/>
              <a:t>压力因素：宏观冲击</a:t>
            </a:r>
            <a:endParaRPr lang="en-US" altLang="zh-CHS" sz="2000" smtClean="0"/>
          </a:p>
          <a:p>
            <a:pPr eaLnBrk="1" hangingPunct="1"/>
            <a:r>
              <a:rPr lang="zh-CHS" altLang="en-US" sz="2000" smtClean="0"/>
              <a:t>压力指标：</a:t>
            </a:r>
            <a:r>
              <a:rPr lang="en-US" altLang="zh-CHS" sz="2000" smtClean="0"/>
              <a:t>GDP</a:t>
            </a:r>
            <a:r>
              <a:rPr lang="zh-CHS" altLang="en-US" sz="2000" smtClean="0"/>
              <a:t>增长率、社会零售额、固定资产投资增长率等。</a:t>
            </a:r>
            <a:endParaRPr lang="en-US" altLang="zh-CHS" sz="2000" smtClean="0"/>
          </a:p>
          <a:p>
            <a:pPr eaLnBrk="1" hangingPunct="1"/>
            <a:r>
              <a:rPr lang="zh-CHS" altLang="en-US" sz="2000" smtClean="0"/>
              <a:t>历史情况：抽取</a:t>
            </a:r>
            <a:r>
              <a:rPr lang="en-US" altLang="zh-CHS" sz="2000" smtClean="0"/>
              <a:t>2007-2009</a:t>
            </a:r>
            <a:r>
              <a:rPr lang="zh-CHS" altLang="en-US" sz="2000" smtClean="0"/>
              <a:t>全球金融危机作为压力情景</a:t>
            </a:r>
            <a:endParaRPr lang="en-US" altLang="zh-CHS" sz="2000" smtClean="0"/>
          </a:p>
          <a:p>
            <a:pPr eaLnBrk="1" hangingPunct="1"/>
            <a:r>
              <a:rPr lang="zh-CHS" altLang="en-US" sz="2000" smtClean="0"/>
              <a:t>情景分类：</a:t>
            </a:r>
            <a:endParaRPr lang="en-US" altLang="zh-CHS" sz="2000" smtClean="0"/>
          </a:p>
          <a:p>
            <a:pPr eaLnBrk="1" hangingPunct="1"/>
            <a:endParaRPr lang="en-US" altLang="zh-CHS" sz="2000" smtClean="0"/>
          </a:p>
          <a:p>
            <a:pPr eaLnBrk="1" hangingPunct="1"/>
            <a:endParaRPr lang="en-US" altLang="zh-CHS" sz="2000" smtClean="0"/>
          </a:p>
          <a:p>
            <a:pPr eaLnBrk="1" hangingPunct="1"/>
            <a:endParaRPr lang="en-US" altLang="zh-CHS" sz="2000" smtClean="0"/>
          </a:p>
          <a:p>
            <a:pPr eaLnBrk="1" hangingPunct="1"/>
            <a:r>
              <a:rPr lang="zh-CHS" altLang="en-US" sz="2000" smtClean="0"/>
              <a:t>应用模型：</a:t>
            </a:r>
            <a:r>
              <a:rPr lang="en-US" altLang="zh-CHS" sz="2000" smtClean="0"/>
              <a:t>MPD</a:t>
            </a:r>
            <a:r>
              <a:rPr lang="zh-CHS" altLang="en-US" sz="2000" smtClean="0"/>
              <a:t>经</a:t>
            </a:r>
            <a:r>
              <a:rPr lang="en-US" altLang="zh-CHS" sz="2000" smtClean="0"/>
              <a:t>logit</a:t>
            </a:r>
            <a:r>
              <a:rPr lang="zh-CHS" altLang="en-US" sz="2000" smtClean="0"/>
              <a:t>变换为线性函数，做线性回归。得出三个回归模型，设置三类极端变量，应用到各自函数中，可得</a:t>
            </a:r>
            <a:r>
              <a:rPr lang="en-US" altLang="zh-CHS" sz="2000" smtClean="0"/>
              <a:t>MPD</a:t>
            </a:r>
            <a:r>
              <a:rPr lang="zh-CHS" altLang="en-US" sz="2000" smtClean="0"/>
              <a:t>。</a:t>
            </a:r>
            <a:endParaRPr lang="en-US" altLang="zh-CHS" sz="2000" smtClean="0"/>
          </a:p>
        </p:txBody>
      </p:sp>
      <p:graphicFrame>
        <p:nvGraphicFramePr>
          <p:cNvPr id="5" name="表格 4"/>
          <p:cNvGraphicFramePr>
            <a:graphicFrameLocks noGrp="1"/>
          </p:cNvGraphicFramePr>
          <p:nvPr/>
        </p:nvGraphicFramePr>
        <p:xfrm>
          <a:off x="1692275" y="3933825"/>
          <a:ext cx="6096000" cy="741364"/>
        </p:xfrm>
        <a:graphic>
          <a:graphicData uri="http://schemas.openxmlformats.org/drawingml/2006/table">
            <a:tbl>
              <a:tblPr firstRow="1" bandRow="1">
                <a:tableStyleId>{8A107856-5554-42FB-B03E-39F5DBC370BA}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682">
                <a:tc>
                  <a:txBody>
                    <a:bodyPr/>
                    <a:lstStyle/>
                    <a:p>
                      <a:r>
                        <a:rPr lang="zh-CHS" altLang="en-US" sz="1800" dirty="0" smtClean="0"/>
                        <a:t>情景一（轻）</a:t>
                      </a:r>
                      <a:endParaRPr lang="zh-CHS" altLang="en-US" sz="1800" dirty="0"/>
                    </a:p>
                  </a:txBody>
                  <a:tcPr marT="45700" marB="45700"/>
                </a:tc>
                <a:tc>
                  <a:txBody>
                    <a:bodyPr/>
                    <a:lstStyle/>
                    <a:p>
                      <a:r>
                        <a:rPr lang="zh-CHS" altLang="en-US" sz="1800" dirty="0" smtClean="0"/>
                        <a:t>情景二（中）</a:t>
                      </a:r>
                      <a:endParaRPr lang="zh-CHS" altLang="en-US" sz="1800" dirty="0"/>
                    </a:p>
                  </a:txBody>
                  <a:tcPr marT="45700" marB="45700"/>
                </a:tc>
                <a:tc>
                  <a:txBody>
                    <a:bodyPr/>
                    <a:lstStyle/>
                    <a:p>
                      <a:r>
                        <a:rPr lang="zh-CHS" altLang="en-US" sz="1800" dirty="0" smtClean="0"/>
                        <a:t>情景三（重）</a:t>
                      </a:r>
                      <a:endParaRPr lang="zh-CHS" altLang="en-US" sz="1800" dirty="0"/>
                    </a:p>
                  </a:txBody>
                  <a:tcPr marT="45700" marB="45700"/>
                </a:tc>
                <a:extLst>
                  <a:ext uri="{0D108BD9-81ED-4DB2-BD59-A6C34878D82A}">
                    <a16:rowId xmlns:a16="http://schemas.microsoft.com/office/drawing/2014/main" val="10000"/>
                  </a:ext>
                </a:extLst>
              </a:tr>
              <a:tr h="370682">
                <a:tc>
                  <a:txBody>
                    <a:bodyPr/>
                    <a:lstStyle/>
                    <a:p>
                      <a:r>
                        <a:rPr lang="zh-CHS" altLang="en-US" sz="1800" dirty="0" smtClean="0"/>
                        <a:t>经济低迷</a:t>
                      </a:r>
                      <a:endParaRPr lang="zh-CHS" altLang="en-US" sz="1800" dirty="0"/>
                    </a:p>
                  </a:txBody>
                  <a:tcPr marT="45700" marB="45700"/>
                </a:tc>
                <a:tc>
                  <a:txBody>
                    <a:bodyPr/>
                    <a:lstStyle/>
                    <a:p>
                      <a:r>
                        <a:rPr lang="zh-CHS" altLang="en-US" sz="1800" dirty="0" smtClean="0"/>
                        <a:t>经济衰退</a:t>
                      </a:r>
                      <a:endParaRPr lang="zh-CHS" altLang="en-US" sz="1800" dirty="0"/>
                    </a:p>
                  </a:txBody>
                  <a:tcPr marT="45700" marB="45700"/>
                </a:tc>
                <a:tc>
                  <a:txBody>
                    <a:bodyPr/>
                    <a:lstStyle/>
                    <a:p>
                      <a:r>
                        <a:rPr lang="zh-CHS" altLang="en-US" sz="1800" dirty="0" smtClean="0"/>
                        <a:t>经济危机</a:t>
                      </a:r>
                      <a:endParaRPr lang="zh-CHS" altLang="en-US" sz="1800" dirty="0"/>
                    </a:p>
                  </a:txBody>
                  <a:tcPr marT="45700" marB="45700"/>
                </a:tc>
                <a:extLst>
                  <a:ext uri="{0D108BD9-81ED-4DB2-BD59-A6C34878D82A}">
                    <a16:rowId xmlns:a16="http://schemas.microsoft.com/office/drawing/2014/main" val="10001"/>
                  </a:ext>
                </a:extLst>
              </a:tr>
            </a:tbl>
          </a:graphicData>
        </a:graphic>
      </p:graphicFrame>
      <p:sp>
        <p:nvSpPr>
          <p:cNvPr id="9235" name="TextBox 6"/>
          <p:cNvSpPr txBox="1">
            <a:spLocks noChangeArrowheads="1"/>
          </p:cNvSpPr>
          <p:nvPr/>
        </p:nvSpPr>
        <p:spPr bwMode="auto">
          <a:xfrm>
            <a:off x="5076825" y="1844675"/>
            <a:ext cx="35988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u="sng"/>
              <a:t>上年度正常且下年度违约客户数 </a:t>
            </a:r>
            <a:endParaRPr lang="en-US" altLang="zh-CHS" u="sng"/>
          </a:p>
          <a:p>
            <a:pPr eaLnBrk="1" hangingPunct="1"/>
            <a:r>
              <a:rPr lang="zh-CHS" altLang="en-US"/>
              <a:t>          上年度正常客户数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blinds(horizontal)">
                                      <p:cBhvr>
                                        <p:cTn id="7" dur="500"/>
                                        <p:tgtEl>
                                          <p:spTgt spid="922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0">
                                            <p:txEl>
                                              <p:pRg st="1" end="1"/>
                                            </p:txEl>
                                          </p:spTgt>
                                        </p:tgtEl>
                                        <p:attrNameLst>
                                          <p:attrName>style.visibility</p:attrName>
                                        </p:attrNameLst>
                                      </p:cBhvr>
                                      <p:to>
                                        <p:strVal val="visible"/>
                                      </p:to>
                                    </p:set>
                                    <p:animEffect transition="in" filter="blinds(horizontal)">
                                      <p:cBhvr>
                                        <p:cTn id="12" dur="500"/>
                                        <p:tgtEl>
                                          <p:spTgt spid="922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20">
                                            <p:txEl>
                                              <p:pRg st="2" end="2"/>
                                            </p:txEl>
                                          </p:spTgt>
                                        </p:tgtEl>
                                        <p:attrNameLst>
                                          <p:attrName>style.visibility</p:attrName>
                                        </p:attrNameLst>
                                      </p:cBhvr>
                                      <p:to>
                                        <p:strVal val="visible"/>
                                      </p:to>
                                    </p:set>
                                    <p:animEffect transition="in" filter="blinds(horizontal)">
                                      <p:cBhvr>
                                        <p:cTn id="17" dur="500"/>
                                        <p:tgtEl>
                                          <p:spTgt spid="922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20">
                                            <p:txEl>
                                              <p:pRg st="3" end="3"/>
                                            </p:txEl>
                                          </p:spTgt>
                                        </p:tgtEl>
                                        <p:attrNameLst>
                                          <p:attrName>style.visibility</p:attrName>
                                        </p:attrNameLst>
                                      </p:cBhvr>
                                      <p:to>
                                        <p:strVal val="visible"/>
                                      </p:to>
                                    </p:set>
                                    <p:animEffect transition="in" filter="blinds(horizontal)">
                                      <p:cBhvr>
                                        <p:cTn id="22" dur="500"/>
                                        <p:tgtEl>
                                          <p:spTgt spid="9220">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20">
                                            <p:txEl>
                                              <p:pRg st="4" end="4"/>
                                            </p:txEl>
                                          </p:spTgt>
                                        </p:tgtEl>
                                        <p:attrNameLst>
                                          <p:attrName>style.visibility</p:attrName>
                                        </p:attrNameLst>
                                      </p:cBhvr>
                                      <p:to>
                                        <p:strVal val="visible"/>
                                      </p:to>
                                    </p:set>
                                    <p:animEffect transition="in" filter="blinds(horizontal)">
                                      <p:cBhvr>
                                        <p:cTn id="27" dur="500"/>
                                        <p:tgtEl>
                                          <p:spTgt spid="9220">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20">
                                            <p:txEl>
                                              <p:pRg st="5" end="5"/>
                                            </p:txEl>
                                          </p:spTgt>
                                        </p:tgtEl>
                                        <p:attrNameLst>
                                          <p:attrName>style.visibility</p:attrName>
                                        </p:attrNameLst>
                                      </p:cBhvr>
                                      <p:to>
                                        <p:strVal val="visible"/>
                                      </p:to>
                                    </p:set>
                                    <p:animEffect transition="in" filter="blinds(horizontal)">
                                      <p:cBhvr>
                                        <p:cTn id="32" dur="500"/>
                                        <p:tgtEl>
                                          <p:spTgt spid="9220">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20">
                                            <p:txEl>
                                              <p:pRg st="9" end="9"/>
                                            </p:txEl>
                                          </p:spTgt>
                                        </p:tgtEl>
                                        <p:attrNameLst>
                                          <p:attrName>style.visibility</p:attrName>
                                        </p:attrNameLst>
                                      </p:cBhvr>
                                      <p:to>
                                        <p:strVal val="visible"/>
                                      </p:to>
                                    </p:set>
                                    <p:animEffect transition="in" filter="blinds(horizontal)">
                                      <p:cBhvr>
                                        <p:cTn id="37" dur="500"/>
                                        <p:tgtEl>
                                          <p:spTgt spid="9220">
                                            <p:txEl>
                                              <p:pRg st="9" end="9"/>
                                            </p:txEl>
                                          </p:spTgt>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235"/>
                                        </p:tgtEl>
                                        <p:attrNameLst>
                                          <p:attrName>style.visibility</p:attrName>
                                        </p:attrNameLst>
                                      </p:cBhvr>
                                      <p:to>
                                        <p:strVal val="visible"/>
                                      </p:to>
                                    </p:set>
                                    <p:animEffect transition="in" filter="blinds(horizontal)">
                                      <p:cBhvr>
                                        <p:cTn id="40" dur="500"/>
                                        <p:tgtEl>
                                          <p:spTgt spid="9235"/>
                                        </p:tgtEl>
                                      </p:cBhvr>
                                    </p:animEffect>
                                  </p:childTnLst>
                                </p:cTn>
                              </p:par>
                              <p:par>
                                <p:cTn id="41" presetID="3"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P spid="92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标题 1"/>
          <p:cNvSpPr>
            <a:spLocks noGrp="1"/>
          </p:cNvSpPr>
          <p:nvPr>
            <p:ph type="title"/>
          </p:nvPr>
        </p:nvSpPr>
        <p:spPr/>
        <p:txBody>
          <a:bodyPr/>
          <a:lstStyle/>
          <a:p>
            <a:pPr eaLnBrk="1" hangingPunct="1"/>
            <a:r>
              <a:rPr lang="zh-CHS" altLang="en-US" smtClean="0"/>
              <a:t>一、宏观经济压力测试</a:t>
            </a:r>
          </a:p>
        </p:txBody>
      </p:sp>
      <p:sp>
        <p:nvSpPr>
          <p:cNvPr id="10244" name="内容占位符 5"/>
          <p:cNvSpPr>
            <a:spLocks noGrp="1"/>
          </p:cNvSpPr>
          <p:nvPr>
            <p:ph idx="1"/>
          </p:nvPr>
        </p:nvSpPr>
        <p:spPr/>
        <p:txBody>
          <a:bodyPr/>
          <a:lstStyle/>
          <a:p>
            <a:pPr eaLnBrk="1" hangingPunct="1"/>
            <a:r>
              <a:rPr lang="en-US" altLang="zh-CHS" sz="2000" b="1" u="sng" smtClean="0"/>
              <a:t>SPSS</a:t>
            </a:r>
            <a:r>
              <a:rPr lang="zh-CHS" altLang="en-US" sz="2000" b="1" u="sng" smtClean="0"/>
              <a:t>软件应用</a:t>
            </a:r>
            <a:endParaRPr lang="en-US" altLang="zh-CHS" sz="2000" b="1" u="sng" smtClean="0"/>
          </a:p>
          <a:p>
            <a:pPr eaLnBrk="1" hangingPunct="1"/>
            <a:r>
              <a:rPr lang="en-US" altLang="zh-CHS" sz="2000" b="1" smtClean="0"/>
              <a:t>1</a:t>
            </a:r>
            <a:r>
              <a:rPr lang="zh-CHS" altLang="en-US" sz="2000" b="1" smtClean="0"/>
              <a:t>、</a:t>
            </a:r>
            <a:r>
              <a:rPr lang="en-US" altLang="zh-CHS" sz="2000" smtClean="0"/>
              <a:t>07-09</a:t>
            </a:r>
            <a:r>
              <a:rPr lang="zh-CHS" altLang="en-US" sz="2000" smtClean="0"/>
              <a:t>年企业</a:t>
            </a:r>
            <a:r>
              <a:rPr lang="en-US" altLang="zh-CHS" sz="2000" smtClean="0"/>
              <a:t>MPD</a:t>
            </a:r>
            <a:r>
              <a:rPr lang="zh-CHS" altLang="en-US" sz="2000" smtClean="0"/>
              <a:t>值输入。（季度数据）</a:t>
            </a:r>
            <a:endParaRPr lang="en-US" altLang="zh-CHS" sz="2000" smtClean="0"/>
          </a:p>
          <a:p>
            <a:pPr eaLnBrk="1" hangingPunct="1"/>
            <a:r>
              <a:rPr lang="en-US" altLang="zh-CHS" sz="2000" b="1" smtClean="0"/>
              <a:t>2</a:t>
            </a:r>
            <a:r>
              <a:rPr lang="zh-CHS" altLang="en-US" sz="2000" b="1" smtClean="0"/>
              <a:t>、</a:t>
            </a:r>
            <a:r>
              <a:rPr lang="en-US" altLang="zh-CHS" sz="2000" smtClean="0"/>
              <a:t>07-09</a:t>
            </a:r>
            <a:r>
              <a:rPr lang="zh-CHS" altLang="en-US" sz="2000" smtClean="0"/>
              <a:t>年宏观压力指标输入。（</a:t>
            </a:r>
            <a:r>
              <a:rPr lang="en-US" altLang="zh-CHS" sz="2000" smtClean="0"/>
              <a:t>x1:GDP</a:t>
            </a:r>
            <a:r>
              <a:rPr lang="zh-CHS" altLang="en-US" sz="2000" smtClean="0"/>
              <a:t>增长率，</a:t>
            </a:r>
            <a:r>
              <a:rPr lang="en-US" altLang="zh-CHS" sz="2000" smtClean="0"/>
              <a:t>x2</a:t>
            </a:r>
            <a:r>
              <a:rPr lang="zh-CHS" altLang="en-US" sz="2000" smtClean="0"/>
              <a:t>：社会零售额，</a:t>
            </a:r>
            <a:r>
              <a:rPr lang="en-US" altLang="zh-CHS" sz="2000" smtClean="0"/>
              <a:t>x3</a:t>
            </a:r>
            <a:r>
              <a:rPr lang="zh-CHS" altLang="en-US" sz="2000" smtClean="0"/>
              <a:t>：固定资产投资增长率</a:t>
            </a:r>
            <a:r>
              <a:rPr lang="en-US" altLang="zh-CHS" sz="2000" smtClean="0"/>
              <a:t>,x4……</a:t>
            </a:r>
            <a:r>
              <a:rPr lang="zh-CHS" altLang="en-US" sz="2000" smtClean="0"/>
              <a:t>）</a:t>
            </a:r>
            <a:endParaRPr lang="en-US" altLang="zh-CHS" sz="2000" smtClean="0"/>
          </a:p>
          <a:p>
            <a:pPr eaLnBrk="1" hangingPunct="1"/>
            <a:r>
              <a:rPr lang="en-US" altLang="zh-CHS" sz="2000" b="1" smtClean="0"/>
              <a:t>3</a:t>
            </a:r>
            <a:r>
              <a:rPr lang="zh-CHS" altLang="en-US" sz="2000" b="1" smtClean="0"/>
              <a:t>、</a:t>
            </a:r>
            <a:r>
              <a:rPr lang="zh-CHS" altLang="en-US" sz="2000" smtClean="0"/>
              <a:t>按三种不同情景，做聚类分析。（系统聚类与</a:t>
            </a:r>
            <a:r>
              <a:rPr lang="en-US" altLang="zh-CHS" sz="2000" smtClean="0"/>
              <a:t>K-</a:t>
            </a:r>
            <a:r>
              <a:rPr lang="zh-CHS" altLang="en-US" sz="2000" smtClean="0"/>
              <a:t>值聚类的结果比较，讨论，择优）</a:t>
            </a:r>
            <a:endParaRPr lang="en-US" altLang="zh-CHS" sz="2000" smtClean="0"/>
          </a:p>
          <a:p>
            <a:pPr eaLnBrk="1" hangingPunct="1"/>
            <a:r>
              <a:rPr lang="en-US" altLang="zh-CHS" sz="2000" b="1" smtClean="0"/>
              <a:t>4</a:t>
            </a:r>
            <a:r>
              <a:rPr lang="zh-CHS" altLang="en-US" sz="2000" b="1" smtClean="0"/>
              <a:t>、</a:t>
            </a:r>
            <a:r>
              <a:rPr lang="zh-CHS" altLang="en-US" sz="2000" smtClean="0"/>
              <a:t>令</a:t>
            </a:r>
            <a:r>
              <a:rPr lang="en-US" altLang="zh-CHS" sz="2000" smtClean="0"/>
              <a:t>y=ln[MPD/(1-MPD)]</a:t>
            </a:r>
            <a:r>
              <a:rPr lang="zh-CHS" altLang="en-US" sz="2000" smtClean="0"/>
              <a:t>作为因变量。（运行</a:t>
            </a:r>
            <a:r>
              <a:rPr lang="en-US" altLang="zh-CHS" sz="2000" smtClean="0"/>
              <a:t>compute</a:t>
            </a:r>
            <a:r>
              <a:rPr lang="zh-CHS" altLang="en-US" sz="2000" smtClean="0"/>
              <a:t>命令）</a:t>
            </a:r>
            <a:r>
              <a:rPr lang="en-US" altLang="zh-CHS" sz="2000" smtClean="0"/>
              <a:t>x1,x2,x3,x4…</a:t>
            </a:r>
            <a:r>
              <a:rPr lang="zh-CHS" altLang="en-US" sz="2000" smtClean="0"/>
              <a:t>为自变量。三种情景分类做线性回归。（运行</a:t>
            </a:r>
            <a:r>
              <a:rPr lang="en-US" altLang="zh-CHS" sz="2000" smtClean="0"/>
              <a:t>regression</a:t>
            </a:r>
            <a:r>
              <a:rPr lang="zh-CHS" altLang="en-US" sz="2000" smtClean="0"/>
              <a:t>命令）</a:t>
            </a:r>
            <a:endParaRPr lang="en-US" altLang="zh-CHS" sz="2000" smtClean="0"/>
          </a:p>
          <a:p>
            <a:pPr eaLnBrk="1" hangingPunct="1"/>
            <a:r>
              <a:rPr lang="en-US" altLang="zh-CHS" sz="2000" b="1" smtClean="0"/>
              <a:t>5</a:t>
            </a:r>
            <a:r>
              <a:rPr lang="zh-CHS" altLang="en-US" sz="2000" b="1" smtClean="0"/>
              <a:t>、</a:t>
            </a:r>
            <a:r>
              <a:rPr lang="zh-CHS" altLang="en-US" sz="2000" smtClean="0"/>
              <a:t>模型的统计学检验与经济学检验。</a:t>
            </a:r>
            <a:endParaRPr lang="en-US" altLang="zh-CHS" sz="2000" smtClean="0"/>
          </a:p>
          <a:p>
            <a:pPr eaLnBrk="1" hangingPunct="1"/>
            <a:r>
              <a:rPr lang="en-US" altLang="zh-CHS" sz="2000" b="1" smtClean="0"/>
              <a:t>6</a:t>
            </a:r>
            <a:r>
              <a:rPr lang="zh-CHS" altLang="en-US" sz="2000" b="1" smtClean="0"/>
              <a:t>、</a:t>
            </a:r>
            <a:r>
              <a:rPr lang="zh-CHS" altLang="en-US" sz="2000" smtClean="0"/>
              <a:t>模型运用：按情景分类，对相应的回归模型，输入假设变量值，可得相应的</a:t>
            </a:r>
            <a:r>
              <a:rPr lang="en-US" altLang="zh-CHS" sz="2000" smtClean="0"/>
              <a:t>MPD</a:t>
            </a:r>
            <a:r>
              <a:rPr lang="zh-CHS" altLang="en-US" sz="2000" smtClean="0"/>
              <a:t>值</a:t>
            </a:r>
            <a:endParaRPr lang="en-US" altLang="zh-CHS" sz="2000" smtClean="0"/>
          </a:p>
          <a:p>
            <a:pPr eaLnBrk="1" hangingPunct="1"/>
            <a:endParaRPr lang="en-US" altLang="zh-CH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animEffect transition="in" filter="blinds(horizontal)">
                                      <p:cBhvr>
                                        <p:cTn id="7" dur="500"/>
                                        <p:tgtEl>
                                          <p:spTgt spid="102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4">
                                            <p:txEl>
                                              <p:pRg st="1" end="1"/>
                                            </p:txEl>
                                          </p:spTgt>
                                        </p:tgtEl>
                                        <p:attrNameLst>
                                          <p:attrName>style.visibility</p:attrName>
                                        </p:attrNameLst>
                                      </p:cBhvr>
                                      <p:to>
                                        <p:strVal val="visible"/>
                                      </p:to>
                                    </p:set>
                                    <p:animEffect transition="in" filter="blinds(horizontal)">
                                      <p:cBhvr>
                                        <p:cTn id="12" dur="500"/>
                                        <p:tgtEl>
                                          <p:spTgt spid="1024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4">
                                            <p:txEl>
                                              <p:pRg st="2" end="2"/>
                                            </p:txEl>
                                          </p:spTgt>
                                        </p:tgtEl>
                                        <p:attrNameLst>
                                          <p:attrName>style.visibility</p:attrName>
                                        </p:attrNameLst>
                                      </p:cBhvr>
                                      <p:to>
                                        <p:strVal val="visible"/>
                                      </p:to>
                                    </p:set>
                                    <p:animEffect transition="in" filter="blinds(horizontal)">
                                      <p:cBhvr>
                                        <p:cTn id="17" dur="500"/>
                                        <p:tgtEl>
                                          <p:spTgt spid="1024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4">
                                            <p:txEl>
                                              <p:pRg st="3" end="3"/>
                                            </p:txEl>
                                          </p:spTgt>
                                        </p:tgtEl>
                                        <p:attrNameLst>
                                          <p:attrName>style.visibility</p:attrName>
                                        </p:attrNameLst>
                                      </p:cBhvr>
                                      <p:to>
                                        <p:strVal val="visible"/>
                                      </p:to>
                                    </p:set>
                                    <p:animEffect transition="in" filter="blinds(horizontal)">
                                      <p:cBhvr>
                                        <p:cTn id="22" dur="500"/>
                                        <p:tgtEl>
                                          <p:spTgt spid="1024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4">
                                            <p:txEl>
                                              <p:pRg st="4" end="4"/>
                                            </p:txEl>
                                          </p:spTgt>
                                        </p:tgtEl>
                                        <p:attrNameLst>
                                          <p:attrName>style.visibility</p:attrName>
                                        </p:attrNameLst>
                                      </p:cBhvr>
                                      <p:to>
                                        <p:strVal val="visible"/>
                                      </p:to>
                                    </p:set>
                                    <p:animEffect transition="in" filter="blinds(horizontal)">
                                      <p:cBhvr>
                                        <p:cTn id="27" dur="500"/>
                                        <p:tgtEl>
                                          <p:spTgt spid="1024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244">
                                            <p:txEl>
                                              <p:pRg st="5" end="5"/>
                                            </p:txEl>
                                          </p:spTgt>
                                        </p:tgtEl>
                                        <p:attrNameLst>
                                          <p:attrName>style.visibility</p:attrName>
                                        </p:attrNameLst>
                                      </p:cBhvr>
                                      <p:to>
                                        <p:strVal val="visible"/>
                                      </p:to>
                                    </p:set>
                                    <p:animEffect transition="in" filter="blinds(horizontal)">
                                      <p:cBhvr>
                                        <p:cTn id="32" dur="500"/>
                                        <p:tgtEl>
                                          <p:spTgt spid="1024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4">
                                            <p:txEl>
                                              <p:pRg st="6" end="6"/>
                                            </p:txEl>
                                          </p:spTgt>
                                        </p:tgtEl>
                                        <p:attrNameLst>
                                          <p:attrName>style.visibility</p:attrName>
                                        </p:attrNameLst>
                                      </p:cBhvr>
                                      <p:to>
                                        <p:strVal val="visible"/>
                                      </p:to>
                                    </p:set>
                                    <p:animEffect transition="in" filter="blinds(horizontal)">
                                      <p:cBhvr>
                                        <p:cTn id="37" dur="500"/>
                                        <p:tgtEl>
                                          <p:spTgt spid="1024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标题 1"/>
          <p:cNvSpPr>
            <a:spLocks noGrp="1"/>
          </p:cNvSpPr>
          <p:nvPr>
            <p:ph type="title"/>
          </p:nvPr>
        </p:nvSpPr>
        <p:spPr/>
        <p:txBody>
          <a:bodyPr/>
          <a:lstStyle/>
          <a:p>
            <a:pPr eaLnBrk="1" hangingPunct="1"/>
            <a:r>
              <a:rPr lang="zh-CHS" altLang="en-US" smtClean="0"/>
              <a:t>二、个人信用压力测试</a:t>
            </a:r>
          </a:p>
        </p:txBody>
      </p:sp>
      <p:sp>
        <p:nvSpPr>
          <p:cNvPr id="1030" name="内容占位符 5"/>
          <p:cNvSpPr>
            <a:spLocks noGrp="1"/>
          </p:cNvSpPr>
          <p:nvPr>
            <p:ph idx="1"/>
          </p:nvPr>
        </p:nvSpPr>
        <p:spPr/>
        <p:txBody>
          <a:bodyPr/>
          <a:lstStyle/>
          <a:p>
            <a:pPr eaLnBrk="1" hangingPunct="1"/>
            <a:r>
              <a:rPr lang="zh-CHS" altLang="en-US" sz="2000" smtClean="0"/>
              <a:t>中联重科的主要销售方式是融资租赁（约占</a:t>
            </a:r>
            <a:r>
              <a:rPr lang="en-US" altLang="zh-CHS" sz="2000" smtClean="0"/>
              <a:t>40%</a:t>
            </a:r>
            <a:r>
              <a:rPr lang="zh-CHS" altLang="en-US" sz="2000" smtClean="0"/>
              <a:t>）、分期付款（约占</a:t>
            </a:r>
            <a:r>
              <a:rPr lang="en-US" altLang="zh-CHS" sz="2000" smtClean="0"/>
              <a:t>40%</a:t>
            </a:r>
            <a:r>
              <a:rPr lang="zh-CHS" altLang="en-US" sz="2000" smtClean="0"/>
              <a:t>）和现金交易（约占</a:t>
            </a:r>
            <a:r>
              <a:rPr lang="en-US" altLang="zh-CHS" sz="2000" smtClean="0"/>
              <a:t>20%</a:t>
            </a:r>
            <a:r>
              <a:rPr lang="zh-CHS" altLang="en-US" sz="2000" smtClean="0"/>
              <a:t>）。（融资租赁方式由于所有权优势及由此产生的融资便利成为较优的选择方式）。</a:t>
            </a:r>
            <a:r>
              <a:rPr lang="zh-CHS" altLang="en-US" sz="2000" u="sng" smtClean="0"/>
              <a:t>信用销售</a:t>
            </a:r>
            <a:r>
              <a:rPr lang="zh-CHS" altLang="en-US" sz="2000" smtClean="0"/>
              <a:t>已经成为主要的销售方式。</a:t>
            </a:r>
            <a:endParaRPr lang="en-US" altLang="zh-CHS" sz="2000" smtClean="0"/>
          </a:p>
          <a:p>
            <a:pPr eaLnBrk="1" hangingPunct="1"/>
            <a:r>
              <a:rPr lang="zh-CHS" altLang="en-US" sz="2000" smtClean="0"/>
              <a:t>中联重科的主要客户为</a:t>
            </a:r>
            <a:r>
              <a:rPr lang="zh-CHS" altLang="en-US" sz="2000" u="sng" smtClean="0"/>
              <a:t>个人客户</a:t>
            </a:r>
            <a:r>
              <a:rPr lang="zh-CHS" altLang="en-US" sz="2000" smtClean="0"/>
              <a:t>（约占</a:t>
            </a:r>
            <a:r>
              <a:rPr lang="en-US" altLang="zh-CHS" sz="2000" smtClean="0"/>
              <a:t>90%</a:t>
            </a:r>
            <a:r>
              <a:rPr lang="zh-CHS" altLang="en-US" sz="2000" smtClean="0"/>
              <a:t>），企业客户只占较少部分。</a:t>
            </a:r>
            <a:endParaRPr lang="en-US" altLang="zh-CHS" sz="2000" smtClean="0"/>
          </a:p>
          <a:p>
            <a:pPr eaLnBrk="1" hangingPunct="1"/>
            <a:endParaRPr lang="en-US" altLang="zh-CHS" sz="2000" smtClean="0"/>
          </a:p>
          <a:p>
            <a:pPr eaLnBrk="1" hangingPunct="1"/>
            <a:endParaRPr lang="en-US" altLang="zh-CHS" sz="2000" smtClean="0"/>
          </a:p>
          <a:p>
            <a:pPr eaLnBrk="1" hangingPunct="1"/>
            <a:endParaRPr lang="en-US" altLang="zh-CHS" sz="2000" smtClean="0"/>
          </a:p>
          <a:p>
            <a:pPr eaLnBrk="1" hangingPunct="1"/>
            <a:r>
              <a:rPr lang="zh-CHS" altLang="en-US" sz="2000" smtClean="0"/>
              <a:t>上市公司作为客户比例较小，加之中国的征信体系还处于起步阶段，基于企业市值的</a:t>
            </a:r>
            <a:r>
              <a:rPr lang="en-US" altLang="zh-CHS" sz="2000" smtClean="0"/>
              <a:t>VaR</a:t>
            </a:r>
            <a:r>
              <a:rPr lang="zh-CHS" altLang="en-US" sz="2000" smtClean="0"/>
              <a:t>分析不适合中联重科的情况。针对国内客户，还应该以信用评分为主要工具，以个人信用为目标的压力测试作为特殊情景的补充工具。</a:t>
            </a:r>
            <a:endParaRPr lang="en-US" altLang="zh-CHS" sz="2000" smtClean="0"/>
          </a:p>
          <a:p>
            <a:pPr eaLnBrk="1" hangingPunct="1">
              <a:buFont typeface="Arial" charset="0"/>
              <a:buNone/>
            </a:pPr>
            <a:endParaRPr lang="en-US" altLang="zh-CHS" smtClean="0"/>
          </a:p>
          <a:p>
            <a:pPr eaLnBrk="1" hangingPunct="1"/>
            <a:endParaRPr lang="en-US" altLang="zh-CHS" sz="2000" smtClean="0"/>
          </a:p>
        </p:txBody>
      </p:sp>
      <p:graphicFrame>
        <p:nvGraphicFramePr>
          <p:cNvPr id="2" name="图表 4"/>
          <p:cNvGraphicFramePr>
            <a:graphicFrameLocks/>
          </p:cNvGraphicFramePr>
          <p:nvPr/>
        </p:nvGraphicFramePr>
        <p:xfrm>
          <a:off x="2362200" y="3087688"/>
          <a:ext cx="2763838" cy="169068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图表 6"/>
          <p:cNvGraphicFramePr>
            <a:graphicFrameLocks/>
          </p:cNvGraphicFramePr>
          <p:nvPr/>
        </p:nvGraphicFramePr>
        <p:xfrm>
          <a:off x="5459413" y="3014663"/>
          <a:ext cx="3125787" cy="1766887"/>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blinds(horizontal)">
                                      <p:cBhvr>
                                        <p:cTn id="7" dur="500"/>
                                        <p:tgtEl>
                                          <p:spTgt spid="10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30">
                                            <p:txEl>
                                              <p:pRg st="0" end="0"/>
                                            </p:txEl>
                                          </p:spTgt>
                                        </p:tgtEl>
                                        <p:attrNameLst>
                                          <p:attrName>style.visibility</p:attrName>
                                        </p:attrNameLst>
                                      </p:cBhvr>
                                      <p:to>
                                        <p:strVal val="visible"/>
                                      </p:to>
                                    </p:set>
                                    <p:animEffect transition="in" filter="blinds(horizontal)">
                                      <p:cBhvr>
                                        <p:cTn id="12" dur="500"/>
                                        <p:tgtEl>
                                          <p:spTgt spid="103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30">
                                            <p:txEl>
                                              <p:pRg st="1" end="1"/>
                                            </p:txEl>
                                          </p:spTgt>
                                        </p:tgtEl>
                                        <p:attrNameLst>
                                          <p:attrName>style.visibility</p:attrName>
                                        </p:attrNameLst>
                                      </p:cBhvr>
                                      <p:to>
                                        <p:strVal val="visible"/>
                                      </p:to>
                                    </p:set>
                                    <p:animEffect transition="in" filter="blinds(horizontal)">
                                      <p:cBhvr>
                                        <p:cTn id="17" dur="500"/>
                                        <p:tgtEl>
                                          <p:spTgt spid="103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30">
                                            <p:txEl>
                                              <p:pRg st="5" end="5"/>
                                            </p:txEl>
                                          </p:spTgt>
                                        </p:tgtEl>
                                        <p:attrNameLst>
                                          <p:attrName>style.visibility</p:attrName>
                                        </p:attrNameLst>
                                      </p:cBhvr>
                                      <p:to>
                                        <p:strVal val="visible"/>
                                      </p:to>
                                    </p:set>
                                    <p:animEffect transition="in" filter="blinds(horizontal)">
                                      <p:cBhvr>
                                        <p:cTn id="22" dur="500"/>
                                        <p:tgtEl>
                                          <p:spTgt spid="1030">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1"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par>
                                <p:cTn id="28" presetID="3" presetClass="entr" presetSubtype="10"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horizontal)">
                                      <p:cBhvr>
                                        <p:cTn id="30" dur="500"/>
                                        <p:tgtEl>
                                          <p:spTgt spid="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xit" presetSubtype="10" fill="hold" grpId="0" nodeType="clickEffect">
                                  <p:stCondLst>
                                    <p:cond delay="0"/>
                                  </p:stCondLst>
                                  <p:childTnLst>
                                    <p:animEffect transition="out" filter="blinds(horizontal)">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par>
                                <p:cTn id="36" presetID="3" presetClass="exit" presetSubtype="10" fill="hold" grpId="0" nodeType="withEffect">
                                  <p:stCondLst>
                                    <p:cond delay="0"/>
                                  </p:stCondLst>
                                  <p:childTnLst>
                                    <p:animEffect transition="out" filter="blinds(horizontal)">
                                      <p:cBhvr>
                                        <p:cTn id="37" dur="500"/>
                                        <p:tgtEl>
                                          <p:spTgt spid="3"/>
                                        </p:tgtEl>
                                      </p:cBhvr>
                                    </p:animEffect>
                                    <p:set>
                                      <p:cBhvr>
                                        <p:cTn id="38" dur="1" fill="hold">
                                          <p:stCondLst>
                                            <p:cond delay="499"/>
                                          </p:stCondLst>
                                        </p:cTn>
                                        <p:tgtEl>
                                          <p:spTgt spid="3"/>
                                        </p:tgtEl>
                                        <p:attrNameLst>
                                          <p:attrName>style.visibility</p:attrName>
                                        </p:attrNameLst>
                                      </p:cBhvr>
                                      <p:to>
                                        <p:strVal val="hidden"/>
                                      </p:to>
                                    </p:set>
                                  </p:childTnLst>
                                </p:cTn>
                              </p:par>
                              <p:par>
                                <p:cTn id="39" presetID="3" presetClass="exit" presetSubtype="10" fill="hold" grpId="1" nodeType="withEffect">
                                  <p:stCondLst>
                                    <p:cond delay="0"/>
                                  </p:stCondLst>
                                  <p:childTnLst>
                                    <p:animEffect transition="out" filter="blinds(horizontal)">
                                      <p:cBhvr>
                                        <p:cTn id="40" dur="500"/>
                                        <p:tgtEl>
                                          <p:spTgt spid="1030">
                                            <p:txEl>
                                              <p:pRg st="0" end="0"/>
                                            </p:txEl>
                                          </p:spTgt>
                                        </p:tgtEl>
                                      </p:cBhvr>
                                    </p:animEffect>
                                    <p:set>
                                      <p:cBhvr>
                                        <p:cTn id="41" dur="1" fill="hold">
                                          <p:stCondLst>
                                            <p:cond delay="499"/>
                                          </p:stCondLst>
                                        </p:cTn>
                                        <p:tgtEl>
                                          <p:spTgt spid="1030">
                                            <p:txEl>
                                              <p:pRg st="0" end="0"/>
                                            </p:txEl>
                                          </p:spTgt>
                                        </p:tgtEl>
                                        <p:attrNameLst>
                                          <p:attrName>style.visibility</p:attrName>
                                        </p:attrNameLst>
                                      </p:cBhvr>
                                      <p:to>
                                        <p:strVal val="hidden"/>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xit" presetSubtype="10" fill="hold" grpId="1" nodeType="clickEffect">
                                  <p:stCondLst>
                                    <p:cond delay="0"/>
                                  </p:stCondLst>
                                  <p:childTnLst>
                                    <p:animEffect transition="out" filter="blinds(horizontal)">
                                      <p:cBhvr>
                                        <p:cTn id="45" dur="500"/>
                                        <p:tgtEl>
                                          <p:spTgt spid="1030">
                                            <p:txEl>
                                              <p:pRg st="1" end="1"/>
                                            </p:txEl>
                                          </p:spTgt>
                                        </p:tgtEl>
                                      </p:cBhvr>
                                    </p:animEffect>
                                    <p:set>
                                      <p:cBhvr>
                                        <p:cTn id="46" dur="1" fill="hold">
                                          <p:stCondLst>
                                            <p:cond delay="499"/>
                                          </p:stCondLst>
                                        </p:cTn>
                                        <p:tgtEl>
                                          <p:spTgt spid="1030">
                                            <p:txEl>
                                              <p:pRg st="1" end="1"/>
                                            </p:txEl>
                                          </p:spTgt>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xit" presetSubtype="10" fill="hold" grpId="1" nodeType="clickEffect">
                                  <p:stCondLst>
                                    <p:cond delay="0"/>
                                  </p:stCondLst>
                                  <p:childTnLst>
                                    <p:animEffect transition="out" filter="blinds(horizontal)">
                                      <p:cBhvr>
                                        <p:cTn id="50" dur="500"/>
                                        <p:tgtEl>
                                          <p:spTgt spid="1030">
                                            <p:txEl>
                                              <p:pRg st="5" end="5"/>
                                            </p:txEl>
                                          </p:spTgt>
                                        </p:tgtEl>
                                      </p:cBhvr>
                                    </p:animEffect>
                                    <p:set>
                                      <p:cBhvr>
                                        <p:cTn id="51" dur="1" fill="hold">
                                          <p:stCondLst>
                                            <p:cond delay="499"/>
                                          </p:stCondLst>
                                        </p:cTn>
                                        <p:tgtEl>
                                          <p:spTgt spid="1030">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p:bldP spid="1030" grpId="0" build="p"/>
      <p:bldP spid="1030" grpId="1" build="p"/>
      <p:bldGraphic spid="2" grpId="0">
        <p:bldAsOne/>
      </p:bldGraphic>
      <p:bldGraphic spid="2" grpId="1">
        <p:bldAsOne/>
      </p:bldGraphic>
      <p:bldGraphic spid="3" grpId="0">
        <p:bldAsOne/>
      </p:bldGraphic>
      <p:bldGraphic spid="3" grpId="1">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标题 1"/>
          <p:cNvSpPr>
            <a:spLocks noGrp="1"/>
          </p:cNvSpPr>
          <p:nvPr>
            <p:ph type="title"/>
          </p:nvPr>
        </p:nvSpPr>
        <p:spPr/>
        <p:txBody>
          <a:bodyPr/>
          <a:lstStyle/>
          <a:p>
            <a:pPr eaLnBrk="1" hangingPunct="1"/>
            <a:r>
              <a:rPr lang="zh-CHS" altLang="en-US" sz="3200" smtClean="0"/>
              <a:t>两种压力测试的比较分析</a:t>
            </a:r>
          </a:p>
        </p:txBody>
      </p:sp>
      <p:sp>
        <p:nvSpPr>
          <p:cNvPr id="11268" name="TextBox 4"/>
          <p:cNvSpPr txBox="1">
            <a:spLocks noChangeArrowheads="1"/>
          </p:cNvSpPr>
          <p:nvPr/>
        </p:nvSpPr>
        <p:spPr bwMode="auto">
          <a:xfrm>
            <a:off x="323850" y="1484313"/>
            <a:ext cx="82089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HS" altLang="en-US"/>
              <a:t>相同点：为企业的信用销售方式服务，互为补充，最大程度降低企业的信用风险。</a:t>
            </a:r>
            <a:endParaRPr lang="en-US" altLang="zh-CHS"/>
          </a:p>
          <a:p>
            <a:pPr eaLnBrk="1" hangingPunct="1"/>
            <a:r>
              <a:rPr lang="zh-CHS" altLang="en-US"/>
              <a:t>不同点：</a:t>
            </a:r>
          </a:p>
        </p:txBody>
      </p:sp>
      <p:graphicFrame>
        <p:nvGraphicFramePr>
          <p:cNvPr id="7" name="表格 6"/>
          <p:cNvGraphicFramePr>
            <a:graphicFrameLocks noGrp="1"/>
          </p:cNvGraphicFramePr>
          <p:nvPr/>
        </p:nvGraphicFramePr>
        <p:xfrm>
          <a:off x="1403350" y="2276475"/>
          <a:ext cx="7129463" cy="4089598"/>
        </p:xfrm>
        <a:graphic>
          <a:graphicData uri="http://schemas.openxmlformats.org/drawingml/2006/table">
            <a:tbl>
              <a:tblPr firstRow="1" bandRow="1">
                <a:tableStyleId>{5DA37D80-6434-44D0-A028-1B22A696006F}</a:tableStyleId>
              </a:tblPr>
              <a:tblGrid>
                <a:gridCol w="2088429">
                  <a:extLst>
                    <a:ext uri="{9D8B030D-6E8A-4147-A177-3AD203B41FA5}">
                      <a16:colId xmlns:a16="http://schemas.microsoft.com/office/drawing/2014/main" val="20000"/>
                    </a:ext>
                  </a:extLst>
                </a:gridCol>
                <a:gridCol w="2592532">
                  <a:extLst>
                    <a:ext uri="{9D8B030D-6E8A-4147-A177-3AD203B41FA5}">
                      <a16:colId xmlns:a16="http://schemas.microsoft.com/office/drawing/2014/main" val="20001"/>
                    </a:ext>
                  </a:extLst>
                </a:gridCol>
                <a:gridCol w="2448502">
                  <a:extLst>
                    <a:ext uri="{9D8B030D-6E8A-4147-A177-3AD203B41FA5}">
                      <a16:colId xmlns:a16="http://schemas.microsoft.com/office/drawing/2014/main" val="20002"/>
                    </a:ext>
                  </a:extLst>
                </a:gridCol>
              </a:tblGrid>
              <a:tr h="432022">
                <a:tc>
                  <a:txBody>
                    <a:bodyPr/>
                    <a:lstStyle/>
                    <a:p>
                      <a:pPr algn="ctr"/>
                      <a:r>
                        <a:rPr lang="zh-CHS" altLang="en-US" sz="1800" dirty="0" smtClean="0"/>
                        <a:t>不同点             </a:t>
                      </a:r>
                      <a:r>
                        <a:rPr lang="zh-CHS" altLang="en-US" sz="1800" baseline="0" dirty="0" smtClean="0"/>
                        <a:t> </a:t>
                      </a:r>
                      <a:r>
                        <a:rPr lang="zh-CHS" altLang="en-US" sz="1800" dirty="0" smtClean="0"/>
                        <a:t>类型</a:t>
                      </a:r>
                      <a:endParaRPr lang="zh-CHS" altLang="en-US" sz="1800" dirty="0"/>
                    </a:p>
                  </a:txBody>
                  <a:tcPr marL="91449" marR="91449" marT="45717" marB="45717"/>
                </a:tc>
                <a:tc>
                  <a:txBody>
                    <a:bodyPr/>
                    <a:lstStyle/>
                    <a:p>
                      <a:pPr algn="ctr"/>
                      <a:r>
                        <a:rPr lang="zh-CHS" altLang="en-US" sz="1800" dirty="0" smtClean="0"/>
                        <a:t>宏观经济压力测试</a:t>
                      </a:r>
                      <a:endParaRPr lang="zh-CHS" altLang="en-US" sz="1800" dirty="0"/>
                    </a:p>
                  </a:txBody>
                  <a:tcPr marL="91449" marR="91449" marT="45717" marB="45717"/>
                </a:tc>
                <a:tc>
                  <a:txBody>
                    <a:bodyPr/>
                    <a:lstStyle/>
                    <a:p>
                      <a:pPr algn="ctr"/>
                      <a:r>
                        <a:rPr lang="zh-CHS" altLang="en-US" sz="1800" dirty="0" smtClean="0"/>
                        <a:t>个人信用压力测试</a:t>
                      </a:r>
                      <a:endParaRPr lang="zh-CHS" altLang="en-US" sz="1800" dirty="0"/>
                    </a:p>
                  </a:txBody>
                  <a:tcPr marL="91449" marR="91449" marT="45717" marB="45717"/>
                </a:tc>
                <a:extLst>
                  <a:ext uri="{0D108BD9-81ED-4DB2-BD59-A6C34878D82A}">
                    <a16:rowId xmlns:a16="http://schemas.microsoft.com/office/drawing/2014/main" val="10000"/>
                  </a:ext>
                </a:extLst>
              </a:tr>
              <a:tr h="640041">
                <a:tc>
                  <a:txBody>
                    <a:bodyPr/>
                    <a:lstStyle/>
                    <a:p>
                      <a:pPr algn="l"/>
                      <a:r>
                        <a:rPr lang="zh-CHS" altLang="en-US" sz="1800" dirty="0" smtClean="0"/>
                        <a:t>直接目标</a:t>
                      </a:r>
                      <a:endParaRPr lang="zh-CHS" altLang="en-US" sz="1800" dirty="0"/>
                    </a:p>
                  </a:txBody>
                  <a:tcPr marL="91449" marR="91449" marT="45717" marB="45717"/>
                </a:tc>
                <a:tc>
                  <a:txBody>
                    <a:bodyPr/>
                    <a:lstStyle/>
                    <a:p>
                      <a:r>
                        <a:rPr lang="zh-CHS" altLang="en-US" sz="1800" dirty="0" smtClean="0"/>
                        <a:t>测试宏观经济的极端变化对违约率的影响。</a:t>
                      </a:r>
                      <a:endParaRPr lang="zh-CHS" altLang="en-US" sz="1800" dirty="0"/>
                    </a:p>
                  </a:txBody>
                  <a:tcPr marL="91449" marR="91449" marT="45717" marB="45717"/>
                </a:tc>
                <a:tc>
                  <a:txBody>
                    <a:bodyPr/>
                    <a:lstStyle/>
                    <a:p>
                      <a:r>
                        <a:rPr lang="zh-CHS" altLang="en-US" sz="1800" dirty="0" smtClean="0"/>
                        <a:t>根据个体状况评估个体的可能违约概率</a:t>
                      </a:r>
                      <a:endParaRPr lang="zh-CHS" altLang="en-US" sz="1800" dirty="0"/>
                    </a:p>
                  </a:txBody>
                  <a:tcPr marL="91449" marR="91449" marT="45717" marB="45717"/>
                </a:tc>
                <a:extLst>
                  <a:ext uri="{0D108BD9-81ED-4DB2-BD59-A6C34878D82A}">
                    <a16:rowId xmlns:a16="http://schemas.microsoft.com/office/drawing/2014/main" val="10001"/>
                  </a:ext>
                </a:extLst>
              </a:tr>
              <a:tr h="914345">
                <a:tc>
                  <a:txBody>
                    <a:bodyPr/>
                    <a:lstStyle/>
                    <a:p>
                      <a:pPr algn="l"/>
                      <a:r>
                        <a:rPr lang="zh-CHS" altLang="en-US" sz="1800" dirty="0" smtClean="0"/>
                        <a:t>因变量特征</a:t>
                      </a:r>
                      <a:endParaRPr lang="zh-CHS" altLang="en-US" sz="1800" dirty="0"/>
                    </a:p>
                  </a:txBody>
                  <a:tcPr marL="91449" marR="91449" marT="45717" marB="45717"/>
                </a:tc>
                <a:tc>
                  <a:txBody>
                    <a:bodyPr/>
                    <a:lstStyle/>
                    <a:p>
                      <a:r>
                        <a:rPr lang="zh-CHS" altLang="en-US" sz="1800" dirty="0" smtClean="0"/>
                        <a:t>企业的总违约概率，一般为季度数据。取值在</a:t>
                      </a:r>
                      <a:r>
                        <a:rPr lang="en-US" altLang="zh-CHS" sz="1800" dirty="0" smtClean="0"/>
                        <a:t>0</a:t>
                      </a:r>
                      <a:r>
                        <a:rPr lang="zh-CHS" altLang="en-US" sz="1800" dirty="0" smtClean="0"/>
                        <a:t>到</a:t>
                      </a:r>
                      <a:r>
                        <a:rPr lang="en-US" altLang="zh-CHS" sz="1800" dirty="0" smtClean="0"/>
                        <a:t>1</a:t>
                      </a:r>
                      <a:r>
                        <a:rPr lang="zh-CHS" altLang="en-US" sz="1800" dirty="0" smtClean="0"/>
                        <a:t>之间。</a:t>
                      </a:r>
                      <a:endParaRPr lang="zh-CHS" altLang="en-US" sz="1800" dirty="0"/>
                    </a:p>
                  </a:txBody>
                  <a:tcPr marL="91449" marR="91449" marT="45717" marB="45717"/>
                </a:tc>
                <a:tc>
                  <a:txBody>
                    <a:bodyPr/>
                    <a:lstStyle/>
                    <a:p>
                      <a:r>
                        <a:rPr lang="zh-CHS" altLang="en-US" sz="1800" dirty="0" smtClean="0"/>
                        <a:t>分行业单个企业的违约状况，取值为</a:t>
                      </a:r>
                      <a:r>
                        <a:rPr lang="en-US" altLang="zh-CHS" sz="1800" dirty="0" smtClean="0"/>
                        <a:t>1</a:t>
                      </a:r>
                      <a:r>
                        <a:rPr lang="zh-CHS" altLang="en-US" sz="1800" dirty="0" smtClean="0"/>
                        <a:t>或</a:t>
                      </a:r>
                      <a:r>
                        <a:rPr lang="en-US" altLang="zh-CHS" sz="1800" dirty="0" smtClean="0"/>
                        <a:t>0</a:t>
                      </a:r>
                      <a:r>
                        <a:rPr lang="zh-CHS" altLang="en-US" sz="1800" dirty="0" smtClean="0"/>
                        <a:t>，代表违约状况。</a:t>
                      </a:r>
                      <a:endParaRPr lang="zh-CHS" altLang="en-US" sz="1800" dirty="0"/>
                    </a:p>
                  </a:txBody>
                  <a:tcPr marL="91449" marR="91449" marT="45717" marB="45717"/>
                </a:tc>
                <a:extLst>
                  <a:ext uri="{0D108BD9-81ED-4DB2-BD59-A6C34878D82A}">
                    <a16:rowId xmlns:a16="http://schemas.microsoft.com/office/drawing/2014/main" val="10002"/>
                  </a:ext>
                </a:extLst>
              </a:tr>
              <a:tr h="1462951">
                <a:tc>
                  <a:txBody>
                    <a:bodyPr/>
                    <a:lstStyle/>
                    <a:p>
                      <a:pPr algn="l"/>
                      <a:r>
                        <a:rPr lang="zh-CHS" altLang="en-US" sz="1800" dirty="0" smtClean="0"/>
                        <a:t>模型原理</a:t>
                      </a:r>
                      <a:endParaRPr lang="zh-CHS" altLang="en-US" sz="1800" dirty="0"/>
                    </a:p>
                  </a:txBody>
                  <a:tcPr marL="91449" marR="91449" marT="45717" marB="45717"/>
                </a:tc>
                <a:tc>
                  <a:txBody>
                    <a:bodyPr/>
                    <a:lstStyle/>
                    <a:p>
                      <a:r>
                        <a:rPr lang="zh-CHS" altLang="en-US" sz="1800" dirty="0" smtClean="0"/>
                        <a:t>实际上是非线性回归经过一定变换的线性回归的回归分析。</a:t>
                      </a:r>
                      <a:endParaRPr lang="zh-CHS" altLang="en-US" sz="1800" dirty="0"/>
                    </a:p>
                  </a:txBody>
                  <a:tcPr marL="91449" marR="91449" marT="45717" marB="45717"/>
                </a:tc>
                <a:tc>
                  <a:txBody>
                    <a:bodyPr/>
                    <a:lstStyle/>
                    <a:p>
                      <a:r>
                        <a:rPr lang="zh-CHS" altLang="en-US" sz="1800" dirty="0" smtClean="0"/>
                        <a:t>实际上是根据已有的个体状态的各方面特征来判断未来个体可能的状态的分类与判别分析。</a:t>
                      </a:r>
                      <a:endParaRPr lang="zh-CHS" altLang="en-US" sz="1800" dirty="0"/>
                    </a:p>
                  </a:txBody>
                  <a:tcPr marL="91449" marR="91449" marT="45717" marB="45717"/>
                </a:tc>
                <a:extLst>
                  <a:ext uri="{0D108BD9-81ED-4DB2-BD59-A6C34878D82A}">
                    <a16:rowId xmlns:a16="http://schemas.microsoft.com/office/drawing/2014/main" val="10003"/>
                  </a:ext>
                </a:extLst>
              </a:tr>
              <a:tr h="640041">
                <a:tc>
                  <a:txBody>
                    <a:bodyPr/>
                    <a:lstStyle/>
                    <a:p>
                      <a:pPr algn="l"/>
                      <a:r>
                        <a:rPr lang="zh-CHS" altLang="en-US" sz="1800" dirty="0" smtClean="0"/>
                        <a:t>应用环境</a:t>
                      </a:r>
                      <a:endParaRPr lang="zh-CHS" altLang="en-US" sz="1800" dirty="0"/>
                    </a:p>
                  </a:txBody>
                  <a:tcPr marL="91449" marR="91449" marT="45717" marB="45717"/>
                </a:tc>
                <a:tc>
                  <a:txBody>
                    <a:bodyPr/>
                    <a:lstStyle/>
                    <a:p>
                      <a:r>
                        <a:rPr lang="zh-CHS" altLang="en-US" sz="1800" dirty="0" smtClean="0"/>
                        <a:t>极端情景，如金融危机，经济危机。</a:t>
                      </a:r>
                      <a:endParaRPr lang="zh-CHS" altLang="en-US" sz="1800" dirty="0"/>
                    </a:p>
                  </a:txBody>
                  <a:tcPr marL="91449" marR="91449" marT="45717" marB="45717"/>
                </a:tc>
                <a:tc>
                  <a:txBody>
                    <a:bodyPr/>
                    <a:lstStyle/>
                    <a:p>
                      <a:r>
                        <a:rPr lang="zh-CHS" altLang="en-US" sz="1800" dirty="0" smtClean="0"/>
                        <a:t>可应用于一般状况的分析。</a:t>
                      </a:r>
                      <a:endParaRPr lang="zh-CHS" altLang="en-US" sz="1800" dirty="0"/>
                    </a:p>
                  </a:txBody>
                  <a:tcPr marL="91449" marR="91449" marT="45717" marB="45717"/>
                </a:tc>
                <a:extLst>
                  <a:ext uri="{0D108BD9-81ED-4DB2-BD59-A6C34878D82A}">
                    <a16:rowId xmlns:a16="http://schemas.microsoft.com/office/drawing/2014/main" val="10004"/>
                  </a:ext>
                </a:extLst>
              </a:tr>
            </a:tbl>
          </a:graphicData>
        </a:graphic>
      </p:graphicFrame>
      <p:cxnSp>
        <p:nvCxnSpPr>
          <p:cNvPr id="9" name="直接连接符 8"/>
          <p:cNvCxnSpPr/>
          <p:nvPr/>
        </p:nvCxnSpPr>
        <p:spPr>
          <a:xfrm rot="10800000">
            <a:off x="1403350" y="2276475"/>
            <a:ext cx="2160588" cy="431800"/>
          </a:xfrm>
          <a:prstGeom prst="line">
            <a:avLst/>
          </a:prstGeom>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标题 1"/>
          <p:cNvSpPr>
            <a:spLocks noGrp="1"/>
          </p:cNvSpPr>
          <p:nvPr>
            <p:ph type="title"/>
          </p:nvPr>
        </p:nvSpPr>
        <p:spPr/>
        <p:txBody>
          <a:bodyPr/>
          <a:lstStyle/>
          <a:p>
            <a:pPr eaLnBrk="1" hangingPunct="1"/>
            <a:r>
              <a:rPr lang="zh-CHS" altLang="en-US" smtClean="0"/>
              <a:t>二、个人信用压力测试</a:t>
            </a:r>
          </a:p>
        </p:txBody>
      </p:sp>
      <p:sp>
        <p:nvSpPr>
          <p:cNvPr id="11268" name="内容占位符 5"/>
          <p:cNvSpPr>
            <a:spLocks noGrp="1"/>
          </p:cNvSpPr>
          <p:nvPr>
            <p:ph idx="1"/>
          </p:nvPr>
        </p:nvSpPr>
        <p:spPr/>
        <p:txBody>
          <a:bodyPr/>
          <a:lstStyle/>
          <a:p>
            <a:pPr eaLnBrk="1" hangingPunct="1"/>
            <a:r>
              <a:rPr lang="zh-CHS" altLang="en-US" sz="2200" smtClean="0"/>
              <a:t>承压对象：信贷风险</a:t>
            </a:r>
            <a:endParaRPr lang="en-US" altLang="zh-CHS" sz="2200" smtClean="0"/>
          </a:p>
          <a:p>
            <a:pPr eaLnBrk="1" hangingPunct="1"/>
            <a:r>
              <a:rPr lang="zh-CHS" altLang="en-US" sz="2200" smtClean="0"/>
              <a:t>承压指标：客户违约状况（</a:t>
            </a:r>
            <a:r>
              <a:rPr lang="en-US" altLang="zh-CHS" sz="2200" smtClean="0"/>
              <a:t>p=1,</a:t>
            </a:r>
            <a:r>
              <a:rPr lang="zh-CHS" altLang="en-US" sz="2200" smtClean="0"/>
              <a:t>客户违约，</a:t>
            </a:r>
            <a:r>
              <a:rPr lang="en-US" altLang="zh-CHS" sz="2200" smtClean="0"/>
              <a:t>p=0</a:t>
            </a:r>
            <a:r>
              <a:rPr lang="zh-CHS" altLang="en-US" sz="2200" smtClean="0"/>
              <a:t>，客户未违约）</a:t>
            </a:r>
            <a:endParaRPr lang="en-US" altLang="zh-CHS" sz="2200" smtClean="0"/>
          </a:p>
          <a:p>
            <a:pPr eaLnBrk="1" hangingPunct="1"/>
            <a:r>
              <a:rPr lang="zh-CHS" altLang="en-US" sz="2200" smtClean="0"/>
              <a:t>压力因素：客户经济状况变动</a:t>
            </a:r>
            <a:endParaRPr lang="en-US" altLang="zh-CHS" sz="2200" smtClean="0"/>
          </a:p>
          <a:p>
            <a:pPr eaLnBrk="1" hangingPunct="1"/>
            <a:r>
              <a:rPr lang="zh-CHS" altLang="en-US" sz="2200" smtClean="0"/>
              <a:t>压力指标：客户状况（来源于分期付款与融资租赁申请表）</a:t>
            </a:r>
            <a:endParaRPr lang="en-US" altLang="zh-CHS" sz="2200" smtClean="0"/>
          </a:p>
          <a:p>
            <a:pPr eaLnBrk="1" hangingPunct="1"/>
            <a:endParaRPr lang="en-US" altLang="zh-CHS" sz="2200" smtClean="0"/>
          </a:p>
          <a:p>
            <a:pPr eaLnBrk="1" hangingPunct="1"/>
            <a:r>
              <a:rPr lang="zh-CHS" altLang="en-US" sz="2200" smtClean="0"/>
              <a:t>应用模型：以二分类变量</a:t>
            </a:r>
            <a:r>
              <a:rPr lang="en-US" altLang="zh-CHS" sz="2200" smtClean="0"/>
              <a:t>-</a:t>
            </a:r>
            <a:r>
              <a:rPr lang="zh-CHS" altLang="en-US" sz="2200" smtClean="0"/>
              <a:t>客户违约状态作为因变量，各项客户财务等指标作为自变量，做</a:t>
            </a:r>
            <a:r>
              <a:rPr lang="en-US" altLang="zh-CHS" sz="2200" smtClean="0"/>
              <a:t>logistic</a:t>
            </a:r>
            <a:r>
              <a:rPr lang="zh-CHS" altLang="en-US" sz="2200" smtClean="0"/>
              <a:t>回归分析。（与宏观压力测试的模型有本质不同）</a:t>
            </a:r>
            <a:endParaRPr lang="en-US" altLang="zh-CHS" sz="2200" smtClean="0"/>
          </a:p>
          <a:p>
            <a:pPr eaLnBrk="1" hangingPunct="1"/>
            <a:endParaRPr lang="en-US" altLang="zh-CHS" sz="2400" smtClean="0"/>
          </a:p>
          <a:p>
            <a:pPr eaLnBrk="1" hangingPunct="1"/>
            <a:r>
              <a:rPr lang="zh-CHS" altLang="en-US" sz="2000" i="1" smtClean="0"/>
              <a:t>          注意：在自变量中如果存在二分类及多分类变量，设置为哑变量更有助于模型的拟合。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animEffect transition="in" filter="blinds(horizontal)">
                                      <p:cBhvr>
                                        <p:cTn id="7" dur="500"/>
                                        <p:tgtEl>
                                          <p:spTgt spid="1126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8">
                                            <p:txEl>
                                              <p:pRg st="1" end="1"/>
                                            </p:txEl>
                                          </p:spTgt>
                                        </p:tgtEl>
                                        <p:attrNameLst>
                                          <p:attrName>style.visibility</p:attrName>
                                        </p:attrNameLst>
                                      </p:cBhvr>
                                      <p:to>
                                        <p:strVal val="visible"/>
                                      </p:to>
                                    </p:set>
                                    <p:animEffect transition="in" filter="blinds(horizontal)">
                                      <p:cBhvr>
                                        <p:cTn id="12" dur="500"/>
                                        <p:tgtEl>
                                          <p:spTgt spid="1126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8">
                                            <p:txEl>
                                              <p:pRg st="2" end="2"/>
                                            </p:txEl>
                                          </p:spTgt>
                                        </p:tgtEl>
                                        <p:attrNameLst>
                                          <p:attrName>style.visibility</p:attrName>
                                        </p:attrNameLst>
                                      </p:cBhvr>
                                      <p:to>
                                        <p:strVal val="visible"/>
                                      </p:to>
                                    </p:set>
                                    <p:animEffect transition="in" filter="blinds(horizontal)">
                                      <p:cBhvr>
                                        <p:cTn id="17" dur="500"/>
                                        <p:tgtEl>
                                          <p:spTgt spid="1126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268">
                                            <p:txEl>
                                              <p:pRg st="3" end="3"/>
                                            </p:txEl>
                                          </p:spTgt>
                                        </p:tgtEl>
                                        <p:attrNameLst>
                                          <p:attrName>style.visibility</p:attrName>
                                        </p:attrNameLst>
                                      </p:cBhvr>
                                      <p:to>
                                        <p:strVal val="visible"/>
                                      </p:to>
                                    </p:set>
                                    <p:animEffect transition="in" filter="blinds(horizontal)">
                                      <p:cBhvr>
                                        <p:cTn id="22" dur="500"/>
                                        <p:tgtEl>
                                          <p:spTgt spid="1126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268">
                                            <p:txEl>
                                              <p:pRg st="5" end="5"/>
                                            </p:txEl>
                                          </p:spTgt>
                                        </p:tgtEl>
                                        <p:attrNameLst>
                                          <p:attrName>style.visibility</p:attrName>
                                        </p:attrNameLst>
                                      </p:cBhvr>
                                      <p:to>
                                        <p:strVal val="visible"/>
                                      </p:to>
                                    </p:set>
                                    <p:animEffect transition="in" filter="blinds(horizontal)">
                                      <p:cBhvr>
                                        <p:cTn id="27" dur="500"/>
                                        <p:tgtEl>
                                          <p:spTgt spid="11268">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268">
                                            <p:txEl>
                                              <p:pRg st="7" end="7"/>
                                            </p:txEl>
                                          </p:spTgt>
                                        </p:tgtEl>
                                        <p:attrNameLst>
                                          <p:attrName>style.visibility</p:attrName>
                                        </p:attrNameLst>
                                      </p:cBhvr>
                                      <p:to>
                                        <p:strVal val="visible"/>
                                      </p:to>
                                    </p:set>
                                    <p:animEffect transition="in" filter="blinds(horizontal)">
                                      <p:cBhvr>
                                        <p:cTn id="32" dur="500"/>
                                        <p:tgtEl>
                                          <p:spTgt spid="1126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标题 1"/>
          <p:cNvSpPr>
            <a:spLocks noGrp="1"/>
          </p:cNvSpPr>
          <p:nvPr>
            <p:ph type="title"/>
          </p:nvPr>
        </p:nvSpPr>
        <p:spPr/>
        <p:txBody>
          <a:bodyPr/>
          <a:lstStyle/>
          <a:p>
            <a:pPr eaLnBrk="1" hangingPunct="1"/>
            <a:r>
              <a:rPr lang="zh-CHS" altLang="en-US" smtClean="0"/>
              <a:t>二、个人信用压力测试</a:t>
            </a:r>
          </a:p>
        </p:txBody>
      </p:sp>
      <p:sp>
        <p:nvSpPr>
          <p:cNvPr id="12292" name="内容占位符 5"/>
          <p:cNvSpPr>
            <a:spLocks noGrp="1"/>
          </p:cNvSpPr>
          <p:nvPr>
            <p:ph idx="1"/>
          </p:nvPr>
        </p:nvSpPr>
        <p:spPr/>
        <p:txBody>
          <a:bodyPr/>
          <a:lstStyle/>
          <a:p>
            <a:pPr eaLnBrk="1" hangingPunct="1"/>
            <a:r>
              <a:rPr lang="en-US" altLang="zh-CHS" sz="2000" b="1" u="sng" smtClean="0"/>
              <a:t>SPSS</a:t>
            </a:r>
            <a:r>
              <a:rPr lang="zh-CHS" altLang="en-US" sz="2000" b="1" u="sng" smtClean="0"/>
              <a:t>软件应用</a:t>
            </a:r>
            <a:endParaRPr lang="en-US" altLang="zh-CHS" sz="2000" b="1" u="sng" smtClean="0"/>
          </a:p>
          <a:p>
            <a:pPr eaLnBrk="1" hangingPunct="1"/>
            <a:r>
              <a:rPr lang="en-US" altLang="zh-CHS" sz="2000" smtClean="0"/>
              <a:t>1</a:t>
            </a:r>
            <a:r>
              <a:rPr lang="zh-CHS" altLang="en-US" sz="2000" smtClean="0"/>
              <a:t>、输入个人信用情景（取值</a:t>
            </a:r>
            <a:r>
              <a:rPr lang="en-US" altLang="zh-CHS" sz="2000" smtClean="0"/>
              <a:t>0</a:t>
            </a:r>
            <a:r>
              <a:rPr lang="zh-CHS" altLang="en-US" sz="2000" smtClean="0"/>
              <a:t>和</a:t>
            </a:r>
            <a:r>
              <a:rPr lang="en-US" altLang="zh-CHS" sz="2000" smtClean="0"/>
              <a:t>1</a:t>
            </a:r>
            <a:r>
              <a:rPr lang="zh-CHS" altLang="en-US" sz="2000" smtClean="0"/>
              <a:t>的二分量，</a:t>
            </a:r>
            <a:r>
              <a:rPr lang="en-US" altLang="zh-CHS" sz="2000" smtClean="0"/>
              <a:t>0</a:t>
            </a:r>
            <a:r>
              <a:rPr lang="zh-CHS" altLang="en-US" sz="2000" smtClean="0"/>
              <a:t>为未发生违约，</a:t>
            </a:r>
            <a:r>
              <a:rPr lang="en-US" altLang="zh-CHS" sz="2000" smtClean="0"/>
              <a:t>1</a:t>
            </a:r>
            <a:r>
              <a:rPr lang="zh-CHS" altLang="en-US" sz="2000" smtClean="0"/>
              <a:t>为发生了违约），作为因变量。</a:t>
            </a:r>
            <a:endParaRPr lang="en-US" altLang="zh-CHS" sz="2000" smtClean="0"/>
          </a:p>
          <a:p>
            <a:pPr eaLnBrk="1" hangingPunct="1"/>
            <a:r>
              <a:rPr lang="en-US" altLang="zh-CHS" sz="2000" smtClean="0"/>
              <a:t>2</a:t>
            </a:r>
            <a:r>
              <a:rPr lang="zh-CHS" altLang="en-US" sz="2000" smtClean="0"/>
              <a:t>、输入各种个人信用信息，作为自变量（多分量设置为哑变量，单击“分类”</a:t>
            </a:r>
            <a:r>
              <a:rPr lang="en-US" altLang="zh-CHS" sz="2000" smtClean="0"/>
              <a:t>—</a:t>
            </a:r>
            <a:r>
              <a:rPr lang="zh-CHS" altLang="en-US" sz="2000" smtClean="0"/>
              <a:t>默认</a:t>
            </a:r>
            <a:r>
              <a:rPr lang="en-US" altLang="zh-CHS" sz="2000" smtClean="0"/>
              <a:t>indicator</a:t>
            </a:r>
            <a:r>
              <a:rPr lang="zh-CHS" altLang="en-US" sz="2000" smtClean="0"/>
              <a:t>类型哑变量）。</a:t>
            </a:r>
            <a:endParaRPr lang="en-US" altLang="zh-CHS" sz="2000" smtClean="0"/>
          </a:p>
          <a:p>
            <a:pPr eaLnBrk="1" hangingPunct="1"/>
            <a:r>
              <a:rPr lang="en-US" altLang="zh-CHS" sz="2000" smtClean="0"/>
              <a:t>3</a:t>
            </a:r>
            <a:r>
              <a:rPr lang="zh-CHS" altLang="en-US" sz="2000" smtClean="0"/>
              <a:t>、做</a:t>
            </a:r>
            <a:r>
              <a:rPr lang="en-US" altLang="zh-CHS" sz="2000" smtClean="0"/>
              <a:t>logistic</a:t>
            </a:r>
            <a:r>
              <a:rPr lang="zh-CHS" altLang="en-US" sz="2000" smtClean="0"/>
              <a:t>回归。（运行</a:t>
            </a:r>
            <a:r>
              <a:rPr lang="en-US" altLang="zh-CHS" sz="2000" smtClean="0"/>
              <a:t>regression-</a:t>
            </a:r>
            <a:r>
              <a:rPr lang="zh-CHS" altLang="en-US" sz="2000" smtClean="0"/>
              <a:t>二元</a:t>
            </a:r>
            <a:r>
              <a:rPr lang="en-US" altLang="zh-CHS" sz="2000" smtClean="0"/>
              <a:t>logistic</a:t>
            </a:r>
            <a:r>
              <a:rPr lang="zh-CHS" altLang="en-US" sz="2000" smtClean="0"/>
              <a:t>）</a:t>
            </a:r>
            <a:endParaRPr lang="en-US" altLang="zh-CHS" sz="2000" smtClean="0"/>
          </a:p>
          <a:p>
            <a:pPr eaLnBrk="1" hangingPunct="1"/>
            <a:r>
              <a:rPr lang="en-US" altLang="zh-CHS" sz="2000" smtClean="0"/>
              <a:t>4</a:t>
            </a:r>
            <a:r>
              <a:rPr lang="zh-CHS" altLang="en-US" sz="2000" smtClean="0"/>
              <a:t>、在</a:t>
            </a:r>
            <a:r>
              <a:rPr lang="en-US" altLang="zh-CHS" sz="2000" smtClean="0"/>
              <a:t>save</a:t>
            </a:r>
            <a:r>
              <a:rPr lang="zh-CHS" altLang="en-US" sz="2000" smtClean="0"/>
              <a:t>选项中勾选“概率”和“组成员”，使各项的可能概率以新增的变量形式显示。</a:t>
            </a:r>
            <a:endParaRPr lang="en-US" altLang="zh-CHS" sz="2000" smtClean="0"/>
          </a:p>
          <a:p>
            <a:pPr eaLnBrk="1" hangingPunct="1"/>
            <a:r>
              <a:rPr lang="en-US" altLang="zh-CHS" sz="2000" smtClean="0"/>
              <a:t>5</a:t>
            </a:r>
            <a:r>
              <a:rPr lang="zh-CHS" altLang="en-US" sz="2000" smtClean="0"/>
              <a:t>、单击“选项”，设置“分类标准值”，系统默认值为</a:t>
            </a:r>
            <a:r>
              <a:rPr lang="en-US" altLang="zh-CHS" sz="2000" smtClean="0"/>
              <a:t>0.5</a:t>
            </a:r>
            <a:r>
              <a:rPr lang="zh-CHS" altLang="en-US" sz="2000" smtClean="0"/>
              <a:t>。</a:t>
            </a:r>
            <a:endParaRPr lang="en-US" altLang="zh-CHS" sz="2000" smtClean="0"/>
          </a:p>
          <a:p>
            <a:pPr eaLnBrk="1" hangingPunct="1"/>
            <a:r>
              <a:rPr lang="en-US" altLang="zh-CHS" sz="2000" smtClean="0"/>
              <a:t>6</a:t>
            </a:r>
            <a:r>
              <a:rPr lang="zh-CHS" altLang="en-US" sz="2000" smtClean="0"/>
              <a:t>、选择变量的选取方式，默认为全部进入。</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Effect transition="in" filter="blinds(horizontal)">
                                      <p:cBhvr>
                                        <p:cTn id="7" dur="500"/>
                                        <p:tgtEl>
                                          <p:spTgt spid="1229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2">
                                            <p:txEl>
                                              <p:pRg st="1" end="1"/>
                                            </p:txEl>
                                          </p:spTgt>
                                        </p:tgtEl>
                                        <p:attrNameLst>
                                          <p:attrName>style.visibility</p:attrName>
                                        </p:attrNameLst>
                                      </p:cBhvr>
                                      <p:to>
                                        <p:strVal val="visible"/>
                                      </p:to>
                                    </p:set>
                                    <p:animEffect transition="in" filter="blinds(horizontal)">
                                      <p:cBhvr>
                                        <p:cTn id="12" dur="500"/>
                                        <p:tgtEl>
                                          <p:spTgt spid="1229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2">
                                            <p:txEl>
                                              <p:pRg st="2" end="2"/>
                                            </p:txEl>
                                          </p:spTgt>
                                        </p:tgtEl>
                                        <p:attrNameLst>
                                          <p:attrName>style.visibility</p:attrName>
                                        </p:attrNameLst>
                                      </p:cBhvr>
                                      <p:to>
                                        <p:strVal val="visible"/>
                                      </p:to>
                                    </p:set>
                                    <p:animEffect transition="in" filter="blinds(horizontal)">
                                      <p:cBhvr>
                                        <p:cTn id="17" dur="500"/>
                                        <p:tgtEl>
                                          <p:spTgt spid="1229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2">
                                            <p:txEl>
                                              <p:pRg st="3" end="3"/>
                                            </p:txEl>
                                          </p:spTgt>
                                        </p:tgtEl>
                                        <p:attrNameLst>
                                          <p:attrName>style.visibility</p:attrName>
                                        </p:attrNameLst>
                                      </p:cBhvr>
                                      <p:to>
                                        <p:strVal val="visible"/>
                                      </p:to>
                                    </p:set>
                                    <p:animEffect transition="in" filter="blinds(horizontal)">
                                      <p:cBhvr>
                                        <p:cTn id="22" dur="500"/>
                                        <p:tgtEl>
                                          <p:spTgt spid="1229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2">
                                            <p:txEl>
                                              <p:pRg st="4" end="4"/>
                                            </p:txEl>
                                          </p:spTgt>
                                        </p:tgtEl>
                                        <p:attrNameLst>
                                          <p:attrName>style.visibility</p:attrName>
                                        </p:attrNameLst>
                                      </p:cBhvr>
                                      <p:to>
                                        <p:strVal val="visible"/>
                                      </p:to>
                                    </p:set>
                                    <p:animEffect transition="in" filter="blinds(horizontal)">
                                      <p:cBhvr>
                                        <p:cTn id="27" dur="500"/>
                                        <p:tgtEl>
                                          <p:spTgt spid="1229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2">
                                            <p:txEl>
                                              <p:pRg st="5" end="5"/>
                                            </p:txEl>
                                          </p:spTgt>
                                        </p:tgtEl>
                                        <p:attrNameLst>
                                          <p:attrName>style.visibility</p:attrName>
                                        </p:attrNameLst>
                                      </p:cBhvr>
                                      <p:to>
                                        <p:strVal val="visible"/>
                                      </p:to>
                                    </p:set>
                                    <p:animEffect transition="in" filter="blinds(horizontal)">
                                      <p:cBhvr>
                                        <p:cTn id="32" dur="500"/>
                                        <p:tgtEl>
                                          <p:spTgt spid="12292">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292">
                                            <p:txEl>
                                              <p:pRg st="6" end="6"/>
                                            </p:txEl>
                                          </p:spTgt>
                                        </p:tgtEl>
                                        <p:attrNameLst>
                                          <p:attrName>style.visibility</p:attrName>
                                        </p:attrNameLst>
                                      </p:cBhvr>
                                      <p:to>
                                        <p:strVal val="visible"/>
                                      </p:to>
                                    </p:set>
                                    <p:animEffect transition="in" filter="blinds(horizontal)">
                                      <p:cBhvr>
                                        <p:cTn id="37" dur="500"/>
                                        <p:tgtEl>
                                          <p:spTgt spid="1229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标题 1"/>
          <p:cNvSpPr>
            <a:spLocks noGrp="1"/>
          </p:cNvSpPr>
          <p:nvPr>
            <p:ph type="title"/>
          </p:nvPr>
        </p:nvSpPr>
        <p:spPr/>
        <p:txBody>
          <a:bodyPr/>
          <a:lstStyle/>
          <a:p>
            <a:pPr eaLnBrk="1" hangingPunct="1"/>
            <a:r>
              <a:rPr lang="zh-CHS" altLang="en-US" sz="3200" smtClean="0"/>
              <a:t>学习中发现的其他问题</a:t>
            </a:r>
          </a:p>
        </p:txBody>
      </p:sp>
      <p:sp>
        <p:nvSpPr>
          <p:cNvPr id="14340" name="内容占位符 5"/>
          <p:cNvSpPr>
            <a:spLocks noGrp="1"/>
          </p:cNvSpPr>
          <p:nvPr>
            <p:ph idx="1"/>
          </p:nvPr>
        </p:nvSpPr>
        <p:spPr>
          <a:xfrm>
            <a:off x="457200" y="2133600"/>
            <a:ext cx="8229600" cy="3992563"/>
          </a:xfrm>
        </p:spPr>
        <p:txBody>
          <a:bodyPr/>
          <a:lstStyle/>
          <a:p>
            <a:pPr eaLnBrk="1" hangingPunct="1">
              <a:buFont typeface="Arial" charset="0"/>
              <a:buNone/>
            </a:pPr>
            <a:r>
              <a:rPr lang="zh-CHS" altLang="en-US" sz="2000" smtClean="0"/>
              <a:t>              由于中联重科的国外客户所属国家的个人信用体制较为完善，比较适合经典的</a:t>
            </a:r>
            <a:r>
              <a:rPr lang="en-US" altLang="zh-CHS" sz="2000" smtClean="0"/>
              <a:t>var</a:t>
            </a:r>
            <a:r>
              <a:rPr lang="zh-CHS" altLang="en-US" sz="2000" smtClean="0"/>
              <a:t>分析。但目前来看，外国客户还不是销售的主体部分。不知道是否要利用</a:t>
            </a:r>
            <a:r>
              <a:rPr lang="en-US" altLang="zh-CHS" sz="2000" smtClean="0"/>
              <a:t>VaR</a:t>
            </a:r>
            <a:r>
              <a:rPr lang="zh-CHS" altLang="en-US" sz="2000" smtClean="0"/>
              <a:t>分析来解决一般状态中的信用风险问题。</a:t>
            </a:r>
            <a:endParaRPr lang="en-US" altLang="zh-CHS" sz="2000" smtClean="0"/>
          </a:p>
          <a:p>
            <a:pPr eaLnBrk="1" hangingPunct="1">
              <a:buFont typeface="Arial" charset="0"/>
              <a:buNone/>
            </a:pPr>
            <a:r>
              <a:rPr lang="zh-CHS" altLang="en-US" sz="2000" smtClean="0"/>
              <a:t>               运用</a:t>
            </a:r>
            <a:r>
              <a:rPr lang="en-US" altLang="zh-CHS" sz="2000" smtClean="0"/>
              <a:t>VaR</a:t>
            </a:r>
            <a:r>
              <a:rPr lang="zh-CHS" altLang="en-US" sz="2000" smtClean="0"/>
              <a:t>分析，常用的方法有蒙特 卡罗模拟法。运用随机分布函数，模拟可能发生的情况。蒙特 卡罗模拟法的应用软件包括</a:t>
            </a:r>
            <a:r>
              <a:rPr lang="en-US" altLang="zh-CHS" sz="2000" smtClean="0"/>
              <a:t>matlab</a:t>
            </a:r>
            <a:r>
              <a:rPr lang="zh-CHS" altLang="en-US" sz="2000" smtClean="0"/>
              <a:t>，是我正在打算学习的软件。之前没有接触过，但是大学本科阶段有</a:t>
            </a:r>
            <a:r>
              <a:rPr lang="en-US" altLang="zh-CHS" sz="2000" smtClean="0"/>
              <a:t>c</a:t>
            </a:r>
            <a:r>
              <a:rPr lang="zh-CHS" altLang="en-US" sz="2000" smtClean="0"/>
              <a:t>语言必修课，并且通过计算机三级考试。对于编程语言有一定的基础知识。不知我们的项目里是否能用到这方面的知识。我想在应用中学习，才能进步更快。</a:t>
            </a:r>
            <a:endParaRPr lang="en-US" altLang="zh-CHS" sz="20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40">
                                            <p:txEl>
                                              <p:pRg st="0" end="0"/>
                                            </p:txEl>
                                          </p:spTgt>
                                        </p:tgtEl>
                                        <p:attrNameLst>
                                          <p:attrName>style.visibility</p:attrName>
                                        </p:attrNameLst>
                                      </p:cBhvr>
                                      <p:to>
                                        <p:strVal val="visible"/>
                                      </p:to>
                                    </p:set>
                                    <p:animEffect transition="in" filter="blinds(horizontal)">
                                      <p:cBhvr>
                                        <p:cTn id="12" dur="500"/>
                                        <p:tgtEl>
                                          <p:spTgt spid="1434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340">
                                            <p:txEl>
                                              <p:pRg st="1" end="1"/>
                                            </p:txEl>
                                          </p:spTgt>
                                        </p:tgtEl>
                                        <p:attrNameLst>
                                          <p:attrName>style.visibility</p:attrName>
                                        </p:attrNameLst>
                                      </p:cBhvr>
                                      <p:to>
                                        <p:strVal val="visible"/>
                                      </p:to>
                                    </p:set>
                                    <p:animEffect transition="in" filter="blinds(horizontal)">
                                      <p:cBhvr>
                                        <p:cTn id="17" dur="500"/>
                                        <p:tgtEl>
                                          <p:spTgt spid="1434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xit" presetSubtype="10" fill="hold" grpId="1" nodeType="clickEffect">
                                  <p:stCondLst>
                                    <p:cond delay="0"/>
                                  </p:stCondLst>
                                  <p:childTnLst>
                                    <p:animEffect transition="out" filter="blinds(horizontal)">
                                      <p:cBhvr>
                                        <p:cTn id="21" dur="500"/>
                                        <p:tgtEl>
                                          <p:spTgt spid="14339"/>
                                        </p:tgtEl>
                                      </p:cBhvr>
                                    </p:animEffect>
                                    <p:set>
                                      <p:cBhvr>
                                        <p:cTn id="22" dur="1" fill="hold">
                                          <p:stCondLst>
                                            <p:cond delay="499"/>
                                          </p:stCondLst>
                                        </p:cTn>
                                        <p:tgtEl>
                                          <p:spTgt spid="14339"/>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500"/>
                                        <p:tgtEl>
                                          <p:spTgt spid="14340">
                                            <p:txEl>
                                              <p:pRg st="0" end="0"/>
                                            </p:txEl>
                                          </p:spTgt>
                                        </p:tgtEl>
                                      </p:cBhvr>
                                    </p:animEffect>
                                    <p:set>
                                      <p:cBhvr>
                                        <p:cTn id="25" dur="1" fill="hold">
                                          <p:stCondLst>
                                            <p:cond delay="499"/>
                                          </p:stCondLst>
                                        </p:cTn>
                                        <p:tgtEl>
                                          <p:spTgt spid="14340">
                                            <p:txEl>
                                              <p:pRg st="0" end="0"/>
                                            </p:txEl>
                                          </p:spTgt>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xit" presetSubtype="10" fill="hold" grpId="1" nodeType="clickEffect">
                                  <p:stCondLst>
                                    <p:cond delay="0"/>
                                  </p:stCondLst>
                                  <p:childTnLst>
                                    <p:animEffect transition="out" filter="blinds(horizontal)">
                                      <p:cBhvr>
                                        <p:cTn id="29" dur="500"/>
                                        <p:tgtEl>
                                          <p:spTgt spid="14340">
                                            <p:txEl>
                                              <p:pRg st="1" end="1"/>
                                            </p:txEl>
                                          </p:spTgt>
                                        </p:tgtEl>
                                      </p:cBhvr>
                                    </p:animEffect>
                                    <p:set>
                                      <p:cBhvr>
                                        <p:cTn id="30" dur="1" fill="hold">
                                          <p:stCondLst>
                                            <p:cond delay="499"/>
                                          </p:stCondLst>
                                        </p:cTn>
                                        <p:tgtEl>
                                          <p:spTgt spid="14340">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39" grpId="1"/>
      <p:bldP spid="14340" grpId="0" build="p"/>
      <p:bldP spid="14340"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标题 1"/>
          <p:cNvSpPr>
            <a:spLocks noGrp="1"/>
          </p:cNvSpPr>
          <p:nvPr>
            <p:ph type="title"/>
          </p:nvPr>
        </p:nvSpPr>
        <p:spPr/>
        <p:txBody>
          <a:bodyPr/>
          <a:lstStyle/>
          <a:p>
            <a:pPr eaLnBrk="1" hangingPunct="1"/>
            <a:r>
              <a:rPr lang="zh-CHS" altLang="en-US" sz="3600" b="1" smtClean="0"/>
              <a:t>参考文献</a:t>
            </a:r>
          </a:p>
        </p:txBody>
      </p:sp>
      <p:sp>
        <p:nvSpPr>
          <p:cNvPr id="15364" name="TextBox 3"/>
          <p:cNvSpPr txBox="1">
            <a:spLocks noChangeArrowheads="1"/>
          </p:cNvSpPr>
          <p:nvPr/>
        </p:nvSpPr>
        <p:spPr bwMode="auto">
          <a:xfrm>
            <a:off x="1116013" y="2060575"/>
            <a:ext cx="6985000" cy="350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HS" sz="1700"/>
              <a:t>Introduction to Applied Stress Testing.2007.Martin Cihak .IMF Working Paper</a:t>
            </a:r>
          </a:p>
          <a:p>
            <a:pPr eaLnBrk="1" hangingPunct="1"/>
            <a:r>
              <a:rPr lang="en-US" altLang="zh-CHS" sz="1700"/>
              <a:t>Sress testing of real credit portfolios.2008.Ferdinand Mager</a:t>
            </a:r>
          </a:p>
          <a:p>
            <a:pPr eaLnBrk="1" hangingPunct="1"/>
            <a:r>
              <a:rPr lang="en-US" altLang="zh-CHS" sz="1700"/>
              <a:t>Stress testing at major financial institutions: survey results and practice.2005.GFS</a:t>
            </a:r>
          </a:p>
          <a:p>
            <a:pPr eaLnBrk="1" hangingPunct="1"/>
            <a:endParaRPr lang="en-US" altLang="zh-CHS" sz="1700"/>
          </a:p>
          <a:p>
            <a:pPr eaLnBrk="1" hangingPunct="1"/>
            <a:r>
              <a:rPr lang="en-US" altLang="zh-CHS" sz="1700"/>
              <a:t>《</a:t>
            </a:r>
            <a:r>
              <a:rPr lang="zh-CHS" altLang="en-US" sz="1700"/>
              <a:t>金融理论前沿课题</a:t>
            </a:r>
            <a:r>
              <a:rPr lang="en-US" altLang="zh-CHS" sz="1700"/>
              <a:t>》</a:t>
            </a:r>
            <a:r>
              <a:rPr lang="zh-CHS" altLang="en-US" sz="1700"/>
              <a:t>（第二辑）</a:t>
            </a:r>
            <a:r>
              <a:rPr lang="en-US" altLang="zh-CHS" sz="1700"/>
              <a:t>.2003.</a:t>
            </a:r>
            <a:r>
              <a:rPr lang="zh-CHS" altLang="en-US" sz="1700"/>
              <a:t>唐旭</a:t>
            </a:r>
            <a:r>
              <a:rPr lang="en-US" altLang="zh-CHS" sz="1700"/>
              <a:t>.</a:t>
            </a:r>
            <a:r>
              <a:rPr lang="zh-CHS" altLang="en-US" sz="1700"/>
              <a:t>第十章 信用风险管理</a:t>
            </a:r>
            <a:endParaRPr lang="en-US" altLang="zh-CHS" sz="1700"/>
          </a:p>
          <a:p>
            <a:pPr eaLnBrk="1" hangingPunct="1"/>
            <a:r>
              <a:rPr lang="en-US" altLang="zh-CHS" sz="1700"/>
              <a:t>《</a:t>
            </a:r>
            <a:r>
              <a:rPr lang="zh-CHS" altLang="en-US" sz="1700"/>
              <a:t>信用评分模型技术与应用</a:t>
            </a:r>
            <a:r>
              <a:rPr lang="en-US" altLang="zh-CHS" sz="1700"/>
              <a:t>》.2005.</a:t>
            </a:r>
            <a:r>
              <a:rPr lang="zh-CHS" altLang="en-US" sz="1700"/>
              <a:t>陈建</a:t>
            </a:r>
            <a:r>
              <a:rPr lang="en-US" altLang="zh-CHS" sz="1700"/>
              <a:t>.</a:t>
            </a:r>
            <a:r>
              <a:rPr lang="zh-CHS" altLang="en-US" sz="1700"/>
              <a:t>中国财政经济出版社</a:t>
            </a:r>
            <a:endParaRPr lang="en-US" altLang="zh-CHS" sz="1700"/>
          </a:p>
          <a:p>
            <a:pPr eaLnBrk="1" hangingPunct="1"/>
            <a:endParaRPr lang="en-US" altLang="zh-CHS" sz="1700"/>
          </a:p>
          <a:p>
            <a:pPr eaLnBrk="1" hangingPunct="1"/>
            <a:r>
              <a:rPr lang="en-US" altLang="zh-CHS" sz="1700"/>
              <a:t>《</a:t>
            </a:r>
            <a:r>
              <a:rPr lang="zh-CHS" altLang="en-US" sz="1700"/>
              <a:t>信用风险压力测试理论与实践</a:t>
            </a:r>
            <a:r>
              <a:rPr lang="en-US" altLang="zh-CHS" sz="1700"/>
              <a:t>》.2010.</a:t>
            </a:r>
            <a:r>
              <a:rPr lang="zh-CHS" altLang="en-US" sz="1700"/>
              <a:t>朱良平</a:t>
            </a:r>
            <a:r>
              <a:rPr lang="en-US" altLang="zh-CHS" sz="1700"/>
              <a:t>.</a:t>
            </a:r>
            <a:r>
              <a:rPr lang="zh-CHS" altLang="en-US" sz="1700"/>
              <a:t>建行风管部</a:t>
            </a:r>
            <a:r>
              <a:rPr lang="en-US" altLang="zh-CHS" sz="1700"/>
              <a:t>.</a:t>
            </a:r>
            <a:r>
              <a:rPr lang="zh-CHS" altLang="en-US" sz="1700"/>
              <a:t>百度文库</a:t>
            </a:r>
            <a:endParaRPr lang="en-US" altLang="zh-CHS" sz="1700"/>
          </a:p>
          <a:p>
            <a:pPr eaLnBrk="1" hangingPunct="1"/>
            <a:r>
              <a:rPr lang="en-US" altLang="zh-CHS" sz="1700"/>
              <a:t>《</a:t>
            </a:r>
            <a:r>
              <a:rPr lang="zh-CHS" altLang="en-US" sz="1700"/>
              <a:t>金程风险管理内训教程</a:t>
            </a:r>
            <a:r>
              <a:rPr lang="en-US" altLang="zh-CHS" sz="1700"/>
              <a:t>——</a:t>
            </a:r>
            <a:r>
              <a:rPr lang="zh-CHS" altLang="en-US" sz="1700"/>
              <a:t>压力测试专题</a:t>
            </a:r>
            <a:r>
              <a:rPr lang="en-US" altLang="zh-CHS" sz="1700"/>
              <a:t>》.2010.</a:t>
            </a:r>
            <a:r>
              <a:rPr lang="zh-CHS" altLang="en-US" sz="1700"/>
              <a:t>邬瑜骏</a:t>
            </a:r>
            <a:r>
              <a:rPr lang="en-US" altLang="zh-CHS" sz="1700"/>
              <a:t>.</a:t>
            </a:r>
            <a:r>
              <a:rPr lang="zh-CHS" altLang="en-US" sz="1700"/>
              <a:t>百度</a:t>
            </a:r>
            <a:r>
              <a:rPr lang="zh-CHS" altLang="en-US" sz="1700" smtClean="0"/>
              <a:t>文库</a:t>
            </a:r>
            <a:endParaRPr lang="en-US" altLang="zh-Hans" sz="1700" smtClean="0"/>
          </a:p>
          <a:p>
            <a:pPr eaLnBrk="1" hangingPunct="1"/>
            <a:endParaRPr lang="en-US" altLang="zh-Hans" sz="1700"/>
          </a:p>
          <a:p>
            <a:pPr eaLnBrk="1" hangingPunct="1"/>
            <a:r>
              <a:rPr lang="zh-CN" altLang="en-US" smtClean="0"/>
              <a:t>租赁视界提供学习</a:t>
            </a:r>
            <a:endParaRPr lang="zh-CH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linds(horizontal)">
                                      <p:cBhvr>
                                        <p:cTn id="7" dur="500"/>
                                        <p:tgtEl>
                                          <p:spTgt spid="153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4"/>
                                        </p:tgtEl>
                                        <p:attrNameLst>
                                          <p:attrName>style.visibility</p:attrName>
                                        </p:attrNameLst>
                                      </p:cBhvr>
                                      <p:to>
                                        <p:strVal val="visible"/>
                                      </p:to>
                                    </p:set>
                                    <p:animEffect transition="in" filter="blinds(horizontal)">
                                      <p:cBhvr>
                                        <p:cTn id="12" dur="500"/>
                                        <p:tgtEl>
                                          <p:spTgt spid="1536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grpId="1" nodeType="clickEffect">
                                  <p:stCondLst>
                                    <p:cond delay="0"/>
                                  </p:stCondLst>
                                  <p:childTnLst>
                                    <p:animEffect transition="out" filter="blinds(horizontal)">
                                      <p:cBhvr>
                                        <p:cTn id="16" dur="500"/>
                                        <p:tgtEl>
                                          <p:spTgt spid="15364"/>
                                        </p:tgtEl>
                                      </p:cBhvr>
                                    </p:animEffect>
                                    <p:set>
                                      <p:cBhvr>
                                        <p:cTn id="17" dur="1" fill="hold">
                                          <p:stCondLst>
                                            <p:cond delay="499"/>
                                          </p:stCondLst>
                                        </p:cTn>
                                        <p:tgtEl>
                                          <p:spTgt spid="15364"/>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
                                        <p:tgtEl>
                                          <p:spTgt spid="15363"/>
                                        </p:tgtEl>
                                      </p:cBhvr>
                                    </p:animEffect>
                                    <p:set>
                                      <p:cBhvr>
                                        <p:cTn id="20" dur="1" fill="hold">
                                          <p:stCondLst>
                                            <p:cond delay="499"/>
                                          </p:stCondLst>
                                        </p:cTn>
                                        <p:tgtEl>
                                          <p:spTgt spid="153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3" grpId="1"/>
      <p:bldP spid="15364" grpId="0"/>
      <p:bldP spid="15364" grpId="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2017</TotalTime>
  <Words>1680</Words>
  <Application>Microsoft Office PowerPoint</Application>
  <PresentationFormat>全屏显示(4:3)</PresentationFormat>
  <Paragraphs>134</Paragraphs>
  <Slides>14</Slides>
  <Notes>1</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14</vt:i4>
      </vt:variant>
    </vt:vector>
  </HeadingPairs>
  <TitlesOfParts>
    <vt:vector size="19" baseType="lpstr">
      <vt:lpstr>方正正准黑简体</vt:lpstr>
      <vt:lpstr>宋体</vt:lpstr>
      <vt:lpstr>Arial</vt:lpstr>
      <vt:lpstr>Calibri</vt:lpstr>
      <vt:lpstr>Office 主题</vt:lpstr>
      <vt:lpstr>融资租赁公司的信用风险分析</vt:lpstr>
      <vt:lpstr>中联重科的主要客户分类与信用风险评估应用</vt:lpstr>
      <vt:lpstr>压力测试定义与应用</vt:lpstr>
      <vt:lpstr>为什么要进行压力测试</vt:lpstr>
      <vt:lpstr>中联重科可能应用到的压力测试类型</vt:lpstr>
      <vt:lpstr>一、宏观经济压力测试</vt:lpstr>
      <vt:lpstr>一、宏观经济压力测试</vt:lpstr>
      <vt:lpstr>一、宏观经济压力测试</vt:lpstr>
      <vt:lpstr>二、个人信用压力测试</vt:lpstr>
      <vt:lpstr>两种压力测试的比较分析</vt:lpstr>
      <vt:lpstr>二、个人信用压力测试</vt:lpstr>
      <vt:lpstr>二、个人信用压力测试</vt:lpstr>
      <vt:lpstr>学习中发现的其他问题</vt:lpstr>
      <vt:lpstr>参考文献</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融资租赁公司的信用风险分析</dc:title>
  <dc:creator>Abella</dc:creator>
  <cp:lastModifiedBy>坤FL</cp:lastModifiedBy>
  <cp:revision>13</cp:revision>
  <dcterms:created xsi:type="dcterms:W3CDTF">2011-02-08T13:13:39Z</dcterms:created>
  <dcterms:modified xsi:type="dcterms:W3CDTF">2016-02-24T13:34:41Z</dcterms:modified>
</cp:coreProperties>
</file>