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sldIdLst>
    <p:sldId id="256" r:id="rId2"/>
    <p:sldId id="257" r:id="rId3"/>
    <p:sldId id="258" r:id="rId4"/>
    <p:sldId id="264" r:id="rId5"/>
    <p:sldId id="265" r:id="rId6"/>
    <p:sldId id="271" r:id="rId7"/>
    <p:sldId id="272" r:id="rId8"/>
    <p:sldId id="259" r:id="rId9"/>
    <p:sldId id="261" r:id="rId10"/>
    <p:sldId id="262" r:id="rId11"/>
    <p:sldId id="260" r:id="rId12"/>
    <p:sldId id="263" r:id="rId13"/>
    <p:sldId id="280" r:id="rId14"/>
    <p:sldId id="266" r:id="rId15"/>
    <p:sldId id="268" r:id="rId16"/>
    <p:sldId id="273" r:id="rId17"/>
    <p:sldId id="270" r:id="rId18"/>
    <p:sldId id="269" r:id="rId19"/>
    <p:sldId id="274" r:id="rId20"/>
    <p:sldId id="277" r:id="rId21"/>
    <p:sldId id="281" r:id="rId22"/>
    <p:sldId id="275" r:id="rId23"/>
    <p:sldId id="278" r:id="rId24"/>
    <p:sldId id="279" r:id="rId25"/>
    <p:sldId id="276" r:id="rId26"/>
    <p:sldId id="267" r:id="rId27"/>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Verdana"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Verdana"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Verdana"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Verdana"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Verdana"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Verdana"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Verdana"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Verdana"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Verdana"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563" autoAdjust="0"/>
  </p:normalViewPr>
  <p:slideViewPr>
    <p:cSldViewPr>
      <p:cViewPr varScale="1">
        <p:scale>
          <a:sx n="70" d="100"/>
          <a:sy n="70" d="100"/>
        </p:scale>
        <p:origin x="1386"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34818" name="Rectangle 2"/>
          <p:cNvSpPr>
            <a:spLocks noGrp="1" noChangeArrowheads="1"/>
          </p:cNvSpPr>
          <p:nvPr>
            <p:ph type="ctrTitle"/>
          </p:nvPr>
        </p:nvSpPr>
        <p:spPr>
          <a:xfrm>
            <a:off x="685800" y="990600"/>
            <a:ext cx="7772400" cy="1371600"/>
          </a:xfrm>
        </p:spPr>
        <p:txBody>
          <a:bodyPr/>
          <a:lstStyle>
            <a:lvl1pPr>
              <a:defRPr sz="4000"/>
            </a:lvl1pPr>
          </a:lstStyle>
          <a:p>
            <a:pPr lvl="0"/>
            <a:r>
              <a:rPr lang="zh-CN" altLang="en-US" noProof="0" smtClean="0"/>
              <a:t>单击此处编辑母版标题样式</a:t>
            </a:r>
          </a:p>
        </p:txBody>
      </p:sp>
      <p:sp>
        <p:nvSpPr>
          <p:cNvPr id="34819" name="Rectangle 3"/>
          <p:cNvSpPr>
            <a:spLocks noGrp="1" noChangeArrowheads="1"/>
          </p:cNvSpPr>
          <p:nvPr>
            <p:ph type="subTitle" idx="1"/>
          </p:nvPr>
        </p:nvSpPr>
        <p:spPr>
          <a:xfrm>
            <a:off x="1447800" y="3429000"/>
            <a:ext cx="7010400" cy="1600200"/>
          </a:xfrm>
        </p:spPr>
        <p:txBody>
          <a:bodyPr/>
          <a:lstStyle>
            <a:lvl1pPr marL="0" indent="0">
              <a:buFont typeface="Wingdings" pitchFamily="2" charset="2"/>
              <a:buNone/>
              <a:defRPr sz="2800"/>
            </a:lvl1pPr>
          </a:lstStyle>
          <a:p>
            <a:pPr lvl="0"/>
            <a:r>
              <a:rPr lang="zh-CN" altLang="en-US" noProof="0" smtClean="0"/>
              <a:t>单击此处编辑母版副标题样式</a:t>
            </a:r>
          </a:p>
        </p:txBody>
      </p:sp>
      <p:sp>
        <p:nvSpPr>
          <p:cNvPr id="34820" name="Rectangle 4"/>
          <p:cNvSpPr>
            <a:spLocks noGrp="1" noChangeArrowheads="1"/>
          </p:cNvSpPr>
          <p:nvPr>
            <p:ph type="dt" sz="half" idx="2"/>
          </p:nvPr>
        </p:nvSpPr>
        <p:spPr>
          <a:xfrm>
            <a:off x="685800" y="6248400"/>
            <a:ext cx="1905000" cy="457200"/>
          </a:xfrm>
        </p:spPr>
        <p:txBody>
          <a:bodyPr/>
          <a:lstStyle>
            <a:lvl1pPr>
              <a:defRPr/>
            </a:lvl1pPr>
          </a:lstStyle>
          <a:p>
            <a:endParaRPr lang="en-US" altLang="zh-CN"/>
          </a:p>
        </p:txBody>
      </p:sp>
      <p:sp>
        <p:nvSpPr>
          <p:cNvPr id="34821" name="Rectangle 5"/>
          <p:cNvSpPr>
            <a:spLocks noGrp="1" noChangeArrowheads="1"/>
          </p:cNvSpPr>
          <p:nvPr>
            <p:ph type="ftr" sz="quarter" idx="3"/>
          </p:nvPr>
        </p:nvSpPr>
        <p:spPr>
          <a:xfrm>
            <a:off x="3124200" y="6248400"/>
            <a:ext cx="2895600" cy="457200"/>
          </a:xfrm>
        </p:spPr>
        <p:txBody>
          <a:bodyPr/>
          <a:lstStyle>
            <a:lvl1pPr>
              <a:defRPr/>
            </a:lvl1pPr>
          </a:lstStyle>
          <a:p>
            <a:endParaRPr lang="en-US" altLang="zh-CN"/>
          </a:p>
        </p:txBody>
      </p:sp>
      <p:sp>
        <p:nvSpPr>
          <p:cNvPr id="34822" name="Rectangle 6"/>
          <p:cNvSpPr>
            <a:spLocks noGrp="1" noChangeArrowheads="1"/>
          </p:cNvSpPr>
          <p:nvPr>
            <p:ph type="sldNum" sz="quarter" idx="4"/>
          </p:nvPr>
        </p:nvSpPr>
        <p:spPr>
          <a:xfrm>
            <a:off x="6553200" y="6248400"/>
            <a:ext cx="1905000" cy="457200"/>
          </a:xfrm>
        </p:spPr>
        <p:txBody>
          <a:bodyPr/>
          <a:lstStyle>
            <a:lvl1pPr>
              <a:defRPr/>
            </a:lvl1pPr>
          </a:lstStyle>
          <a:p>
            <a:fld id="{E240B074-A4B3-411E-8FEF-812860D58B25}" type="slidenum">
              <a:rPr lang="en-US" altLang="zh-CN"/>
              <a:pPr/>
              <a:t>‹#›</a:t>
            </a:fld>
            <a:endParaRPr lang="en-US" altLang="zh-CN"/>
          </a:p>
        </p:txBody>
      </p:sp>
      <p:sp>
        <p:nvSpPr>
          <p:cNvPr id="34823" name="AutoShape 7"/>
          <p:cNvSpPr>
            <a:spLocks noChangeArrowheads="1"/>
          </p:cNvSpPr>
          <p:nvPr/>
        </p:nvSpPr>
        <p:spPr bwMode="auto">
          <a:xfrm>
            <a:off x="685800" y="2393950"/>
            <a:ext cx="7772400" cy="109538"/>
          </a:xfrm>
          <a:custGeom>
            <a:avLst/>
            <a:gdLst>
              <a:gd name="G0" fmla="+- 618 0 0"/>
              <a:gd name="T0" fmla="*/ 0 w 1000"/>
              <a:gd name="T1" fmla="*/ 0 h 1000"/>
              <a:gd name="T2" fmla="*/ 618 w 1000"/>
              <a:gd name="T3" fmla="*/ 0 h 1000"/>
              <a:gd name="T4" fmla="*/ 618 w 1000"/>
              <a:gd name="T5" fmla="*/ 1000 h 1000"/>
              <a:gd name="T6" fmla="*/ 0 w 1000"/>
              <a:gd name="T7" fmla="*/ 1000 h 1000"/>
              <a:gd name="T8" fmla="*/ 0 w 1000"/>
              <a:gd name="T9" fmla="*/ 0 h 1000"/>
              <a:gd name="T10" fmla="*/ 1000 w 1000"/>
              <a:gd name="T11" fmla="*/ 0 h 1000"/>
            </a:gdLst>
            <a:ahLst/>
            <a:cxnLst>
              <a:cxn ang="0">
                <a:pos x="T0" y="T1"/>
              </a:cxn>
              <a:cxn ang="0">
                <a:pos x="T2" y="T3"/>
              </a:cxn>
              <a:cxn ang="0">
                <a:pos x="T4" y="T5"/>
              </a:cxn>
              <a:cxn ang="0">
                <a:pos x="T6" y="T7"/>
              </a:cxn>
              <a:cxn ang="0">
                <a:pos x="T8" y="T9"/>
              </a:cxn>
              <a:cxn ang="0">
                <a:pos x="T10" y="T11"/>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endParaRPr lang="zh-CN" altLang="zh-CN" sz="2400">
              <a:latin typeface="Times New Roman" panose="02020603050405020304" pitchFamily="18"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3DEFBB5-FC32-49EA-AC74-B856FC3F2C21}" type="slidenum">
              <a:rPr lang="en-US" altLang="zh-CN"/>
              <a:pPr/>
              <a:t>‹#›</a:t>
            </a:fld>
            <a:endParaRPr lang="en-US" altLang="zh-CN"/>
          </a:p>
        </p:txBody>
      </p:sp>
    </p:spTree>
    <p:extLst>
      <p:ext uri="{BB962C8B-B14F-4D97-AF65-F5344CB8AC3E}">
        <p14:creationId xmlns:p14="http://schemas.microsoft.com/office/powerpoint/2010/main" val="1702783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88321AF-1C01-4BDD-8DB7-2B564FED0059}" type="slidenum">
              <a:rPr lang="en-US" altLang="zh-CN"/>
              <a:pPr/>
              <a:t>‹#›</a:t>
            </a:fld>
            <a:endParaRPr lang="en-US" altLang="zh-CN"/>
          </a:p>
        </p:txBody>
      </p:sp>
    </p:spTree>
    <p:extLst>
      <p:ext uri="{BB962C8B-B14F-4D97-AF65-F5344CB8AC3E}">
        <p14:creationId xmlns:p14="http://schemas.microsoft.com/office/powerpoint/2010/main" val="2679119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66738" y="1752600"/>
            <a:ext cx="3924300" cy="4267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3438" y="1752600"/>
            <a:ext cx="3924300" cy="4267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4A3D7B3A-AFB1-4B88-8D06-DC8BC4BAF61D}" type="slidenum">
              <a:rPr lang="en-US" altLang="zh-CN"/>
              <a:pPr/>
              <a:t>‹#›</a:t>
            </a:fld>
            <a:endParaRPr lang="en-US" altLang="zh-CN"/>
          </a:p>
        </p:txBody>
      </p:sp>
    </p:spTree>
    <p:extLst>
      <p:ext uri="{BB962C8B-B14F-4D97-AF65-F5344CB8AC3E}">
        <p14:creationId xmlns:p14="http://schemas.microsoft.com/office/powerpoint/2010/main" val="1882439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43A30FCD-D858-40E3-B28B-4707AF3E1E63}" type="slidenum">
              <a:rPr lang="en-US" altLang="zh-CN"/>
              <a:pPr/>
              <a:t>‹#›</a:t>
            </a:fld>
            <a:endParaRPr lang="en-US" altLang="zh-CN"/>
          </a:p>
        </p:txBody>
      </p:sp>
    </p:spTree>
    <p:extLst>
      <p:ext uri="{BB962C8B-B14F-4D97-AF65-F5344CB8AC3E}">
        <p14:creationId xmlns:p14="http://schemas.microsoft.com/office/powerpoint/2010/main" val="1155943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BDAB6680-8C39-409B-A89C-ED54E9CDC8EE}" type="slidenum">
              <a:rPr lang="en-US" altLang="zh-CN"/>
              <a:pPr/>
              <a:t>‹#›</a:t>
            </a:fld>
            <a:endParaRPr lang="en-US" altLang="zh-CN"/>
          </a:p>
        </p:txBody>
      </p:sp>
    </p:spTree>
    <p:extLst>
      <p:ext uri="{BB962C8B-B14F-4D97-AF65-F5344CB8AC3E}">
        <p14:creationId xmlns:p14="http://schemas.microsoft.com/office/powerpoint/2010/main" val="2118412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AD31286E-867B-4981-BD29-827E3E5B05A4}" type="slidenum">
              <a:rPr lang="en-US" altLang="zh-CN"/>
              <a:pPr/>
              <a:t>‹#›</a:t>
            </a:fld>
            <a:endParaRPr lang="en-US" altLang="zh-CN"/>
          </a:p>
        </p:txBody>
      </p:sp>
    </p:spTree>
    <p:extLst>
      <p:ext uri="{BB962C8B-B14F-4D97-AF65-F5344CB8AC3E}">
        <p14:creationId xmlns:p14="http://schemas.microsoft.com/office/powerpoint/2010/main" val="2951412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DD49CA0-9A5A-4EFC-8C05-5588CDED81FD}" type="slidenum">
              <a:rPr lang="en-US" altLang="zh-CN"/>
              <a:pPr/>
              <a:t>‹#›</a:t>
            </a:fld>
            <a:endParaRPr lang="en-US" altLang="zh-CN"/>
          </a:p>
        </p:txBody>
      </p:sp>
    </p:spTree>
    <p:extLst>
      <p:ext uri="{BB962C8B-B14F-4D97-AF65-F5344CB8AC3E}">
        <p14:creationId xmlns:p14="http://schemas.microsoft.com/office/powerpoint/2010/main" val="1170603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FB20BDF-2DA2-4589-9A8A-E8E5025314CA}" type="slidenum">
              <a:rPr lang="en-US" altLang="zh-CN"/>
              <a:pPr/>
              <a:t>‹#›</a:t>
            </a:fld>
            <a:endParaRPr lang="en-US" altLang="zh-CN"/>
          </a:p>
        </p:txBody>
      </p:sp>
    </p:spTree>
    <p:extLst>
      <p:ext uri="{BB962C8B-B14F-4D97-AF65-F5344CB8AC3E}">
        <p14:creationId xmlns:p14="http://schemas.microsoft.com/office/powerpoint/2010/main" val="333904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D673082-004C-4D18-B5DB-6A0A105DB574}" type="slidenum">
              <a:rPr lang="en-US" altLang="zh-CN"/>
              <a:pPr/>
              <a:t>‹#›</a:t>
            </a:fld>
            <a:endParaRPr lang="en-US" altLang="zh-CN"/>
          </a:p>
        </p:txBody>
      </p:sp>
    </p:spTree>
    <p:extLst>
      <p:ext uri="{BB962C8B-B14F-4D97-AF65-F5344CB8AC3E}">
        <p14:creationId xmlns:p14="http://schemas.microsoft.com/office/powerpoint/2010/main" val="764103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73838" y="304800"/>
            <a:ext cx="2001837" cy="57150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66738" y="304800"/>
            <a:ext cx="5854700" cy="57150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1512D09-4381-4696-A8A0-93CA7DB5C7C5}" type="slidenum">
              <a:rPr lang="en-US" altLang="zh-CN"/>
              <a:pPr/>
              <a:t>‹#›</a:t>
            </a:fld>
            <a:endParaRPr lang="en-US" altLang="zh-CN"/>
          </a:p>
        </p:txBody>
      </p:sp>
    </p:spTree>
    <p:extLst>
      <p:ext uri="{BB962C8B-B14F-4D97-AF65-F5344CB8AC3E}">
        <p14:creationId xmlns:p14="http://schemas.microsoft.com/office/powerpoint/2010/main" val="4136573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Horz">
          <a:fgClr>
            <a:schemeClr val="bg2"/>
          </a:fgClr>
          <a:bgClr>
            <a:schemeClr val="bg1"/>
          </a:bgClr>
        </a:patt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bwMode="auto">
          <a:xfrm>
            <a:off x="574675" y="304800"/>
            <a:ext cx="8001000" cy="1216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33795" name="Rectangle 3"/>
          <p:cNvSpPr>
            <a:spLocks noGrp="1" noChangeArrowheads="1"/>
          </p:cNvSpPr>
          <p:nvPr>
            <p:ph type="body" idx="1"/>
          </p:nvPr>
        </p:nvSpPr>
        <p:spPr bwMode="auto">
          <a:xfrm>
            <a:off x="566738" y="1752600"/>
            <a:ext cx="800100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33796" name="AutoShape 4"/>
          <p:cNvSpPr>
            <a:spLocks noChangeArrowheads="1"/>
          </p:cNvSpPr>
          <p:nvPr/>
        </p:nvSpPr>
        <p:spPr bwMode="auto">
          <a:xfrm>
            <a:off x="609600" y="1566863"/>
            <a:ext cx="7958138" cy="109537"/>
          </a:xfrm>
          <a:custGeom>
            <a:avLst/>
            <a:gdLst>
              <a:gd name="G0" fmla="+- 585 0 0"/>
              <a:gd name="T0" fmla="*/ 0 w 1000"/>
              <a:gd name="T1" fmla="*/ 0 h 1000"/>
              <a:gd name="T2" fmla="*/ 585 w 1000"/>
              <a:gd name="T3" fmla="*/ 0 h 1000"/>
              <a:gd name="T4" fmla="*/ 585 w 1000"/>
              <a:gd name="T5" fmla="*/ 1000 h 1000"/>
              <a:gd name="T6" fmla="*/ 0 w 1000"/>
              <a:gd name="T7" fmla="*/ 1000 h 1000"/>
              <a:gd name="T8" fmla="*/ 0 w 1000"/>
              <a:gd name="T9" fmla="*/ 0 h 1000"/>
              <a:gd name="T10" fmla="*/ 1000 w 1000"/>
              <a:gd name="T11" fmla="*/ 0 h 1000"/>
            </a:gdLst>
            <a:ahLst/>
            <a:cxnLst>
              <a:cxn ang="0">
                <a:pos x="T0" y="T1"/>
              </a:cxn>
              <a:cxn ang="0">
                <a:pos x="T2" y="T3"/>
              </a:cxn>
              <a:cxn ang="0">
                <a:pos x="T4" y="T5"/>
              </a:cxn>
              <a:cxn ang="0">
                <a:pos x="T6" y="T7"/>
              </a:cxn>
              <a:cxn ang="0">
                <a:pos x="T8" y="T9"/>
              </a:cxn>
              <a:cxn ang="0">
                <a:pos x="T10" y="T11"/>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endParaRPr lang="zh-CN" altLang="zh-CN" sz="2400">
              <a:latin typeface="Times New Roman" panose="02020603050405020304" pitchFamily="18" charset="0"/>
            </a:endParaRPr>
          </a:p>
        </p:txBody>
      </p:sp>
      <p:sp>
        <p:nvSpPr>
          <p:cNvPr id="33797" name="Line 5"/>
          <p:cNvSpPr>
            <a:spLocks noChangeShapeType="1"/>
          </p:cNvSpPr>
          <p:nvPr/>
        </p:nvSpPr>
        <p:spPr bwMode="auto">
          <a:xfrm flipV="1">
            <a:off x="609600" y="6172200"/>
            <a:ext cx="7924800" cy="0"/>
          </a:xfrm>
          <a:prstGeom prst="line">
            <a:avLst/>
          </a:prstGeom>
          <a:noFill/>
          <a:ln w="3175">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3798" name="Rectangle 6"/>
          <p:cNvSpPr>
            <a:spLocks noGrp="1" noChangeArrowheads="1"/>
          </p:cNvSpPr>
          <p:nvPr>
            <p:ph type="dt" sz="half" idx="2"/>
          </p:nvPr>
        </p:nvSpPr>
        <p:spPr bwMode="auto">
          <a:xfrm>
            <a:off x="609600" y="6245225"/>
            <a:ext cx="19812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zh-CN"/>
          </a:p>
        </p:txBody>
      </p:sp>
      <p:sp>
        <p:nvSpPr>
          <p:cNvPr id="33799" name="Rectangle 7"/>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200"/>
            </a:lvl1pPr>
          </a:lstStyle>
          <a:p>
            <a:endParaRPr lang="en-US" altLang="zh-CN"/>
          </a:p>
        </p:txBody>
      </p:sp>
      <p:sp>
        <p:nvSpPr>
          <p:cNvPr id="33800" name="Rectangle 8"/>
          <p:cNvSpPr>
            <a:spLocks noGrp="1" noChangeArrowheads="1"/>
          </p:cNvSpPr>
          <p:nvPr>
            <p:ph type="sldNum" sz="quarter" idx="4"/>
          </p:nvPr>
        </p:nvSpPr>
        <p:spPr bwMode="auto">
          <a:xfrm>
            <a:off x="6553200" y="6245225"/>
            <a:ext cx="19812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fld id="{08886763-2C20-4FEC-BEE6-888FB36CF694}"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iming>
    <p:tnLst>
      <p:par>
        <p:cTn id="1" dur="indefinite" restart="never" nodeType="tmRoot"/>
      </p:par>
    </p:tnLst>
  </p:timing>
  <p:txStyles>
    <p:titleStyle>
      <a:lvl1pPr algn="l" rtl="0" fontAlgn="base">
        <a:spcBef>
          <a:spcPct val="0"/>
        </a:spcBef>
        <a:spcAft>
          <a:spcPct val="0"/>
        </a:spcAft>
        <a:defRPr sz="3800" kern="1200">
          <a:solidFill>
            <a:schemeClr val="tx2"/>
          </a:solidFill>
          <a:latin typeface="+mj-lt"/>
          <a:ea typeface="+mj-ea"/>
          <a:cs typeface="+mj-cs"/>
        </a:defRPr>
      </a:lvl1pPr>
      <a:lvl2pPr algn="l" rtl="0" fontAlgn="base">
        <a:spcBef>
          <a:spcPct val="0"/>
        </a:spcBef>
        <a:spcAft>
          <a:spcPct val="0"/>
        </a:spcAft>
        <a:defRPr sz="3800">
          <a:solidFill>
            <a:schemeClr val="tx2"/>
          </a:solidFill>
          <a:latin typeface="Verdana" pitchFamily="34" charset="0"/>
          <a:ea typeface="宋体" panose="02010600030101010101" pitchFamily="2" charset="-122"/>
        </a:defRPr>
      </a:lvl2pPr>
      <a:lvl3pPr algn="l" rtl="0" fontAlgn="base">
        <a:spcBef>
          <a:spcPct val="0"/>
        </a:spcBef>
        <a:spcAft>
          <a:spcPct val="0"/>
        </a:spcAft>
        <a:defRPr sz="3800">
          <a:solidFill>
            <a:schemeClr val="tx2"/>
          </a:solidFill>
          <a:latin typeface="Verdana" pitchFamily="34" charset="0"/>
          <a:ea typeface="宋体" panose="02010600030101010101" pitchFamily="2" charset="-122"/>
        </a:defRPr>
      </a:lvl3pPr>
      <a:lvl4pPr algn="l" rtl="0" fontAlgn="base">
        <a:spcBef>
          <a:spcPct val="0"/>
        </a:spcBef>
        <a:spcAft>
          <a:spcPct val="0"/>
        </a:spcAft>
        <a:defRPr sz="3800">
          <a:solidFill>
            <a:schemeClr val="tx2"/>
          </a:solidFill>
          <a:latin typeface="Verdana" pitchFamily="34" charset="0"/>
          <a:ea typeface="宋体" panose="02010600030101010101" pitchFamily="2" charset="-122"/>
        </a:defRPr>
      </a:lvl4pPr>
      <a:lvl5pPr algn="l" rtl="0" fontAlgn="base">
        <a:spcBef>
          <a:spcPct val="0"/>
        </a:spcBef>
        <a:spcAft>
          <a:spcPct val="0"/>
        </a:spcAft>
        <a:defRPr sz="3800">
          <a:solidFill>
            <a:schemeClr val="tx2"/>
          </a:solidFill>
          <a:latin typeface="Verdana" pitchFamily="34" charset="0"/>
          <a:ea typeface="宋体" panose="02010600030101010101" pitchFamily="2" charset="-122"/>
        </a:defRPr>
      </a:lvl5pPr>
      <a:lvl6pPr marL="457200" algn="l" rtl="0" fontAlgn="base">
        <a:spcBef>
          <a:spcPct val="0"/>
        </a:spcBef>
        <a:spcAft>
          <a:spcPct val="0"/>
        </a:spcAft>
        <a:defRPr sz="3800">
          <a:solidFill>
            <a:schemeClr val="tx2"/>
          </a:solidFill>
          <a:latin typeface="Verdana" pitchFamily="34" charset="0"/>
          <a:ea typeface="宋体" panose="02010600030101010101" pitchFamily="2" charset="-122"/>
        </a:defRPr>
      </a:lvl6pPr>
      <a:lvl7pPr marL="914400" algn="l" rtl="0" fontAlgn="base">
        <a:spcBef>
          <a:spcPct val="0"/>
        </a:spcBef>
        <a:spcAft>
          <a:spcPct val="0"/>
        </a:spcAft>
        <a:defRPr sz="3800">
          <a:solidFill>
            <a:schemeClr val="tx2"/>
          </a:solidFill>
          <a:latin typeface="Verdana" pitchFamily="34" charset="0"/>
          <a:ea typeface="宋体" panose="02010600030101010101" pitchFamily="2" charset="-122"/>
        </a:defRPr>
      </a:lvl7pPr>
      <a:lvl8pPr marL="1371600" algn="l" rtl="0" fontAlgn="base">
        <a:spcBef>
          <a:spcPct val="0"/>
        </a:spcBef>
        <a:spcAft>
          <a:spcPct val="0"/>
        </a:spcAft>
        <a:defRPr sz="3800">
          <a:solidFill>
            <a:schemeClr val="tx2"/>
          </a:solidFill>
          <a:latin typeface="Verdana" pitchFamily="34" charset="0"/>
          <a:ea typeface="宋体" panose="02010600030101010101" pitchFamily="2" charset="-122"/>
        </a:defRPr>
      </a:lvl8pPr>
      <a:lvl9pPr marL="1828800" algn="l" rtl="0" fontAlgn="base">
        <a:spcBef>
          <a:spcPct val="0"/>
        </a:spcBef>
        <a:spcAft>
          <a:spcPct val="0"/>
        </a:spcAft>
        <a:defRPr sz="3800">
          <a:solidFill>
            <a:schemeClr val="tx2"/>
          </a:solidFill>
          <a:latin typeface="Verdana" pitchFamily="34" charset="0"/>
          <a:ea typeface="宋体" panose="02010600030101010101" pitchFamily="2" charset="-122"/>
        </a:defRPr>
      </a:lvl9pPr>
    </p:titleStyle>
    <p:bodyStyle>
      <a:lvl1pPr marL="469900" indent="-469900" algn="l" rtl="0" fontAlgn="base">
        <a:spcBef>
          <a:spcPct val="20000"/>
        </a:spcBef>
        <a:spcAft>
          <a:spcPct val="0"/>
        </a:spcAft>
        <a:buClr>
          <a:schemeClr val="accent2"/>
        </a:buClr>
        <a:buFont typeface="Wingdings" pitchFamily="2" charset="2"/>
        <a:buChar char="o"/>
        <a:defRPr sz="3000" kern="1200">
          <a:solidFill>
            <a:schemeClr val="tx1"/>
          </a:solidFill>
          <a:latin typeface="+mn-lt"/>
          <a:ea typeface="+mn-ea"/>
          <a:cs typeface="+mn-cs"/>
        </a:defRPr>
      </a:lvl1pPr>
      <a:lvl2pPr marL="908050" indent="-436563" algn="l" rtl="0" fontAlgn="base">
        <a:spcBef>
          <a:spcPct val="20000"/>
        </a:spcBef>
        <a:spcAft>
          <a:spcPct val="0"/>
        </a:spcAft>
        <a:buClr>
          <a:schemeClr val="accent2"/>
        </a:buClr>
        <a:buFont typeface="Wingdings" pitchFamily="2" charset="2"/>
        <a:buChar char="n"/>
        <a:defRPr sz="2600" kern="1200">
          <a:solidFill>
            <a:schemeClr val="tx1"/>
          </a:solidFill>
          <a:latin typeface="+mn-lt"/>
          <a:ea typeface="+mn-ea"/>
          <a:cs typeface="+mn-cs"/>
        </a:defRPr>
      </a:lvl2pPr>
      <a:lvl3pPr marL="1304925" indent="-395288" algn="l" rtl="0" fontAlgn="base">
        <a:spcBef>
          <a:spcPct val="20000"/>
        </a:spcBef>
        <a:spcAft>
          <a:spcPct val="0"/>
        </a:spcAft>
        <a:buClr>
          <a:schemeClr val="accent2"/>
        </a:buClr>
        <a:buFont typeface="Wingdings" pitchFamily="2" charset="2"/>
        <a:buChar char="o"/>
        <a:defRPr sz="2300" kern="1200">
          <a:solidFill>
            <a:schemeClr val="tx1"/>
          </a:solidFill>
          <a:latin typeface="+mn-lt"/>
          <a:ea typeface="+mn-ea"/>
          <a:cs typeface="+mn-cs"/>
        </a:defRPr>
      </a:lvl3pPr>
      <a:lvl4pPr marL="1693863" indent="-387350" algn="l" rtl="0" fontAlgn="base">
        <a:spcBef>
          <a:spcPct val="20000"/>
        </a:spcBef>
        <a:spcAft>
          <a:spcPct val="0"/>
        </a:spcAft>
        <a:buClr>
          <a:schemeClr val="accent2"/>
        </a:buClr>
        <a:buFont typeface="Wingdings" pitchFamily="2" charset="2"/>
        <a:buChar char="n"/>
        <a:defRPr sz="2000" kern="1200">
          <a:solidFill>
            <a:schemeClr val="tx1"/>
          </a:solidFill>
          <a:latin typeface="+mn-lt"/>
          <a:ea typeface="+mn-ea"/>
          <a:cs typeface="+mn-cs"/>
        </a:defRPr>
      </a:lvl4pPr>
      <a:lvl5pPr marL="2093913" indent="-398463" algn="l" rtl="0" fontAlgn="base">
        <a:spcBef>
          <a:spcPct val="25000"/>
        </a:spcBef>
        <a:spcAft>
          <a:spcPct val="0"/>
        </a:spcAft>
        <a:buClr>
          <a:schemeClr val="accent2"/>
        </a:buClr>
        <a:buFont typeface="Wingdings"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574675" y="588963"/>
            <a:ext cx="8001000" cy="647700"/>
          </a:xfrm>
        </p:spPr>
        <p:txBody>
          <a:bodyPr/>
          <a:lstStyle/>
          <a:p>
            <a:r>
              <a:rPr lang="zh-CN" altLang="en-US"/>
              <a:t>第五章    企业投资决策</a:t>
            </a:r>
          </a:p>
        </p:txBody>
      </p:sp>
      <p:sp>
        <p:nvSpPr>
          <p:cNvPr id="2051" name="Rectangle 3"/>
          <p:cNvSpPr>
            <a:spLocks noGrp="1" noChangeArrowheads="1"/>
          </p:cNvSpPr>
          <p:nvPr>
            <p:ph type="body" idx="1"/>
          </p:nvPr>
        </p:nvSpPr>
        <p:spPr/>
        <p:txBody>
          <a:bodyPr/>
          <a:lstStyle/>
          <a:p>
            <a:r>
              <a:rPr lang="zh-CN" altLang="en-US"/>
              <a:t>现金流量的含义与测算</a:t>
            </a:r>
          </a:p>
          <a:p>
            <a:r>
              <a:rPr lang="zh-CN" altLang="en-US"/>
              <a:t>投资决策指标</a:t>
            </a:r>
          </a:p>
          <a:p>
            <a:r>
              <a:rPr lang="zh-CN" altLang="en-US"/>
              <a:t>项目风险与投资决策</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2050"/>
                                        </p:tgtEl>
                                        <p:attrNameLst>
                                          <p:attrName>style.visibility</p:attrName>
                                        </p:attrNameLst>
                                      </p:cBhvr>
                                      <p:to>
                                        <p:strVal val="visible"/>
                                      </p:to>
                                    </p:set>
                                    <p:anim calcmode="lin" valueType="num">
                                      <p:cBhvr additive="base">
                                        <p:cTn id="7" dur="799" fill="hold">
                                          <p:stCondLst>
                                            <p:cond delay="0"/>
                                          </p:stCondLst>
                                        </p:cTn>
                                        <p:tgtEl>
                                          <p:spTgt spid="2050"/>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205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2051">
                                            <p:txEl>
                                              <p:pRg st="0" end="0"/>
                                            </p:txEl>
                                          </p:spTgt>
                                        </p:tgtEl>
                                        <p:attrNameLst>
                                          <p:attrName>style.visibility</p:attrName>
                                        </p:attrNameLst>
                                      </p:cBhvr>
                                      <p:to>
                                        <p:strVal val="visible"/>
                                      </p:to>
                                    </p:set>
                                    <p:animEffect transition="in" filter="fade">
                                      <p:cBhvr>
                                        <p:cTn id="13" dur="1000"/>
                                        <p:tgtEl>
                                          <p:spTgt spid="2051">
                                            <p:txEl>
                                              <p:pRg st="0" end="0"/>
                                            </p:txEl>
                                          </p:spTgt>
                                        </p:tgtEl>
                                      </p:cBhvr>
                                    </p:animEffect>
                                    <p:anim calcmode="lin" valueType="num">
                                      <p:cBhvr>
                                        <p:cTn id="14" dur="1000" fill="hold"/>
                                        <p:tgtEl>
                                          <p:spTgt spid="2051">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20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2051">
                                            <p:txEl>
                                              <p:pRg st="1" end="1"/>
                                            </p:txEl>
                                          </p:spTgt>
                                        </p:tgtEl>
                                        <p:attrNameLst>
                                          <p:attrName>style.visibility</p:attrName>
                                        </p:attrNameLst>
                                      </p:cBhvr>
                                      <p:to>
                                        <p:strVal val="visible"/>
                                      </p:to>
                                    </p:set>
                                    <p:animEffect transition="in" filter="fade">
                                      <p:cBhvr>
                                        <p:cTn id="20" dur="1000"/>
                                        <p:tgtEl>
                                          <p:spTgt spid="2051">
                                            <p:txEl>
                                              <p:pRg st="1" end="1"/>
                                            </p:txEl>
                                          </p:spTgt>
                                        </p:tgtEl>
                                      </p:cBhvr>
                                    </p:animEffect>
                                    <p:anim calcmode="lin" valueType="num">
                                      <p:cBhvr>
                                        <p:cTn id="21" dur="1000" fill="hold"/>
                                        <p:tgtEl>
                                          <p:spTgt spid="2051">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205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2051">
                                            <p:txEl>
                                              <p:pRg st="2" end="2"/>
                                            </p:txEl>
                                          </p:spTgt>
                                        </p:tgtEl>
                                        <p:attrNameLst>
                                          <p:attrName>style.visibility</p:attrName>
                                        </p:attrNameLst>
                                      </p:cBhvr>
                                      <p:to>
                                        <p:strVal val="visible"/>
                                      </p:to>
                                    </p:set>
                                    <p:animEffect transition="in" filter="fade">
                                      <p:cBhvr>
                                        <p:cTn id="27" dur="1000"/>
                                        <p:tgtEl>
                                          <p:spTgt spid="2051">
                                            <p:txEl>
                                              <p:pRg st="2" end="2"/>
                                            </p:txEl>
                                          </p:spTgt>
                                        </p:tgtEl>
                                      </p:cBhvr>
                                    </p:animEffect>
                                    <p:anim calcmode="lin" valueType="num">
                                      <p:cBhvr>
                                        <p:cTn id="28" dur="1000" fill="hold"/>
                                        <p:tgtEl>
                                          <p:spTgt spid="2051">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2051">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74675" y="588963"/>
            <a:ext cx="8001000" cy="647700"/>
          </a:xfrm>
        </p:spPr>
        <p:txBody>
          <a:bodyPr/>
          <a:lstStyle/>
          <a:p>
            <a:r>
              <a:rPr lang="zh-CN" altLang="en-US"/>
              <a:t>第一节  现金流量</a:t>
            </a:r>
          </a:p>
        </p:txBody>
      </p:sp>
      <p:sp>
        <p:nvSpPr>
          <p:cNvPr id="5123" name="Rectangle 3"/>
          <p:cNvSpPr>
            <a:spLocks noGrp="1" noChangeArrowheads="1"/>
          </p:cNvSpPr>
          <p:nvPr>
            <p:ph type="body" idx="1"/>
          </p:nvPr>
        </p:nvSpPr>
        <p:spPr/>
        <p:txBody>
          <a:bodyPr/>
          <a:lstStyle/>
          <a:p>
            <a:r>
              <a:rPr lang="zh-CN" altLang="en-US"/>
              <a:t>一、现金流量的含义与构成</a:t>
            </a:r>
          </a:p>
          <a:p>
            <a:r>
              <a:rPr lang="zh-CN" altLang="en-US"/>
              <a:t>含义：与投资项目决策有关的现金流出量与流入量。</a:t>
            </a:r>
          </a:p>
          <a:p>
            <a:r>
              <a:rPr lang="zh-CN" altLang="en-US"/>
              <a:t>现金流量的构成：</a:t>
            </a:r>
          </a:p>
          <a:p>
            <a:pPr lvl="1"/>
            <a:r>
              <a:rPr lang="zh-CN" altLang="en-US"/>
              <a:t>现金流出量：建设性投资（固定资产支出、垫支的流动资产、购置无形资产）、其它费用支出、经营成本等</a:t>
            </a:r>
          </a:p>
          <a:p>
            <a:pPr lvl="1"/>
            <a:r>
              <a:rPr lang="zh-CN" altLang="en-US"/>
              <a:t>现金流入量：销售收入、设备残值收入、垫支流动资金回收</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5122"/>
                                        </p:tgtEl>
                                        <p:attrNameLst>
                                          <p:attrName>style.visibility</p:attrName>
                                        </p:attrNameLst>
                                      </p:cBhvr>
                                      <p:to>
                                        <p:strVal val="visible"/>
                                      </p:to>
                                    </p:set>
                                    <p:anim calcmode="lin" valueType="num">
                                      <p:cBhvr additive="base">
                                        <p:cTn id="7" dur="799" fill="hold">
                                          <p:stCondLst>
                                            <p:cond delay="0"/>
                                          </p:stCondLst>
                                        </p:cTn>
                                        <p:tgtEl>
                                          <p:spTgt spid="5122"/>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512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5123">
                                            <p:txEl>
                                              <p:pRg st="0" end="0"/>
                                            </p:txEl>
                                          </p:spTgt>
                                        </p:tgtEl>
                                        <p:attrNameLst>
                                          <p:attrName>style.visibility</p:attrName>
                                        </p:attrNameLst>
                                      </p:cBhvr>
                                      <p:to>
                                        <p:strVal val="visible"/>
                                      </p:to>
                                    </p:set>
                                    <p:animEffect transition="in" filter="fade">
                                      <p:cBhvr>
                                        <p:cTn id="13" dur="1000"/>
                                        <p:tgtEl>
                                          <p:spTgt spid="5123">
                                            <p:txEl>
                                              <p:pRg st="0" end="0"/>
                                            </p:txEl>
                                          </p:spTgt>
                                        </p:tgtEl>
                                      </p:cBhvr>
                                    </p:animEffect>
                                    <p:anim calcmode="lin" valueType="num">
                                      <p:cBhvr>
                                        <p:cTn id="14" dur="1000" fill="hold"/>
                                        <p:tgtEl>
                                          <p:spTgt spid="5123">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51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5123">
                                            <p:txEl>
                                              <p:pRg st="1" end="1"/>
                                            </p:txEl>
                                          </p:spTgt>
                                        </p:tgtEl>
                                        <p:attrNameLst>
                                          <p:attrName>style.visibility</p:attrName>
                                        </p:attrNameLst>
                                      </p:cBhvr>
                                      <p:to>
                                        <p:strVal val="visible"/>
                                      </p:to>
                                    </p:set>
                                    <p:animEffect transition="in" filter="fade">
                                      <p:cBhvr>
                                        <p:cTn id="20" dur="1000"/>
                                        <p:tgtEl>
                                          <p:spTgt spid="5123">
                                            <p:txEl>
                                              <p:pRg st="1" end="1"/>
                                            </p:txEl>
                                          </p:spTgt>
                                        </p:tgtEl>
                                      </p:cBhvr>
                                    </p:animEffect>
                                    <p:anim calcmode="lin" valueType="num">
                                      <p:cBhvr>
                                        <p:cTn id="21" dur="1000" fill="hold"/>
                                        <p:tgtEl>
                                          <p:spTgt spid="5123">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512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5123">
                                            <p:txEl>
                                              <p:pRg st="2" end="2"/>
                                            </p:txEl>
                                          </p:spTgt>
                                        </p:tgtEl>
                                        <p:attrNameLst>
                                          <p:attrName>style.visibility</p:attrName>
                                        </p:attrNameLst>
                                      </p:cBhvr>
                                      <p:to>
                                        <p:strVal val="visible"/>
                                      </p:to>
                                    </p:set>
                                    <p:animEffect transition="in" filter="fade">
                                      <p:cBhvr>
                                        <p:cTn id="27" dur="1000"/>
                                        <p:tgtEl>
                                          <p:spTgt spid="5123">
                                            <p:txEl>
                                              <p:pRg st="2" end="2"/>
                                            </p:txEl>
                                          </p:spTgt>
                                        </p:tgtEl>
                                      </p:cBhvr>
                                    </p:animEffect>
                                    <p:anim calcmode="lin" valueType="num">
                                      <p:cBhvr>
                                        <p:cTn id="28" dur="1000" fill="hold"/>
                                        <p:tgtEl>
                                          <p:spTgt spid="5123">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5123">
                                            <p:txEl>
                                              <p:pRg st="2" end="2"/>
                                            </p:txEl>
                                          </p:spTgt>
                                        </p:tgtEl>
                                        <p:attrNameLst>
                                          <p:attrName>ppt_y</p:attrName>
                                        </p:attrNameLst>
                                      </p:cBhvr>
                                      <p:tavLst>
                                        <p:tav tm="0">
                                          <p:val>
                                            <p:strVal val="#ppt_y"/>
                                          </p:val>
                                        </p:tav>
                                        <p:tav tm="100000">
                                          <p:val>
                                            <p:strVal val="#ppt_y"/>
                                          </p:val>
                                        </p:tav>
                                      </p:tavLst>
                                    </p:anim>
                                  </p:childTnLst>
                                </p:cTn>
                              </p:par>
                              <p:par>
                                <p:cTn id="30" presetID="40" presetClass="entr" presetSubtype="0" fill="hold" grpId="0" nodeType="withEffect">
                                  <p:stCondLst>
                                    <p:cond delay="0"/>
                                  </p:stCondLst>
                                  <p:iterate type="lt">
                                    <p:tmPct val="10000"/>
                                  </p:iterate>
                                  <p:childTnLst>
                                    <p:set>
                                      <p:cBhvr>
                                        <p:cTn id="31" dur="0" fill="hold">
                                          <p:stCondLst>
                                            <p:cond delay="0"/>
                                          </p:stCondLst>
                                        </p:cTn>
                                        <p:tgtEl>
                                          <p:spTgt spid="5123">
                                            <p:txEl>
                                              <p:pRg st="3" end="3"/>
                                            </p:txEl>
                                          </p:spTgt>
                                        </p:tgtEl>
                                        <p:attrNameLst>
                                          <p:attrName>style.visibility</p:attrName>
                                        </p:attrNameLst>
                                      </p:cBhvr>
                                      <p:to>
                                        <p:strVal val="visible"/>
                                      </p:to>
                                    </p:set>
                                    <p:animEffect transition="in" filter="fade">
                                      <p:cBhvr>
                                        <p:cTn id="32" dur="1000"/>
                                        <p:tgtEl>
                                          <p:spTgt spid="5123">
                                            <p:txEl>
                                              <p:pRg st="3" end="3"/>
                                            </p:txEl>
                                          </p:spTgt>
                                        </p:tgtEl>
                                      </p:cBhvr>
                                    </p:animEffect>
                                    <p:anim calcmode="lin" valueType="num">
                                      <p:cBhvr>
                                        <p:cTn id="33" dur="1000" fill="hold"/>
                                        <p:tgtEl>
                                          <p:spTgt spid="5123">
                                            <p:txEl>
                                              <p:pRg st="3" end="3"/>
                                            </p:txEl>
                                          </p:spTgt>
                                        </p:tgtEl>
                                        <p:attrNameLst>
                                          <p:attrName>ppt_x</p:attrName>
                                        </p:attrNameLst>
                                      </p:cBhvr>
                                      <p:tavLst>
                                        <p:tav tm="0">
                                          <p:val>
                                            <p:strVal val="#ppt_x-.1"/>
                                          </p:val>
                                        </p:tav>
                                        <p:tav tm="100000">
                                          <p:val>
                                            <p:strVal val="#ppt_x"/>
                                          </p:val>
                                        </p:tav>
                                      </p:tavLst>
                                    </p:anim>
                                    <p:anim calcmode="lin" valueType="num">
                                      <p:cBhvr>
                                        <p:cTn id="34" dur="1000" fill="hold"/>
                                        <p:tgtEl>
                                          <p:spTgt spid="5123">
                                            <p:txEl>
                                              <p:pRg st="3" end="3"/>
                                            </p:txEl>
                                          </p:spTgt>
                                        </p:tgtEl>
                                        <p:attrNameLst>
                                          <p:attrName>ppt_y</p:attrName>
                                        </p:attrNameLst>
                                      </p:cBhvr>
                                      <p:tavLst>
                                        <p:tav tm="0">
                                          <p:val>
                                            <p:strVal val="#ppt_y"/>
                                          </p:val>
                                        </p:tav>
                                        <p:tav tm="100000">
                                          <p:val>
                                            <p:strVal val="#ppt_y"/>
                                          </p:val>
                                        </p:tav>
                                      </p:tavLst>
                                    </p:anim>
                                  </p:childTnLst>
                                </p:cTn>
                              </p:par>
                              <p:par>
                                <p:cTn id="35" presetID="40" presetClass="entr" presetSubtype="0" fill="hold" grpId="0" nodeType="withEffect">
                                  <p:stCondLst>
                                    <p:cond delay="0"/>
                                  </p:stCondLst>
                                  <p:iterate type="lt">
                                    <p:tmPct val="10000"/>
                                  </p:iterate>
                                  <p:childTnLst>
                                    <p:set>
                                      <p:cBhvr>
                                        <p:cTn id="36" dur="0" fill="hold">
                                          <p:stCondLst>
                                            <p:cond delay="0"/>
                                          </p:stCondLst>
                                        </p:cTn>
                                        <p:tgtEl>
                                          <p:spTgt spid="5123">
                                            <p:txEl>
                                              <p:pRg st="4" end="4"/>
                                            </p:txEl>
                                          </p:spTgt>
                                        </p:tgtEl>
                                        <p:attrNameLst>
                                          <p:attrName>style.visibility</p:attrName>
                                        </p:attrNameLst>
                                      </p:cBhvr>
                                      <p:to>
                                        <p:strVal val="visible"/>
                                      </p:to>
                                    </p:set>
                                    <p:animEffect transition="in" filter="fade">
                                      <p:cBhvr>
                                        <p:cTn id="37" dur="1000"/>
                                        <p:tgtEl>
                                          <p:spTgt spid="5123">
                                            <p:txEl>
                                              <p:pRg st="4" end="4"/>
                                            </p:txEl>
                                          </p:spTgt>
                                        </p:tgtEl>
                                      </p:cBhvr>
                                    </p:animEffect>
                                    <p:anim calcmode="lin" valueType="num">
                                      <p:cBhvr>
                                        <p:cTn id="38" dur="1000" fill="hold"/>
                                        <p:tgtEl>
                                          <p:spTgt spid="5123">
                                            <p:txEl>
                                              <p:pRg st="4" end="4"/>
                                            </p:txEl>
                                          </p:spTgt>
                                        </p:tgtEl>
                                        <p:attrNameLst>
                                          <p:attrName>ppt_x</p:attrName>
                                        </p:attrNameLst>
                                      </p:cBhvr>
                                      <p:tavLst>
                                        <p:tav tm="0">
                                          <p:val>
                                            <p:strVal val="#ppt_x-.1"/>
                                          </p:val>
                                        </p:tav>
                                        <p:tav tm="100000">
                                          <p:val>
                                            <p:strVal val="#ppt_x"/>
                                          </p:val>
                                        </p:tav>
                                      </p:tavLst>
                                    </p:anim>
                                    <p:anim calcmode="lin" valueType="num">
                                      <p:cBhvr>
                                        <p:cTn id="39" dur="1000" fill="hold"/>
                                        <p:tgtEl>
                                          <p:spTgt spid="512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3"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a:xfrm>
            <a:off x="574675" y="588963"/>
            <a:ext cx="8001000" cy="647700"/>
          </a:xfrm>
        </p:spPr>
        <p:txBody>
          <a:bodyPr/>
          <a:lstStyle/>
          <a:p>
            <a:r>
              <a:rPr lang="zh-CN" altLang="en-US"/>
              <a:t>二、现金流量的测算</a:t>
            </a:r>
          </a:p>
        </p:txBody>
      </p:sp>
      <p:sp>
        <p:nvSpPr>
          <p:cNvPr id="1027" name="Rectangle 3"/>
          <p:cNvSpPr>
            <a:spLocks noGrp="1" noChangeArrowheads="1"/>
          </p:cNvSpPr>
          <p:nvPr>
            <p:ph type="body" idx="1"/>
          </p:nvPr>
        </p:nvSpPr>
        <p:spPr>
          <a:xfrm>
            <a:off x="685800" y="1752600"/>
            <a:ext cx="7772400" cy="4572000"/>
          </a:xfrm>
        </p:spPr>
        <p:txBody>
          <a:bodyPr/>
          <a:lstStyle/>
          <a:p>
            <a:pPr>
              <a:lnSpc>
                <a:spcPct val="90000"/>
              </a:lnSpc>
            </a:pPr>
            <a:r>
              <a:rPr lang="zh-CN" altLang="en-US"/>
              <a:t>建设期现金流量（初始现金流量）</a:t>
            </a:r>
          </a:p>
          <a:p>
            <a:pPr lvl="1">
              <a:lnSpc>
                <a:spcPct val="90000"/>
              </a:lnSpc>
            </a:pPr>
            <a:r>
              <a:rPr lang="zh-CN" altLang="en-US"/>
              <a:t>固定资产投资</a:t>
            </a:r>
          </a:p>
          <a:p>
            <a:pPr lvl="1">
              <a:lnSpc>
                <a:spcPct val="90000"/>
              </a:lnSpc>
            </a:pPr>
            <a:r>
              <a:rPr lang="zh-CN" altLang="en-US"/>
              <a:t>流动资产垫支</a:t>
            </a:r>
          </a:p>
          <a:p>
            <a:pPr lvl="1">
              <a:lnSpc>
                <a:spcPct val="90000"/>
              </a:lnSpc>
            </a:pPr>
            <a:r>
              <a:rPr lang="zh-CN" altLang="en-US"/>
              <a:t>无形资产投资</a:t>
            </a:r>
          </a:p>
          <a:p>
            <a:pPr lvl="1">
              <a:lnSpc>
                <a:spcPct val="90000"/>
              </a:lnSpc>
            </a:pPr>
            <a:r>
              <a:rPr lang="zh-CN" altLang="en-US"/>
              <a:t>其它费用支出：开办费</a:t>
            </a:r>
          </a:p>
          <a:p>
            <a:pPr lvl="1">
              <a:lnSpc>
                <a:spcPct val="90000"/>
              </a:lnSpc>
            </a:pPr>
            <a:r>
              <a:rPr lang="zh-CN" altLang="en-US"/>
              <a:t>旧设备的变价收入</a:t>
            </a:r>
          </a:p>
          <a:p>
            <a:pPr>
              <a:lnSpc>
                <a:spcPct val="90000"/>
              </a:lnSpc>
            </a:pPr>
            <a:r>
              <a:rPr lang="zh-CN" altLang="en-US"/>
              <a:t>经营期现金流量（营业现金流量）</a:t>
            </a:r>
          </a:p>
          <a:p>
            <a:pPr>
              <a:lnSpc>
                <a:spcPct val="90000"/>
              </a:lnSpc>
            </a:pPr>
            <a:r>
              <a:rPr lang="zh-CN" altLang="en-US"/>
              <a:t>终结期现金流量</a:t>
            </a:r>
          </a:p>
          <a:p>
            <a:pPr lvl="1">
              <a:lnSpc>
                <a:spcPct val="90000"/>
              </a:lnSpc>
            </a:pPr>
            <a:r>
              <a:rPr lang="zh-CN" altLang="en-US"/>
              <a:t>固定资产的残值收入或变价收入</a:t>
            </a:r>
          </a:p>
          <a:p>
            <a:pPr lvl="1">
              <a:lnSpc>
                <a:spcPct val="90000"/>
              </a:lnSpc>
            </a:pPr>
            <a:r>
              <a:rPr lang="zh-CN" altLang="en-US"/>
              <a:t>回收垫支的流动资金</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1026"/>
                                        </p:tgtEl>
                                        <p:attrNameLst>
                                          <p:attrName>style.visibility</p:attrName>
                                        </p:attrNameLst>
                                      </p:cBhvr>
                                      <p:to>
                                        <p:strVal val="visible"/>
                                      </p:to>
                                    </p:set>
                                    <p:anim calcmode="lin" valueType="num">
                                      <p:cBhvr additive="base">
                                        <p:cTn id="7" dur="799" fill="hold">
                                          <p:stCondLst>
                                            <p:cond delay="0"/>
                                          </p:stCondLst>
                                        </p:cTn>
                                        <p:tgtEl>
                                          <p:spTgt spid="1026"/>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102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1027">
                                            <p:txEl>
                                              <p:pRg st="0" end="0"/>
                                            </p:txEl>
                                          </p:spTgt>
                                        </p:tgtEl>
                                        <p:attrNameLst>
                                          <p:attrName>style.visibility</p:attrName>
                                        </p:attrNameLst>
                                      </p:cBhvr>
                                      <p:to>
                                        <p:strVal val="visible"/>
                                      </p:to>
                                    </p:set>
                                    <p:animEffect transition="in" filter="fade">
                                      <p:cBhvr>
                                        <p:cTn id="13" dur="1000"/>
                                        <p:tgtEl>
                                          <p:spTgt spid="1027">
                                            <p:txEl>
                                              <p:pRg st="0" end="0"/>
                                            </p:txEl>
                                          </p:spTgt>
                                        </p:tgtEl>
                                      </p:cBhvr>
                                    </p:animEffect>
                                    <p:anim calcmode="lin" valueType="num">
                                      <p:cBhvr>
                                        <p:cTn id="14" dur="1000" fill="hold"/>
                                        <p:tgtEl>
                                          <p:spTgt spid="1027">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1027">
                                            <p:txEl>
                                              <p:pRg st="0" end="0"/>
                                            </p:txEl>
                                          </p:spTgt>
                                        </p:tgtEl>
                                        <p:attrNameLst>
                                          <p:attrName>ppt_y</p:attrName>
                                        </p:attrNameLst>
                                      </p:cBhvr>
                                      <p:tavLst>
                                        <p:tav tm="0">
                                          <p:val>
                                            <p:strVal val="#ppt_y"/>
                                          </p:val>
                                        </p:tav>
                                        <p:tav tm="100000">
                                          <p:val>
                                            <p:strVal val="#ppt_y"/>
                                          </p:val>
                                        </p:tav>
                                      </p:tavLst>
                                    </p:anim>
                                  </p:childTnLst>
                                </p:cTn>
                              </p:par>
                              <p:par>
                                <p:cTn id="16" presetID="40" presetClass="entr" presetSubtype="0" fill="hold" grpId="0" nodeType="withEffect">
                                  <p:stCondLst>
                                    <p:cond delay="0"/>
                                  </p:stCondLst>
                                  <p:iterate type="lt">
                                    <p:tmPct val="10000"/>
                                  </p:iterate>
                                  <p:childTnLst>
                                    <p:set>
                                      <p:cBhvr>
                                        <p:cTn id="17" dur="0" fill="hold">
                                          <p:stCondLst>
                                            <p:cond delay="0"/>
                                          </p:stCondLst>
                                        </p:cTn>
                                        <p:tgtEl>
                                          <p:spTgt spid="1027">
                                            <p:txEl>
                                              <p:pRg st="1" end="1"/>
                                            </p:txEl>
                                          </p:spTgt>
                                        </p:tgtEl>
                                        <p:attrNameLst>
                                          <p:attrName>style.visibility</p:attrName>
                                        </p:attrNameLst>
                                      </p:cBhvr>
                                      <p:to>
                                        <p:strVal val="visible"/>
                                      </p:to>
                                    </p:set>
                                    <p:animEffect transition="in" filter="fade">
                                      <p:cBhvr>
                                        <p:cTn id="18" dur="1000"/>
                                        <p:tgtEl>
                                          <p:spTgt spid="1027">
                                            <p:txEl>
                                              <p:pRg st="1" end="1"/>
                                            </p:txEl>
                                          </p:spTgt>
                                        </p:tgtEl>
                                      </p:cBhvr>
                                    </p:animEffect>
                                    <p:anim calcmode="lin" valueType="num">
                                      <p:cBhvr>
                                        <p:cTn id="19" dur="1000" fill="hold"/>
                                        <p:tgtEl>
                                          <p:spTgt spid="1027">
                                            <p:txEl>
                                              <p:pRg st="1" end="1"/>
                                            </p:txEl>
                                          </p:spTgt>
                                        </p:tgtEl>
                                        <p:attrNameLst>
                                          <p:attrName>ppt_x</p:attrName>
                                        </p:attrNameLst>
                                      </p:cBhvr>
                                      <p:tavLst>
                                        <p:tav tm="0">
                                          <p:val>
                                            <p:strVal val="#ppt_x-.1"/>
                                          </p:val>
                                        </p:tav>
                                        <p:tav tm="100000">
                                          <p:val>
                                            <p:strVal val="#ppt_x"/>
                                          </p:val>
                                        </p:tav>
                                      </p:tavLst>
                                    </p:anim>
                                    <p:anim calcmode="lin" valueType="num">
                                      <p:cBhvr>
                                        <p:cTn id="20" dur="1000" fill="hold"/>
                                        <p:tgtEl>
                                          <p:spTgt spid="1027">
                                            <p:txEl>
                                              <p:pRg st="1" end="1"/>
                                            </p:txEl>
                                          </p:spTgt>
                                        </p:tgtEl>
                                        <p:attrNameLst>
                                          <p:attrName>ppt_y</p:attrName>
                                        </p:attrNameLst>
                                      </p:cBhvr>
                                      <p:tavLst>
                                        <p:tav tm="0">
                                          <p:val>
                                            <p:strVal val="#ppt_y"/>
                                          </p:val>
                                        </p:tav>
                                        <p:tav tm="100000">
                                          <p:val>
                                            <p:strVal val="#ppt_y"/>
                                          </p:val>
                                        </p:tav>
                                      </p:tavLst>
                                    </p:anim>
                                  </p:childTnLst>
                                </p:cTn>
                              </p:par>
                              <p:par>
                                <p:cTn id="21" presetID="40" presetClass="entr" presetSubtype="0" fill="hold" grpId="0" nodeType="withEffect">
                                  <p:stCondLst>
                                    <p:cond delay="0"/>
                                  </p:stCondLst>
                                  <p:iterate type="lt">
                                    <p:tmPct val="10000"/>
                                  </p:iterate>
                                  <p:childTnLst>
                                    <p:set>
                                      <p:cBhvr>
                                        <p:cTn id="22" dur="0" fill="hold">
                                          <p:stCondLst>
                                            <p:cond delay="0"/>
                                          </p:stCondLst>
                                        </p:cTn>
                                        <p:tgtEl>
                                          <p:spTgt spid="1027">
                                            <p:txEl>
                                              <p:pRg st="2" end="2"/>
                                            </p:txEl>
                                          </p:spTgt>
                                        </p:tgtEl>
                                        <p:attrNameLst>
                                          <p:attrName>style.visibility</p:attrName>
                                        </p:attrNameLst>
                                      </p:cBhvr>
                                      <p:to>
                                        <p:strVal val="visible"/>
                                      </p:to>
                                    </p:set>
                                    <p:animEffect transition="in" filter="fade">
                                      <p:cBhvr>
                                        <p:cTn id="23" dur="1000"/>
                                        <p:tgtEl>
                                          <p:spTgt spid="1027">
                                            <p:txEl>
                                              <p:pRg st="2" end="2"/>
                                            </p:txEl>
                                          </p:spTgt>
                                        </p:tgtEl>
                                      </p:cBhvr>
                                    </p:animEffect>
                                    <p:anim calcmode="lin" valueType="num">
                                      <p:cBhvr>
                                        <p:cTn id="24" dur="1000" fill="hold"/>
                                        <p:tgtEl>
                                          <p:spTgt spid="1027">
                                            <p:txEl>
                                              <p:pRg st="2" end="2"/>
                                            </p:txEl>
                                          </p:spTgt>
                                        </p:tgtEl>
                                        <p:attrNameLst>
                                          <p:attrName>ppt_x</p:attrName>
                                        </p:attrNameLst>
                                      </p:cBhvr>
                                      <p:tavLst>
                                        <p:tav tm="0">
                                          <p:val>
                                            <p:strVal val="#ppt_x-.1"/>
                                          </p:val>
                                        </p:tav>
                                        <p:tav tm="100000">
                                          <p:val>
                                            <p:strVal val="#ppt_x"/>
                                          </p:val>
                                        </p:tav>
                                      </p:tavLst>
                                    </p:anim>
                                    <p:anim calcmode="lin" valueType="num">
                                      <p:cBhvr>
                                        <p:cTn id="25" dur="1000" fill="hold"/>
                                        <p:tgtEl>
                                          <p:spTgt spid="1027">
                                            <p:txEl>
                                              <p:pRg st="2" end="2"/>
                                            </p:txEl>
                                          </p:spTgt>
                                        </p:tgtEl>
                                        <p:attrNameLst>
                                          <p:attrName>ppt_y</p:attrName>
                                        </p:attrNameLst>
                                      </p:cBhvr>
                                      <p:tavLst>
                                        <p:tav tm="0">
                                          <p:val>
                                            <p:strVal val="#ppt_y"/>
                                          </p:val>
                                        </p:tav>
                                        <p:tav tm="100000">
                                          <p:val>
                                            <p:strVal val="#ppt_y"/>
                                          </p:val>
                                        </p:tav>
                                      </p:tavLst>
                                    </p:anim>
                                  </p:childTnLst>
                                </p:cTn>
                              </p:par>
                              <p:par>
                                <p:cTn id="26" presetID="40" presetClass="entr" presetSubtype="0" fill="hold" grpId="0" nodeType="withEffect">
                                  <p:stCondLst>
                                    <p:cond delay="0"/>
                                  </p:stCondLst>
                                  <p:iterate type="lt">
                                    <p:tmPct val="10000"/>
                                  </p:iterate>
                                  <p:childTnLst>
                                    <p:set>
                                      <p:cBhvr>
                                        <p:cTn id="27" dur="0" fill="hold">
                                          <p:stCondLst>
                                            <p:cond delay="0"/>
                                          </p:stCondLst>
                                        </p:cTn>
                                        <p:tgtEl>
                                          <p:spTgt spid="1027">
                                            <p:txEl>
                                              <p:pRg st="3" end="3"/>
                                            </p:txEl>
                                          </p:spTgt>
                                        </p:tgtEl>
                                        <p:attrNameLst>
                                          <p:attrName>style.visibility</p:attrName>
                                        </p:attrNameLst>
                                      </p:cBhvr>
                                      <p:to>
                                        <p:strVal val="visible"/>
                                      </p:to>
                                    </p:set>
                                    <p:animEffect transition="in" filter="fade">
                                      <p:cBhvr>
                                        <p:cTn id="28" dur="1000"/>
                                        <p:tgtEl>
                                          <p:spTgt spid="1027">
                                            <p:txEl>
                                              <p:pRg st="3" end="3"/>
                                            </p:txEl>
                                          </p:spTgt>
                                        </p:tgtEl>
                                      </p:cBhvr>
                                    </p:animEffect>
                                    <p:anim calcmode="lin" valueType="num">
                                      <p:cBhvr>
                                        <p:cTn id="29" dur="1000" fill="hold"/>
                                        <p:tgtEl>
                                          <p:spTgt spid="1027">
                                            <p:txEl>
                                              <p:pRg st="3" end="3"/>
                                            </p:txEl>
                                          </p:spTgt>
                                        </p:tgtEl>
                                        <p:attrNameLst>
                                          <p:attrName>ppt_x</p:attrName>
                                        </p:attrNameLst>
                                      </p:cBhvr>
                                      <p:tavLst>
                                        <p:tav tm="0">
                                          <p:val>
                                            <p:strVal val="#ppt_x-.1"/>
                                          </p:val>
                                        </p:tav>
                                        <p:tav tm="100000">
                                          <p:val>
                                            <p:strVal val="#ppt_x"/>
                                          </p:val>
                                        </p:tav>
                                      </p:tavLst>
                                    </p:anim>
                                    <p:anim calcmode="lin" valueType="num">
                                      <p:cBhvr>
                                        <p:cTn id="30" dur="1000" fill="hold"/>
                                        <p:tgtEl>
                                          <p:spTgt spid="1027">
                                            <p:txEl>
                                              <p:pRg st="3" end="3"/>
                                            </p:txEl>
                                          </p:spTgt>
                                        </p:tgtEl>
                                        <p:attrNameLst>
                                          <p:attrName>ppt_y</p:attrName>
                                        </p:attrNameLst>
                                      </p:cBhvr>
                                      <p:tavLst>
                                        <p:tav tm="0">
                                          <p:val>
                                            <p:strVal val="#ppt_y"/>
                                          </p:val>
                                        </p:tav>
                                        <p:tav tm="100000">
                                          <p:val>
                                            <p:strVal val="#ppt_y"/>
                                          </p:val>
                                        </p:tav>
                                      </p:tavLst>
                                    </p:anim>
                                  </p:childTnLst>
                                </p:cTn>
                              </p:par>
                              <p:par>
                                <p:cTn id="31" presetID="40" presetClass="entr" presetSubtype="0" fill="hold" grpId="0" nodeType="withEffect">
                                  <p:stCondLst>
                                    <p:cond delay="0"/>
                                  </p:stCondLst>
                                  <p:iterate type="lt">
                                    <p:tmPct val="10000"/>
                                  </p:iterate>
                                  <p:childTnLst>
                                    <p:set>
                                      <p:cBhvr>
                                        <p:cTn id="32" dur="0" fill="hold">
                                          <p:stCondLst>
                                            <p:cond delay="0"/>
                                          </p:stCondLst>
                                        </p:cTn>
                                        <p:tgtEl>
                                          <p:spTgt spid="1027">
                                            <p:txEl>
                                              <p:pRg st="4" end="4"/>
                                            </p:txEl>
                                          </p:spTgt>
                                        </p:tgtEl>
                                        <p:attrNameLst>
                                          <p:attrName>style.visibility</p:attrName>
                                        </p:attrNameLst>
                                      </p:cBhvr>
                                      <p:to>
                                        <p:strVal val="visible"/>
                                      </p:to>
                                    </p:set>
                                    <p:animEffect transition="in" filter="fade">
                                      <p:cBhvr>
                                        <p:cTn id="33" dur="1000"/>
                                        <p:tgtEl>
                                          <p:spTgt spid="1027">
                                            <p:txEl>
                                              <p:pRg st="4" end="4"/>
                                            </p:txEl>
                                          </p:spTgt>
                                        </p:tgtEl>
                                      </p:cBhvr>
                                    </p:animEffect>
                                    <p:anim calcmode="lin" valueType="num">
                                      <p:cBhvr>
                                        <p:cTn id="34" dur="1000" fill="hold"/>
                                        <p:tgtEl>
                                          <p:spTgt spid="1027">
                                            <p:txEl>
                                              <p:pRg st="4" end="4"/>
                                            </p:txEl>
                                          </p:spTgt>
                                        </p:tgtEl>
                                        <p:attrNameLst>
                                          <p:attrName>ppt_x</p:attrName>
                                        </p:attrNameLst>
                                      </p:cBhvr>
                                      <p:tavLst>
                                        <p:tav tm="0">
                                          <p:val>
                                            <p:strVal val="#ppt_x-.1"/>
                                          </p:val>
                                        </p:tav>
                                        <p:tav tm="100000">
                                          <p:val>
                                            <p:strVal val="#ppt_x"/>
                                          </p:val>
                                        </p:tav>
                                      </p:tavLst>
                                    </p:anim>
                                    <p:anim calcmode="lin" valueType="num">
                                      <p:cBhvr>
                                        <p:cTn id="35" dur="1000" fill="hold"/>
                                        <p:tgtEl>
                                          <p:spTgt spid="1027">
                                            <p:txEl>
                                              <p:pRg st="4" end="4"/>
                                            </p:txEl>
                                          </p:spTgt>
                                        </p:tgtEl>
                                        <p:attrNameLst>
                                          <p:attrName>ppt_y</p:attrName>
                                        </p:attrNameLst>
                                      </p:cBhvr>
                                      <p:tavLst>
                                        <p:tav tm="0">
                                          <p:val>
                                            <p:strVal val="#ppt_y"/>
                                          </p:val>
                                        </p:tav>
                                        <p:tav tm="100000">
                                          <p:val>
                                            <p:strVal val="#ppt_y"/>
                                          </p:val>
                                        </p:tav>
                                      </p:tavLst>
                                    </p:anim>
                                  </p:childTnLst>
                                </p:cTn>
                              </p:par>
                              <p:par>
                                <p:cTn id="36" presetID="40" presetClass="entr" presetSubtype="0" fill="hold" grpId="0" nodeType="withEffect">
                                  <p:stCondLst>
                                    <p:cond delay="0"/>
                                  </p:stCondLst>
                                  <p:iterate type="lt">
                                    <p:tmPct val="10000"/>
                                  </p:iterate>
                                  <p:childTnLst>
                                    <p:set>
                                      <p:cBhvr>
                                        <p:cTn id="37" dur="0" fill="hold">
                                          <p:stCondLst>
                                            <p:cond delay="0"/>
                                          </p:stCondLst>
                                        </p:cTn>
                                        <p:tgtEl>
                                          <p:spTgt spid="1027">
                                            <p:txEl>
                                              <p:pRg st="5" end="5"/>
                                            </p:txEl>
                                          </p:spTgt>
                                        </p:tgtEl>
                                        <p:attrNameLst>
                                          <p:attrName>style.visibility</p:attrName>
                                        </p:attrNameLst>
                                      </p:cBhvr>
                                      <p:to>
                                        <p:strVal val="visible"/>
                                      </p:to>
                                    </p:set>
                                    <p:animEffect transition="in" filter="fade">
                                      <p:cBhvr>
                                        <p:cTn id="38" dur="1000"/>
                                        <p:tgtEl>
                                          <p:spTgt spid="1027">
                                            <p:txEl>
                                              <p:pRg st="5" end="5"/>
                                            </p:txEl>
                                          </p:spTgt>
                                        </p:tgtEl>
                                      </p:cBhvr>
                                    </p:animEffect>
                                    <p:anim calcmode="lin" valueType="num">
                                      <p:cBhvr>
                                        <p:cTn id="39" dur="1000" fill="hold"/>
                                        <p:tgtEl>
                                          <p:spTgt spid="1027">
                                            <p:txEl>
                                              <p:pRg st="5" end="5"/>
                                            </p:txEl>
                                          </p:spTgt>
                                        </p:tgtEl>
                                        <p:attrNameLst>
                                          <p:attrName>ppt_x</p:attrName>
                                        </p:attrNameLst>
                                      </p:cBhvr>
                                      <p:tavLst>
                                        <p:tav tm="0">
                                          <p:val>
                                            <p:strVal val="#ppt_x-.1"/>
                                          </p:val>
                                        </p:tav>
                                        <p:tav tm="100000">
                                          <p:val>
                                            <p:strVal val="#ppt_x"/>
                                          </p:val>
                                        </p:tav>
                                      </p:tavLst>
                                    </p:anim>
                                    <p:anim calcmode="lin" valueType="num">
                                      <p:cBhvr>
                                        <p:cTn id="40" dur="1000" fill="hold"/>
                                        <p:tgtEl>
                                          <p:spTgt spid="102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40" presetClass="entr" presetSubtype="0" fill="hold" grpId="0" nodeType="clickEffect">
                                  <p:stCondLst>
                                    <p:cond delay="0"/>
                                  </p:stCondLst>
                                  <p:iterate type="lt">
                                    <p:tmPct val="10000"/>
                                  </p:iterate>
                                  <p:childTnLst>
                                    <p:set>
                                      <p:cBhvr>
                                        <p:cTn id="44" dur="0" fill="hold">
                                          <p:stCondLst>
                                            <p:cond delay="0"/>
                                          </p:stCondLst>
                                        </p:cTn>
                                        <p:tgtEl>
                                          <p:spTgt spid="1027">
                                            <p:txEl>
                                              <p:pRg st="6" end="6"/>
                                            </p:txEl>
                                          </p:spTgt>
                                        </p:tgtEl>
                                        <p:attrNameLst>
                                          <p:attrName>style.visibility</p:attrName>
                                        </p:attrNameLst>
                                      </p:cBhvr>
                                      <p:to>
                                        <p:strVal val="visible"/>
                                      </p:to>
                                    </p:set>
                                    <p:animEffect transition="in" filter="fade">
                                      <p:cBhvr>
                                        <p:cTn id="45" dur="1000"/>
                                        <p:tgtEl>
                                          <p:spTgt spid="1027">
                                            <p:txEl>
                                              <p:pRg st="6" end="6"/>
                                            </p:txEl>
                                          </p:spTgt>
                                        </p:tgtEl>
                                      </p:cBhvr>
                                    </p:animEffect>
                                    <p:anim calcmode="lin" valueType="num">
                                      <p:cBhvr>
                                        <p:cTn id="46" dur="1000" fill="hold"/>
                                        <p:tgtEl>
                                          <p:spTgt spid="1027">
                                            <p:txEl>
                                              <p:pRg st="6" end="6"/>
                                            </p:txEl>
                                          </p:spTgt>
                                        </p:tgtEl>
                                        <p:attrNameLst>
                                          <p:attrName>ppt_x</p:attrName>
                                        </p:attrNameLst>
                                      </p:cBhvr>
                                      <p:tavLst>
                                        <p:tav tm="0">
                                          <p:val>
                                            <p:strVal val="#ppt_x-.1"/>
                                          </p:val>
                                        </p:tav>
                                        <p:tav tm="100000">
                                          <p:val>
                                            <p:strVal val="#ppt_x"/>
                                          </p:val>
                                        </p:tav>
                                      </p:tavLst>
                                    </p:anim>
                                    <p:anim calcmode="lin" valueType="num">
                                      <p:cBhvr>
                                        <p:cTn id="47" dur="1000" fill="hold"/>
                                        <p:tgtEl>
                                          <p:spTgt spid="102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40" presetClass="entr" presetSubtype="0" fill="hold" grpId="0" nodeType="clickEffect">
                                  <p:stCondLst>
                                    <p:cond delay="0"/>
                                  </p:stCondLst>
                                  <p:iterate type="lt">
                                    <p:tmPct val="10000"/>
                                  </p:iterate>
                                  <p:childTnLst>
                                    <p:set>
                                      <p:cBhvr>
                                        <p:cTn id="51" dur="0" fill="hold">
                                          <p:stCondLst>
                                            <p:cond delay="0"/>
                                          </p:stCondLst>
                                        </p:cTn>
                                        <p:tgtEl>
                                          <p:spTgt spid="1027">
                                            <p:txEl>
                                              <p:pRg st="7" end="7"/>
                                            </p:txEl>
                                          </p:spTgt>
                                        </p:tgtEl>
                                        <p:attrNameLst>
                                          <p:attrName>style.visibility</p:attrName>
                                        </p:attrNameLst>
                                      </p:cBhvr>
                                      <p:to>
                                        <p:strVal val="visible"/>
                                      </p:to>
                                    </p:set>
                                    <p:animEffect transition="in" filter="fade">
                                      <p:cBhvr>
                                        <p:cTn id="52" dur="1000"/>
                                        <p:tgtEl>
                                          <p:spTgt spid="1027">
                                            <p:txEl>
                                              <p:pRg st="7" end="7"/>
                                            </p:txEl>
                                          </p:spTgt>
                                        </p:tgtEl>
                                      </p:cBhvr>
                                    </p:animEffect>
                                    <p:anim calcmode="lin" valueType="num">
                                      <p:cBhvr>
                                        <p:cTn id="53" dur="1000" fill="hold"/>
                                        <p:tgtEl>
                                          <p:spTgt spid="1027">
                                            <p:txEl>
                                              <p:pRg st="7" end="7"/>
                                            </p:txEl>
                                          </p:spTgt>
                                        </p:tgtEl>
                                        <p:attrNameLst>
                                          <p:attrName>ppt_x</p:attrName>
                                        </p:attrNameLst>
                                      </p:cBhvr>
                                      <p:tavLst>
                                        <p:tav tm="0">
                                          <p:val>
                                            <p:strVal val="#ppt_x-.1"/>
                                          </p:val>
                                        </p:tav>
                                        <p:tav tm="100000">
                                          <p:val>
                                            <p:strVal val="#ppt_x"/>
                                          </p:val>
                                        </p:tav>
                                      </p:tavLst>
                                    </p:anim>
                                    <p:anim calcmode="lin" valueType="num">
                                      <p:cBhvr>
                                        <p:cTn id="54" dur="1000" fill="hold"/>
                                        <p:tgtEl>
                                          <p:spTgt spid="1027">
                                            <p:txEl>
                                              <p:pRg st="7" end="7"/>
                                            </p:txEl>
                                          </p:spTgt>
                                        </p:tgtEl>
                                        <p:attrNameLst>
                                          <p:attrName>ppt_y</p:attrName>
                                        </p:attrNameLst>
                                      </p:cBhvr>
                                      <p:tavLst>
                                        <p:tav tm="0">
                                          <p:val>
                                            <p:strVal val="#ppt_y"/>
                                          </p:val>
                                        </p:tav>
                                        <p:tav tm="100000">
                                          <p:val>
                                            <p:strVal val="#ppt_y"/>
                                          </p:val>
                                        </p:tav>
                                      </p:tavLst>
                                    </p:anim>
                                  </p:childTnLst>
                                </p:cTn>
                              </p:par>
                              <p:par>
                                <p:cTn id="55" presetID="40" presetClass="entr" presetSubtype="0" fill="hold" grpId="0" nodeType="withEffect">
                                  <p:stCondLst>
                                    <p:cond delay="0"/>
                                  </p:stCondLst>
                                  <p:iterate type="lt">
                                    <p:tmPct val="10000"/>
                                  </p:iterate>
                                  <p:childTnLst>
                                    <p:set>
                                      <p:cBhvr>
                                        <p:cTn id="56" dur="0" fill="hold">
                                          <p:stCondLst>
                                            <p:cond delay="0"/>
                                          </p:stCondLst>
                                        </p:cTn>
                                        <p:tgtEl>
                                          <p:spTgt spid="1027">
                                            <p:txEl>
                                              <p:pRg st="8" end="8"/>
                                            </p:txEl>
                                          </p:spTgt>
                                        </p:tgtEl>
                                        <p:attrNameLst>
                                          <p:attrName>style.visibility</p:attrName>
                                        </p:attrNameLst>
                                      </p:cBhvr>
                                      <p:to>
                                        <p:strVal val="visible"/>
                                      </p:to>
                                    </p:set>
                                    <p:animEffect transition="in" filter="fade">
                                      <p:cBhvr>
                                        <p:cTn id="57" dur="1000"/>
                                        <p:tgtEl>
                                          <p:spTgt spid="1027">
                                            <p:txEl>
                                              <p:pRg st="8" end="8"/>
                                            </p:txEl>
                                          </p:spTgt>
                                        </p:tgtEl>
                                      </p:cBhvr>
                                    </p:animEffect>
                                    <p:anim calcmode="lin" valueType="num">
                                      <p:cBhvr>
                                        <p:cTn id="58" dur="1000" fill="hold"/>
                                        <p:tgtEl>
                                          <p:spTgt spid="1027">
                                            <p:txEl>
                                              <p:pRg st="8" end="8"/>
                                            </p:txEl>
                                          </p:spTgt>
                                        </p:tgtEl>
                                        <p:attrNameLst>
                                          <p:attrName>ppt_x</p:attrName>
                                        </p:attrNameLst>
                                      </p:cBhvr>
                                      <p:tavLst>
                                        <p:tav tm="0">
                                          <p:val>
                                            <p:strVal val="#ppt_x-.1"/>
                                          </p:val>
                                        </p:tav>
                                        <p:tav tm="100000">
                                          <p:val>
                                            <p:strVal val="#ppt_x"/>
                                          </p:val>
                                        </p:tav>
                                      </p:tavLst>
                                    </p:anim>
                                    <p:anim calcmode="lin" valueType="num">
                                      <p:cBhvr>
                                        <p:cTn id="59" dur="1000" fill="hold"/>
                                        <p:tgtEl>
                                          <p:spTgt spid="1027">
                                            <p:txEl>
                                              <p:pRg st="8" end="8"/>
                                            </p:txEl>
                                          </p:spTgt>
                                        </p:tgtEl>
                                        <p:attrNameLst>
                                          <p:attrName>ppt_y</p:attrName>
                                        </p:attrNameLst>
                                      </p:cBhvr>
                                      <p:tavLst>
                                        <p:tav tm="0">
                                          <p:val>
                                            <p:strVal val="#ppt_y"/>
                                          </p:val>
                                        </p:tav>
                                        <p:tav tm="100000">
                                          <p:val>
                                            <p:strVal val="#ppt_y"/>
                                          </p:val>
                                        </p:tav>
                                      </p:tavLst>
                                    </p:anim>
                                  </p:childTnLst>
                                </p:cTn>
                              </p:par>
                              <p:par>
                                <p:cTn id="60" presetID="40" presetClass="entr" presetSubtype="0" fill="hold" grpId="0" nodeType="withEffect">
                                  <p:stCondLst>
                                    <p:cond delay="0"/>
                                  </p:stCondLst>
                                  <p:iterate type="lt">
                                    <p:tmPct val="10000"/>
                                  </p:iterate>
                                  <p:childTnLst>
                                    <p:set>
                                      <p:cBhvr>
                                        <p:cTn id="61" dur="0" fill="hold">
                                          <p:stCondLst>
                                            <p:cond delay="0"/>
                                          </p:stCondLst>
                                        </p:cTn>
                                        <p:tgtEl>
                                          <p:spTgt spid="1027">
                                            <p:txEl>
                                              <p:pRg st="9" end="9"/>
                                            </p:txEl>
                                          </p:spTgt>
                                        </p:tgtEl>
                                        <p:attrNameLst>
                                          <p:attrName>style.visibility</p:attrName>
                                        </p:attrNameLst>
                                      </p:cBhvr>
                                      <p:to>
                                        <p:strVal val="visible"/>
                                      </p:to>
                                    </p:set>
                                    <p:animEffect transition="in" filter="fade">
                                      <p:cBhvr>
                                        <p:cTn id="62" dur="1000"/>
                                        <p:tgtEl>
                                          <p:spTgt spid="1027">
                                            <p:txEl>
                                              <p:pRg st="9" end="9"/>
                                            </p:txEl>
                                          </p:spTgt>
                                        </p:tgtEl>
                                      </p:cBhvr>
                                    </p:animEffect>
                                    <p:anim calcmode="lin" valueType="num">
                                      <p:cBhvr>
                                        <p:cTn id="63" dur="1000" fill="hold"/>
                                        <p:tgtEl>
                                          <p:spTgt spid="1027">
                                            <p:txEl>
                                              <p:pRg st="9" end="9"/>
                                            </p:txEl>
                                          </p:spTgt>
                                        </p:tgtEl>
                                        <p:attrNameLst>
                                          <p:attrName>ppt_x</p:attrName>
                                        </p:attrNameLst>
                                      </p:cBhvr>
                                      <p:tavLst>
                                        <p:tav tm="0">
                                          <p:val>
                                            <p:strVal val="#ppt_x-.1"/>
                                          </p:val>
                                        </p:tav>
                                        <p:tav tm="100000">
                                          <p:val>
                                            <p:strVal val="#ppt_x"/>
                                          </p:val>
                                        </p:tav>
                                      </p:tavLst>
                                    </p:anim>
                                    <p:anim calcmode="lin" valueType="num">
                                      <p:cBhvr>
                                        <p:cTn id="64" dur="1000" fill="hold"/>
                                        <p:tgtEl>
                                          <p:spTgt spid="1027">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74675" y="588963"/>
            <a:ext cx="8001000" cy="647700"/>
          </a:xfrm>
        </p:spPr>
        <p:txBody>
          <a:bodyPr/>
          <a:lstStyle/>
          <a:p>
            <a:r>
              <a:rPr lang="zh-CN" altLang="en-US"/>
              <a:t>经营期现金流量</a:t>
            </a:r>
          </a:p>
        </p:txBody>
      </p:sp>
      <p:sp>
        <p:nvSpPr>
          <p:cNvPr id="11267" name="Rectangle 3"/>
          <p:cNvSpPr>
            <a:spLocks noGrp="1" noChangeArrowheads="1"/>
          </p:cNvSpPr>
          <p:nvPr>
            <p:ph type="body" idx="1"/>
          </p:nvPr>
        </p:nvSpPr>
        <p:spPr>
          <a:xfrm>
            <a:off x="685800" y="1981200"/>
            <a:ext cx="8001000" cy="4114800"/>
          </a:xfrm>
        </p:spPr>
        <p:txBody>
          <a:bodyPr/>
          <a:lstStyle/>
          <a:p>
            <a:pPr>
              <a:lnSpc>
                <a:spcPct val="90000"/>
              </a:lnSpc>
            </a:pPr>
            <a:r>
              <a:rPr lang="en-US" altLang="zh-CN" sz="2100"/>
              <a:t>NCF=</a:t>
            </a:r>
            <a:r>
              <a:rPr lang="zh-CN" altLang="en-US" sz="2100"/>
              <a:t>每年营业收入</a:t>
            </a:r>
            <a:r>
              <a:rPr lang="en-US" altLang="zh-CN" sz="2100"/>
              <a:t>-</a:t>
            </a:r>
            <a:r>
              <a:rPr lang="zh-CN" altLang="en-US" sz="2100"/>
              <a:t>付现成本</a:t>
            </a:r>
            <a:r>
              <a:rPr lang="en-US" altLang="zh-CN" sz="2100"/>
              <a:t>-</a:t>
            </a:r>
            <a:r>
              <a:rPr lang="zh-CN" altLang="en-US" sz="2100"/>
              <a:t>所得税             （公式</a:t>
            </a:r>
            <a:r>
              <a:rPr lang="en-US" altLang="zh-CN" sz="2100"/>
              <a:t>1</a:t>
            </a:r>
            <a:r>
              <a:rPr lang="zh-CN" altLang="en-US" sz="2100"/>
              <a:t>）</a:t>
            </a:r>
          </a:p>
          <a:p>
            <a:pPr>
              <a:lnSpc>
                <a:spcPct val="90000"/>
              </a:lnSpc>
            </a:pPr>
            <a:endParaRPr lang="zh-CN" altLang="en-US" sz="2100"/>
          </a:p>
          <a:p>
            <a:pPr>
              <a:lnSpc>
                <a:spcPct val="90000"/>
              </a:lnSpc>
            </a:pPr>
            <a:r>
              <a:rPr lang="zh-CN" altLang="en-US" sz="2100"/>
              <a:t>       </a:t>
            </a:r>
            <a:r>
              <a:rPr lang="en-US" altLang="zh-CN" sz="2100"/>
              <a:t>=</a:t>
            </a:r>
            <a:r>
              <a:rPr lang="zh-CN" altLang="en-US" sz="2100"/>
              <a:t>每年营业收入 </a:t>
            </a:r>
            <a:r>
              <a:rPr lang="en-US" altLang="zh-CN" sz="2100"/>
              <a:t>-</a:t>
            </a:r>
            <a:r>
              <a:rPr lang="zh-CN" altLang="en-US" sz="2100"/>
              <a:t>（总成本</a:t>
            </a:r>
            <a:r>
              <a:rPr lang="en-US" altLang="zh-CN" sz="2100"/>
              <a:t>-</a:t>
            </a:r>
            <a:r>
              <a:rPr lang="zh-CN" altLang="en-US" sz="2100"/>
              <a:t>折旧等非付现成本）</a:t>
            </a:r>
          </a:p>
          <a:p>
            <a:pPr>
              <a:lnSpc>
                <a:spcPct val="90000"/>
              </a:lnSpc>
            </a:pPr>
            <a:r>
              <a:rPr lang="zh-CN" altLang="en-US" sz="2100"/>
              <a:t>                                                              </a:t>
            </a:r>
            <a:r>
              <a:rPr lang="en-US" altLang="zh-CN" sz="2100"/>
              <a:t>-  </a:t>
            </a:r>
            <a:r>
              <a:rPr lang="zh-CN" altLang="en-US" sz="2100"/>
              <a:t>所得税 </a:t>
            </a:r>
          </a:p>
          <a:p>
            <a:pPr>
              <a:lnSpc>
                <a:spcPct val="90000"/>
              </a:lnSpc>
            </a:pPr>
            <a:r>
              <a:rPr lang="zh-CN" altLang="en-US" sz="2100"/>
              <a:t>       </a:t>
            </a:r>
            <a:r>
              <a:rPr lang="en-US" altLang="zh-CN" sz="2100"/>
              <a:t>=</a:t>
            </a:r>
            <a:r>
              <a:rPr lang="zh-CN" altLang="en-US" sz="2100"/>
              <a:t>净利润</a:t>
            </a:r>
            <a:r>
              <a:rPr lang="en-US" altLang="zh-CN" sz="2100"/>
              <a:t>+</a:t>
            </a:r>
            <a:r>
              <a:rPr lang="zh-CN" altLang="en-US" sz="2100"/>
              <a:t>折旧等非付现成本                     （公式</a:t>
            </a:r>
            <a:r>
              <a:rPr lang="en-US" altLang="zh-CN" sz="2100"/>
              <a:t>2</a:t>
            </a:r>
            <a:r>
              <a:rPr lang="zh-CN" altLang="en-US" sz="2100"/>
              <a:t>）</a:t>
            </a:r>
          </a:p>
          <a:p>
            <a:pPr>
              <a:lnSpc>
                <a:spcPct val="90000"/>
              </a:lnSpc>
            </a:pPr>
            <a:endParaRPr lang="zh-CN" altLang="en-US" sz="2100"/>
          </a:p>
          <a:p>
            <a:pPr>
              <a:lnSpc>
                <a:spcPct val="90000"/>
              </a:lnSpc>
            </a:pPr>
            <a:r>
              <a:rPr lang="zh-CN" altLang="en-US" sz="2100"/>
              <a:t>       </a:t>
            </a:r>
            <a:r>
              <a:rPr lang="en-US" altLang="zh-CN" sz="2100"/>
              <a:t>=</a:t>
            </a:r>
            <a:r>
              <a:rPr lang="zh-CN" altLang="en-US" sz="2100"/>
              <a:t>每年营业收入</a:t>
            </a:r>
            <a:r>
              <a:rPr lang="en-US" altLang="zh-CN" sz="2100"/>
              <a:t>-</a:t>
            </a:r>
            <a:r>
              <a:rPr lang="zh-CN" altLang="en-US" sz="2100"/>
              <a:t>付现成本</a:t>
            </a:r>
            <a:r>
              <a:rPr lang="en-US" altLang="zh-CN" sz="2100"/>
              <a:t>-</a:t>
            </a:r>
            <a:r>
              <a:rPr lang="zh-CN" altLang="en-US" sz="2100"/>
              <a:t>（每年营业收入 </a:t>
            </a:r>
            <a:r>
              <a:rPr lang="en-US" altLang="zh-CN" sz="2100">
                <a:latin typeface="Arial" panose="020B0604020202020204" pitchFamily="34" charset="0"/>
              </a:rPr>
              <a:t>–</a:t>
            </a:r>
            <a:r>
              <a:rPr lang="zh-CN" altLang="en-US" sz="2100"/>
              <a:t>付现成本</a:t>
            </a:r>
            <a:r>
              <a:rPr lang="en-US" altLang="zh-CN" sz="2100"/>
              <a:t>-</a:t>
            </a:r>
            <a:r>
              <a:rPr lang="zh-CN" altLang="en-US" sz="2100"/>
              <a:t>折旧等非付现成本）*  所得税率</a:t>
            </a:r>
          </a:p>
          <a:p>
            <a:pPr>
              <a:lnSpc>
                <a:spcPct val="90000"/>
              </a:lnSpc>
            </a:pPr>
            <a:r>
              <a:rPr lang="zh-CN" altLang="en-US" sz="2100"/>
              <a:t>       </a:t>
            </a:r>
            <a:r>
              <a:rPr lang="en-US" altLang="zh-CN" sz="2100"/>
              <a:t>=</a:t>
            </a:r>
            <a:r>
              <a:rPr lang="zh-CN" altLang="en-US" sz="2100"/>
              <a:t>每年营业收入*（</a:t>
            </a:r>
            <a:r>
              <a:rPr lang="en-US" altLang="zh-CN" sz="2100"/>
              <a:t>1-</a:t>
            </a:r>
            <a:r>
              <a:rPr lang="zh-CN" altLang="en-US" sz="2100"/>
              <a:t>所得税率）</a:t>
            </a:r>
            <a:r>
              <a:rPr lang="en-US" altLang="zh-CN" sz="2100"/>
              <a:t>-</a:t>
            </a:r>
            <a:r>
              <a:rPr lang="zh-CN" altLang="en-US" sz="2100"/>
              <a:t>付现成本*（</a:t>
            </a:r>
            <a:r>
              <a:rPr lang="en-US" altLang="zh-CN" sz="2100"/>
              <a:t>1-</a:t>
            </a:r>
            <a:r>
              <a:rPr lang="zh-CN" altLang="en-US" sz="2100"/>
              <a:t>所得税率） </a:t>
            </a:r>
            <a:r>
              <a:rPr lang="en-US" altLang="zh-CN" sz="2100"/>
              <a:t>+</a:t>
            </a:r>
            <a:r>
              <a:rPr lang="zh-CN" altLang="en-US" sz="2100"/>
              <a:t>折旧等非付现成本*所得税率            （公式</a:t>
            </a:r>
            <a:r>
              <a:rPr lang="en-US" altLang="zh-CN" sz="2100"/>
              <a:t>3</a:t>
            </a:r>
            <a:r>
              <a:rPr lang="zh-CN" altLang="en-US" sz="2100"/>
              <a:t>） </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11266"/>
                                        </p:tgtEl>
                                        <p:attrNameLst>
                                          <p:attrName>style.visibility</p:attrName>
                                        </p:attrNameLst>
                                      </p:cBhvr>
                                      <p:to>
                                        <p:strVal val="visible"/>
                                      </p:to>
                                    </p:set>
                                    <p:anim calcmode="lin" valueType="num">
                                      <p:cBhvr additive="base">
                                        <p:cTn id="7" dur="799" fill="hold">
                                          <p:stCondLst>
                                            <p:cond delay="0"/>
                                          </p:stCondLst>
                                        </p:cTn>
                                        <p:tgtEl>
                                          <p:spTgt spid="11266"/>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1126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11267">
                                            <p:txEl>
                                              <p:pRg st="0" end="0"/>
                                            </p:txEl>
                                          </p:spTgt>
                                        </p:tgtEl>
                                        <p:attrNameLst>
                                          <p:attrName>style.visibility</p:attrName>
                                        </p:attrNameLst>
                                      </p:cBhvr>
                                      <p:to>
                                        <p:strVal val="visible"/>
                                      </p:to>
                                    </p:set>
                                    <p:animEffect transition="in" filter="fade">
                                      <p:cBhvr>
                                        <p:cTn id="13" dur="1000"/>
                                        <p:tgtEl>
                                          <p:spTgt spid="11267">
                                            <p:txEl>
                                              <p:pRg st="0" end="0"/>
                                            </p:txEl>
                                          </p:spTgt>
                                        </p:tgtEl>
                                      </p:cBhvr>
                                    </p:animEffect>
                                    <p:anim calcmode="lin" valueType="num">
                                      <p:cBhvr>
                                        <p:cTn id="14" dur="1000" fill="hold"/>
                                        <p:tgtEl>
                                          <p:spTgt spid="11267">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1126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11267">
                                            <p:txEl>
                                              <p:pRg st="2" end="2"/>
                                            </p:txEl>
                                          </p:spTgt>
                                        </p:tgtEl>
                                        <p:attrNameLst>
                                          <p:attrName>style.visibility</p:attrName>
                                        </p:attrNameLst>
                                      </p:cBhvr>
                                      <p:to>
                                        <p:strVal val="visible"/>
                                      </p:to>
                                    </p:set>
                                    <p:animEffect transition="in" filter="fade">
                                      <p:cBhvr>
                                        <p:cTn id="20" dur="1000"/>
                                        <p:tgtEl>
                                          <p:spTgt spid="11267">
                                            <p:txEl>
                                              <p:pRg st="2" end="2"/>
                                            </p:txEl>
                                          </p:spTgt>
                                        </p:tgtEl>
                                      </p:cBhvr>
                                    </p:animEffect>
                                    <p:anim calcmode="lin" valueType="num">
                                      <p:cBhvr>
                                        <p:cTn id="21" dur="1000" fill="hold"/>
                                        <p:tgtEl>
                                          <p:spTgt spid="11267">
                                            <p:txEl>
                                              <p:pRg st="2" end="2"/>
                                            </p:txEl>
                                          </p:spTgt>
                                        </p:tgtEl>
                                        <p:attrNameLst>
                                          <p:attrName>ppt_x</p:attrName>
                                        </p:attrNameLst>
                                      </p:cBhvr>
                                      <p:tavLst>
                                        <p:tav tm="0">
                                          <p:val>
                                            <p:strVal val="#ppt_x-.1"/>
                                          </p:val>
                                        </p:tav>
                                        <p:tav tm="100000">
                                          <p:val>
                                            <p:strVal val="#ppt_x"/>
                                          </p:val>
                                        </p:tav>
                                      </p:tavLst>
                                    </p:anim>
                                    <p:anim calcmode="lin" valueType="num">
                                      <p:cBhvr>
                                        <p:cTn id="22" dur="1000" fill="hold"/>
                                        <p:tgtEl>
                                          <p:spTgt spid="1126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11267">
                                            <p:txEl>
                                              <p:pRg st="3" end="3"/>
                                            </p:txEl>
                                          </p:spTgt>
                                        </p:tgtEl>
                                        <p:attrNameLst>
                                          <p:attrName>style.visibility</p:attrName>
                                        </p:attrNameLst>
                                      </p:cBhvr>
                                      <p:to>
                                        <p:strVal val="visible"/>
                                      </p:to>
                                    </p:set>
                                    <p:animEffect transition="in" filter="fade">
                                      <p:cBhvr>
                                        <p:cTn id="27" dur="1000"/>
                                        <p:tgtEl>
                                          <p:spTgt spid="11267">
                                            <p:txEl>
                                              <p:pRg st="3" end="3"/>
                                            </p:txEl>
                                          </p:spTgt>
                                        </p:tgtEl>
                                      </p:cBhvr>
                                    </p:animEffect>
                                    <p:anim calcmode="lin" valueType="num">
                                      <p:cBhvr>
                                        <p:cTn id="28" dur="1000" fill="hold"/>
                                        <p:tgtEl>
                                          <p:spTgt spid="11267">
                                            <p:txEl>
                                              <p:pRg st="3" end="3"/>
                                            </p:txEl>
                                          </p:spTgt>
                                        </p:tgtEl>
                                        <p:attrNameLst>
                                          <p:attrName>ppt_x</p:attrName>
                                        </p:attrNameLst>
                                      </p:cBhvr>
                                      <p:tavLst>
                                        <p:tav tm="0">
                                          <p:val>
                                            <p:strVal val="#ppt_x-.1"/>
                                          </p:val>
                                        </p:tav>
                                        <p:tav tm="100000">
                                          <p:val>
                                            <p:strVal val="#ppt_x"/>
                                          </p:val>
                                        </p:tav>
                                      </p:tavLst>
                                    </p:anim>
                                    <p:anim calcmode="lin" valueType="num">
                                      <p:cBhvr>
                                        <p:cTn id="29" dur="1000" fill="hold"/>
                                        <p:tgtEl>
                                          <p:spTgt spid="1126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0" presetClass="entr" presetSubtype="0" fill="hold" grpId="0" nodeType="clickEffect">
                                  <p:stCondLst>
                                    <p:cond delay="0"/>
                                  </p:stCondLst>
                                  <p:iterate type="lt">
                                    <p:tmPct val="10000"/>
                                  </p:iterate>
                                  <p:childTnLst>
                                    <p:set>
                                      <p:cBhvr>
                                        <p:cTn id="33" dur="0" fill="hold">
                                          <p:stCondLst>
                                            <p:cond delay="0"/>
                                          </p:stCondLst>
                                        </p:cTn>
                                        <p:tgtEl>
                                          <p:spTgt spid="11267">
                                            <p:txEl>
                                              <p:pRg st="4" end="4"/>
                                            </p:txEl>
                                          </p:spTgt>
                                        </p:tgtEl>
                                        <p:attrNameLst>
                                          <p:attrName>style.visibility</p:attrName>
                                        </p:attrNameLst>
                                      </p:cBhvr>
                                      <p:to>
                                        <p:strVal val="visible"/>
                                      </p:to>
                                    </p:set>
                                    <p:animEffect transition="in" filter="fade">
                                      <p:cBhvr>
                                        <p:cTn id="34" dur="1000"/>
                                        <p:tgtEl>
                                          <p:spTgt spid="11267">
                                            <p:txEl>
                                              <p:pRg st="4" end="4"/>
                                            </p:txEl>
                                          </p:spTgt>
                                        </p:tgtEl>
                                      </p:cBhvr>
                                    </p:animEffect>
                                    <p:anim calcmode="lin" valueType="num">
                                      <p:cBhvr>
                                        <p:cTn id="35" dur="1000" fill="hold"/>
                                        <p:tgtEl>
                                          <p:spTgt spid="11267">
                                            <p:txEl>
                                              <p:pRg st="4" end="4"/>
                                            </p:txEl>
                                          </p:spTgt>
                                        </p:tgtEl>
                                        <p:attrNameLst>
                                          <p:attrName>ppt_x</p:attrName>
                                        </p:attrNameLst>
                                      </p:cBhvr>
                                      <p:tavLst>
                                        <p:tav tm="0">
                                          <p:val>
                                            <p:strVal val="#ppt_x-.1"/>
                                          </p:val>
                                        </p:tav>
                                        <p:tav tm="100000">
                                          <p:val>
                                            <p:strVal val="#ppt_x"/>
                                          </p:val>
                                        </p:tav>
                                      </p:tavLst>
                                    </p:anim>
                                    <p:anim calcmode="lin" valueType="num">
                                      <p:cBhvr>
                                        <p:cTn id="36" dur="1000" fill="hold"/>
                                        <p:tgtEl>
                                          <p:spTgt spid="1126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0" presetClass="entr" presetSubtype="0" fill="hold" grpId="0" nodeType="clickEffect">
                                  <p:stCondLst>
                                    <p:cond delay="0"/>
                                  </p:stCondLst>
                                  <p:iterate type="lt">
                                    <p:tmPct val="10000"/>
                                  </p:iterate>
                                  <p:childTnLst>
                                    <p:set>
                                      <p:cBhvr>
                                        <p:cTn id="40" dur="0" fill="hold">
                                          <p:stCondLst>
                                            <p:cond delay="0"/>
                                          </p:stCondLst>
                                        </p:cTn>
                                        <p:tgtEl>
                                          <p:spTgt spid="11267">
                                            <p:txEl>
                                              <p:pRg st="6" end="6"/>
                                            </p:txEl>
                                          </p:spTgt>
                                        </p:tgtEl>
                                        <p:attrNameLst>
                                          <p:attrName>style.visibility</p:attrName>
                                        </p:attrNameLst>
                                      </p:cBhvr>
                                      <p:to>
                                        <p:strVal val="visible"/>
                                      </p:to>
                                    </p:set>
                                    <p:animEffect transition="in" filter="fade">
                                      <p:cBhvr>
                                        <p:cTn id="41" dur="1000"/>
                                        <p:tgtEl>
                                          <p:spTgt spid="11267">
                                            <p:txEl>
                                              <p:pRg st="6" end="6"/>
                                            </p:txEl>
                                          </p:spTgt>
                                        </p:tgtEl>
                                      </p:cBhvr>
                                    </p:animEffect>
                                    <p:anim calcmode="lin" valueType="num">
                                      <p:cBhvr>
                                        <p:cTn id="42" dur="1000" fill="hold"/>
                                        <p:tgtEl>
                                          <p:spTgt spid="11267">
                                            <p:txEl>
                                              <p:pRg st="6" end="6"/>
                                            </p:txEl>
                                          </p:spTgt>
                                        </p:tgtEl>
                                        <p:attrNameLst>
                                          <p:attrName>ppt_x</p:attrName>
                                        </p:attrNameLst>
                                      </p:cBhvr>
                                      <p:tavLst>
                                        <p:tav tm="0">
                                          <p:val>
                                            <p:strVal val="#ppt_x-.1"/>
                                          </p:val>
                                        </p:tav>
                                        <p:tav tm="100000">
                                          <p:val>
                                            <p:strVal val="#ppt_x"/>
                                          </p:val>
                                        </p:tav>
                                      </p:tavLst>
                                    </p:anim>
                                    <p:anim calcmode="lin" valueType="num">
                                      <p:cBhvr>
                                        <p:cTn id="43" dur="1000" fill="hold"/>
                                        <p:tgtEl>
                                          <p:spTgt spid="1126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0" presetClass="entr" presetSubtype="0" fill="hold" grpId="0" nodeType="clickEffect">
                                  <p:stCondLst>
                                    <p:cond delay="0"/>
                                  </p:stCondLst>
                                  <p:iterate type="lt">
                                    <p:tmPct val="10000"/>
                                  </p:iterate>
                                  <p:childTnLst>
                                    <p:set>
                                      <p:cBhvr>
                                        <p:cTn id="47" dur="0" fill="hold">
                                          <p:stCondLst>
                                            <p:cond delay="0"/>
                                          </p:stCondLst>
                                        </p:cTn>
                                        <p:tgtEl>
                                          <p:spTgt spid="11267">
                                            <p:txEl>
                                              <p:pRg st="7" end="7"/>
                                            </p:txEl>
                                          </p:spTgt>
                                        </p:tgtEl>
                                        <p:attrNameLst>
                                          <p:attrName>style.visibility</p:attrName>
                                        </p:attrNameLst>
                                      </p:cBhvr>
                                      <p:to>
                                        <p:strVal val="visible"/>
                                      </p:to>
                                    </p:set>
                                    <p:animEffect transition="in" filter="fade">
                                      <p:cBhvr>
                                        <p:cTn id="48" dur="1000"/>
                                        <p:tgtEl>
                                          <p:spTgt spid="11267">
                                            <p:txEl>
                                              <p:pRg st="7" end="7"/>
                                            </p:txEl>
                                          </p:spTgt>
                                        </p:tgtEl>
                                      </p:cBhvr>
                                    </p:animEffect>
                                    <p:anim calcmode="lin" valueType="num">
                                      <p:cBhvr>
                                        <p:cTn id="49" dur="1000" fill="hold"/>
                                        <p:tgtEl>
                                          <p:spTgt spid="11267">
                                            <p:txEl>
                                              <p:pRg st="7" end="7"/>
                                            </p:txEl>
                                          </p:spTgt>
                                        </p:tgtEl>
                                        <p:attrNameLst>
                                          <p:attrName>ppt_x</p:attrName>
                                        </p:attrNameLst>
                                      </p:cBhvr>
                                      <p:tavLst>
                                        <p:tav tm="0">
                                          <p:val>
                                            <p:strVal val="#ppt_x-.1"/>
                                          </p:val>
                                        </p:tav>
                                        <p:tav tm="100000">
                                          <p:val>
                                            <p:strVal val="#ppt_x"/>
                                          </p:val>
                                        </p:tav>
                                      </p:tavLst>
                                    </p:anim>
                                    <p:anim calcmode="lin" valueType="num">
                                      <p:cBhvr>
                                        <p:cTn id="50" dur="1000" fill="hold"/>
                                        <p:tgtEl>
                                          <p:spTgt spid="1126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74675" y="366713"/>
            <a:ext cx="8001000" cy="647700"/>
          </a:xfrm>
        </p:spPr>
        <p:txBody>
          <a:bodyPr/>
          <a:lstStyle/>
          <a:p>
            <a:r>
              <a:rPr lang="zh-CN" altLang="en-US"/>
              <a:t>例题</a:t>
            </a:r>
          </a:p>
        </p:txBody>
      </p:sp>
      <p:sp>
        <p:nvSpPr>
          <p:cNvPr id="12291" name="Rectangle 3"/>
          <p:cNvSpPr>
            <a:spLocks noGrp="1" noChangeArrowheads="1"/>
          </p:cNvSpPr>
          <p:nvPr>
            <p:ph type="body" idx="1"/>
          </p:nvPr>
        </p:nvSpPr>
        <p:spPr>
          <a:xfrm>
            <a:off x="685800" y="1447800"/>
            <a:ext cx="7772400" cy="5410200"/>
          </a:xfrm>
        </p:spPr>
        <p:txBody>
          <a:bodyPr/>
          <a:lstStyle/>
          <a:p>
            <a:r>
              <a:rPr lang="zh-CN" altLang="en-US" sz="2600"/>
              <a:t>大华公司准备购入一设备以扩充生产能力。现有甲、乙两方案可供选择</a:t>
            </a:r>
            <a:r>
              <a:rPr lang="en-US" altLang="zh-CN" sz="2600"/>
              <a:t>,</a:t>
            </a:r>
            <a:r>
              <a:rPr lang="zh-CN" altLang="en-US" sz="2600"/>
              <a:t>甲方案需固定资产投资</a:t>
            </a:r>
            <a:r>
              <a:rPr lang="en-US" altLang="zh-CN" sz="2600"/>
              <a:t>10000</a:t>
            </a:r>
            <a:r>
              <a:rPr lang="zh-CN" altLang="en-US" sz="2600"/>
              <a:t>元</a:t>
            </a:r>
            <a:r>
              <a:rPr lang="en-US" altLang="zh-CN" sz="2600"/>
              <a:t>,</a:t>
            </a:r>
            <a:r>
              <a:rPr lang="zh-CN" altLang="en-US" sz="2600"/>
              <a:t>使用寿命为</a:t>
            </a:r>
            <a:r>
              <a:rPr lang="en-US" altLang="zh-CN" sz="2600"/>
              <a:t>5</a:t>
            </a:r>
            <a:r>
              <a:rPr lang="zh-CN" altLang="en-US" sz="2600"/>
              <a:t>年，采用直线法计提折旧，</a:t>
            </a:r>
            <a:r>
              <a:rPr lang="en-US" altLang="zh-CN" sz="2600"/>
              <a:t>5</a:t>
            </a:r>
            <a:r>
              <a:rPr lang="zh-CN" altLang="en-US" sz="2600"/>
              <a:t>年后设备无残值。</a:t>
            </a:r>
            <a:r>
              <a:rPr lang="en-US" altLang="zh-CN" sz="2600"/>
              <a:t>5</a:t>
            </a:r>
            <a:r>
              <a:rPr lang="zh-CN" altLang="en-US" sz="2600"/>
              <a:t>年中每年销售收入为</a:t>
            </a:r>
            <a:r>
              <a:rPr lang="en-US" altLang="zh-CN" sz="2600"/>
              <a:t>6000</a:t>
            </a:r>
            <a:r>
              <a:rPr lang="zh-CN" altLang="en-US" sz="2600"/>
              <a:t>元，每年的付现成本为</a:t>
            </a:r>
            <a:r>
              <a:rPr lang="en-US" altLang="zh-CN" sz="2600"/>
              <a:t>2000</a:t>
            </a:r>
            <a:r>
              <a:rPr lang="zh-CN" altLang="en-US" sz="2600"/>
              <a:t>元。乙方案需固定资产投资</a:t>
            </a:r>
            <a:r>
              <a:rPr lang="en-US" altLang="zh-CN" sz="2600"/>
              <a:t>12000</a:t>
            </a:r>
            <a:r>
              <a:rPr lang="zh-CN" altLang="en-US" sz="2600"/>
              <a:t>元，另外在第一年垫支营运资金</a:t>
            </a:r>
            <a:r>
              <a:rPr lang="en-US" altLang="zh-CN" sz="2600"/>
              <a:t>3000</a:t>
            </a:r>
            <a:r>
              <a:rPr lang="zh-CN" altLang="en-US" sz="2600"/>
              <a:t>元</a:t>
            </a:r>
            <a:r>
              <a:rPr lang="en-US" altLang="zh-CN" sz="2600"/>
              <a:t>,</a:t>
            </a:r>
            <a:r>
              <a:rPr lang="zh-CN" altLang="en-US" sz="2600"/>
              <a:t>采用直线折旧法计提折旧，使用寿命也为</a:t>
            </a:r>
            <a:r>
              <a:rPr lang="en-US" altLang="zh-CN" sz="2600"/>
              <a:t>5</a:t>
            </a:r>
            <a:r>
              <a:rPr lang="zh-CN" altLang="en-US" sz="2600"/>
              <a:t>年</a:t>
            </a:r>
            <a:r>
              <a:rPr lang="en-US" altLang="zh-CN" sz="2600"/>
              <a:t>,5</a:t>
            </a:r>
            <a:r>
              <a:rPr lang="zh-CN" altLang="en-US" sz="2600"/>
              <a:t>年后有残值收入</a:t>
            </a:r>
            <a:r>
              <a:rPr lang="en-US" altLang="zh-CN" sz="2600"/>
              <a:t>2000</a:t>
            </a:r>
            <a:r>
              <a:rPr lang="zh-CN" altLang="en-US" sz="2600"/>
              <a:t>元。</a:t>
            </a:r>
            <a:r>
              <a:rPr lang="en-US" altLang="zh-CN" sz="2600"/>
              <a:t>5</a:t>
            </a:r>
            <a:r>
              <a:rPr lang="zh-CN" altLang="en-US" sz="2600"/>
              <a:t>年中每年的销售收入为</a:t>
            </a:r>
            <a:r>
              <a:rPr lang="en-US" altLang="zh-CN" sz="2600"/>
              <a:t>8000</a:t>
            </a:r>
            <a:r>
              <a:rPr lang="zh-CN" altLang="en-US" sz="2600"/>
              <a:t>元</a:t>
            </a:r>
            <a:r>
              <a:rPr lang="en-US" altLang="zh-CN" sz="2600"/>
              <a:t>,</a:t>
            </a:r>
            <a:r>
              <a:rPr lang="zh-CN" altLang="en-US" sz="2600"/>
              <a:t>付现成本第一年为</a:t>
            </a:r>
            <a:r>
              <a:rPr lang="en-US" altLang="zh-CN" sz="2600"/>
              <a:t>3000</a:t>
            </a:r>
            <a:r>
              <a:rPr lang="zh-CN" altLang="en-US" sz="2600"/>
              <a:t>元，以后随着设备陈旧</a:t>
            </a:r>
            <a:r>
              <a:rPr lang="en-US" altLang="zh-CN" sz="2600"/>
              <a:t>,</a:t>
            </a:r>
            <a:r>
              <a:rPr lang="zh-CN" altLang="en-US" sz="2600"/>
              <a:t>逐年将增加修理费</a:t>
            </a:r>
            <a:r>
              <a:rPr lang="en-US" altLang="zh-CN" sz="2600"/>
              <a:t>400</a:t>
            </a:r>
            <a:r>
              <a:rPr lang="zh-CN" altLang="en-US" sz="2600"/>
              <a:t>元</a:t>
            </a:r>
            <a:r>
              <a:rPr lang="en-US" altLang="zh-CN" sz="2600"/>
              <a:t>,</a:t>
            </a:r>
            <a:r>
              <a:rPr lang="zh-CN" altLang="en-US" sz="2600"/>
              <a:t>假设所得税率为</a:t>
            </a:r>
            <a:r>
              <a:rPr lang="en-US" altLang="zh-CN" sz="2600"/>
              <a:t>40%</a:t>
            </a:r>
            <a:r>
              <a:rPr lang="zh-CN" altLang="en-US" sz="2600"/>
              <a:t>。</a:t>
            </a:r>
          </a:p>
          <a:p>
            <a:r>
              <a:rPr lang="zh-CN" altLang="en-US" sz="2600"/>
              <a:t>要求：计算两个方案的现金流量。</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12290"/>
                                        </p:tgtEl>
                                        <p:attrNameLst>
                                          <p:attrName>style.visibility</p:attrName>
                                        </p:attrNameLst>
                                      </p:cBhvr>
                                      <p:to>
                                        <p:strVal val="visible"/>
                                      </p:to>
                                    </p:set>
                                    <p:anim calcmode="lin" valueType="num">
                                      <p:cBhvr additive="base">
                                        <p:cTn id="7" dur="799" fill="hold">
                                          <p:stCondLst>
                                            <p:cond delay="0"/>
                                          </p:stCondLst>
                                        </p:cTn>
                                        <p:tgtEl>
                                          <p:spTgt spid="12290"/>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1229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12291">
                                            <p:txEl>
                                              <p:pRg st="0" end="0"/>
                                            </p:txEl>
                                          </p:spTgt>
                                        </p:tgtEl>
                                        <p:attrNameLst>
                                          <p:attrName>style.visibility</p:attrName>
                                        </p:attrNameLst>
                                      </p:cBhvr>
                                      <p:to>
                                        <p:strVal val="visible"/>
                                      </p:to>
                                    </p:set>
                                    <p:animEffect transition="in" filter="fade">
                                      <p:cBhvr>
                                        <p:cTn id="13" dur="1000"/>
                                        <p:tgtEl>
                                          <p:spTgt spid="12291">
                                            <p:txEl>
                                              <p:pRg st="0" end="0"/>
                                            </p:txEl>
                                          </p:spTgt>
                                        </p:tgtEl>
                                      </p:cBhvr>
                                    </p:animEffect>
                                    <p:anim calcmode="lin" valueType="num">
                                      <p:cBhvr>
                                        <p:cTn id="14" dur="1000" fill="hold"/>
                                        <p:tgtEl>
                                          <p:spTgt spid="12291">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122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12291">
                                            <p:txEl>
                                              <p:pRg st="1" end="1"/>
                                            </p:txEl>
                                          </p:spTgt>
                                        </p:tgtEl>
                                        <p:attrNameLst>
                                          <p:attrName>style.visibility</p:attrName>
                                        </p:attrNameLst>
                                      </p:cBhvr>
                                      <p:to>
                                        <p:strVal val="visible"/>
                                      </p:to>
                                    </p:set>
                                    <p:animEffect transition="in" filter="fade">
                                      <p:cBhvr>
                                        <p:cTn id="20" dur="1000"/>
                                        <p:tgtEl>
                                          <p:spTgt spid="12291">
                                            <p:txEl>
                                              <p:pRg st="1" end="1"/>
                                            </p:txEl>
                                          </p:spTgt>
                                        </p:tgtEl>
                                      </p:cBhvr>
                                    </p:animEffect>
                                    <p:anim calcmode="lin" valueType="num">
                                      <p:cBhvr>
                                        <p:cTn id="21" dur="1000" fill="hold"/>
                                        <p:tgtEl>
                                          <p:spTgt spid="12291">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12291">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74675" y="588963"/>
            <a:ext cx="8001000" cy="647700"/>
          </a:xfrm>
        </p:spPr>
        <p:txBody>
          <a:bodyPr/>
          <a:lstStyle/>
          <a:p>
            <a:r>
              <a:rPr lang="zh-CN" altLang="en-US"/>
              <a:t>甲方案</a:t>
            </a:r>
          </a:p>
        </p:txBody>
      </p:sp>
      <p:sp>
        <p:nvSpPr>
          <p:cNvPr id="18435" name="Rectangle 3"/>
          <p:cNvSpPr>
            <a:spLocks noGrp="1" noChangeArrowheads="1"/>
          </p:cNvSpPr>
          <p:nvPr>
            <p:ph type="body" idx="1"/>
          </p:nvPr>
        </p:nvSpPr>
        <p:spPr/>
        <p:txBody>
          <a:bodyPr/>
          <a:lstStyle/>
          <a:p>
            <a:r>
              <a:rPr lang="zh-CN" altLang="en-US"/>
              <a:t>甲方案每年折旧额</a:t>
            </a:r>
            <a:r>
              <a:rPr lang="en-US" altLang="zh-CN"/>
              <a:t>=10000/5=2000</a:t>
            </a:r>
          </a:p>
          <a:p>
            <a:r>
              <a:rPr lang="zh-CN" altLang="en-US"/>
              <a:t>初始现金流量</a:t>
            </a:r>
            <a:r>
              <a:rPr lang="en-US" altLang="zh-CN"/>
              <a:t>NCF</a:t>
            </a:r>
            <a:r>
              <a:rPr lang="en-US" altLang="zh-CN" baseline="-25000"/>
              <a:t>0</a:t>
            </a:r>
            <a:r>
              <a:rPr lang="en-US" altLang="zh-CN"/>
              <a:t>=-10000</a:t>
            </a:r>
          </a:p>
          <a:p>
            <a:r>
              <a:rPr lang="zh-CN" altLang="en-US"/>
              <a:t>经营现金流量</a:t>
            </a:r>
            <a:r>
              <a:rPr lang="en-US" altLang="zh-CN"/>
              <a:t>NCF</a:t>
            </a:r>
            <a:r>
              <a:rPr lang="en-US" altLang="zh-CN" baseline="-25000"/>
              <a:t>1-5</a:t>
            </a:r>
            <a:r>
              <a:rPr lang="en-US" altLang="zh-CN"/>
              <a:t>=6000*</a:t>
            </a:r>
            <a:r>
              <a:rPr lang="zh-CN" altLang="en-US"/>
              <a:t>（</a:t>
            </a:r>
            <a:r>
              <a:rPr lang="en-US" altLang="zh-CN"/>
              <a:t>1-40%)-2000*(1-40%)+2000*40%      =3200</a:t>
            </a:r>
          </a:p>
          <a:p>
            <a:r>
              <a:rPr lang="zh-CN" altLang="en-US"/>
              <a:t>或</a:t>
            </a:r>
            <a:r>
              <a:rPr lang="en-US" altLang="zh-CN"/>
              <a:t>=</a:t>
            </a:r>
            <a:r>
              <a:rPr lang="zh-CN" altLang="en-US"/>
              <a:t>（</a:t>
            </a:r>
            <a:r>
              <a:rPr lang="en-US" altLang="zh-CN"/>
              <a:t>6000-2000-2000</a:t>
            </a:r>
            <a:r>
              <a:rPr lang="zh-CN" altLang="en-US"/>
              <a:t>）*（</a:t>
            </a:r>
            <a:r>
              <a:rPr lang="en-US" altLang="zh-CN"/>
              <a:t>1-40%</a:t>
            </a:r>
            <a:r>
              <a:rPr lang="zh-CN" altLang="en-US"/>
              <a:t>）</a:t>
            </a:r>
            <a:r>
              <a:rPr lang="en-US" altLang="zh-CN"/>
              <a:t>+2000                                     =3200</a:t>
            </a:r>
          </a:p>
          <a:p>
            <a:r>
              <a:rPr lang="zh-CN" altLang="en-US"/>
              <a:t>终结点现金流量</a:t>
            </a:r>
            <a:r>
              <a:rPr lang="en-US" altLang="zh-CN"/>
              <a:t>NCF</a:t>
            </a:r>
            <a:r>
              <a:rPr lang="en-US" altLang="zh-CN" baseline="-25000"/>
              <a:t>5</a:t>
            </a:r>
            <a:r>
              <a:rPr lang="en-US" altLang="zh-CN"/>
              <a:t>=0</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18434"/>
                                        </p:tgtEl>
                                        <p:attrNameLst>
                                          <p:attrName>style.visibility</p:attrName>
                                        </p:attrNameLst>
                                      </p:cBhvr>
                                      <p:to>
                                        <p:strVal val="visible"/>
                                      </p:to>
                                    </p:set>
                                    <p:anim calcmode="lin" valueType="num">
                                      <p:cBhvr additive="base">
                                        <p:cTn id="7" dur="799" fill="hold">
                                          <p:stCondLst>
                                            <p:cond delay="0"/>
                                          </p:stCondLst>
                                        </p:cTn>
                                        <p:tgtEl>
                                          <p:spTgt spid="18434"/>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18434"/>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18435">
                                            <p:txEl>
                                              <p:pRg st="0" end="0"/>
                                            </p:txEl>
                                          </p:spTgt>
                                        </p:tgtEl>
                                        <p:attrNameLst>
                                          <p:attrName>style.visibility</p:attrName>
                                        </p:attrNameLst>
                                      </p:cBhvr>
                                      <p:to>
                                        <p:strVal val="visible"/>
                                      </p:to>
                                    </p:set>
                                    <p:animEffect transition="in" filter="fade">
                                      <p:cBhvr>
                                        <p:cTn id="13" dur="1000"/>
                                        <p:tgtEl>
                                          <p:spTgt spid="18435">
                                            <p:txEl>
                                              <p:pRg st="0" end="0"/>
                                            </p:txEl>
                                          </p:spTgt>
                                        </p:tgtEl>
                                      </p:cBhvr>
                                    </p:animEffect>
                                    <p:anim calcmode="lin" valueType="num">
                                      <p:cBhvr>
                                        <p:cTn id="14" dur="1000" fill="hold"/>
                                        <p:tgtEl>
                                          <p:spTgt spid="18435">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1843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18435">
                                            <p:txEl>
                                              <p:pRg st="1" end="1"/>
                                            </p:txEl>
                                          </p:spTgt>
                                        </p:tgtEl>
                                        <p:attrNameLst>
                                          <p:attrName>style.visibility</p:attrName>
                                        </p:attrNameLst>
                                      </p:cBhvr>
                                      <p:to>
                                        <p:strVal val="visible"/>
                                      </p:to>
                                    </p:set>
                                    <p:animEffect transition="in" filter="fade">
                                      <p:cBhvr>
                                        <p:cTn id="20" dur="1000"/>
                                        <p:tgtEl>
                                          <p:spTgt spid="18435">
                                            <p:txEl>
                                              <p:pRg st="1" end="1"/>
                                            </p:txEl>
                                          </p:spTgt>
                                        </p:tgtEl>
                                      </p:cBhvr>
                                    </p:animEffect>
                                    <p:anim calcmode="lin" valueType="num">
                                      <p:cBhvr>
                                        <p:cTn id="21" dur="1000" fill="hold"/>
                                        <p:tgtEl>
                                          <p:spTgt spid="18435">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1843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18435">
                                            <p:txEl>
                                              <p:pRg st="2" end="2"/>
                                            </p:txEl>
                                          </p:spTgt>
                                        </p:tgtEl>
                                        <p:attrNameLst>
                                          <p:attrName>style.visibility</p:attrName>
                                        </p:attrNameLst>
                                      </p:cBhvr>
                                      <p:to>
                                        <p:strVal val="visible"/>
                                      </p:to>
                                    </p:set>
                                    <p:animEffect transition="in" filter="fade">
                                      <p:cBhvr>
                                        <p:cTn id="27" dur="1000"/>
                                        <p:tgtEl>
                                          <p:spTgt spid="18435">
                                            <p:txEl>
                                              <p:pRg st="2" end="2"/>
                                            </p:txEl>
                                          </p:spTgt>
                                        </p:tgtEl>
                                      </p:cBhvr>
                                    </p:animEffect>
                                    <p:anim calcmode="lin" valueType="num">
                                      <p:cBhvr>
                                        <p:cTn id="28" dur="1000" fill="hold"/>
                                        <p:tgtEl>
                                          <p:spTgt spid="18435">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1843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0" presetClass="entr" presetSubtype="0" fill="hold" grpId="0" nodeType="clickEffect">
                                  <p:stCondLst>
                                    <p:cond delay="0"/>
                                  </p:stCondLst>
                                  <p:iterate type="lt">
                                    <p:tmPct val="10000"/>
                                  </p:iterate>
                                  <p:childTnLst>
                                    <p:set>
                                      <p:cBhvr>
                                        <p:cTn id="33" dur="0" fill="hold">
                                          <p:stCondLst>
                                            <p:cond delay="0"/>
                                          </p:stCondLst>
                                        </p:cTn>
                                        <p:tgtEl>
                                          <p:spTgt spid="18435">
                                            <p:txEl>
                                              <p:pRg st="3" end="3"/>
                                            </p:txEl>
                                          </p:spTgt>
                                        </p:tgtEl>
                                        <p:attrNameLst>
                                          <p:attrName>style.visibility</p:attrName>
                                        </p:attrNameLst>
                                      </p:cBhvr>
                                      <p:to>
                                        <p:strVal val="visible"/>
                                      </p:to>
                                    </p:set>
                                    <p:animEffect transition="in" filter="fade">
                                      <p:cBhvr>
                                        <p:cTn id="34" dur="1000"/>
                                        <p:tgtEl>
                                          <p:spTgt spid="18435">
                                            <p:txEl>
                                              <p:pRg st="3" end="3"/>
                                            </p:txEl>
                                          </p:spTgt>
                                        </p:tgtEl>
                                      </p:cBhvr>
                                    </p:animEffect>
                                    <p:anim calcmode="lin" valueType="num">
                                      <p:cBhvr>
                                        <p:cTn id="35" dur="1000" fill="hold"/>
                                        <p:tgtEl>
                                          <p:spTgt spid="18435">
                                            <p:txEl>
                                              <p:pRg st="3" end="3"/>
                                            </p:txEl>
                                          </p:spTgt>
                                        </p:tgtEl>
                                        <p:attrNameLst>
                                          <p:attrName>ppt_x</p:attrName>
                                        </p:attrNameLst>
                                      </p:cBhvr>
                                      <p:tavLst>
                                        <p:tav tm="0">
                                          <p:val>
                                            <p:strVal val="#ppt_x-.1"/>
                                          </p:val>
                                        </p:tav>
                                        <p:tav tm="100000">
                                          <p:val>
                                            <p:strVal val="#ppt_x"/>
                                          </p:val>
                                        </p:tav>
                                      </p:tavLst>
                                    </p:anim>
                                    <p:anim calcmode="lin" valueType="num">
                                      <p:cBhvr>
                                        <p:cTn id="36" dur="1000" fill="hold"/>
                                        <p:tgtEl>
                                          <p:spTgt spid="1843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0" presetClass="entr" presetSubtype="0" fill="hold" grpId="0" nodeType="clickEffect">
                                  <p:stCondLst>
                                    <p:cond delay="0"/>
                                  </p:stCondLst>
                                  <p:iterate type="lt">
                                    <p:tmPct val="10000"/>
                                  </p:iterate>
                                  <p:childTnLst>
                                    <p:set>
                                      <p:cBhvr>
                                        <p:cTn id="40" dur="0" fill="hold">
                                          <p:stCondLst>
                                            <p:cond delay="0"/>
                                          </p:stCondLst>
                                        </p:cTn>
                                        <p:tgtEl>
                                          <p:spTgt spid="18435">
                                            <p:txEl>
                                              <p:pRg st="4" end="4"/>
                                            </p:txEl>
                                          </p:spTgt>
                                        </p:tgtEl>
                                        <p:attrNameLst>
                                          <p:attrName>style.visibility</p:attrName>
                                        </p:attrNameLst>
                                      </p:cBhvr>
                                      <p:to>
                                        <p:strVal val="visible"/>
                                      </p:to>
                                    </p:set>
                                    <p:animEffect transition="in" filter="fade">
                                      <p:cBhvr>
                                        <p:cTn id="41" dur="1000"/>
                                        <p:tgtEl>
                                          <p:spTgt spid="18435">
                                            <p:txEl>
                                              <p:pRg st="4" end="4"/>
                                            </p:txEl>
                                          </p:spTgt>
                                        </p:tgtEl>
                                      </p:cBhvr>
                                    </p:animEffect>
                                    <p:anim calcmode="lin" valueType="num">
                                      <p:cBhvr>
                                        <p:cTn id="42" dur="1000" fill="hold"/>
                                        <p:tgtEl>
                                          <p:spTgt spid="18435">
                                            <p:txEl>
                                              <p:pRg st="4" end="4"/>
                                            </p:txEl>
                                          </p:spTgt>
                                        </p:tgtEl>
                                        <p:attrNameLst>
                                          <p:attrName>ppt_x</p:attrName>
                                        </p:attrNameLst>
                                      </p:cBhvr>
                                      <p:tavLst>
                                        <p:tav tm="0">
                                          <p:val>
                                            <p:strVal val="#ppt_x-.1"/>
                                          </p:val>
                                        </p:tav>
                                        <p:tav tm="100000">
                                          <p:val>
                                            <p:strVal val="#ppt_x"/>
                                          </p:val>
                                        </p:tav>
                                      </p:tavLst>
                                    </p:anim>
                                    <p:anim calcmode="lin" valueType="num">
                                      <p:cBhvr>
                                        <p:cTn id="43" dur="1000" fill="hold"/>
                                        <p:tgtEl>
                                          <p:spTgt spid="18435">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74675" y="322263"/>
            <a:ext cx="8001000" cy="646112"/>
          </a:xfrm>
        </p:spPr>
        <p:txBody>
          <a:bodyPr/>
          <a:lstStyle/>
          <a:p>
            <a:r>
              <a:rPr lang="zh-CN" altLang="en-US"/>
              <a:t>乙方案</a:t>
            </a:r>
          </a:p>
        </p:txBody>
      </p:sp>
      <p:sp>
        <p:nvSpPr>
          <p:cNvPr id="19459" name="Rectangle 3"/>
          <p:cNvSpPr>
            <a:spLocks noGrp="1" noChangeArrowheads="1"/>
          </p:cNvSpPr>
          <p:nvPr>
            <p:ph type="body" idx="1"/>
          </p:nvPr>
        </p:nvSpPr>
        <p:spPr>
          <a:xfrm>
            <a:off x="685800" y="1371600"/>
            <a:ext cx="7848600" cy="5486400"/>
          </a:xfrm>
        </p:spPr>
        <p:txBody>
          <a:bodyPr/>
          <a:lstStyle/>
          <a:p>
            <a:r>
              <a:rPr lang="zh-CN" altLang="en-US" sz="1900"/>
              <a:t>乙方案每年折旧额</a:t>
            </a:r>
            <a:r>
              <a:rPr lang="en-US" altLang="zh-CN" sz="1900"/>
              <a:t>=</a:t>
            </a:r>
            <a:r>
              <a:rPr lang="zh-CN" altLang="en-US" sz="1900"/>
              <a:t>（</a:t>
            </a:r>
            <a:r>
              <a:rPr lang="en-US" altLang="zh-CN" sz="1900"/>
              <a:t>12000-2000</a:t>
            </a:r>
            <a:r>
              <a:rPr lang="zh-CN" altLang="en-US" sz="1900"/>
              <a:t>）</a:t>
            </a:r>
            <a:r>
              <a:rPr lang="en-US" altLang="zh-CN" sz="1900"/>
              <a:t>/5=2000</a:t>
            </a:r>
          </a:p>
          <a:p>
            <a:r>
              <a:rPr lang="zh-CN" altLang="en-US" sz="1900"/>
              <a:t>乙方案各年付现成本    </a:t>
            </a:r>
            <a:r>
              <a:rPr lang="en-US" altLang="zh-CN" sz="1900"/>
              <a:t>1        2         3         4         5</a:t>
            </a:r>
          </a:p>
          <a:p>
            <a:r>
              <a:rPr lang="en-US" altLang="zh-CN" sz="1900"/>
              <a:t>                                3000   3400    3800   4200   4600</a:t>
            </a:r>
          </a:p>
          <a:p>
            <a:r>
              <a:rPr lang="zh-CN" altLang="en-US" sz="1900"/>
              <a:t>初始现金流量</a:t>
            </a:r>
            <a:r>
              <a:rPr lang="en-US" altLang="zh-CN" sz="1900"/>
              <a:t>NCF</a:t>
            </a:r>
            <a:r>
              <a:rPr lang="en-US" altLang="zh-CN" sz="1900" baseline="-25000"/>
              <a:t>0</a:t>
            </a:r>
            <a:r>
              <a:rPr lang="en-US" altLang="zh-CN" sz="1900"/>
              <a:t>=-12000-3000=-15000</a:t>
            </a:r>
          </a:p>
          <a:p>
            <a:r>
              <a:rPr lang="zh-CN" altLang="en-US" sz="1900"/>
              <a:t>经营现金流量</a:t>
            </a:r>
            <a:r>
              <a:rPr lang="en-US" altLang="zh-CN" sz="1900"/>
              <a:t>NCF</a:t>
            </a:r>
            <a:r>
              <a:rPr lang="en-US" altLang="zh-CN" sz="1900" baseline="-25000"/>
              <a:t>1</a:t>
            </a:r>
            <a:r>
              <a:rPr lang="en-US" altLang="zh-CN" sz="1900"/>
              <a:t>=8000*</a:t>
            </a:r>
            <a:r>
              <a:rPr lang="zh-CN" altLang="en-US" sz="1900"/>
              <a:t>（</a:t>
            </a:r>
            <a:r>
              <a:rPr lang="en-US" altLang="zh-CN" sz="1900"/>
              <a:t>1-40%)-3000*(1-40%)+2000*40%        =3800</a:t>
            </a:r>
          </a:p>
          <a:p>
            <a:r>
              <a:rPr lang="zh-CN" altLang="en-US" sz="1900"/>
              <a:t>经营现金流量</a:t>
            </a:r>
            <a:r>
              <a:rPr lang="en-US" altLang="zh-CN" sz="1900"/>
              <a:t>NCF</a:t>
            </a:r>
            <a:r>
              <a:rPr lang="en-US" altLang="zh-CN" sz="1900" baseline="-25000"/>
              <a:t>2</a:t>
            </a:r>
            <a:r>
              <a:rPr lang="en-US" altLang="zh-CN" sz="1900"/>
              <a:t>=8000*</a:t>
            </a:r>
            <a:r>
              <a:rPr lang="zh-CN" altLang="en-US" sz="1900"/>
              <a:t>（</a:t>
            </a:r>
            <a:r>
              <a:rPr lang="en-US" altLang="zh-CN" sz="1900"/>
              <a:t>1-40%)-3400*(1-40%)+2000*40%      =3560</a:t>
            </a:r>
          </a:p>
          <a:p>
            <a:r>
              <a:rPr lang="zh-CN" altLang="en-US" sz="1900"/>
              <a:t>经营现金流量</a:t>
            </a:r>
            <a:r>
              <a:rPr lang="en-US" altLang="zh-CN" sz="1900"/>
              <a:t>NCF</a:t>
            </a:r>
            <a:r>
              <a:rPr lang="en-US" altLang="zh-CN" sz="1900" baseline="-25000"/>
              <a:t>3</a:t>
            </a:r>
            <a:r>
              <a:rPr lang="en-US" altLang="zh-CN" sz="1900"/>
              <a:t>=8000*</a:t>
            </a:r>
            <a:r>
              <a:rPr lang="zh-CN" altLang="en-US" sz="1900"/>
              <a:t>（</a:t>
            </a:r>
            <a:r>
              <a:rPr lang="en-US" altLang="zh-CN" sz="1900"/>
              <a:t>1-40%)-3800*(1-40%)+2000*40%      =3320</a:t>
            </a:r>
          </a:p>
          <a:p>
            <a:r>
              <a:rPr lang="zh-CN" altLang="en-US" sz="1900"/>
              <a:t>经营现金流量</a:t>
            </a:r>
            <a:r>
              <a:rPr lang="en-US" altLang="zh-CN" sz="1900"/>
              <a:t>NCF</a:t>
            </a:r>
            <a:r>
              <a:rPr lang="en-US" altLang="zh-CN" sz="1900" baseline="-25000"/>
              <a:t>4</a:t>
            </a:r>
            <a:r>
              <a:rPr lang="en-US" altLang="zh-CN" sz="1900"/>
              <a:t>=8000*</a:t>
            </a:r>
            <a:r>
              <a:rPr lang="zh-CN" altLang="en-US" sz="1900"/>
              <a:t>（</a:t>
            </a:r>
            <a:r>
              <a:rPr lang="en-US" altLang="zh-CN" sz="1900"/>
              <a:t>1-40%)-4200*(1-40%)+2000*40%      =3080</a:t>
            </a:r>
          </a:p>
          <a:p>
            <a:r>
              <a:rPr lang="zh-CN" altLang="en-US" sz="1900"/>
              <a:t>经营现金流量</a:t>
            </a:r>
            <a:r>
              <a:rPr lang="en-US" altLang="zh-CN" sz="1900"/>
              <a:t>NCF</a:t>
            </a:r>
            <a:r>
              <a:rPr lang="en-US" altLang="zh-CN" sz="1900" baseline="-25000"/>
              <a:t>5</a:t>
            </a:r>
            <a:r>
              <a:rPr lang="en-US" altLang="zh-CN" sz="1900"/>
              <a:t>=8000*</a:t>
            </a:r>
            <a:r>
              <a:rPr lang="zh-CN" altLang="en-US" sz="1900"/>
              <a:t>（</a:t>
            </a:r>
            <a:r>
              <a:rPr lang="en-US" altLang="zh-CN" sz="1900"/>
              <a:t>1-40%)-4600*(1-40%)+2000*40%      =2840</a:t>
            </a:r>
          </a:p>
          <a:p>
            <a:r>
              <a:rPr lang="zh-CN" altLang="en-US" sz="1900"/>
              <a:t>终结点现金流量</a:t>
            </a:r>
            <a:r>
              <a:rPr lang="en-US" altLang="zh-CN" sz="1900"/>
              <a:t>NCF</a:t>
            </a:r>
            <a:r>
              <a:rPr lang="en-US" altLang="zh-CN" sz="1900" baseline="-25000"/>
              <a:t>5</a:t>
            </a:r>
            <a:r>
              <a:rPr lang="en-US" altLang="zh-CN" sz="1900"/>
              <a:t>=2000+3000=5000</a:t>
            </a:r>
          </a:p>
          <a:p>
            <a:endParaRPr lang="en-US" altLang="zh-CN" sz="1900"/>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19458"/>
                                        </p:tgtEl>
                                        <p:attrNameLst>
                                          <p:attrName>style.visibility</p:attrName>
                                        </p:attrNameLst>
                                      </p:cBhvr>
                                      <p:to>
                                        <p:strVal val="visible"/>
                                      </p:to>
                                    </p:set>
                                    <p:anim calcmode="lin" valueType="num">
                                      <p:cBhvr additive="base">
                                        <p:cTn id="7" dur="799" fill="hold">
                                          <p:stCondLst>
                                            <p:cond delay="0"/>
                                          </p:stCondLst>
                                        </p:cTn>
                                        <p:tgtEl>
                                          <p:spTgt spid="19458"/>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1945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19459">
                                            <p:txEl>
                                              <p:pRg st="0" end="0"/>
                                            </p:txEl>
                                          </p:spTgt>
                                        </p:tgtEl>
                                        <p:attrNameLst>
                                          <p:attrName>style.visibility</p:attrName>
                                        </p:attrNameLst>
                                      </p:cBhvr>
                                      <p:to>
                                        <p:strVal val="visible"/>
                                      </p:to>
                                    </p:set>
                                    <p:animEffect transition="in" filter="fade">
                                      <p:cBhvr>
                                        <p:cTn id="13" dur="1000"/>
                                        <p:tgtEl>
                                          <p:spTgt spid="19459">
                                            <p:txEl>
                                              <p:pRg st="0" end="0"/>
                                            </p:txEl>
                                          </p:spTgt>
                                        </p:tgtEl>
                                      </p:cBhvr>
                                    </p:animEffect>
                                    <p:anim calcmode="lin" valueType="num">
                                      <p:cBhvr>
                                        <p:cTn id="14" dur="1000" fill="hold"/>
                                        <p:tgtEl>
                                          <p:spTgt spid="19459">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1945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19459">
                                            <p:txEl>
                                              <p:pRg st="1" end="1"/>
                                            </p:txEl>
                                          </p:spTgt>
                                        </p:tgtEl>
                                        <p:attrNameLst>
                                          <p:attrName>style.visibility</p:attrName>
                                        </p:attrNameLst>
                                      </p:cBhvr>
                                      <p:to>
                                        <p:strVal val="visible"/>
                                      </p:to>
                                    </p:set>
                                    <p:animEffect transition="in" filter="fade">
                                      <p:cBhvr>
                                        <p:cTn id="20" dur="1000"/>
                                        <p:tgtEl>
                                          <p:spTgt spid="19459">
                                            <p:txEl>
                                              <p:pRg st="1" end="1"/>
                                            </p:txEl>
                                          </p:spTgt>
                                        </p:tgtEl>
                                      </p:cBhvr>
                                    </p:animEffect>
                                    <p:anim calcmode="lin" valueType="num">
                                      <p:cBhvr>
                                        <p:cTn id="21" dur="1000" fill="hold"/>
                                        <p:tgtEl>
                                          <p:spTgt spid="19459">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1945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19459">
                                            <p:txEl>
                                              <p:pRg st="2" end="2"/>
                                            </p:txEl>
                                          </p:spTgt>
                                        </p:tgtEl>
                                        <p:attrNameLst>
                                          <p:attrName>style.visibility</p:attrName>
                                        </p:attrNameLst>
                                      </p:cBhvr>
                                      <p:to>
                                        <p:strVal val="visible"/>
                                      </p:to>
                                    </p:set>
                                    <p:animEffect transition="in" filter="fade">
                                      <p:cBhvr>
                                        <p:cTn id="27" dur="1000"/>
                                        <p:tgtEl>
                                          <p:spTgt spid="19459">
                                            <p:txEl>
                                              <p:pRg st="2" end="2"/>
                                            </p:txEl>
                                          </p:spTgt>
                                        </p:tgtEl>
                                      </p:cBhvr>
                                    </p:animEffect>
                                    <p:anim calcmode="lin" valueType="num">
                                      <p:cBhvr>
                                        <p:cTn id="28" dur="1000" fill="hold"/>
                                        <p:tgtEl>
                                          <p:spTgt spid="19459">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1945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0" presetClass="entr" presetSubtype="0" fill="hold" grpId="0" nodeType="clickEffect">
                                  <p:stCondLst>
                                    <p:cond delay="0"/>
                                  </p:stCondLst>
                                  <p:iterate type="lt">
                                    <p:tmPct val="10000"/>
                                  </p:iterate>
                                  <p:childTnLst>
                                    <p:set>
                                      <p:cBhvr>
                                        <p:cTn id="33" dur="0" fill="hold">
                                          <p:stCondLst>
                                            <p:cond delay="0"/>
                                          </p:stCondLst>
                                        </p:cTn>
                                        <p:tgtEl>
                                          <p:spTgt spid="19459">
                                            <p:txEl>
                                              <p:pRg st="3" end="3"/>
                                            </p:txEl>
                                          </p:spTgt>
                                        </p:tgtEl>
                                        <p:attrNameLst>
                                          <p:attrName>style.visibility</p:attrName>
                                        </p:attrNameLst>
                                      </p:cBhvr>
                                      <p:to>
                                        <p:strVal val="visible"/>
                                      </p:to>
                                    </p:set>
                                    <p:animEffect transition="in" filter="fade">
                                      <p:cBhvr>
                                        <p:cTn id="34" dur="1000"/>
                                        <p:tgtEl>
                                          <p:spTgt spid="19459">
                                            <p:txEl>
                                              <p:pRg st="3" end="3"/>
                                            </p:txEl>
                                          </p:spTgt>
                                        </p:tgtEl>
                                      </p:cBhvr>
                                    </p:animEffect>
                                    <p:anim calcmode="lin" valueType="num">
                                      <p:cBhvr>
                                        <p:cTn id="35" dur="1000" fill="hold"/>
                                        <p:tgtEl>
                                          <p:spTgt spid="19459">
                                            <p:txEl>
                                              <p:pRg st="3" end="3"/>
                                            </p:txEl>
                                          </p:spTgt>
                                        </p:tgtEl>
                                        <p:attrNameLst>
                                          <p:attrName>ppt_x</p:attrName>
                                        </p:attrNameLst>
                                      </p:cBhvr>
                                      <p:tavLst>
                                        <p:tav tm="0">
                                          <p:val>
                                            <p:strVal val="#ppt_x-.1"/>
                                          </p:val>
                                        </p:tav>
                                        <p:tav tm="100000">
                                          <p:val>
                                            <p:strVal val="#ppt_x"/>
                                          </p:val>
                                        </p:tav>
                                      </p:tavLst>
                                    </p:anim>
                                    <p:anim calcmode="lin" valueType="num">
                                      <p:cBhvr>
                                        <p:cTn id="36" dur="1000" fill="hold"/>
                                        <p:tgtEl>
                                          <p:spTgt spid="1945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0" presetClass="entr" presetSubtype="0" fill="hold" grpId="0" nodeType="clickEffect">
                                  <p:stCondLst>
                                    <p:cond delay="0"/>
                                  </p:stCondLst>
                                  <p:iterate type="lt">
                                    <p:tmPct val="10000"/>
                                  </p:iterate>
                                  <p:childTnLst>
                                    <p:set>
                                      <p:cBhvr>
                                        <p:cTn id="40" dur="0" fill="hold">
                                          <p:stCondLst>
                                            <p:cond delay="0"/>
                                          </p:stCondLst>
                                        </p:cTn>
                                        <p:tgtEl>
                                          <p:spTgt spid="19459">
                                            <p:txEl>
                                              <p:pRg st="4" end="4"/>
                                            </p:txEl>
                                          </p:spTgt>
                                        </p:tgtEl>
                                        <p:attrNameLst>
                                          <p:attrName>style.visibility</p:attrName>
                                        </p:attrNameLst>
                                      </p:cBhvr>
                                      <p:to>
                                        <p:strVal val="visible"/>
                                      </p:to>
                                    </p:set>
                                    <p:animEffect transition="in" filter="fade">
                                      <p:cBhvr>
                                        <p:cTn id="41" dur="1000"/>
                                        <p:tgtEl>
                                          <p:spTgt spid="19459">
                                            <p:txEl>
                                              <p:pRg st="4" end="4"/>
                                            </p:txEl>
                                          </p:spTgt>
                                        </p:tgtEl>
                                      </p:cBhvr>
                                    </p:animEffect>
                                    <p:anim calcmode="lin" valueType="num">
                                      <p:cBhvr>
                                        <p:cTn id="42" dur="1000" fill="hold"/>
                                        <p:tgtEl>
                                          <p:spTgt spid="19459">
                                            <p:txEl>
                                              <p:pRg st="4" end="4"/>
                                            </p:txEl>
                                          </p:spTgt>
                                        </p:tgtEl>
                                        <p:attrNameLst>
                                          <p:attrName>ppt_x</p:attrName>
                                        </p:attrNameLst>
                                      </p:cBhvr>
                                      <p:tavLst>
                                        <p:tav tm="0">
                                          <p:val>
                                            <p:strVal val="#ppt_x-.1"/>
                                          </p:val>
                                        </p:tav>
                                        <p:tav tm="100000">
                                          <p:val>
                                            <p:strVal val="#ppt_x"/>
                                          </p:val>
                                        </p:tav>
                                      </p:tavLst>
                                    </p:anim>
                                    <p:anim calcmode="lin" valueType="num">
                                      <p:cBhvr>
                                        <p:cTn id="43" dur="1000" fill="hold"/>
                                        <p:tgtEl>
                                          <p:spTgt spid="1945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0" presetClass="entr" presetSubtype="0" fill="hold" grpId="0" nodeType="clickEffect">
                                  <p:stCondLst>
                                    <p:cond delay="0"/>
                                  </p:stCondLst>
                                  <p:iterate type="lt">
                                    <p:tmPct val="10000"/>
                                  </p:iterate>
                                  <p:childTnLst>
                                    <p:set>
                                      <p:cBhvr>
                                        <p:cTn id="47" dur="0" fill="hold">
                                          <p:stCondLst>
                                            <p:cond delay="0"/>
                                          </p:stCondLst>
                                        </p:cTn>
                                        <p:tgtEl>
                                          <p:spTgt spid="19459">
                                            <p:txEl>
                                              <p:pRg st="5" end="5"/>
                                            </p:txEl>
                                          </p:spTgt>
                                        </p:tgtEl>
                                        <p:attrNameLst>
                                          <p:attrName>style.visibility</p:attrName>
                                        </p:attrNameLst>
                                      </p:cBhvr>
                                      <p:to>
                                        <p:strVal val="visible"/>
                                      </p:to>
                                    </p:set>
                                    <p:animEffect transition="in" filter="fade">
                                      <p:cBhvr>
                                        <p:cTn id="48" dur="1000"/>
                                        <p:tgtEl>
                                          <p:spTgt spid="19459">
                                            <p:txEl>
                                              <p:pRg st="5" end="5"/>
                                            </p:txEl>
                                          </p:spTgt>
                                        </p:tgtEl>
                                      </p:cBhvr>
                                    </p:animEffect>
                                    <p:anim calcmode="lin" valueType="num">
                                      <p:cBhvr>
                                        <p:cTn id="49" dur="1000" fill="hold"/>
                                        <p:tgtEl>
                                          <p:spTgt spid="19459">
                                            <p:txEl>
                                              <p:pRg st="5" end="5"/>
                                            </p:txEl>
                                          </p:spTgt>
                                        </p:tgtEl>
                                        <p:attrNameLst>
                                          <p:attrName>ppt_x</p:attrName>
                                        </p:attrNameLst>
                                      </p:cBhvr>
                                      <p:tavLst>
                                        <p:tav tm="0">
                                          <p:val>
                                            <p:strVal val="#ppt_x-.1"/>
                                          </p:val>
                                        </p:tav>
                                        <p:tav tm="100000">
                                          <p:val>
                                            <p:strVal val="#ppt_x"/>
                                          </p:val>
                                        </p:tav>
                                      </p:tavLst>
                                    </p:anim>
                                    <p:anim calcmode="lin" valueType="num">
                                      <p:cBhvr>
                                        <p:cTn id="50" dur="1000" fill="hold"/>
                                        <p:tgtEl>
                                          <p:spTgt spid="1945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40" presetClass="entr" presetSubtype="0" fill="hold" grpId="0" nodeType="clickEffect">
                                  <p:stCondLst>
                                    <p:cond delay="0"/>
                                  </p:stCondLst>
                                  <p:iterate type="lt">
                                    <p:tmPct val="10000"/>
                                  </p:iterate>
                                  <p:childTnLst>
                                    <p:set>
                                      <p:cBhvr>
                                        <p:cTn id="54" dur="0" fill="hold">
                                          <p:stCondLst>
                                            <p:cond delay="0"/>
                                          </p:stCondLst>
                                        </p:cTn>
                                        <p:tgtEl>
                                          <p:spTgt spid="19459">
                                            <p:txEl>
                                              <p:pRg st="6" end="6"/>
                                            </p:txEl>
                                          </p:spTgt>
                                        </p:tgtEl>
                                        <p:attrNameLst>
                                          <p:attrName>style.visibility</p:attrName>
                                        </p:attrNameLst>
                                      </p:cBhvr>
                                      <p:to>
                                        <p:strVal val="visible"/>
                                      </p:to>
                                    </p:set>
                                    <p:animEffect transition="in" filter="fade">
                                      <p:cBhvr>
                                        <p:cTn id="55" dur="1000"/>
                                        <p:tgtEl>
                                          <p:spTgt spid="19459">
                                            <p:txEl>
                                              <p:pRg st="6" end="6"/>
                                            </p:txEl>
                                          </p:spTgt>
                                        </p:tgtEl>
                                      </p:cBhvr>
                                    </p:animEffect>
                                    <p:anim calcmode="lin" valueType="num">
                                      <p:cBhvr>
                                        <p:cTn id="56" dur="1000" fill="hold"/>
                                        <p:tgtEl>
                                          <p:spTgt spid="19459">
                                            <p:txEl>
                                              <p:pRg st="6" end="6"/>
                                            </p:txEl>
                                          </p:spTgt>
                                        </p:tgtEl>
                                        <p:attrNameLst>
                                          <p:attrName>ppt_x</p:attrName>
                                        </p:attrNameLst>
                                      </p:cBhvr>
                                      <p:tavLst>
                                        <p:tav tm="0">
                                          <p:val>
                                            <p:strVal val="#ppt_x-.1"/>
                                          </p:val>
                                        </p:tav>
                                        <p:tav tm="100000">
                                          <p:val>
                                            <p:strVal val="#ppt_x"/>
                                          </p:val>
                                        </p:tav>
                                      </p:tavLst>
                                    </p:anim>
                                    <p:anim calcmode="lin" valueType="num">
                                      <p:cBhvr>
                                        <p:cTn id="57" dur="1000" fill="hold"/>
                                        <p:tgtEl>
                                          <p:spTgt spid="19459">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0"/>
                            </p:stCondLst>
                            <p:childTnLst>
                              <p:par>
                                <p:cTn id="60" presetID="40" presetClass="entr" presetSubtype="0" fill="hold" grpId="0" nodeType="clickEffect">
                                  <p:stCondLst>
                                    <p:cond delay="0"/>
                                  </p:stCondLst>
                                  <p:iterate type="lt">
                                    <p:tmPct val="10000"/>
                                  </p:iterate>
                                  <p:childTnLst>
                                    <p:set>
                                      <p:cBhvr>
                                        <p:cTn id="61" dur="0" fill="hold">
                                          <p:stCondLst>
                                            <p:cond delay="0"/>
                                          </p:stCondLst>
                                        </p:cTn>
                                        <p:tgtEl>
                                          <p:spTgt spid="19459">
                                            <p:txEl>
                                              <p:pRg st="7" end="7"/>
                                            </p:txEl>
                                          </p:spTgt>
                                        </p:tgtEl>
                                        <p:attrNameLst>
                                          <p:attrName>style.visibility</p:attrName>
                                        </p:attrNameLst>
                                      </p:cBhvr>
                                      <p:to>
                                        <p:strVal val="visible"/>
                                      </p:to>
                                    </p:set>
                                    <p:animEffect transition="in" filter="fade">
                                      <p:cBhvr>
                                        <p:cTn id="62" dur="1000"/>
                                        <p:tgtEl>
                                          <p:spTgt spid="19459">
                                            <p:txEl>
                                              <p:pRg st="7" end="7"/>
                                            </p:txEl>
                                          </p:spTgt>
                                        </p:tgtEl>
                                      </p:cBhvr>
                                    </p:animEffect>
                                    <p:anim calcmode="lin" valueType="num">
                                      <p:cBhvr>
                                        <p:cTn id="63" dur="1000" fill="hold"/>
                                        <p:tgtEl>
                                          <p:spTgt spid="19459">
                                            <p:txEl>
                                              <p:pRg st="7" end="7"/>
                                            </p:txEl>
                                          </p:spTgt>
                                        </p:tgtEl>
                                        <p:attrNameLst>
                                          <p:attrName>ppt_x</p:attrName>
                                        </p:attrNameLst>
                                      </p:cBhvr>
                                      <p:tavLst>
                                        <p:tav tm="0">
                                          <p:val>
                                            <p:strVal val="#ppt_x-.1"/>
                                          </p:val>
                                        </p:tav>
                                        <p:tav tm="100000">
                                          <p:val>
                                            <p:strVal val="#ppt_x"/>
                                          </p:val>
                                        </p:tav>
                                      </p:tavLst>
                                    </p:anim>
                                    <p:anim calcmode="lin" valueType="num">
                                      <p:cBhvr>
                                        <p:cTn id="64" dur="1000" fill="hold"/>
                                        <p:tgtEl>
                                          <p:spTgt spid="19459">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40" presetClass="entr" presetSubtype="0" fill="hold" grpId="0" nodeType="clickEffect">
                                  <p:stCondLst>
                                    <p:cond delay="0"/>
                                  </p:stCondLst>
                                  <p:iterate type="lt">
                                    <p:tmPct val="10000"/>
                                  </p:iterate>
                                  <p:childTnLst>
                                    <p:set>
                                      <p:cBhvr>
                                        <p:cTn id="68" dur="0" fill="hold">
                                          <p:stCondLst>
                                            <p:cond delay="0"/>
                                          </p:stCondLst>
                                        </p:cTn>
                                        <p:tgtEl>
                                          <p:spTgt spid="19459">
                                            <p:txEl>
                                              <p:pRg st="8" end="8"/>
                                            </p:txEl>
                                          </p:spTgt>
                                        </p:tgtEl>
                                        <p:attrNameLst>
                                          <p:attrName>style.visibility</p:attrName>
                                        </p:attrNameLst>
                                      </p:cBhvr>
                                      <p:to>
                                        <p:strVal val="visible"/>
                                      </p:to>
                                    </p:set>
                                    <p:animEffect transition="in" filter="fade">
                                      <p:cBhvr>
                                        <p:cTn id="69" dur="1000"/>
                                        <p:tgtEl>
                                          <p:spTgt spid="19459">
                                            <p:txEl>
                                              <p:pRg st="8" end="8"/>
                                            </p:txEl>
                                          </p:spTgt>
                                        </p:tgtEl>
                                      </p:cBhvr>
                                    </p:animEffect>
                                    <p:anim calcmode="lin" valueType="num">
                                      <p:cBhvr>
                                        <p:cTn id="70" dur="1000" fill="hold"/>
                                        <p:tgtEl>
                                          <p:spTgt spid="19459">
                                            <p:txEl>
                                              <p:pRg st="8" end="8"/>
                                            </p:txEl>
                                          </p:spTgt>
                                        </p:tgtEl>
                                        <p:attrNameLst>
                                          <p:attrName>ppt_x</p:attrName>
                                        </p:attrNameLst>
                                      </p:cBhvr>
                                      <p:tavLst>
                                        <p:tav tm="0">
                                          <p:val>
                                            <p:strVal val="#ppt_x-.1"/>
                                          </p:val>
                                        </p:tav>
                                        <p:tav tm="100000">
                                          <p:val>
                                            <p:strVal val="#ppt_x"/>
                                          </p:val>
                                        </p:tav>
                                      </p:tavLst>
                                    </p:anim>
                                    <p:anim calcmode="lin" valueType="num">
                                      <p:cBhvr>
                                        <p:cTn id="71" dur="1000" fill="hold"/>
                                        <p:tgtEl>
                                          <p:spTgt spid="19459">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72" fill="hold" nodeType="clickPar">
                      <p:stCondLst>
                        <p:cond delay="indefinite"/>
                      </p:stCondLst>
                      <p:childTnLst>
                        <p:par>
                          <p:cTn id="73" fill="hold" nodeType="withGroup">
                            <p:stCondLst>
                              <p:cond delay="0"/>
                            </p:stCondLst>
                            <p:childTnLst>
                              <p:par>
                                <p:cTn id="74" presetID="40" presetClass="entr" presetSubtype="0" fill="hold" grpId="0" nodeType="clickEffect">
                                  <p:stCondLst>
                                    <p:cond delay="0"/>
                                  </p:stCondLst>
                                  <p:iterate type="lt">
                                    <p:tmPct val="10000"/>
                                  </p:iterate>
                                  <p:childTnLst>
                                    <p:set>
                                      <p:cBhvr>
                                        <p:cTn id="75" dur="0" fill="hold">
                                          <p:stCondLst>
                                            <p:cond delay="0"/>
                                          </p:stCondLst>
                                        </p:cTn>
                                        <p:tgtEl>
                                          <p:spTgt spid="19459">
                                            <p:txEl>
                                              <p:pRg st="9" end="9"/>
                                            </p:txEl>
                                          </p:spTgt>
                                        </p:tgtEl>
                                        <p:attrNameLst>
                                          <p:attrName>style.visibility</p:attrName>
                                        </p:attrNameLst>
                                      </p:cBhvr>
                                      <p:to>
                                        <p:strVal val="visible"/>
                                      </p:to>
                                    </p:set>
                                    <p:animEffect transition="in" filter="fade">
                                      <p:cBhvr>
                                        <p:cTn id="76" dur="1000"/>
                                        <p:tgtEl>
                                          <p:spTgt spid="19459">
                                            <p:txEl>
                                              <p:pRg st="9" end="9"/>
                                            </p:txEl>
                                          </p:spTgt>
                                        </p:tgtEl>
                                      </p:cBhvr>
                                    </p:animEffect>
                                    <p:anim calcmode="lin" valueType="num">
                                      <p:cBhvr>
                                        <p:cTn id="77" dur="1000" fill="hold"/>
                                        <p:tgtEl>
                                          <p:spTgt spid="19459">
                                            <p:txEl>
                                              <p:pRg st="9" end="9"/>
                                            </p:txEl>
                                          </p:spTgt>
                                        </p:tgtEl>
                                        <p:attrNameLst>
                                          <p:attrName>ppt_x</p:attrName>
                                        </p:attrNameLst>
                                      </p:cBhvr>
                                      <p:tavLst>
                                        <p:tav tm="0">
                                          <p:val>
                                            <p:strVal val="#ppt_x-.1"/>
                                          </p:val>
                                        </p:tav>
                                        <p:tav tm="100000">
                                          <p:val>
                                            <p:strVal val="#ppt_x"/>
                                          </p:val>
                                        </p:tav>
                                      </p:tavLst>
                                    </p:anim>
                                    <p:anim calcmode="lin" valueType="num">
                                      <p:cBhvr>
                                        <p:cTn id="78" dur="1000" fill="hold"/>
                                        <p:tgtEl>
                                          <p:spTgt spid="19459">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74675" y="639763"/>
            <a:ext cx="8001000" cy="546100"/>
          </a:xfrm>
        </p:spPr>
        <p:txBody>
          <a:bodyPr/>
          <a:lstStyle/>
          <a:p>
            <a:r>
              <a:rPr lang="zh-CN" altLang="en-US" sz="3000"/>
              <a:t>三、测算项目现金流应注意的问题</a:t>
            </a:r>
          </a:p>
        </p:txBody>
      </p:sp>
      <p:sp>
        <p:nvSpPr>
          <p:cNvPr id="6147" name="Rectangle 3"/>
          <p:cNvSpPr>
            <a:spLocks noGrp="1" noChangeArrowheads="1"/>
          </p:cNvSpPr>
          <p:nvPr>
            <p:ph type="body" idx="1"/>
          </p:nvPr>
        </p:nvSpPr>
        <p:spPr/>
        <p:txBody>
          <a:bodyPr/>
          <a:lstStyle/>
          <a:p>
            <a:r>
              <a:rPr lang="zh-CN" altLang="en-US" sz="3400"/>
              <a:t>沉没成本（</a:t>
            </a:r>
            <a:r>
              <a:rPr lang="en-US" altLang="zh-CN" sz="3400"/>
              <a:t>sunk cost)</a:t>
            </a:r>
          </a:p>
          <a:p>
            <a:r>
              <a:rPr lang="zh-CN" altLang="en-US" sz="3400"/>
              <a:t>机会成本（</a:t>
            </a:r>
            <a:r>
              <a:rPr lang="en-US" altLang="zh-CN" sz="3400"/>
              <a:t>opportunity costs)</a:t>
            </a:r>
          </a:p>
          <a:p>
            <a:r>
              <a:rPr lang="zh-CN" altLang="en-US" sz="3400"/>
              <a:t>增量现金流</a:t>
            </a:r>
          </a:p>
          <a:p>
            <a:endParaRPr lang="zh-CN" altLang="en-US" sz="3400"/>
          </a:p>
          <a:p>
            <a:pPr>
              <a:buFont typeface="Wingdings" pitchFamily="2" charset="2"/>
              <a:buNone/>
            </a:pPr>
            <a:endParaRPr lang="en-US" altLang="zh-CN"/>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6146"/>
                                        </p:tgtEl>
                                        <p:attrNameLst>
                                          <p:attrName>style.visibility</p:attrName>
                                        </p:attrNameLst>
                                      </p:cBhvr>
                                      <p:to>
                                        <p:strVal val="visible"/>
                                      </p:to>
                                    </p:set>
                                    <p:anim calcmode="lin" valueType="num">
                                      <p:cBhvr additive="base">
                                        <p:cTn id="7" dur="799" fill="hold">
                                          <p:stCondLst>
                                            <p:cond delay="0"/>
                                          </p:stCondLst>
                                        </p:cTn>
                                        <p:tgtEl>
                                          <p:spTgt spid="6146"/>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614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6147">
                                            <p:txEl>
                                              <p:pRg st="0" end="0"/>
                                            </p:txEl>
                                          </p:spTgt>
                                        </p:tgtEl>
                                        <p:attrNameLst>
                                          <p:attrName>style.visibility</p:attrName>
                                        </p:attrNameLst>
                                      </p:cBhvr>
                                      <p:to>
                                        <p:strVal val="visible"/>
                                      </p:to>
                                    </p:set>
                                    <p:animEffect transition="in" filter="fade">
                                      <p:cBhvr>
                                        <p:cTn id="13" dur="1000"/>
                                        <p:tgtEl>
                                          <p:spTgt spid="6147">
                                            <p:txEl>
                                              <p:pRg st="0" end="0"/>
                                            </p:txEl>
                                          </p:spTgt>
                                        </p:tgtEl>
                                      </p:cBhvr>
                                    </p:animEffect>
                                    <p:anim calcmode="lin" valueType="num">
                                      <p:cBhvr>
                                        <p:cTn id="14" dur="1000" fill="hold"/>
                                        <p:tgtEl>
                                          <p:spTgt spid="6147">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61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6147">
                                            <p:txEl>
                                              <p:pRg st="1" end="1"/>
                                            </p:txEl>
                                          </p:spTgt>
                                        </p:tgtEl>
                                        <p:attrNameLst>
                                          <p:attrName>style.visibility</p:attrName>
                                        </p:attrNameLst>
                                      </p:cBhvr>
                                      <p:to>
                                        <p:strVal val="visible"/>
                                      </p:to>
                                    </p:set>
                                    <p:animEffect transition="in" filter="fade">
                                      <p:cBhvr>
                                        <p:cTn id="20" dur="1000"/>
                                        <p:tgtEl>
                                          <p:spTgt spid="6147">
                                            <p:txEl>
                                              <p:pRg st="1" end="1"/>
                                            </p:txEl>
                                          </p:spTgt>
                                        </p:tgtEl>
                                      </p:cBhvr>
                                    </p:animEffect>
                                    <p:anim calcmode="lin" valueType="num">
                                      <p:cBhvr>
                                        <p:cTn id="21" dur="1000" fill="hold"/>
                                        <p:tgtEl>
                                          <p:spTgt spid="6147">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614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6147">
                                            <p:txEl>
                                              <p:pRg st="2" end="2"/>
                                            </p:txEl>
                                          </p:spTgt>
                                        </p:tgtEl>
                                        <p:attrNameLst>
                                          <p:attrName>style.visibility</p:attrName>
                                        </p:attrNameLst>
                                      </p:cBhvr>
                                      <p:to>
                                        <p:strVal val="visible"/>
                                      </p:to>
                                    </p:set>
                                    <p:animEffect transition="in" filter="fade">
                                      <p:cBhvr>
                                        <p:cTn id="27" dur="1000"/>
                                        <p:tgtEl>
                                          <p:spTgt spid="6147">
                                            <p:txEl>
                                              <p:pRg st="2" end="2"/>
                                            </p:txEl>
                                          </p:spTgt>
                                        </p:tgtEl>
                                      </p:cBhvr>
                                    </p:animEffect>
                                    <p:anim calcmode="lin" valueType="num">
                                      <p:cBhvr>
                                        <p:cTn id="28" dur="1000" fill="hold"/>
                                        <p:tgtEl>
                                          <p:spTgt spid="6147">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614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4675" y="588963"/>
            <a:ext cx="8001000" cy="647700"/>
          </a:xfrm>
        </p:spPr>
        <p:txBody>
          <a:bodyPr/>
          <a:lstStyle/>
          <a:p>
            <a:r>
              <a:rPr lang="zh-CN" altLang="en-US"/>
              <a:t>沉没成本（</a:t>
            </a:r>
            <a:r>
              <a:rPr lang="en-US" altLang="zh-CN"/>
              <a:t>sunk cost)</a:t>
            </a:r>
          </a:p>
        </p:txBody>
      </p:sp>
      <p:sp>
        <p:nvSpPr>
          <p:cNvPr id="8195" name="Rectangle 3"/>
          <p:cNvSpPr>
            <a:spLocks noGrp="1" noChangeArrowheads="1"/>
          </p:cNvSpPr>
          <p:nvPr>
            <p:ph type="body" idx="1"/>
          </p:nvPr>
        </p:nvSpPr>
        <p:spPr/>
        <p:txBody>
          <a:bodyPr/>
          <a:lstStyle/>
          <a:p>
            <a:r>
              <a:rPr lang="zh-CN" altLang="en-US" sz="2600"/>
              <a:t>沉没成本是过去已经发生的支出。</a:t>
            </a:r>
          </a:p>
          <a:p>
            <a:r>
              <a:rPr lang="en-US" altLang="zh-CN" sz="2600"/>
              <a:t>[</a:t>
            </a:r>
            <a:r>
              <a:rPr lang="zh-CN" altLang="en-US" sz="2600"/>
              <a:t>例</a:t>
            </a:r>
            <a:r>
              <a:rPr lang="en-US" altLang="zh-CN" sz="2600"/>
              <a:t>]</a:t>
            </a:r>
            <a:r>
              <a:rPr lang="zh-CN" altLang="en-US" sz="2600"/>
              <a:t>：通用牛奶公司正在计算建设一条巧克力牛奶生产线的净现值。作为计算工作的一部分，公司已经向一家咨询公司支付了</a:t>
            </a:r>
            <a:r>
              <a:rPr lang="en-US" altLang="zh-CN" sz="2600"/>
              <a:t>100000</a:t>
            </a:r>
            <a:r>
              <a:rPr lang="zh-CN" altLang="en-US" sz="2600"/>
              <a:t>美圆作为实施市场测试分析的报酬。这项支出是去年发生的。它与通用牛奶公司管理层正面临的投资项目决策是否有关呢？</a:t>
            </a:r>
          </a:p>
          <a:p>
            <a:r>
              <a:rPr lang="zh-CN" altLang="en-US" sz="2600"/>
              <a:t>沉没成本反映已经投入使用或已经发生了因而不受接受或拒绝决策的影响的支出。所以是无关成本。</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8194"/>
                                        </p:tgtEl>
                                        <p:attrNameLst>
                                          <p:attrName>style.visibility</p:attrName>
                                        </p:attrNameLst>
                                      </p:cBhvr>
                                      <p:to>
                                        <p:strVal val="visible"/>
                                      </p:to>
                                    </p:set>
                                    <p:anim calcmode="lin" valueType="num">
                                      <p:cBhvr additive="base">
                                        <p:cTn id="7" dur="799" fill="hold">
                                          <p:stCondLst>
                                            <p:cond delay="0"/>
                                          </p:stCondLst>
                                        </p:cTn>
                                        <p:tgtEl>
                                          <p:spTgt spid="8194"/>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8194"/>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8195">
                                            <p:txEl>
                                              <p:pRg st="0" end="0"/>
                                            </p:txEl>
                                          </p:spTgt>
                                        </p:tgtEl>
                                        <p:attrNameLst>
                                          <p:attrName>style.visibility</p:attrName>
                                        </p:attrNameLst>
                                      </p:cBhvr>
                                      <p:to>
                                        <p:strVal val="visible"/>
                                      </p:to>
                                    </p:set>
                                    <p:animEffect transition="in" filter="fade">
                                      <p:cBhvr>
                                        <p:cTn id="13" dur="1000"/>
                                        <p:tgtEl>
                                          <p:spTgt spid="8195">
                                            <p:txEl>
                                              <p:pRg st="0" end="0"/>
                                            </p:txEl>
                                          </p:spTgt>
                                        </p:tgtEl>
                                      </p:cBhvr>
                                    </p:animEffect>
                                    <p:anim calcmode="lin" valueType="num">
                                      <p:cBhvr>
                                        <p:cTn id="14" dur="1000" fill="hold"/>
                                        <p:tgtEl>
                                          <p:spTgt spid="8195">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81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8195">
                                            <p:txEl>
                                              <p:pRg st="1" end="1"/>
                                            </p:txEl>
                                          </p:spTgt>
                                        </p:tgtEl>
                                        <p:attrNameLst>
                                          <p:attrName>style.visibility</p:attrName>
                                        </p:attrNameLst>
                                      </p:cBhvr>
                                      <p:to>
                                        <p:strVal val="visible"/>
                                      </p:to>
                                    </p:set>
                                    <p:animEffect transition="in" filter="fade">
                                      <p:cBhvr>
                                        <p:cTn id="20" dur="1000"/>
                                        <p:tgtEl>
                                          <p:spTgt spid="8195">
                                            <p:txEl>
                                              <p:pRg st="1" end="1"/>
                                            </p:txEl>
                                          </p:spTgt>
                                        </p:tgtEl>
                                      </p:cBhvr>
                                    </p:animEffect>
                                    <p:anim calcmode="lin" valueType="num">
                                      <p:cBhvr>
                                        <p:cTn id="21" dur="1000" fill="hold"/>
                                        <p:tgtEl>
                                          <p:spTgt spid="8195">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819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8195">
                                            <p:txEl>
                                              <p:pRg st="2" end="2"/>
                                            </p:txEl>
                                          </p:spTgt>
                                        </p:tgtEl>
                                        <p:attrNameLst>
                                          <p:attrName>style.visibility</p:attrName>
                                        </p:attrNameLst>
                                      </p:cBhvr>
                                      <p:to>
                                        <p:strVal val="visible"/>
                                      </p:to>
                                    </p:set>
                                    <p:animEffect transition="in" filter="fade">
                                      <p:cBhvr>
                                        <p:cTn id="27" dur="1000"/>
                                        <p:tgtEl>
                                          <p:spTgt spid="8195">
                                            <p:txEl>
                                              <p:pRg st="2" end="2"/>
                                            </p:txEl>
                                          </p:spTgt>
                                        </p:tgtEl>
                                      </p:cBhvr>
                                    </p:animEffect>
                                    <p:anim calcmode="lin" valueType="num">
                                      <p:cBhvr>
                                        <p:cTn id="28" dur="1000" fill="hold"/>
                                        <p:tgtEl>
                                          <p:spTgt spid="8195">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819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74675" y="614363"/>
            <a:ext cx="8001000" cy="596900"/>
          </a:xfrm>
        </p:spPr>
        <p:txBody>
          <a:bodyPr/>
          <a:lstStyle/>
          <a:p>
            <a:r>
              <a:rPr lang="zh-CN" altLang="en-US" sz="3400"/>
              <a:t>机会成本（</a:t>
            </a:r>
            <a:r>
              <a:rPr lang="en-US" altLang="zh-CN" sz="3400"/>
              <a:t>opportunity costs)</a:t>
            </a:r>
          </a:p>
        </p:txBody>
      </p:sp>
      <p:sp>
        <p:nvSpPr>
          <p:cNvPr id="9219" name="Rectangle 3"/>
          <p:cNvSpPr>
            <a:spLocks noGrp="1" noChangeArrowheads="1"/>
          </p:cNvSpPr>
          <p:nvPr>
            <p:ph type="body" idx="1"/>
          </p:nvPr>
        </p:nvSpPr>
        <p:spPr/>
        <p:txBody>
          <a:bodyPr/>
          <a:lstStyle/>
          <a:p>
            <a:r>
              <a:rPr lang="zh-CN" altLang="en-US"/>
              <a:t>机会成本的实质是将企业某项资产投资于某项目而丧失投资其他项目的潜在收益。</a:t>
            </a:r>
          </a:p>
          <a:p>
            <a:r>
              <a:rPr lang="zh-CN" altLang="en-US"/>
              <a:t>西北银行已拥有一片土地，适合作新的分行的地址，购买价格为</a:t>
            </a:r>
            <a:r>
              <a:rPr lang="en-US" altLang="zh-CN"/>
              <a:t>100</a:t>
            </a:r>
            <a:r>
              <a:rPr lang="zh-CN" altLang="en-US"/>
              <a:t>万元，由于土地增值，现值</a:t>
            </a:r>
            <a:r>
              <a:rPr lang="en-US" altLang="zh-CN"/>
              <a:t>200</a:t>
            </a:r>
            <a:r>
              <a:rPr lang="zh-CN" altLang="en-US"/>
              <a:t>万元。在评估未来的分行建设项目时，该土地成本会由于不需要追加资金支出而不加考虑吗？如果要考虑，应按多少价值计算现金流出？</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9218"/>
                                        </p:tgtEl>
                                        <p:attrNameLst>
                                          <p:attrName>style.visibility</p:attrName>
                                        </p:attrNameLst>
                                      </p:cBhvr>
                                      <p:to>
                                        <p:strVal val="visible"/>
                                      </p:to>
                                    </p:set>
                                    <p:anim calcmode="lin" valueType="num">
                                      <p:cBhvr additive="base">
                                        <p:cTn id="7" dur="799" fill="hold">
                                          <p:stCondLst>
                                            <p:cond delay="0"/>
                                          </p:stCondLst>
                                        </p:cTn>
                                        <p:tgtEl>
                                          <p:spTgt spid="9218"/>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921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9219">
                                            <p:txEl>
                                              <p:pRg st="0" end="0"/>
                                            </p:txEl>
                                          </p:spTgt>
                                        </p:tgtEl>
                                        <p:attrNameLst>
                                          <p:attrName>style.visibility</p:attrName>
                                        </p:attrNameLst>
                                      </p:cBhvr>
                                      <p:to>
                                        <p:strVal val="visible"/>
                                      </p:to>
                                    </p:set>
                                    <p:animEffect transition="in" filter="fade">
                                      <p:cBhvr>
                                        <p:cTn id="13" dur="1000"/>
                                        <p:tgtEl>
                                          <p:spTgt spid="9219">
                                            <p:txEl>
                                              <p:pRg st="0" end="0"/>
                                            </p:txEl>
                                          </p:spTgt>
                                        </p:tgtEl>
                                      </p:cBhvr>
                                    </p:animEffect>
                                    <p:anim calcmode="lin" valueType="num">
                                      <p:cBhvr>
                                        <p:cTn id="14" dur="1000" fill="hold"/>
                                        <p:tgtEl>
                                          <p:spTgt spid="9219">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92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9219">
                                            <p:txEl>
                                              <p:pRg st="1" end="1"/>
                                            </p:txEl>
                                          </p:spTgt>
                                        </p:tgtEl>
                                        <p:attrNameLst>
                                          <p:attrName>style.visibility</p:attrName>
                                        </p:attrNameLst>
                                      </p:cBhvr>
                                      <p:to>
                                        <p:strVal val="visible"/>
                                      </p:to>
                                    </p:set>
                                    <p:animEffect transition="in" filter="fade">
                                      <p:cBhvr>
                                        <p:cTn id="20" dur="1000"/>
                                        <p:tgtEl>
                                          <p:spTgt spid="9219">
                                            <p:txEl>
                                              <p:pRg st="1" end="1"/>
                                            </p:txEl>
                                          </p:spTgt>
                                        </p:tgtEl>
                                      </p:cBhvr>
                                    </p:animEffect>
                                    <p:anim calcmode="lin" valueType="num">
                                      <p:cBhvr>
                                        <p:cTn id="21" dur="1000" fill="hold"/>
                                        <p:tgtEl>
                                          <p:spTgt spid="9219">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9219">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4675" y="588963"/>
            <a:ext cx="8001000" cy="647700"/>
          </a:xfrm>
        </p:spPr>
        <p:txBody>
          <a:bodyPr/>
          <a:lstStyle/>
          <a:p>
            <a:r>
              <a:rPr lang="zh-CN" altLang="en-US"/>
              <a:t>增量现金流</a:t>
            </a:r>
          </a:p>
        </p:txBody>
      </p:sp>
      <p:sp>
        <p:nvSpPr>
          <p:cNvPr id="7171" name="Rectangle 3"/>
          <p:cNvSpPr>
            <a:spLocks noGrp="1" noChangeArrowheads="1"/>
          </p:cNvSpPr>
          <p:nvPr>
            <p:ph type="body" idx="1"/>
          </p:nvPr>
        </p:nvSpPr>
        <p:spPr/>
        <p:txBody>
          <a:bodyPr/>
          <a:lstStyle/>
          <a:p>
            <a:pPr>
              <a:lnSpc>
                <a:spcPct val="90000"/>
              </a:lnSpc>
            </a:pPr>
            <a:r>
              <a:rPr lang="zh-CN" altLang="en-US"/>
              <a:t>某企业正预备投资一条新的生产线</a:t>
            </a:r>
            <a:r>
              <a:rPr lang="en-US" altLang="zh-CN"/>
              <a:t>B</a:t>
            </a:r>
            <a:r>
              <a:rPr lang="zh-CN" altLang="en-US"/>
              <a:t>，项目自身每年的净现金流量为</a:t>
            </a:r>
            <a:r>
              <a:rPr lang="en-US" altLang="zh-CN"/>
              <a:t>100</a:t>
            </a:r>
            <a:r>
              <a:rPr lang="zh-CN" altLang="en-US"/>
              <a:t>万元。该企业原有项目</a:t>
            </a:r>
            <a:r>
              <a:rPr lang="en-US" altLang="zh-CN"/>
              <a:t>A</a:t>
            </a:r>
            <a:r>
              <a:rPr lang="zh-CN" altLang="en-US"/>
              <a:t>，每年净现金流量为</a:t>
            </a:r>
            <a:r>
              <a:rPr lang="en-US" altLang="zh-CN"/>
              <a:t>150</a:t>
            </a:r>
            <a:r>
              <a:rPr lang="zh-CN" altLang="en-US"/>
              <a:t>万元。</a:t>
            </a:r>
            <a:r>
              <a:rPr lang="en-US" altLang="zh-CN"/>
              <a:t>A</a:t>
            </a:r>
            <a:r>
              <a:rPr lang="zh-CN" altLang="en-US"/>
              <a:t>、</a:t>
            </a:r>
            <a:r>
              <a:rPr lang="en-US" altLang="zh-CN"/>
              <a:t>B</a:t>
            </a:r>
            <a:r>
              <a:rPr lang="zh-CN" altLang="en-US"/>
              <a:t>项目之间的关系可能有三种：无关、互斥（</a:t>
            </a:r>
            <a:r>
              <a:rPr lang="en-US" altLang="zh-CN"/>
              <a:t>B</a:t>
            </a:r>
            <a:r>
              <a:rPr lang="zh-CN" altLang="en-US"/>
              <a:t>项目的投产会减少</a:t>
            </a:r>
            <a:r>
              <a:rPr lang="en-US" altLang="zh-CN"/>
              <a:t>A</a:t>
            </a:r>
            <a:r>
              <a:rPr lang="zh-CN" altLang="en-US"/>
              <a:t>项目销售，使</a:t>
            </a:r>
            <a:r>
              <a:rPr lang="en-US" altLang="zh-CN"/>
              <a:t>A</a:t>
            </a:r>
            <a:r>
              <a:rPr lang="zh-CN" altLang="en-US"/>
              <a:t>项目的现金流量减少为</a:t>
            </a:r>
            <a:r>
              <a:rPr lang="en-US" altLang="zh-CN"/>
              <a:t>120</a:t>
            </a:r>
            <a:r>
              <a:rPr lang="zh-CN" altLang="en-US"/>
              <a:t>万元）、互补（</a:t>
            </a:r>
            <a:r>
              <a:rPr lang="en-US" altLang="zh-CN"/>
              <a:t>B</a:t>
            </a:r>
            <a:r>
              <a:rPr lang="zh-CN" altLang="en-US"/>
              <a:t>项目的投产会促进</a:t>
            </a:r>
            <a:r>
              <a:rPr lang="en-US" altLang="zh-CN"/>
              <a:t>A</a:t>
            </a:r>
            <a:r>
              <a:rPr lang="zh-CN" altLang="en-US"/>
              <a:t>项目销售，使</a:t>
            </a:r>
            <a:r>
              <a:rPr lang="en-US" altLang="zh-CN"/>
              <a:t>A</a:t>
            </a:r>
            <a:r>
              <a:rPr lang="zh-CN" altLang="en-US"/>
              <a:t>项目的现金流量增加为</a:t>
            </a:r>
            <a:r>
              <a:rPr lang="en-US" altLang="zh-CN"/>
              <a:t>180</a:t>
            </a:r>
            <a:r>
              <a:rPr lang="zh-CN" altLang="en-US"/>
              <a:t>万元） ；</a:t>
            </a:r>
          </a:p>
          <a:p>
            <a:pPr>
              <a:lnSpc>
                <a:spcPct val="90000"/>
              </a:lnSpc>
            </a:pPr>
            <a:r>
              <a:rPr lang="zh-CN" altLang="en-US"/>
              <a:t>要求：分别测算这三种情况下的现金净流量。</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7170"/>
                                        </p:tgtEl>
                                        <p:attrNameLst>
                                          <p:attrName>style.visibility</p:attrName>
                                        </p:attrNameLst>
                                      </p:cBhvr>
                                      <p:to>
                                        <p:strVal val="visible"/>
                                      </p:to>
                                    </p:set>
                                    <p:anim calcmode="lin" valueType="num">
                                      <p:cBhvr additive="base">
                                        <p:cTn id="7" dur="799" fill="hold">
                                          <p:stCondLst>
                                            <p:cond delay="0"/>
                                          </p:stCondLst>
                                        </p:cTn>
                                        <p:tgtEl>
                                          <p:spTgt spid="7170"/>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717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7171">
                                            <p:txEl>
                                              <p:pRg st="0" end="0"/>
                                            </p:txEl>
                                          </p:spTgt>
                                        </p:tgtEl>
                                        <p:attrNameLst>
                                          <p:attrName>style.visibility</p:attrName>
                                        </p:attrNameLst>
                                      </p:cBhvr>
                                      <p:to>
                                        <p:strVal val="visible"/>
                                      </p:to>
                                    </p:set>
                                    <p:animEffect transition="in" filter="fade">
                                      <p:cBhvr>
                                        <p:cTn id="13" dur="1000"/>
                                        <p:tgtEl>
                                          <p:spTgt spid="7171">
                                            <p:txEl>
                                              <p:pRg st="0" end="0"/>
                                            </p:txEl>
                                          </p:spTgt>
                                        </p:tgtEl>
                                      </p:cBhvr>
                                    </p:animEffect>
                                    <p:anim calcmode="lin" valueType="num">
                                      <p:cBhvr>
                                        <p:cTn id="14" dur="1000" fill="hold"/>
                                        <p:tgtEl>
                                          <p:spTgt spid="7171">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71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7171">
                                            <p:txEl>
                                              <p:pRg st="1" end="1"/>
                                            </p:txEl>
                                          </p:spTgt>
                                        </p:tgtEl>
                                        <p:attrNameLst>
                                          <p:attrName>style.visibility</p:attrName>
                                        </p:attrNameLst>
                                      </p:cBhvr>
                                      <p:to>
                                        <p:strVal val="visible"/>
                                      </p:to>
                                    </p:set>
                                    <p:animEffect transition="in" filter="fade">
                                      <p:cBhvr>
                                        <p:cTn id="20" dur="1000"/>
                                        <p:tgtEl>
                                          <p:spTgt spid="7171">
                                            <p:txEl>
                                              <p:pRg st="1" end="1"/>
                                            </p:txEl>
                                          </p:spTgt>
                                        </p:tgtEl>
                                      </p:cBhvr>
                                    </p:animEffect>
                                    <p:anim calcmode="lin" valueType="num">
                                      <p:cBhvr>
                                        <p:cTn id="21" dur="1000" fill="hold"/>
                                        <p:tgtEl>
                                          <p:spTgt spid="7171">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7171">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74675" y="588963"/>
            <a:ext cx="8001000" cy="647700"/>
          </a:xfrm>
        </p:spPr>
        <p:txBody>
          <a:bodyPr/>
          <a:lstStyle/>
          <a:p>
            <a:r>
              <a:rPr lang="zh-CN" altLang="en-US"/>
              <a:t>答案</a:t>
            </a:r>
          </a:p>
        </p:txBody>
      </p:sp>
      <p:sp>
        <p:nvSpPr>
          <p:cNvPr id="10243" name="Rectangle 3"/>
          <p:cNvSpPr>
            <a:spLocks noGrp="1" noChangeArrowheads="1"/>
          </p:cNvSpPr>
          <p:nvPr>
            <p:ph type="body" idx="1"/>
          </p:nvPr>
        </p:nvSpPr>
        <p:spPr/>
        <p:txBody>
          <a:bodyPr/>
          <a:lstStyle/>
          <a:p>
            <a:r>
              <a:rPr lang="en-US" altLang="zh-CN"/>
              <a:t>                    </a:t>
            </a:r>
            <a:r>
              <a:rPr lang="zh-CN" altLang="en-US"/>
              <a:t>无关        互斥        互补</a:t>
            </a:r>
          </a:p>
          <a:p>
            <a:r>
              <a:rPr lang="en-US" altLang="zh-CN"/>
              <a:t>B</a:t>
            </a:r>
            <a:r>
              <a:rPr lang="zh-CN" altLang="en-US"/>
              <a:t>项目投产  </a:t>
            </a:r>
            <a:r>
              <a:rPr lang="en-US" altLang="zh-CN"/>
              <a:t>A   150        120        180</a:t>
            </a:r>
          </a:p>
          <a:p>
            <a:pPr>
              <a:buFont typeface="Wingdings" pitchFamily="2" charset="2"/>
              <a:buNone/>
            </a:pPr>
            <a:r>
              <a:rPr lang="en-US" altLang="zh-CN"/>
              <a:t>  </a:t>
            </a:r>
            <a:r>
              <a:rPr lang="zh-CN" altLang="en-US"/>
              <a:t>后现金流量  </a:t>
            </a:r>
            <a:r>
              <a:rPr lang="en-US" altLang="zh-CN"/>
              <a:t>B    100        100        100</a:t>
            </a:r>
          </a:p>
          <a:p>
            <a:r>
              <a:rPr lang="zh-CN" altLang="en-US"/>
              <a:t>合计               </a:t>
            </a:r>
            <a:r>
              <a:rPr lang="en-US" altLang="zh-CN"/>
              <a:t>250        220        280</a:t>
            </a:r>
          </a:p>
          <a:p>
            <a:r>
              <a:rPr lang="en-US" altLang="zh-CN"/>
              <a:t>B</a:t>
            </a:r>
            <a:r>
              <a:rPr lang="zh-CN" altLang="en-US"/>
              <a:t>项目投产       </a:t>
            </a:r>
            <a:r>
              <a:rPr lang="en-US" altLang="zh-CN"/>
              <a:t>150        150        150</a:t>
            </a:r>
          </a:p>
          <a:p>
            <a:pPr>
              <a:buFont typeface="Wingdings" pitchFamily="2" charset="2"/>
              <a:buNone/>
            </a:pPr>
            <a:r>
              <a:rPr lang="en-US" altLang="zh-CN"/>
              <a:t>  </a:t>
            </a:r>
            <a:r>
              <a:rPr lang="zh-CN" altLang="en-US"/>
              <a:t>前现金流量 </a:t>
            </a:r>
          </a:p>
          <a:p>
            <a:r>
              <a:rPr lang="zh-CN" altLang="en-US"/>
              <a:t>增量现金流量    </a:t>
            </a:r>
            <a:r>
              <a:rPr lang="en-US" altLang="zh-CN"/>
              <a:t>100       70          130  </a:t>
            </a:r>
          </a:p>
          <a:p>
            <a:endParaRPr lang="en-US" altLang="zh-CN"/>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10242"/>
                                        </p:tgtEl>
                                        <p:attrNameLst>
                                          <p:attrName>style.visibility</p:attrName>
                                        </p:attrNameLst>
                                      </p:cBhvr>
                                      <p:to>
                                        <p:strVal val="visible"/>
                                      </p:to>
                                    </p:set>
                                    <p:anim calcmode="lin" valueType="num">
                                      <p:cBhvr additive="base">
                                        <p:cTn id="7" dur="799" fill="hold">
                                          <p:stCondLst>
                                            <p:cond delay="0"/>
                                          </p:stCondLst>
                                        </p:cTn>
                                        <p:tgtEl>
                                          <p:spTgt spid="10242"/>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1024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10243">
                                            <p:txEl>
                                              <p:pRg st="0" end="0"/>
                                            </p:txEl>
                                          </p:spTgt>
                                        </p:tgtEl>
                                        <p:attrNameLst>
                                          <p:attrName>style.visibility</p:attrName>
                                        </p:attrNameLst>
                                      </p:cBhvr>
                                      <p:to>
                                        <p:strVal val="visible"/>
                                      </p:to>
                                    </p:set>
                                    <p:animEffect transition="in" filter="fade">
                                      <p:cBhvr>
                                        <p:cTn id="13" dur="1000"/>
                                        <p:tgtEl>
                                          <p:spTgt spid="10243">
                                            <p:txEl>
                                              <p:pRg st="0" end="0"/>
                                            </p:txEl>
                                          </p:spTgt>
                                        </p:tgtEl>
                                      </p:cBhvr>
                                    </p:animEffect>
                                    <p:anim calcmode="lin" valueType="num">
                                      <p:cBhvr>
                                        <p:cTn id="14" dur="1000" fill="hold"/>
                                        <p:tgtEl>
                                          <p:spTgt spid="10243">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102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10243">
                                            <p:txEl>
                                              <p:pRg st="1" end="1"/>
                                            </p:txEl>
                                          </p:spTgt>
                                        </p:tgtEl>
                                        <p:attrNameLst>
                                          <p:attrName>style.visibility</p:attrName>
                                        </p:attrNameLst>
                                      </p:cBhvr>
                                      <p:to>
                                        <p:strVal val="visible"/>
                                      </p:to>
                                    </p:set>
                                    <p:animEffect transition="in" filter="fade">
                                      <p:cBhvr>
                                        <p:cTn id="20" dur="1000"/>
                                        <p:tgtEl>
                                          <p:spTgt spid="10243">
                                            <p:txEl>
                                              <p:pRg st="1" end="1"/>
                                            </p:txEl>
                                          </p:spTgt>
                                        </p:tgtEl>
                                      </p:cBhvr>
                                    </p:animEffect>
                                    <p:anim calcmode="lin" valueType="num">
                                      <p:cBhvr>
                                        <p:cTn id="21" dur="1000" fill="hold"/>
                                        <p:tgtEl>
                                          <p:spTgt spid="10243">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102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10243">
                                            <p:txEl>
                                              <p:pRg st="2" end="2"/>
                                            </p:txEl>
                                          </p:spTgt>
                                        </p:tgtEl>
                                        <p:attrNameLst>
                                          <p:attrName>style.visibility</p:attrName>
                                        </p:attrNameLst>
                                      </p:cBhvr>
                                      <p:to>
                                        <p:strVal val="visible"/>
                                      </p:to>
                                    </p:set>
                                    <p:animEffect transition="in" filter="fade">
                                      <p:cBhvr>
                                        <p:cTn id="27" dur="1000"/>
                                        <p:tgtEl>
                                          <p:spTgt spid="10243">
                                            <p:txEl>
                                              <p:pRg st="2" end="2"/>
                                            </p:txEl>
                                          </p:spTgt>
                                        </p:tgtEl>
                                      </p:cBhvr>
                                    </p:animEffect>
                                    <p:anim calcmode="lin" valueType="num">
                                      <p:cBhvr>
                                        <p:cTn id="28" dur="1000" fill="hold"/>
                                        <p:tgtEl>
                                          <p:spTgt spid="10243">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1024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0" presetClass="entr" presetSubtype="0" fill="hold" grpId="0" nodeType="clickEffect">
                                  <p:stCondLst>
                                    <p:cond delay="0"/>
                                  </p:stCondLst>
                                  <p:iterate type="lt">
                                    <p:tmPct val="10000"/>
                                  </p:iterate>
                                  <p:childTnLst>
                                    <p:set>
                                      <p:cBhvr>
                                        <p:cTn id="33" dur="0" fill="hold">
                                          <p:stCondLst>
                                            <p:cond delay="0"/>
                                          </p:stCondLst>
                                        </p:cTn>
                                        <p:tgtEl>
                                          <p:spTgt spid="10243">
                                            <p:txEl>
                                              <p:pRg st="3" end="3"/>
                                            </p:txEl>
                                          </p:spTgt>
                                        </p:tgtEl>
                                        <p:attrNameLst>
                                          <p:attrName>style.visibility</p:attrName>
                                        </p:attrNameLst>
                                      </p:cBhvr>
                                      <p:to>
                                        <p:strVal val="visible"/>
                                      </p:to>
                                    </p:set>
                                    <p:animEffect transition="in" filter="fade">
                                      <p:cBhvr>
                                        <p:cTn id="34" dur="1000"/>
                                        <p:tgtEl>
                                          <p:spTgt spid="10243">
                                            <p:txEl>
                                              <p:pRg st="3" end="3"/>
                                            </p:txEl>
                                          </p:spTgt>
                                        </p:tgtEl>
                                      </p:cBhvr>
                                    </p:animEffect>
                                    <p:anim calcmode="lin" valueType="num">
                                      <p:cBhvr>
                                        <p:cTn id="35" dur="1000" fill="hold"/>
                                        <p:tgtEl>
                                          <p:spTgt spid="10243">
                                            <p:txEl>
                                              <p:pRg st="3" end="3"/>
                                            </p:txEl>
                                          </p:spTgt>
                                        </p:tgtEl>
                                        <p:attrNameLst>
                                          <p:attrName>ppt_x</p:attrName>
                                        </p:attrNameLst>
                                      </p:cBhvr>
                                      <p:tavLst>
                                        <p:tav tm="0">
                                          <p:val>
                                            <p:strVal val="#ppt_x-.1"/>
                                          </p:val>
                                        </p:tav>
                                        <p:tav tm="100000">
                                          <p:val>
                                            <p:strVal val="#ppt_x"/>
                                          </p:val>
                                        </p:tav>
                                      </p:tavLst>
                                    </p:anim>
                                    <p:anim calcmode="lin" valueType="num">
                                      <p:cBhvr>
                                        <p:cTn id="36" dur="1000" fill="hold"/>
                                        <p:tgtEl>
                                          <p:spTgt spid="102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0" presetClass="entr" presetSubtype="0" fill="hold" grpId="0" nodeType="clickEffect">
                                  <p:stCondLst>
                                    <p:cond delay="0"/>
                                  </p:stCondLst>
                                  <p:iterate type="lt">
                                    <p:tmPct val="10000"/>
                                  </p:iterate>
                                  <p:childTnLst>
                                    <p:set>
                                      <p:cBhvr>
                                        <p:cTn id="40" dur="0" fill="hold">
                                          <p:stCondLst>
                                            <p:cond delay="0"/>
                                          </p:stCondLst>
                                        </p:cTn>
                                        <p:tgtEl>
                                          <p:spTgt spid="10243">
                                            <p:txEl>
                                              <p:pRg st="4" end="4"/>
                                            </p:txEl>
                                          </p:spTgt>
                                        </p:tgtEl>
                                        <p:attrNameLst>
                                          <p:attrName>style.visibility</p:attrName>
                                        </p:attrNameLst>
                                      </p:cBhvr>
                                      <p:to>
                                        <p:strVal val="visible"/>
                                      </p:to>
                                    </p:set>
                                    <p:animEffect transition="in" filter="fade">
                                      <p:cBhvr>
                                        <p:cTn id="41" dur="1000"/>
                                        <p:tgtEl>
                                          <p:spTgt spid="10243">
                                            <p:txEl>
                                              <p:pRg st="4" end="4"/>
                                            </p:txEl>
                                          </p:spTgt>
                                        </p:tgtEl>
                                      </p:cBhvr>
                                    </p:animEffect>
                                    <p:anim calcmode="lin" valueType="num">
                                      <p:cBhvr>
                                        <p:cTn id="42" dur="1000" fill="hold"/>
                                        <p:tgtEl>
                                          <p:spTgt spid="10243">
                                            <p:txEl>
                                              <p:pRg st="4" end="4"/>
                                            </p:txEl>
                                          </p:spTgt>
                                        </p:tgtEl>
                                        <p:attrNameLst>
                                          <p:attrName>ppt_x</p:attrName>
                                        </p:attrNameLst>
                                      </p:cBhvr>
                                      <p:tavLst>
                                        <p:tav tm="0">
                                          <p:val>
                                            <p:strVal val="#ppt_x-.1"/>
                                          </p:val>
                                        </p:tav>
                                        <p:tav tm="100000">
                                          <p:val>
                                            <p:strVal val="#ppt_x"/>
                                          </p:val>
                                        </p:tav>
                                      </p:tavLst>
                                    </p:anim>
                                    <p:anim calcmode="lin" valueType="num">
                                      <p:cBhvr>
                                        <p:cTn id="43" dur="1000" fill="hold"/>
                                        <p:tgtEl>
                                          <p:spTgt spid="1024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0" presetClass="entr" presetSubtype="0" fill="hold" grpId="0" nodeType="clickEffect">
                                  <p:stCondLst>
                                    <p:cond delay="0"/>
                                  </p:stCondLst>
                                  <p:iterate type="lt">
                                    <p:tmPct val="10000"/>
                                  </p:iterate>
                                  <p:childTnLst>
                                    <p:set>
                                      <p:cBhvr>
                                        <p:cTn id="47" dur="0" fill="hold">
                                          <p:stCondLst>
                                            <p:cond delay="0"/>
                                          </p:stCondLst>
                                        </p:cTn>
                                        <p:tgtEl>
                                          <p:spTgt spid="10243">
                                            <p:txEl>
                                              <p:pRg st="5" end="5"/>
                                            </p:txEl>
                                          </p:spTgt>
                                        </p:tgtEl>
                                        <p:attrNameLst>
                                          <p:attrName>style.visibility</p:attrName>
                                        </p:attrNameLst>
                                      </p:cBhvr>
                                      <p:to>
                                        <p:strVal val="visible"/>
                                      </p:to>
                                    </p:set>
                                    <p:animEffect transition="in" filter="fade">
                                      <p:cBhvr>
                                        <p:cTn id="48" dur="1000"/>
                                        <p:tgtEl>
                                          <p:spTgt spid="10243">
                                            <p:txEl>
                                              <p:pRg st="5" end="5"/>
                                            </p:txEl>
                                          </p:spTgt>
                                        </p:tgtEl>
                                      </p:cBhvr>
                                    </p:animEffect>
                                    <p:anim calcmode="lin" valueType="num">
                                      <p:cBhvr>
                                        <p:cTn id="49" dur="1000" fill="hold"/>
                                        <p:tgtEl>
                                          <p:spTgt spid="10243">
                                            <p:txEl>
                                              <p:pRg st="5" end="5"/>
                                            </p:txEl>
                                          </p:spTgt>
                                        </p:tgtEl>
                                        <p:attrNameLst>
                                          <p:attrName>ppt_x</p:attrName>
                                        </p:attrNameLst>
                                      </p:cBhvr>
                                      <p:tavLst>
                                        <p:tav tm="0">
                                          <p:val>
                                            <p:strVal val="#ppt_x-.1"/>
                                          </p:val>
                                        </p:tav>
                                        <p:tav tm="100000">
                                          <p:val>
                                            <p:strVal val="#ppt_x"/>
                                          </p:val>
                                        </p:tav>
                                      </p:tavLst>
                                    </p:anim>
                                    <p:anim calcmode="lin" valueType="num">
                                      <p:cBhvr>
                                        <p:cTn id="50" dur="1000" fill="hold"/>
                                        <p:tgtEl>
                                          <p:spTgt spid="1024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40" presetClass="entr" presetSubtype="0" fill="hold" grpId="0" nodeType="clickEffect">
                                  <p:stCondLst>
                                    <p:cond delay="0"/>
                                  </p:stCondLst>
                                  <p:iterate type="lt">
                                    <p:tmPct val="10000"/>
                                  </p:iterate>
                                  <p:childTnLst>
                                    <p:set>
                                      <p:cBhvr>
                                        <p:cTn id="54" dur="0" fill="hold">
                                          <p:stCondLst>
                                            <p:cond delay="0"/>
                                          </p:stCondLst>
                                        </p:cTn>
                                        <p:tgtEl>
                                          <p:spTgt spid="10243">
                                            <p:txEl>
                                              <p:pRg st="6" end="6"/>
                                            </p:txEl>
                                          </p:spTgt>
                                        </p:tgtEl>
                                        <p:attrNameLst>
                                          <p:attrName>style.visibility</p:attrName>
                                        </p:attrNameLst>
                                      </p:cBhvr>
                                      <p:to>
                                        <p:strVal val="visible"/>
                                      </p:to>
                                    </p:set>
                                    <p:animEffect transition="in" filter="fade">
                                      <p:cBhvr>
                                        <p:cTn id="55" dur="1000"/>
                                        <p:tgtEl>
                                          <p:spTgt spid="10243">
                                            <p:txEl>
                                              <p:pRg st="6" end="6"/>
                                            </p:txEl>
                                          </p:spTgt>
                                        </p:tgtEl>
                                      </p:cBhvr>
                                    </p:animEffect>
                                    <p:anim calcmode="lin" valueType="num">
                                      <p:cBhvr>
                                        <p:cTn id="56" dur="1000" fill="hold"/>
                                        <p:tgtEl>
                                          <p:spTgt spid="10243">
                                            <p:txEl>
                                              <p:pRg st="6" end="6"/>
                                            </p:txEl>
                                          </p:spTgt>
                                        </p:tgtEl>
                                        <p:attrNameLst>
                                          <p:attrName>ppt_x</p:attrName>
                                        </p:attrNameLst>
                                      </p:cBhvr>
                                      <p:tavLst>
                                        <p:tav tm="0">
                                          <p:val>
                                            <p:strVal val="#ppt_x-.1"/>
                                          </p:val>
                                        </p:tav>
                                        <p:tav tm="100000">
                                          <p:val>
                                            <p:strVal val="#ppt_x"/>
                                          </p:val>
                                        </p:tav>
                                      </p:tavLst>
                                    </p:anim>
                                    <p:anim calcmode="lin" valueType="num">
                                      <p:cBhvr>
                                        <p:cTn id="57" dur="1000" fill="hold"/>
                                        <p:tgtEl>
                                          <p:spTgt spid="1024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zh-CN" altLang="en-US"/>
              <a:t>投资决策：现金流量为什么重要？</a:t>
            </a:r>
          </a:p>
        </p:txBody>
      </p:sp>
      <p:sp>
        <p:nvSpPr>
          <p:cNvPr id="28675" name="Rectangle 3"/>
          <p:cNvSpPr>
            <a:spLocks noGrp="1" noChangeArrowheads="1"/>
          </p:cNvSpPr>
          <p:nvPr>
            <p:ph type="body" idx="1"/>
          </p:nvPr>
        </p:nvSpPr>
        <p:spPr/>
        <p:txBody>
          <a:bodyPr/>
          <a:lstStyle/>
          <a:p>
            <a:r>
              <a:rPr lang="zh-CN" altLang="en-US"/>
              <a:t>货币的时间价值</a:t>
            </a:r>
          </a:p>
          <a:p>
            <a:endParaRPr lang="zh-CN" altLang="en-US"/>
          </a:p>
          <a:p>
            <a:r>
              <a:rPr lang="zh-CN" altLang="en-US"/>
              <a:t>客观真实</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28674"/>
                                        </p:tgtEl>
                                        <p:attrNameLst>
                                          <p:attrName>style.visibility</p:attrName>
                                        </p:attrNameLst>
                                      </p:cBhvr>
                                      <p:to>
                                        <p:strVal val="visible"/>
                                      </p:to>
                                    </p:set>
                                    <p:anim calcmode="lin" valueType="num">
                                      <p:cBhvr additive="base">
                                        <p:cTn id="7" dur="799" fill="hold">
                                          <p:stCondLst>
                                            <p:cond delay="0"/>
                                          </p:stCondLst>
                                        </p:cTn>
                                        <p:tgtEl>
                                          <p:spTgt spid="28674"/>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28674"/>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28675">
                                            <p:txEl>
                                              <p:pRg st="0" end="0"/>
                                            </p:txEl>
                                          </p:spTgt>
                                        </p:tgtEl>
                                        <p:attrNameLst>
                                          <p:attrName>style.visibility</p:attrName>
                                        </p:attrNameLst>
                                      </p:cBhvr>
                                      <p:to>
                                        <p:strVal val="visible"/>
                                      </p:to>
                                    </p:set>
                                    <p:animEffect transition="in" filter="fade">
                                      <p:cBhvr>
                                        <p:cTn id="13" dur="1000"/>
                                        <p:tgtEl>
                                          <p:spTgt spid="28675">
                                            <p:txEl>
                                              <p:pRg st="0" end="0"/>
                                            </p:txEl>
                                          </p:spTgt>
                                        </p:tgtEl>
                                      </p:cBhvr>
                                    </p:animEffect>
                                    <p:anim calcmode="lin" valueType="num">
                                      <p:cBhvr>
                                        <p:cTn id="14" dur="1000" fill="hold"/>
                                        <p:tgtEl>
                                          <p:spTgt spid="28675">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2867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28675">
                                            <p:txEl>
                                              <p:pRg st="2" end="2"/>
                                            </p:txEl>
                                          </p:spTgt>
                                        </p:tgtEl>
                                        <p:attrNameLst>
                                          <p:attrName>style.visibility</p:attrName>
                                        </p:attrNameLst>
                                      </p:cBhvr>
                                      <p:to>
                                        <p:strVal val="visible"/>
                                      </p:to>
                                    </p:set>
                                    <p:animEffect transition="in" filter="fade">
                                      <p:cBhvr>
                                        <p:cTn id="20" dur="1000"/>
                                        <p:tgtEl>
                                          <p:spTgt spid="28675">
                                            <p:txEl>
                                              <p:pRg st="2" end="2"/>
                                            </p:txEl>
                                          </p:spTgt>
                                        </p:tgtEl>
                                      </p:cBhvr>
                                    </p:animEffect>
                                    <p:anim calcmode="lin" valueType="num">
                                      <p:cBhvr>
                                        <p:cTn id="21" dur="1000" fill="hold"/>
                                        <p:tgtEl>
                                          <p:spTgt spid="28675">
                                            <p:txEl>
                                              <p:pRg st="2" end="2"/>
                                            </p:txEl>
                                          </p:spTgt>
                                        </p:tgtEl>
                                        <p:attrNameLst>
                                          <p:attrName>ppt_x</p:attrName>
                                        </p:attrNameLst>
                                      </p:cBhvr>
                                      <p:tavLst>
                                        <p:tav tm="0">
                                          <p:val>
                                            <p:strVal val="#ppt_x-.1"/>
                                          </p:val>
                                        </p:tav>
                                        <p:tav tm="100000">
                                          <p:val>
                                            <p:strVal val="#ppt_x"/>
                                          </p:val>
                                        </p:tav>
                                      </p:tavLst>
                                    </p:anim>
                                    <p:anim calcmode="lin" valueType="num">
                                      <p:cBhvr>
                                        <p:cTn id="22" dur="1000" fill="hold"/>
                                        <p:tgtEl>
                                          <p:spTgt spid="2867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5"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74675" y="588963"/>
            <a:ext cx="8001000" cy="647700"/>
          </a:xfrm>
        </p:spPr>
        <p:txBody>
          <a:bodyPr/>
          <a:lstStyle/>
          <a:p>
            <a:r>
              <a:rPr lang="zh-CN" altLang="en-US"/>
              <a:t>第二节    投资决策指标</a:t>
            </a:r>
          </a:p>
        </p:txBody>
      </p:sp>
      <p:sp>
        <p:nvSpPr>
          <p:cNvPr id="13315" name="Rectangle 3"/>
          <p:cNvSpPr>
            <a:spLocks noGrp="1" noChangeArrowheads="1"/>
          </p:cNvSpPr>
          <p:nvPr>
            <p:ph type="body" idx="1"/>
          </p:nvPr>
        </p:nvSpPr>
        <p:spPr/>
        <p:txBody>
          <a:bodyPr/>
          <a:lstStyle/>
          <a:p>
            <a:r>
              <a:rPr lang="zh-CN" altLang="en-US" sz="3400"/>
              <a:t>一、非贴现现金流量指标</a:t>
            </a:r>
          </a:p>
          <a:p>
            <a:pPr lvl="1"/>
            <a:r>
              <a:rPr lang="zh-CN" altLang="en-US"/>
              <a:t>不考虑货币时间价值，把不同时间收支的货币看成等值的</a:t>
            </a:r>
          </a:p>
          <a:p>
            <a:pPr lvl="1"/>
            <a:r>
              <a:rPr lang="zh-CN" altLang="en-US"/>
              <a:t>投资回收期法和平均报酬率法</a:t>
            </a:r>
          </a:p>
          <a:p>
            <a:r>
              <a:rPr lang="zh-CN" altLang="en-US" sz="3400"/>
              <a:t>二、贴现现金流量指标</a:t>
            </a:r>
          </a:p>
          <a:p>
            <a:pPr lvl="1"/>
            <a:r>
              <a:rPr lang="zh-CN" altLang="en-US"/>
              <a:t>考虑货币的时间价值</a:t>
            </a:r>
          </a:p>
          <a:p>
            <a:pPr lvl="1"/>
            <a:r>
              <a:rPr lang="zh-CN" altLang="en-US"/>
              <a:t>净现值法、内涵报酬率法、现值指数法</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500" fill="hold"/>
                                        <p:tgtEl>
                                          <p:spTgt spid="13314"/>
                                        </p:tgtEl>
                                        <p:attrNameLst>
                                          <p:attrName>ppt_w</p:attrName>
                                        </p:attrNameLst>
                                      </p:cBhvr>
                                      <p:tavLst>
                                        <p:tav tm="0">
                                          <p:val>
                                            <p:fltVal val="0"/>
                                          </p:val>
                                        </p:tav>
                                        <p:tav tm="100000">
                                          <p:val>
                                            <p:strVal val="#ppt_w"/>
                                          </p:val>
                                        </p:tav>
                                      </p:tavLst>
                                    </p:anim>
                                    <p:anim calcmode="lin" valueType="num">
                                      <p:cBhvr>
                                        <p:cTn id="8" dur="500" fill="hold"/>
                                        <p:tgtEl>
                                          <p:spTgt spid="13314"/>
                                        </p:tgtEl>
                                        <p:attrNameLst>
                                          <p:attrName>ppt_h</p:attrName>
                                        </p:attrNameLst>
                                      </p:cBhvr>
                                      <p:tavLst>
                                        <p:tav tm="0">
                                          <p:val>
                                            <p:fltVal val="0"/>
                                          </p:val>
                                        </p:tav>
                                        <p:tav tm="100000">
                                          <p:val>
                                            <p:strVal val="#ppt_h"/>
                                          </p:val>
                                        </p:tav>
                                      </p:tavLst>
                                    </p:anim>
                                    <p:animEffect transition="in" filter="fade">
                                      <p:cBhvr>
                                        <p:cTn id="9" dur="500"/>
                                        <p:tgtEl>
                                          <p:spTgt spid="1331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3315">
                                            <p:txEl>
                                              <p:pRg st="0" end="0"/>
                                            </p:txEl>
                                          </p:spTgt>
                                        </p:tgtEl>
                                        <p:attrNameLst>
                                          <p:attrName>style.visibility</p:attrName>
                                        </p:attrNameLst>
                                      </p:cBhvr>
                                      <p:to>
                                        <p:strVal val="visible"/>
                                      </p:to>
                                    </p:set>
                                    <p:animEffect transition="in" filter="fade">
                                      <p:cBhvr>
                                        <p:cTn id="14" dur="1000">
                                          <p:stCondLst>
                                            <p:cond delay="0"/>
                                          </p:stCondLst>
                                        </p:cTn>
                                        <p:tgtEl>
                                          <p:spTgt spid="13315">
                                            <p:txEl>
                                              <p:pRg st="0" end="0"/>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3315">
                                            <p:txEl>
                                              <p:pRg st="1" end="1"/>
                                            </p:txEl>
                                          </p:spTgt>
                                        </p:tgtEl>
                                        <p:attrNameLst>
                                          <p:attrName>style.visibility</p:attrName>
                                        </p:attrNameLst>
                                      </p:cBhvr>
                                      <p:to>
                                        <p:strVal val="visible"/>
                                      </p:to>
                                    </p:set>
                                    <p:animEffect transition="in" filter="fade">
                                      <p:cBhvr>
                                        <p:cTn id="17" dur="1000">
                                          <p:stCondLst>
                                            <p:cond delay="0"/>
                                          </p:stCondLst>
                                        </p:cTn>
                                        <p:tgtEl>
                                          <p:spTgt spid="13315">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315">
                                            <p:txEl>
                                              <p:pRg st="2" end="2"/>
                                            </p:txEl>
                                          </p:spTgt>
                                        </p:tgtEl>
                                        <p:attrNameLst>
                                          <p:attrName>style.visibility</p:attrName>
                                        </p:attrNameLst>
                                      </p:cBhvr>
                                      <p:to>
                                        <p:strVal val="visible"/>
                                      </p:to>
                                    </p:set>
                                    <p:animEffect transition="in" filter="fade">
                                      <p:cBhvr>
                                        <p:cTn id="20" dur="1000">
                                          <p:stCondLst>
                                            <p:cond delay="0"/>
                                          </p:stCondLst>
                                        </p:cTn>
                                        <p:tgtEl>
                                          <p:spTgt spid="13315">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315">
                                            <p:txEl>
                                              <p:pRg st="3" end="3"/>
                                            </p:txEl>
                                          </p:spTgt>
                                        </p:tgtEl>
                                        <p:attrNameLst>
                                          <p:attrName>style.visibility</p:attrName>
                                        </p:attrNameLst>
                                      </p:cBhvr>
                                      <p:to>
                                        <p:strVal val="visible"/>
                                      </p:to>
                                    </p:set>
                                    <p:animEffect transition="in" filter="fade">
                                      <p:cBhvr>
                                        <p:cTn id="25" dur="1000">
                                          <p:stCondLst>
                                            <p:cond delay="0"/>
                                          </p:stCondLst>
                                        </p:cTn>
                                        <p:tgtEl>
                                          <p:spTgt spid="13315">
                                            <p:txEl>
                                              <p:pRg st="3" end="3"/>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315">
                                            <p:txEl>
                                              <p:pRg st="4" end="4"/>
                                            </p:txEl>
                                          </p:spTgt>
                                        </p:tgtEl>
                                        <p:attrNameLst>
                                          <p:attrName>style.visibility</p:attrName>
                                        </p:attrNameLst>
                                      </p:cBhvr>
                                      <p:to>
                                        <p:strVal val="visible"/>
                                      </p:to>
                                    </p:set>
                                    <p:animEffect transition="in" filter="fade">
                                      <p:cBhvr>
                                        <p:cTn id="28" dur="1000">
                                          <p:stCondLst>
                                            <p:cond delay="0"/>
                                          </p:stCondLst>
                                        </p:cTn>
                                        <p:tgtEl>
                                          <p:spTgt spid="13315">
                                            <p:txEl>
                                              <p:pRg st="4" end="4"/>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315">
                                            <p:txEl>
                                              <p:pRg st="5" end="5"/>
                                            </p:txEl>
                                          </p:spTgt>
                                        </p:tgtEl>
                                        <p:attrNameLst>
                                          <p:attrName>style.visibility</p:attrName>
                                        </p:attrNameLst>
                                      </p:cBhvr>
                                      <p:to>
                                        <p:strVal val="visible"/>
                                      </p:to>
                                    </p:set>
                                    <p:animEffect transition="in" filter="fade">
                                      <p:cBhvr>
                                        <p:cTn id="31" dur="1000">
                                          <p:stCondLst>
                                            <p:cond delay="0"/>
                                          </p:stCondLst>
                                        </p:cTn>
                                        <p:tgtEl>
                                          <p:spTgt spid="1331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74675" y="614363"/>
            <a:ext cx="8001000" cy="596900"/>
          </a:xfrm>
        </p:spPr>
        <p:txBody>
          <a:bodyPr/>
          <a:lstStyle/>
          <a:p>
            <a:r>
              <a:rPr lang="zh-CN" altLang="en-US" sz="3400"/>
              <a:t>一、非贴现现金流量指标</a:t>
            </a:r>
          </a:p>
        </p:txBody>
      </p:sp>
      <p:sp>
        <p:nvSpPr>
          <p:cNvPr id="15363" name="Rectangle 3"/>
          <p:cNvSpPr>
            <a:spLocks noGrp="1" noChangeArrowheads="1"/>
          </p:cNvSpPr>
          <p:nvPr>
            <p:ph type="body" idx="1"/>
          </p:nvPr>
        </p:nvSpPr>
        <p:spPr/>
        <p:txBody>
          <a:bodyPr/>
          <a:lstStyle/>
          <a:p>
            <a:r>
              <a:rPr lang="zh-CN" altLang="en-US"/>
              <a:t>（一）投资回收期</a:t>
            </a:r>
          </a:p>
          <a:p>
            <a:pPr lvl="1"/>
            <a:r>
              <a:rPr lang="zh-CN" altLang="en-US"/>
              <a:t>投资回收期是指回收初始投资所需要的时间，一般一年为单位。</a:t>
            </a:r>
          </a:p>
          <a:p>
            <a:pPr lvl="1"/>
            <a:r>
              <a:rPr lang="zh-CN" altLang="en-US"/>
              <a:t>各年</a:t>
            </a:r>
            <a:r>
              <a:rPr lang="en-US" altLang="zh-CN"/>
              <a:t>NCF</a:t>
            </a:r>
            <a:r>
              <a:rPr lang="zh-CN" altLang="en-US"/>
              <a:t>相等时，投资回收期</a:t>
            </a:r>
            <a:r>
              <a:rPr lang="en-US" altLang="zh-CN"/>
              <a:t>=</a:t>
            </a:r>
            <a:r>
              <a:rPr lang="zh-CN" altLang="en-US"/>
              <a:t>原始投资额</a:t>
            </a:r>
            <a:r>
              <a:rPr lang="en-US" altLang="zh-CN"/>
              <a:t>/</a:t>
            </a:r>
            <a:r>
              <a:rPr lang="zh-CN" altLang="en-US"/>
              <a:t>每年的</a:t>
            </a:r>
            <a:r>
              <a:rPr lang="en-US" altLang="zh-CN"/>
              <a:t>NCF</a:t>
            </a:r>
          </a:p>
          <a:p>
            <a:pPr lvl="1"/>
            <a:r>
              <a:rPr lang="zh-CN" altLang="en-US"/>
              <a:t>各年</a:t>
            </a:r>
            <a:r>
              <a:rPr lang="en-US" altLang="zh-CN"/>
              <a:t>NCF</a:t>
            </a:r>
            <a:r>
              <a:rPr lang="zh-CN" altLang="en-US"/>
              <a:t>不相等时，投资回收期</a:t>
            </a:r>
            <a:r>
              <a:rPr lang="en-US" altLang="zh-CN"/>
              <a:t>=n+           n</a:t>
            </a:r>
            <a:r>
              <a:rPr lang="zh-CN" altLang="en-US"/>
              <a:t>年末尚未收回的投资额</a:t>
            </a:r>
            <a:r>
              <a:rPr lang="en-US" altLang="zh-CN"/>
              <a:t>/</a:t>
            </a:r>
            <a:r>
              <a:rPr lang="zh-CN" altLang="en-US"/>
              <a:t>第</a:t>
            </a:r>
            <a:r>
              <a:rPr lang="en-US" altLang="zh-CN"/>
              <a:t>n+1</a:t>
            </a:r>
            <a:r>
              <a:rPr lang="zh-CN" altLang="en-US"/>
              <a:t>年的</a:t>
            </a:r>
            <a:r>
              <a:rPr lang="en-US" altLang="zh-CN"/>
              <a:t>NCF</a:t>
            </a:r>
          </a:p>
          <a:p>
            <a:pPr lvl="1"/>
            <a:r>
              <a:rPr lang="zh-CN" altLang="en-US"/>
              <a:t>回收期越短，项目越优。</a:t>
            </a:r>
          </a:p>
          <a:p>
            <a:endParaRPr lang="en-US" altLang="zh-CN"/>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15362"/>
                                        </p:tgtEl>
                                        <p:attrNameLst>
                                          <p:attrName>style.visibility</p:attrName>
                                        </p:attrNameLst>
                                      </p:cBhvr>
                                      <p:to>
                                        <p:strVal val="visible"/>
                                      </p:to>
                                    </p:set>
                                    <p:anim calcmode="lin" valueType="num">
                                      <p:cBhvr additive="base">
                                        <p:cTn id="7" dur="799" fill="hold">
                                          <p:stCondLst>
                                            <p:cond delay="0"/>
                                          </p:stCondLst>
                                        </p:cTn>
                                        <p:tgtEl>
                                          <p:spTgt spid="15362"/>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153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15363">
                                            <p:txEl>
                                              <p:pRg st="0" end="0"/>
                                            </p:txEl>
                                          </p:spTgt>
                                        </p:tgtEl>
                                        <p:attrNameLst>
                                          <p:attrName>style.visibility</p:attrName>
                                        </p:attrNameLst>
                                      </p:cBhvr>
                                      <p:to>
                                        <p:strVal val="visible"/>
                                      </p:to>
                                    </p:set>
                                    <p:animEffect transition="in" filter="fade">
                                      <p:cBhvr>
                                        <p:cTn id="13" dur="1000"/>
                                        <p:tgtEl>
                                          <p:spTgt spid="15363">
                                            <p:txEl>
                                              <p:pRg st="0" end="0"/>
                                            </p:txEl>
                                          </p:spTgt>
                                        </p:tgtEl>
                                      </p:cBhvr>
                                    </p:animEffect>
                                    <p:anim calcmode="lin" valueType="num">
                                      <p:cBhvr>
                                        <p:cTn id="14" dur="1000" fill="hold"/>
                                        <p:tgtEl>
                                          <p:spTgt spid="15363">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15363">
                                            <p:txEl>
                                              <p:pRg st="0" end="0"/>
                                            </p:txEl>
                                          </p:spTgt>
                                        </p:tgtEl>
                                        <p:attrNameLst>
                                          <p:attrName>ppt_y</p:attrName>
                                        </p:attrNameLst>
                                      </p:cBhvr>
                                      <p:tavLst>
                                        <p:tav tm="0">
                                          <p:val>
                                            <p:strVal val="#ppt_y"/>
                                          </p:val>
                                        </p:tav>
                                        <p:tav tm="100000">
                                          <p:val>
                                            <p:strVal val="#ppt_y"/>
                                          </p:val>
                                        </p:tav>
                                      </p:tavLst>
                                    </p:anim>
                                  </p:childTnLst>
                                </p:cTn>
                              </p:par>
                              <p:par>
                                <p:cTn id="16" presetID="40" presetClass="entr" presetSubtype="0" fill="hold" grpId="0" nodeType="withEffect">
                                  <p:stCondLst>
                                    <p:cond delay="0"/>
                                  </p:stCondLst>
                                  <p:iterate type="lt">
                                    <p:tmPct val="10000"/>
                                  </p:iterate>
                                  <p:childTnLst>
                                    <p:set>
                                      <p:cBhvr>
                                        <p:cTn id="17" dur="0" fill="hold">
                                          <p:stCondLst>
                                            <p:cond delay="0"/>
                                          </p:stCondLst>
                                        </p:cTn>
                                        <p:tgtEl>
                                          <p:spTgt spid="15363">
                                            <p:txEl>
                                              <p:pRg st="1" end="1"/>
                                            </p:txEl>
                                          </p:spTgt>
                                        </p:tgtEl>
                                        <p:attrNameLst>
                                          <p:attrName>style.visibility</p:attrName>
                                        </p:attrNameLst>
                                      </p:cBhvr>
                                      <p:to>
                                        <p:strVal val="visible"/>
                                      </p:to>
                                    </p:set>
                                    <p:animEffect transition="in" filter="fade">
                                      <p:cBhvr>
                                        <p:cTn id="18" dur="1000"/>
                                        <p:tgtEl>
                                          <p:spTgt spid="15363">
                                            <p:txEl>
                                              <p:pRg st="1" end="1"/>
                                            </p:txEl>
                                          </p:spTgt>
                                        </p:tgtEl>
                                      </p:cBhvr>
                                    </p:animEffect>
                                    <p:anim calcmode="lin" valueType="num">
                                      <p:cBhvr>
                                        <p:cTn id="19" dur="1000" fill="hold"/>
                                        <p:tgtEl>
                                          <p:spTgt spid="15363">
                                            <p:txEl>
                                              <p:pRg st="1" end="1"/>
                                            </p:txEl>
                                          </p:spTgt>
                                        </p:tgtEl>
                                        <p:attrNameLst>
                                          <p:attrName>ppt_x</p:attrName>
                                        </p:attrNameLst>
                                      </p:cBhvr>
                                      <p:tavLst>
                                        <p:tav tm="0">
                                          <p:val>
                                            <p:strVal val="#ppt_x-.1"/>
                                          </p:val>
                                        </p:tav>
                                        <p:tav tm="100000">
                                          <p:val>
                                            <p:strVal val="#ppt_x"/>
                                          </p:val>
                                        </p:tav>
                                      </p:tavLst>
                                    </p:anim>
                                    <p:anim calcmode="lin" valueType="num">
                                      <p:cBhvr>
                                        <p:cTn id="20" dur="1000" fill="hold"/>
                                        <p:tgtEl>
                                          <p:spTgt spid="15363">
                                            <p:txEl>
                                              <p:pRg st="1" end="1"/>
                                            </p:txEl>
                                          </p:spTgt>
                                        </p:tgtEl>
                                        <p:attrNameLst>
                                          <p:attrName>ppt_y</p:attrName>
                                        </p:attrNameLst>
                                      </p:cBhvr>
                                      <p:tavLst>
                                        <p:tav tm="0">
                                          <p:val>
                                            <p:strVal val="#ppt_y"/>
                                          </p:val>
                                        </p:tav>
                                        <p:tav tm="100000">
                                          <p:val>
                                            <p:strVal val="#ppt_y"/>
                                          </p:val>
                                        </p:tav>
                                      </p:tavLst>
                                    </p:anim>
                                  </p:childTnLst>
                                </p:cTn>
                              </p:par>
                              <p:par>
                                <p:cTn id="21" presetID="40" presetClass="entr" presetSubtype="0" fill="hold" grpId="0" nodeType="withEffect">
                                  <p:stCondLst>
                                    <p:cond delay="0"/>
                                  </p:stCondLst>
                                  <p:iterate type="lt">
                                    <p:tmPct val="10000"/>
                                  </p:iterate>
                                  <p:childTnLst>
                                    <p:set>
                                      <p:cBhvr>
                                        <p:cTn id="22" dur="0" fill="hold">
                                          <p:stCondLst>
                                            <p:cond delay="0"/>
                                          </p:stCondLst>
                                        </p:cTn>
                                        <p:tgtEl>
                                          <p:spTgt spid="15363">
                                            <p:txEl>
                                              <p:pRg st="2" end="2"/>
                                            </p:txEl>
                                          </p:spTgt>
                                        </p:tgtEl>
                                        <p:attrNameLst>
                                          <p:attrName>style.visibility</p:attrName>
                                        </p:attrNameLst>
                                      </p:cBhvr>
                                      <p:to>
                                        <p:strVal val="visible"/>
                                      </p:to>
                                    </p:set>
                                    <p:animEffect transition="in" filter="fade">
                                      <p:cBhvr>
                                        <p:cTn id="23" dur="1000"/>
                                        <p:tgtEl>
                                          <p:spTgt spid="15363">
                                            <p:txEl>
                                              <p:pRg st="2" end="2"/>
                                            </p:txEl>
                                          </p:spTgt>
                                        </p:tgtEl>
                                      </p:cBhvr>
                                    </p:animEffect>
                                    <p:anim calcmode="lin" valueType="num">
                                      <p:cBhvr>
                                        <p:cTn id="24" dur="1000" fill="hold"/>
                                        <p:tgtEl>
                                          <p:spTgt spid="15363">
                                            <p:txEl>
                                              <p:pRg st="2" end="2"/>
                                            </p:txEl>
                                          </p:spTgt>
                                        </p:tgtEl>
                                        <p:attrNameLst>
                                          <p:attrName>ppt_x</p:attrName>
                                        </p:attrNameLst>
                                      </p:cBhvr>
                                      <p:tavLst>
                                        <p:tav tm="0">
                                          <p:val>
                                            <p:strVal val="#ppt_x-.1"/>
                                          </p:val>
                                        </p:tav>
                                        <p:tav tm="100000">
                                          <p:val>
                                            <p:strVal val="#ppt_x"/>
                                          </p:val>
                                        </p:tav>
                                      </p:tavLst>
                                    </p:anim>
                                    <p:anim calcmode="lin" valueType="num">
                                      <p:cBhvr>
                                        <p:cTn id="25" dur="1000" fill="hold"/>
                                        <p:tgtEl>
                                          <p:spTgt spid="15363">
                                            <p:txEl>
                                              <p:pRg st="2" end="2"/>
                                            </p:txEl>
                                          </p:spTgt>
                                        </p:tgtEl>
                                        <p:attrNameLst>
                                          <p:attrName>ppt_y</p:attrName>
                                        </p:attrNameLst>
                                      </p:cBhvr>
                                      <p:tavLst>
                                        <p:tav tm="0">
                                          <p:val>
                                            <p:strVal val="#ppt_y"/>
                                          </p:val>
                                        </p:tav>
                                        <p:tav tm="100000">
                                          <p:val>
                                            <p:strVal val="#ppt_y"/>
                                          </p:val>
                                        </p:tav>
                                      </p:tavLst>
                                    </p:anim>
                                  </p:childTnLst>
                                </p:cTn>
                              </p:par>
                              <p:par>
                                <p:cTn id="26" presetID="40" presetClass="entr" presetSubtype="0" fill="hold" grpId="0" nodeType="withEffect">
                                  <p:stCondLst>
                                    <p:cond delay="0"/>
                                  </p:stCondLst>
                                  <p:iterate type="lt">
                                    <p:tmPct val="10000"/>
                                  </p:iterate>
                                  <p:childTnLst>
                                    <p:set>
                                      <p:cBhvr>
                                        <p:cTn id="27" dur="0" fill="hold">
                                          <p:stCondLst>
                                            <p:cond delay="0"/>
                                          </p:stCondLst>
                                        </p:cTn>
                                        <p:tgtEl>
                                          <p:spTgt spid="15363">
                                            <p:txEl>
                                              <p:pRg st="3" end="3"/>
                                            </p:txEl>
                                          </p:spTgt>
                                        </p:tgtEl>
                                        <p:attrNameLst>
                                          <p:attrName>style.visibility</p:attrName>
                                        </p:attrNameLst>
                                      </p:cBhvr>
                                      <p:to>
                                        <p:strVal val="visible"/>
                                      </p:to>
                                    </p:set>
                                    <p:animEffect transition="in" filter="fade">
                                      <p:cBhvr>
                                        <p:cTn id="28" dur="1000"/>
                                        <p:tgtEl>
                                          <p:spTgt spid="15363">
                                            <p:txEl>
                                              <p:pRg st="3" end="3"/>
                                            </p:txEl>
                                          </p:spTgt>
                                        </p:tgtEl>
                                      </p:cBhvr>
                                    </p:animEffect>
                                    <p:anim calcmode="lin" valueType="num">
                                      <p:cBhvr>
                                        <p:cTn id="29" dur="1000" fill="hold"/>
                                        <p:tgtEl>
                                          <p:spTgt spid="15363">
                                            <p:txEl>
                                              <p:pRg st="3" end="3"/>
                                            </p:txEl>
                                          </p:spTgt>
                                        </p:tgtEl>
                                        <p:attrNameLst>
                                          <p:attrName>ppt_x</p:attrName>
                                        </p:attrNameLst>
                                      </p:cBhvr>
                                      <p:tavLst>
                                        <p:tav tm="0">
                                          <p:val>
                                            <p:strVal val="#ppt_x-.1"/>
                                          </p:val>
                                        </p:tav>
                                        <p:tav tm="100000">
                                          <p:val>
                                            <p:strVal val="#ppt_x"/>
                                          </p:val>
                                        </p:tav>
                                      </p:tavLst>
                                    </p:anim>
                                    <p:anim calcmode="lin" valueType="num">
                                      <p:cBhvr>
                                        <p:cTn id="30" dur="1000" fill="hold"/>
                                        <p:tgtEl>
                                          <p:spTgt spid="15363">
                                            <p:txEl>
                                              <p:pRg st="3" end="3"/>
                                            </p:txEl>
                                          </p:spTgt>
                                        </p:tgtEl>
                                        <p:attrNameLst>
                                          <p:attrName>ppt_y</p:attrName>
                                        </p:attrNameLst>
                                      </p:cBhvr>
                                      <p:tavLst>
                                        <p:tav tm="0">
                                          <p:val>
                                            <p:strVal val="#ppt_y"/>
                                          </p:val>
                                        </p:tav>
                                        <p:tav tm="100000">
                                          <p:val>
                                            <p:strVal val="#ppt_y"/>
                                          </p:val>
                                        </p:tav>
                                      </p:tavLst>
                                    </p:anim>
                                  </p:childTnLst>
                                </p:cTn>
                              </p:par>
                              <p:par>
                                <p:cTn id="31" presetID="40" presetClass="entr" presetSubtype="0" fill="hold" grpId="0" nodeType="withEffect">
                                  <p:stCondLst>
                                    <p:cond delay="0"/>
                                  </p:stCondLst>
                                  <p:iterate type="lt">
                                    <p:tmPct val="10000"/>
                                  </p:iterate>
                                  <p:childTnLst>
                                    <p:set>
                                      <p:cBhvr>
                                        <p:cTn id="32" dur="0" fill="hold">
                                          <p:stCondLst>
                                            <p:cond delay="0"/>
                                          </p:stCondLst>
                                        </p:cTn>
                                        <p:tgtEl>
                                          <p:spTgt spid="15363">
                                            <p:txEl>
                                              <p:pRg st="4" end="4"/>
                                            </p:txEl>
                                          </p:spTgt>
                                        </p:tgtEl>
                                        <p:attrNameLst>
                                          <p:attrName>style.visibility</p:attrName>
                                        </p:attrNameLst>
                                      </p:cBhvr>
                                      <p:to>
                                        <p:strVal val="visible"/>
                                      </p:to>
                                    </p:set>
                                    <p:animEffect transition="in" filter="fade">
                                      <p:cBhvr>
                                        <p:cTn id="33" dur="1000"/>
                                        <p:tgtEl>
                                          <p:spTgt spid="15363">
                                            <p:txEl>
                                              <p:pRg st="4" end="4"/>
                                            </p:txEl>
                                          </p:spTgt>
                                        </p:tgtEl>
                                      </p:cBhvr>
                                    </p:animEffect>
                                    <p:anim calcmode="lin" valueType="num">
                                      <p:cBhvr>
                                        <p:cTn id="34" dur="1000" fill="hold"/>
                                        <p:tgtEl>
                                          <p:spTgt spid="15363">
                                            <p:txEl>
                                              <p:pRg st="4" end="4"/>
                                            </p:txEl>
                                          </p:spTgt>
                                        </p:tgtEl>
                                        <p:attrNameLst>
                                          <p:attrName>ppt_x</p:attrName>
                                        </p:attrNameLst>
                                      </p:cBhvr>
                                      <p:tavLst>
                                        <p:tav tm="0">
                                          <p:val>
                                            <p:strVal val="#ppt_x-.1"/>
                                          </p:val>
                                        </p:tav>
                                        <p:tav tm="100000">
                                          <p:val>
                                            <p:strVal val="#ppt_x"/>
                                          </p:val>
                                        </p:tav>
                                      </p:tavLst>
                                    </p:anim>
                                    <p:anim calcmode="lin" valueType="num">
                                      <p:cBhvr>
                                        <p:cTn id="35" dur="1000" fill="hold"/>
                                        <p:tgtEl>
                                          <p:spTgt spid="1536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3"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74675" y="588963"/>
            <a:ext cx="8001000" cy="647700"/>
          </a:xfrm>
        </p:spPr>
        <p:txBody>
          <a:bodyPr/>
          <a:lstStyle/>
          <a:p>
            <a:r>
              <a:rPr lang="zh-CN" altLang="en-US"/>
              <a:t>例题</a:t>
            </a:r>
          </a:p>
        </p:txBody>
      </p:sp>
      <p:sp>
        <p:nvSpPr>
          <p:cNvPr id="20483" name="Rectangle 3"/>
          <p:cNvSpPr>
            <a:spLocks noGrp="1" noChangeArrowheads="1"/>
          </p:cNvSpPr>
          <p:nvPr>
            <p:ph type="body" idx="1"/>
          </p:nvPr>
        </p:nvSpPr>
        <p:spPr>
          <a:xfrm>
            <a:off x="685800" y="1981200"/>
            <a:ext cx="8077200" cy="4114800"/>
          </a:xfrm>
        </p:spPr>
        <p:txBody>
          <a:bodyPr/>
          <a:lstStyle/>
          <a:p>
            <a:r>
              <a:rPr lang="zh-CN" altLang="en-US" sz="2600"/>
              <a:t>甲方案投资回收期</a:t>
            </a:r>
            <a:r>
              <a:rPr lang="en-US" altLang="zh-CN" sz="2600"/>
              <a:t>=10000/3200=3.125</a:t>
            </a:r>
            <a:r>
              <a:rPr lang="zh-CN" altLang="en-US" sz="2600"/>
              <a:t>（年）</a:t>
            </a:r>
          </a:p>
          <a:p>
            <a:r>
              <a:rPr lang="zh-CN" altLang="en-US" sz="2600"/>
              <a:t>乙方案投资回收期计算表</a:t>
            </a:r>
          </a:p>
          <a:p>
            <a:endParaRPr lang="zh-CN" altLang="en-US" sz="2600"/>
          </a:p>
          <a:p>
            <a:endParaRPr lang="zh-CN" altLang="en-US" sz="2600"/>
          </a:p>
          <a:p>
            <a:endParaRPr lang="zh-CN" altLang="en-US" sz="2600"/>
          </a:p>
          <a:p>
            <a:endParaRPr lang="zh-CN" altLang="en-US" sz="2600"/>
          </a:p>
          <a:p>
            <a:endParaRPr lang="zh-CN" altLang="en-US" sz="2600"/>
          </a:p>
          <a:p>
            <a:r>
              <a:rPr lang="zh-CN" altLang="en-US" sz="2600"/>
              <a:t>乙方案投资回收期</a:t>
            </a:r>
            <a:r>
              <a:rPr lang="en-US" altLang="zh-CN" sz="2600"/>
              <a:t>=4+1240/2840=4.4366</a:t>
            </a:r>
            <a:r>
              <a:rPr lang="zh-CN" altLang="en-US" sz="2600"/>
              <a:t>（年）</a:t>
            </a:r>
          </a:p>
          <a:p>
            <a:endParaRPr lang="en-US" altLang="zh-CN" sz="2600"/>
          </a:p>
        </p:txBody>
      </p:sp>
      <p:graphicFrame>
        <p:nvGraphicFramePr>
          <p:cNvPr id="20513" name="Group 33"/>
          <p:cNvGraphicFramePr>
            <a:graphicFrameLocks noGrp="1"/>
          </p:cNvGraphicFramePr>
          <p:nvPr/>
        </p:nvGraphicFramePr>
        <p:xfrm>
          <a:off x="1524000" y="3048000"/>
          <a:ext cx="6096000" cy="2438400"/>
        </p:xfrm>
        <a:graphic>
          <a:graphicData uri="http://schemas.openxmlformats.org/drawingml/2006/table">
            <a:tbl>
              <a:tblPr/>
              <a:tblGrid>
                <a:gridCol w="990600"/>
                <a:gridCol w="2286000"/>
                <a:gridCol w="2819400"/>
              </a:tblGrid>
              <a:tr h="381000">
                <a:tc>
                  <a:txBody>
                    <a:bodyPr/>
                    <a:lstStyle>
                      <a:lvl1pPr>
                        <a:spcBef>
                          <a:spcPct val="20000"/>
                        </a:spcBef>
                        <a:buClr>
                          <a:schemeClr val="accent2"/>
                        </a:buClr>
                        <a:buFont typeface="Wingdings" pitchFamily="2" charset="2"/>
                        <a:defRPr sz="2600">
                          <a:solidFill>
                            <a:schemeClr val="tx1"/>
                          </a:solidFill>
                          <a:latin typeface="Verdana" pitchFamily="34" charset="0"/>
                          <a:ea typeface="宋体" panose="02010600030101010101" pitchFamily="2" charset="-122"/>
                        </a:defRPr>
                      </a:lvl1pPr>
                      <a:lvl2pPr indent="14288">
                        <a:spcBef>
                          <a:spcPct val="20000"/>
                        </a:spcBef>
                        <a:buClr>
                          <a:schemeClr val="accent2"/>
                        </a:buClr>
                        <a:buFont typeface="Wingdings" pitchFamily="2" charset="2"/>
                        <a:defRPr sz="2200">
                          <a:solidFill>
                            <a:schemeClr val="tx1"/>
                          </a:solidFill>
                          <a:latin typeface="Verdana" pitchFamily="34" charset="0"/>
                          <a:ea typeface="宋体" panose="02010600030101010101" pitchFamily="2" charset="-122"/>
                        </a:defRPr>
                      </a:lvl2pPr>
                      <a:lvl3pPr indent="-4763">
                        <a:spcBef>
                          <a:spcPct val="20000"/>
                        </a:spcBef>
                        <a:buClr>
                          <a:schemeClr val="accent2"/>
                        </a:buClr>
                        <a:buFont typeface="Wingdings" pitchFamily="2" charset="2"/>
                        <a:defRPr sz="2100">
                          <a:solidFill>
                            <a:schemeClr val="tx1"/>
                          </a:solidFill>
                          <a:latin typeface="Verdana" pitchFamily="34" charset="0"/>
                          <a:ea typeface="宋体" panose="02010600030101010101" pitchFamily="2" charset="-122"/>
                        </a:defRPr>
                      </a:lvl3pPr>
                      <a:lvl4pPr indent="-65088">
                        <a:spcBef>
                          <a:spcPct val="20000"/>
                        </a:spcBef>
                        <a:buClr>
                          <a:schemeClr val="accent2"/>
                        </a:buClr>
                        <a:buFont typeface="Wingdings" pitchFamily="2" charset="2"/>
                        <a:defRPr>
                          <a:solidFill>
                            <a:schemeClr val="tx1"/>
                          </a:solidFill>
                          <a:latin typeface="Verdana" pitchFamily="34" charset="0"/>
                          <a:ea typeface="宋体" panose="02010600030101010101" pitchFamily="2" charset="-122"/>
                        </a:defRPr>
                      </a:lvl4pPr>
                      <a:lvl5pPr indent="-133350">
                        <a:spcBef>
                          <a:spcPct val="25000"/>
                        </a:spcBef>
                        <a:buClr>
                          <a:schemeClr val="accent2"/>
                        </a:buClr>
                        <a:buFont typeface="Wingdings" pitchFamily="2" charset="2"/>
                        <a:defRPr>
                          <a:solidFill>
                            <a:schemeClr val="tx1"/>
                          </a:solidFill>
                          <a:latin typeface="Verdana" pitchFamily="34" charset="0"/>
                          <a:ea typeface="宋体" panose="02010600030101010101" pitchFamily="2" charset="-122"/>
                        </a:defRPr>
                      </a:lvl5pPr>
                      <a:lvl6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6pPr>
                      <a:lvl7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7pPr>
                      <a:lvl8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8pPr>
                      <a:lvl9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zh-CN" altLang="en-US" sz="2600" b="0" i="0" u="none" strike="noStrike" cap="none" normalizeH="0" baseline="0" smtClean="0">
                          <a:ln>
                            <a:noFill/>
                          </a:ln>
                          <a:solidFill>
                            <a:schemeClr val="tx1"/>
                          </a:solidFill>
                          <a:effectLst/>
                          <a:latin typeface="Verdana" pitchFamily="34" charset="0"/>
                          <a:ea typeface="宋体" panose="02010600030101010101" pitchFamily="2" charset="-122"/>
                        </a:rPr>
                        <a:t>年份</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Font typeface="Wingdings" pitchFamily="2" charset="2"/>
                        <a:defRPr sz="2600">
                          <a:solidFill>
                            <a:schemeClr val="tx1"/>
                          </a:solidFill>
                          <a:latin typeface="Verdana" pitchFamily="34" charset="0"/>
                          <a:ea typeface="宋体" panose="02010600030101010101" pitchFamily="2" charset="-122"/>
                        </a:defRPr>
                      </a:lvl1pPr>
                      <a:lvl2pPr indent="14288">
                        <a:spcBef>
                          <a:spcPct val="20000"/>
                        </a:spcBef>
                        <a:buClr>
                          <a:schemeClr val="accent2"/>
                        </a:buClr>
                        <a:buFont typeface="Wingdings" pitchFamily="2" charset="2"/>
                        <a:defRPr sz="2200">
                          <a:solidFill>
                            <a:schemeClr val="tx1"/>
                          </a:solidFill>
                          <a:latin typeface="Verdana" pitchFamily="34" charset="0"/>
                          <a:ea typeface="宋体" panose="02010600030101010101" pitchFamily="2" charset="-122"/>
                        </a:defRPr>
                      </a:lvl2pPr>
                      <a:lvl3pPr indent="-4763">
                        <a:spcBef>
                          <a:spcPct val="20000"/>
                        </a:spcBef>
                        <a:buClr>
                          <a:schemeClr val="accent2"/>
                        </a:buClr>
                        <a:buFont typeface="Wingdings" pitchFamily="2" charset="2"/>
                        <a:defRPr sz="2100">
                          <a:solidFill>
                            <a:schemeClr val="tx1"/>
                          </a:solidFill>
                          <a:latin typeface="Verdana" pitchFamily="34" charset="0"/>
                          <a:ea typeface="宋体" panose="02010600030101010101" pitchFamily="2" charset="-122"/>
                        </a:defRPr>
                      </a:lvl3pPr>
                      <a:lvl4pPr indent="-65088">
                        <a:spcBef>
                          <a:spcPct val="20000"/>
                        </a:spcBef>
                        <a:buClr>
                          <a:schemeClr val="accent2"/>
                        </a:buClr>
                        <a:buFont typeface="Wingdings" pitchFamily="2" charset="2"/>
                        <a:defRPr>
                          <a:solidFill>
                            <a:schemeClr val="tx1"/>
                          </a:solidFill>
                          <a:latin typeface="Verdana" pitchFamily="34" charset="0"/>
                          <a:ea typeface="宋体" panose="02010600030101010101" pitchFamily="2" charset="-122"/>
                        </a:defRPr>
                      </a:lvl4pPr>
                      <a:lvl5pPr indent="-133350">
                        <a:spcBef>
                          <a:spcPct val="25000"/>
                        </a:spcBef>
                        <a:buClr>
                          <a:schemeClr val="accent2"/>
                        </a:buClr>
                        <a:buFont typeface="Wingdings" pitchFamily="2" charset="2"/>
                        <a:defRPr>
                          <a:solidFill>
                            <a:schemeClr val="tx1"/>
                          </a:solidFill>
                          <a:latin typeface="Verdana" pitchFamily="34" charset="0"/>
                          <a:ea typeface="宋体" panose="02010600030101010101" pitchFamily="2" charset="-122"/>
                        </a:defRPr>
                      </a:lvl5pPr>
                      <a:lvl6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6pPr>
                      <a:lvl7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7pPr>
                      <a:lvl8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8pPr>
                      <a:lvl9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zh-CN" altLang="en-US" sz="2000" b="0" i="0" u="none" strike="noStrike" cap="none" normalizeH="0" baseline="0" smtClean="0">
                          <a:ln>
                            <a:noFill/>
                          </a:ln>
                          <a:solidFill>
                            <a:schemeClr val="tx1"/>
                          </a:solidFill>
                          <a:effectLst/>
                          <a:latin typeface="Verdana" pitchFamily="34" charset="0"/>
                          <a:ea typeface="宋体" panose="02010600030101010101" pitchFamily="2" charset="-122"/>
                        </a:rPr>
                        <a:t>每年净现金流量</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Font typeface="Wingdings" pitchFamily="2" charset="2"/>
                        <a:defRPr sz="2600">
                          <a:solidFill>
                            <a:schemeClr val="tx1"/>
                          </a:solidFill>
                          <a:latin typeface="Verdana" pitchFamily="34" charset="0"/>
                          <a:ea typeface="宋体" panose="02010600030101010101" pitchFamily="2" charset="-122"/>
                        </a:defRPr>
                      </a:lvl1pPr>
                      <a:lvl2pPr indent="14288">
                        <a:spcBef>
                          <a:spcPct val="20000"/>
                        </a:spcBef>
                        <a:buClr>
                          <a:schemeClr val="accent2"/>
                        </a:buClr>
                        <a:buFont typeface="Wingdings" pitchFamily="2" charset="2"/>
                        <a:defRPr sz="2200">
                          <a:solidFill>
                            <a:schemeClr val="tx1"/>
                          </a:solidFill>
                          <a:latin typeface="Verdana" pitchFamily="34" charset="0"/>
                          <a:ea typeface="宋体" panose="02010600030101010101" pitchFamily="2" charset="-122"/>
                        </a:defRPr>
                      </a:lvl2pPr>
                      <a:lvl3pPr indent="-4763">
                        <a:spcBef>
                          <a:spcPct val="20000"/>
                        </a:spcBef>
                        <a:buClr>
                          <a:schemeClr val="accent2"/>
                        </a:buClr>
                        <a:buFont typeface="Wingdings" pitchFamily="2" charset="2"/>
                        <a:defRPr sz="2100">
                          <a:solidFill>
                            <a:schemeClr val="tx1"/>
                          </a:solidFill>
                          <a:latin typeface="Verdana" pitchFamily="34" charset="0"/>
                          <a:ea typeface="宋体" panose="02010600030101010101" pitchFamily="2" charset="-122"/>
                        </a:defRPr>
                      </a:lvl3pPr>
                      <a:lvl4pPr indent="-65088">
                        <a:spcBef>
                          <a:spcPct val="20000"/>
                        </a:spcBef>
                        <a:buClr>
                          <a:schemeClr val="accent2"/>
                        </a:buClr>
                        <a:buFont typeface="Wingdings" pitchFamily="2" charset="2"/>
                        <a:defRPr>
                          <a:solidFill>
                            <a:schemeClr val="tx1"/>
                          </a:solidFill>
                          <a:latin typeface="Verdana" pitchFamily="34" charset="0"/>
                          <a:ea typeface="宋体" panose="02010600030101010101" pitchFamily="2" charset="-122"/>
                        </a:defRPr>
                      </a:lvl4pPr>
                      <a:lvl5pPr indent="-133350">
                        <a:spcBef>
                          <a:spcPct val="25000"/>
                        </a:spcBef>
                        <a:buClr>
                          <a:schemeClr val="accent2"/>
                        </a:buClr>
                        <a:buFont typeface="Wingdings" pitchFamily="2" charset="2"/>
                        <a:defRPr>
                          <a:solidFill>
                            <a:schemeClr val="tx1"/>
                          </a:solidFill>
                          <a:latin typeface="Verdana" pitchFamily="34" charset="0"/>
                          <a:ea typeface="宋体" panose="02010600030101010101" pitchFamily="2" charset="-122"/>
                        </a:defRPr>
                      </a:lvl5pPr>
                      <a:lvl6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6pPr>
                      <a:lvl7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7pPr>
                      <a:lvl8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8pPr>
                      <a:lvl9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zh-CN" altLang="en-US" sz="2000" b="0" i="0" u="none" strike="noStrike" cap="none" normalizeH="0" baseline="0" smtClean="0">
                          <a:ln>
                            <a:noFill/>
                          </a:ln>
                          <a:solidFill>
                            <a:schemeClr val="tx1"/>
                          </a:solidFill>
                          <a:effectLst/>
                          <a:latin typeface="Verdana" pitchFamily="34" charset="0"/>
                          <a:ea typeface="宋体" panose="02010600030101010101" pitchFamily="2" charset="-122"/>
                        </a:rPr>
                        <a:t>年末尚未收回的投资额</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20875">
                <a:tc>
                  <a:txBody>
                    <a:bodyPr/>
                    <a:lstStyle>
                      <a:lvl1pPr>
                        <a:spcBef>
                          <a:spcPct val="20000"/>
                        </a:spcBef>
                        <a:buClr>
                          <a:schemeClr val="accent2"/>
                        </a:buClr>
                        <a:buFont typeface="Wingdings" pitchFamily="2" charset="2"/>
                        <a:defRPr sz="2600">
                          <a:solidFill>
                            <a:schemeClr val="tx1"/>
                          </a:solidFill>
                          <a:latin typeface="Verdana" pitchFamily="34" charset="0"/>
                          <a:ea typeface="宋体" panose="02010600030101010101" pitchFamily="2" charset="-122"/>
                        </a:defRPr>
                      </a:lvl1pPr>
                      <a:lvl2pPr indent="14288">
                        <a:spcBef>
                          <a:spcPct val="20000"/>
                        </a:spcBef>
                        <a:buClr>
                          <a:schemeClr val="accent2"/>
                        </a:buClr>
                        <a:buFont typeface="Wingdings" pitchFamily="2" charset="2"/>
                        <a:defRPr sz="2200">
                          <a:solidFill>
                            <a:schemeClr val="tx1"/>
                          </a:solidFill>
                          <a:latin typeface="Verdana" pitchFamily="34" charset="0"/>
                          <a:ea typeface="宋体" panose="02010600030101010101" pitchFamily="2" charset="-122"/>
                        </a:defRPr>
                      </a:lvl2pPr>
                      <a:lvl3pPr indent="-4763">
                        <a:spcBef>
                          <a:spcPct val="20000"/>
                        </a:spcBef>
                        <a:buClr>
                          <a:schemeClr val="accent2"/>
                        </a:buClr>
                        <a:buFont typeface="Wingdings" pitchFamily="2" charset="2"/>
                        <a:defRPr sz="2100">
                          <a:solidFill>
                            <a:schemeClr val="tx1"/>
                          </a:solidFill>
                          <a:latin typeface="Verdana" pitchFamily="34" charset="0"/>
                          <a:ea typeface="宋体" panose="02010600030101010101" pitchFamily="2" charset="-122"/>
                        </a:defRPr>
                      </a:lvl3pPr>
                      <a:lvl4pPr indent="-65088">
                        <a:spcBef>
                          <a:spcPct val="20000"/>
                        </a:spcBef>
                        <a:buClr>
                          <a:schemeClr val="accent2"/>
                        </a:buClr>
                        <a:buFont typeface="Wingdings" pitchFamily="2" charset="2"/>
                        <a:defRPr>
                          <a:solidFill>
                            <a:schemeClr val="tx1"/>
                          </a:solidFill>
                          <a:latin typeface="Verdana" pitchFamily="34" charset="0"/>
                          <a:ea typeface="宋体" panose="02010600030101010101" pitchFamily="2" charset="-122"/>
                        </a:defRPr>
                      </a:lvl4pPr>
                      <a:lvl5pPr indent="-133350">
                        <a:spcBef>
                          <a:spcPct val="25000"/>
                        </a:spcBef>
                        <a:buClr>
                          <a:schemeClr val="accent2"/>
                        </a:buClr>
                        <a:buFont typeface="Wingdings" pitchFamily="2" charset="2"/>
                        <a:defRPr>
                          <a:solidFill>
                            <a:schemeClr val="tx1"/>
                          </a:solidFill>
                          <a:latin typeface="Verdana" pitchFamily="34" charset="0"/>
                          <a:ea typeface="宋体" panose="02010600030101010101" pitchFamily="2" charset="-122"/>
                        </a:defRPr>
                      </a:lvl5pPr>
                      <a:lvl6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6pPr>
                      <a:lvl7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7pPr>
                      <a:lvl8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8pPr>
                      <a:lvl9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1</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2</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3</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4</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Font typeface="Wingdings" pitchFamily="2" charset="2"/>
                        <a:defRPr sz="2600">
                          <a:solidFill>
                            <a:schemeClr val="tx1"/>
                          </a:solidFill>
                          <a:latin typeface="Verdana" pitchFamily="34" charset="0"/>
                          <a:ea typeface="宋体" panose="02010600030101010101" pitchFamily="2" charset="-122"/>
                        </a:defRPr>
                      </a:lvl1pPr>
                      <a:lvl2pPr indent="14288">
                        <a:spcBef>
                          <a:spcPct val="20000"/>
                        </a:spcBef>
                        <a:buClr>
                          <a:schemeClr val="accent2"/>
                        </a:buClr>
                        <a:buFont typeface="Wingdings" pitchFamily="2" charset="2"/>
                        <a:defRPr sz="2200">
                          <a:solidFill>
                            <a:schemeClr val="tx1"/>
                          </a:solidFill>
                          <a:latin typeface="Verdana" pitchFamily="34" charset="0"/>
                          <a:ea typeface="宋体" panose="02010600030101010101" pitchFamily="2" charset="-122"/>
                        </a:defRPr>
                      </a:lvl2pPr>
                      <a:lvl3pPr indent="-4763">
                        <a:spcBef>
                          <a:spcPct val="20000"/>
                        </a:spcBef>
                        <a:buClr>
                          <a:schemeClr val="accent2"/>
                        </a:buClr>
                        <a:buFont typeface="Wingdings" pitchFamily="2" charset="2"/>
                        <a:defRPr sz="2100">
                          <a:solidFill>
                            <a:schemeClr val="tx1"/>
                          </a:solidFill>
                          <a:latin typeface="Verdana" pitchFamily="34" charset="0"/>
                          <a:ea typeface="宋体" panose="02010600030101010101" pitchFamily="2" charset="-122"/>
                        </a:defRPr>
                      </a:lvl3pPr>
                      <a:lvl4pPr indent="-65088">
                        <a:spcBef>
                          <a:spcPct val="20000"/>
                        </a:spcBef>
                        <a:buClr>
                          <a:schemeClr val="accent2"/>
                        </a:buClr>
                        <a:buFont typeface="Wingdings" pitchFamily="2" charset="2"/>
                        <a:defRPr>
                          <a:solidFill>
                            <a:schemeClr val="tx1"/>
                          </a:solidFill>
                          <a:latin typeface="Verdana" pitchFamily="34" charset="0"/>
                          <a:ea typeface="宋体" panose="02010600030101010101" pitchFamily="2" charset="-122"/>
                        </a:defRPr>
                      </a:lvl4pPr>
                      <a:lvl5pPr indent="-133350">
                        <a:spcBef>
                          <a:spcPct val="25000"/>
                        </a:spcBef>
                        <a:buClr>
                          <a:schemeClr val="accent2"/>
                        </a:buClr>
                        <a:buFont typeface="Wingdings" pitchFamily="2" charset="2"/>
                        <a:defRPr>
                          <a:solidFill>
                            <a:schemeClr val="tx1"/>
                          </a:solidFill>
                          <a:latin typeface="Verdana" pitchFamily="34" charset="0"/>
                          <a:ea typeface="宋体" panose="02010600030101010101" pitchFamily="2" charset="-122"/>
                        </a:defRPr>
                      </a:lvl5pPr>
                      <a:lvl6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6pPr>
                      <a:lvl7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7pPr>
                      <a:lvl8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8pPr>
                      <a:lvl9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       3800</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       3560</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       3320</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       3080</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       2840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Font typeface="Wingdings" pitchFamily="2" charset="2"/>
                        <a:defRPr sz="2600">
                          <a:solidFill>
                            <a:schemeClr val="tx1"/>
                          </a:solidFill>
                          <a:latin typeface="Verdana" pitchFamily="34" charset="0"/>
                          <a:ea typeface="宋体" panose="02010600030101010101" pitchFamily="2" charset="-122"/>
                        </a:defRPr>
                      </a:lvl1pPr>
                      <a:lvl2pPr indent="14288">
                        <a:spcBef>
                          <a:spcPct val="20000"/>
                        </a:spcBef>
                        <a:buClr>
                          <a:schemeClr val="accent2"/>
                        </a:buClr>
                        <a:buFont typeface="Wingdings" pitchFamily="2" charset="2"/>
                        <a:defRPr sz="2200">
                          <a:solidFill>
                            <a:schemeClr val="tx1"/>
                          </a:solidFill>
                          <a:latin typeface="Verdana" pitchFamily="34" charset="0"/>
                          <a:ea typeface="宋体" panose="02010600030101010101" pitchFamily="2" charset="-122"/>
                        </a:defRPr>
                      </a:lvl2pPr>
                      <a:lvl3pPr indent="-4763">
                        <a:spcBef>
                          <a:spcPct val="20000"/>
                        </a:spcBef>
                        <a:buClr>
                          <a:schemeClr val="accent2"/>
                        </a:buClr>
                        <a:buFont typeface="Wingdings" pitchFamily="2" charset="2"/>
                        <a:defRPr sz="2100">
                          <a:solidFill>
                            <a:schemeClr val="tx1"/>
                          </a:solidFill>
                          <a:latin typeface="Verdana" pitchFamily="34" charset="0"/>
                          <a:ea typeface="宋体" panose="02010600030101010101" pitchFamily="2" charset="-122"/>
                        </a:defRPr>
                      </a:lvl3pPr>
                      <a:lvl4pPr indent="-65088">
                        <a:spcBef>
                          <a:spcPct val="20000"/>
                        </a:spcBef>
                        <a:buClr>
                          <a:schemeClr val="accent2"/>
                        </a:buClr>
                        <a:buFont typeface="Wingdings" pitchFamily="2" charset="2"/>
                        <a:defRPr>
                          <a:solidFill>
                            <a:schemeClr val="tx1"/>
                          </a:solidFill>
                          <a:latin typeface="Verdana" pitchFamily="34" charset="0"/>
                          <a:ea typeface="宋体" panose="02010600030101010101" pitchFamily="2" charset="-122"/>
                        </a:defRPr>
                      </a:lvl4pPr>
                      <a:lvl5pPr indent="-133350">
                        <a:spcBef>
                          <a:spcPct val="25000"/>
                        </a:spcBef>
                        <a:buClr>
                          <a:schemeClr val="accent2"/>
                        </a:buClr>
                        <a:buFont typeface="Wingdings" pitchFamily="2" charset="2"/>
                        <a:defRPr>
                          <a:solidFill>
                            <a:schemeClr val="tx1"/>
                          </a:solidFill>
                          <a:latin typeface="Verdana" pitchFamily="34" charset="0"/>
                          <a:ea typeface="宋体" panose="02010600030101010101" pitchFamily="2" charset="-122"/>
                        </a:defRPr>
                      </a:lvl5pPr>
                      <a:lvl6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6pPr>
                      <a:lvl7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7pPr>
                      <a:lvl8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8pPr>
                      <a:lvl9pPr indent="-133350" fontAlgn="base">
                        <a:spcBef>
                          <a:spcPct val="25000"/>
                        </a:spcBef>
                        <a:spcAft>
                          <a:spcPct val="0"/>
                        </a:spcAft>
                        <a:buClr>
                          <a:schemeClr val="accent2"/>
                        </a:buClr>
                        <a:buFont typeface="Wingdings" pitchFamily="2" charset="2"/>
                        <a:defRPr>
                          <a:solidFill>
                            <a:schemeClr val="tx1"/>
                          </a:solidFill>
                          <a:latin typeface="Verdana"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              11200</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                 7640</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                 4320</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rPr>
                        <a:t>                 1240</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altLang="zh-CN" sz="20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20482"/>
                                        </p:tgtEl>
                                        <p:attrNameLst>
                                          <p:attrName>style.visibility</p:attrName>
                                        </p:attrNameLst>
                                      </p:cBhvr>
                                      <p:to>
                                        <p:strVal val="visible"/>
                                      </p:to>
                                    </p:set>
                                    <p:anim calcmode="lin" valueType="num">
                                      <p:cBhvr additive="base">
                                        <p:cTn id="7" dur="799" fill="hold">
                                          <p:stCondLst>
                                            <p:cond delay="0"/>
                                          </p:stCondLst>
                                        </p:cTn>
                                        <p:tgtEl>
                                          <p:spTgt spid="20482"/>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2048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20483">
                                            <p:txEl>
                                              <p:pRg st="0" end="0"/>
                                            </p:txEl>
                                          </p:spTgt>
                                        </p:tgtEl>
                                        <p:attrNameLst>
                                          <p:attrName>style.visibility</p:attrName>
                                        </p:attrNameLst>
                                      </p:cBhvr>
                                      <p:to>
                                        <p:strVal val="visible"/>
                                      </p:to>
                                    </p:set>
                                    <p:animEffect transition="in" filter="fade">
                                      <p:cBhvr>
                                        <p:cTn id="13" dur="1000"/>
                                        <p:tgtEl>
                                          <p:spTgt spid="20483">
                                            <p:txEl>
                                              <p:pRg st="0" end="0"/>
                                            </p:txEl>
                                          </p:spTgt>
                                        </p:tgtEl>
                                      </p:cBhvr>
                                    </p:animEffect>
                                    <p:anim calcmode="lin" valueType="num">
                                      <p:cBhvr>
                                        <p:cTn id="14" dur="1000" fill="hold"/>
                                        <p:tgtEl>
                                          <p:spTgt spid="20483">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2048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20483">
                                            <p:txEl>
                                              <p:pRg st="1" end="1"/>
                                            </p:txEl>
                                          </p:spTgt>
                                        </p:tgtEl>
                                        <p:attrNameLst>
                                          <p:attrName>style.visibility</p:attrName>
                                        </p:attrNameLst>
                                      </p:cBhvr>
                                      <p:to>
                                        <p:strVal val="visible"/>
                                      </p:to>
                                    </p:set>
                                    <p:animEffect transition="in" filter="fade">
                                      <p:cBhvr>
                                        <p:cTn id="20" dur="1000"/>
                                        <p:tgtEl>
                                          <p:spTgt spid="20483">
                                            <p:txEl>
                                              <p:pRg st="1" end="1"/>
                                            </p:txEl>
                                          </p:spTgt>
                                        </p:tgtEl>
                                      </p:cBhvr>
                                    </p:animEffect>
                                    <p:anim calcmode="lin" valueType="num">
                                      <p:cBhvr>
                                        <p:cTn id="21" dur="1000" fill="hold"/>
                                        <p:tgtEl>
                                          <p:spTgt spid="20483">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2048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20483">
                                            <p:txEl>
                                              <p:pRg st="7" end="7"/>
                                            </p:txEl>
                                          </p:spTgt>
                                        </p:tgtEl>
                                        <p:attrNameLst>
                                          <p:attrName>style.visibility</p:attrName>
                                        </p:attrNameLst>
                                      </p:cBhvr>
                                      <p:to>
                                        <p:strVal val="visible"/>
                                      </p:to>
                                    </p:set>
                                    <p:animEffect transition="in" filter="fade">
                                      <p:cBhvr>
                                        <p:cTn id="27" dur="1000"/>
                                        <p:tgtEl>
                                          <p:spTgt spid="20483">
                                            <p:txEl>
                                              <p:pRg st="7" end="7"/>
                                            </p:txEl>
                                          </p:spTgt>
                                        </p:tgtEl>
                                      </p:cBhvr>
                                    </p:animEffect>
                                    <p:anim calcmode="lin" valueType="num">
                                      <p:cBhvr>
                                        <p:cTn id="28" dur="1000" fill="hold"/>
                                        <p:tgtEl>
                                          <p:spTgt spid="20483">
                                            <p:txEl>
                                              <p:pRg st="7" end="7"/>
                                            </p:txEl>
                                          </p:spTgt>
                                        </p:tgtEl>
                                        <p:attrNameLst>
                                          <p:attrName>ppt_x</p:attrName>
                                        </p:attrNameLst>
                                      </p:cBhvr>
                                      <p:tavLst>
                                        <p:tav tm="0">
                                          <p:val>
                                            <p:strVal val="#ppt_x-.1"/>
                                          </p:val>
                                        </p:tav>
                                        <p:tav tm="100000">
                                          <p:val>
                                            <p:strVal val="#ppt_x"/>
                                          </p:val>
                                        </p:tav>
                                      </p:tavLst>
                                    </p:anim>
                                    <p:anim calcmode="lin" valueType="num">
                                      <p:cBhvr>
                                        <p:cTn id="29" dur="1000" fill="hold"/>
                                        <p:tgtEl>
                                          <p:spTgt spid="2048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74675" y="588963"/>
            <a:ext cx="8001000" cy="647700"/>
          </a:xfrm>
        </p:spPr>
        <p:txBody>
          <a:bodyPr/>
          <a:lstStyle/>
          <a:p>
            <a:r>
              <a:rPr lang="zh-CN" altLang="en-US"/>
              <a:t>（二）平均报酬率</a:t>
            </a:r>
          </a:p>
        </p:txBody>
      </p:sp>
      <p:sp>
        <p:nvSpPr>
          <p:cNvPr id="17411" name="Rectangle 3"/>
          <p:cNvSpPr>
            <a:spLocks noGrp="1" noChangeArrowheads="1"/>
          </p:cNvSpPr>
          <p:nvPr>
            <p:ph type="body" idx="1"/>
          </p:nvPr>
        </p:nvSpPr>
        <p:spPr/>
        <p:txBody>
          <a:bodyPr/>
          <a:lstStyle/>
          <a:p>
            <a:r>
              <a:rPr lang="zh-CN" altLang="en-US" sz="2600"/>
              <a:t>平均报酬率（</a:t>
            </a:r>
            <a:r>
              <a:rPr lang="en-US" altLang="zh-CN" sz="2600"/>
              <a:t>ARR)=</a:t>
            </a:r>
            <a:r>
              <a:rPr lang="zh-CN" altLang="en-US" sz="2600"/>
              <a:t>平均现金流量</a:t>
            </a:r>
            <a:r>
              <a:rPr lang="en-US" altLang="zh-CN" sz="2600"/>
              <a:t>/</a:t>
            </a:r>
            <a:r>
              <a:rPr lang="zh-CN" altLang="en-US" sz="2600"/>
              <a:t>原始投资额</a:t>
            </a:r>
          </a:p>
          <a:p>
            <a:r>
              <a:rPr lang="en-US" altLang="zh-CN" sz="2600"/>
              <a:t>ARR</a:t>
            </a:r>
            <a:r>
              <a:rPr lang="zh-CN" altLang="en-US" sz="2600" baseline="-25000"/>
              <a:t>甲</a:t>
            </a:r>
            <a:r>
              <a:rPr lang="en-US" altLang="zh-CN" sz="2600"/>
              <a:t>=3200/10000=32%</a:t>
            </a:r>
          </a:p>
          <a:p>
            <a:r>
              <a:rPr lang="en-US" altLang="zh-CN" sz="2600"/>
              <a:t>         </a:t>
            </a:r>
            <a:r>
              <a:rPr lang="zh-CN" altLang="en-US" sz="2600"/>
              <a:t>（</a:t>
            </a:r>
            <a:r>
              <a:rPr lang="en-US" altLang="zh-CN" sz="2600"/>
              <a:t>3800+3560+3320+3080+7840</a:t>
            </a:r>
            <a:r>
              <a:rPr lang="zh-CN" altLang="en-US" sz="2600"/>
              <a:t>）</a:t>
            </a:r>
            <a:r>
              <a:rPr lang="en-US" altLang="zh-CN" sz="2600"/>
              <a:t>/5</a:t>
            </a:r>
          </a:p>
          <a:p>
            <a:r>
              <a:rPr lang="en-US" altLang="zh-CN" sz="2600"/>
              <a:t>ARR</a:t>
            </a:r>
            <a:r>
              <a:rPr lang="zh-CN" altLang="en-US" sz="2600" baseline="-25000"/>
              <a:t>乙</a:t>
            </a:r>
            <a:r>
              <a:rPr lang="en-US" altLang="zh-CN" sz="2600"/>
              <a:t>=</a:t>
            </a:r>
          </a:p>
          <a:p>
            <a:r>
              <a:rPr lang="en-US" altLang="zh-CN" sz="2600"/>
              <a:t>                                  15000</a:t>
            </a:r>
          </a:p>
          <a:p>
            <a:r>
              <a:rPr lang="en-US" altLang="zh-CN" sz="2600"/>
              <a:t>          =28.8%</a:t>
            </a:r>
          </a:p>
          <a:p>
            <a:r>
              <a:rPr lang="zh-CN" altLang="en-US" sz="2600"/>
              <a:t>平均报酬率越高，方案越优</a:t>
            </a:r>
          </a:p>
        </p:txBody>
      </p:sp>
      <p:sp>
        <p:nvSpPr>
          <p:cNvPr id="17412" name="Line 4"/>
          <p:cNvSpPr>
            <a:spLocks noChangeShapeType="1"/>
          </p:cNvSpPr>
          <p:nvPr/>
        </p:nvSpPr>
        <p:spPr bwMode="auto">
          <a:xfrm>
            <a:off x="2484438" y="3500438"/>
            <a:ext cx="5715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500" fill="hold"/>
                                        <p:tgtEl>
                                          <p:spTgt spid="17410"/>
                                        </p:tgtEl>
                                        <p:attrNameLst>
                                          <p:attrName>ppt_w</p:attrName>
                                        </p:attrNameLst>
                                      </p:cBhvr>
                                      <p:tavLst>
                                        <p:tav tm="0">
                                          <p:val>
                                            <p:fltVal val="0"/>
                                          </p:val>
                                        </p:tav>
                                        <p:tav tm="100000">
                                          <p:val>
                                            <p:strVal val="#ppt_w"/>
                                          </p:val>
                                        </p:tav>
                                      </p:tavLst>
                                    </p:anim>
                                    <p:anim calcmode="lin" valueType="num">
                                      <p:cBhvr>
                                        <p:cTn id="8" dur="500" fill="hold"/>
                                        <p:tgtEl>
                                          <p:spTgt spid="17410"/>
                                        </p:tgtEl>
                                        <p:attrNameLst>
                                          <p:attrName>ppt_h</p:attrName>
                                        </p:attrNameLst>
                                      </p:cBhvr>
                                      <p:tavLst>
                                        <p:tav tm="0">
                                          <p:val>
                                            <p:fltVal val="0"/>
                                          </p:val>
                                        </p:tav>
                                        <p:tav tm="100000">
                                          <p:val>
                                            <p:strVal val="#ppt_h"/>
                                          </p:val>
                                        </p:tav>
                                      </p:tavLst>
                                    </p:anim>
                                    <p:animEffect transition="in" filter="fade">
                                      <p:cBhvr>
                                        <p:cTn id="9" dur="500"/>
                                        <p:tgtEl>
                                          <p:spTgt spid="1741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7411">
                                            <p:txEl>
                                              <p:pRg st="0" end="0"/>
                                            </p:txEl>
                                          </p:spTgt>
                                        </p:tgtEl>
                                        <p:attrNameLst>
                                          <p:attrName>style.visibility</p:attrName>
                                        </p:attrNameLst>
                                      </p:cBhvr>
                                      <p:to>
                                        <p:strVal val="visible"/>
                                      </p:to>
                                    </p:set>
                                    <p:animEffect transition="in" filter="fade">
                                      <p:cBhvr>
                                        <p:cTn id="14" dur="1000">
                                          <p:stCondLst>
                                            <p:cond delay="0"/>
                                          </p:stCondLst>
                                        </p:cTn>
                                        <p:tgtEl>
                                          <p:spTgt spid="17411">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411">
                                            <p:txEl>
                                              <p:pRg st="1" end="1"/>
                                            </p:txEl>
                                          </p:spTgt>
                                        </p:tgtEl>
                                        <p:attrNameLst>
                                          <p:attrName>style.visibility</p:attrName>
                                        </p:attrNameLst>
                                      </p:cBhvr>
                                      <p:to>
                                        <p:strVal val="visible"/>
                                      </p:to>
                                    </p:set>
                                    <p:animEffect transition="in" filter="fade">
                                      <p:cBhvr>
                                        <p:cTn id="19" dur="1000">
                                          <p:stCondLst>
                                            <p:cond delay="0"/>
                                          </p:stCondLst>
                                        </p:cTn>
                                        <p:tgtEl>
                                          <p:spTgt spid="17411">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7411">
                                            <p:txEl>
                                              <p:pRg st="2" end="2"/>
                                            </p:txEl>
                                          </p:spTgt>
                                        </p:tgtEl>
                                        <p:attrNameLst>
                                          <p:attrName>style.visibility</p:attrName>
                                        </p:attrNameLst>
                                      </p:cBhvr>
                                      <p:to>
                                        <p:strVal val="visible"/>
                                      </p:to>
                                    </p:set>
                                    <p:animEffect transition="in" filter="fade">
                                      <p:cBhvr>
                                        <p:cTn id="24" dur="1000">
                                          <p:stCondLst>
                                            <p:cond delay="0"/>
                                          </p:stCondLst>
                                        </p:cTn>
                                        <p:tgtEl>
                                          <p:spTgt spid="17411">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7411">
                                            <p:txEl>
                                              <p:pRg st="3" end="3"/>
                                            </p:txEl>
                                          </p:spTgt>
                                        </p:tgtEl>
                                        <p:attrNameLst>
                                          <p:attrName>style.visibility</p:attrName>
                                        </p:attrNameLst>
                                      </p:cBhvr>
                                      <p:to>
                                        <p:strVal val="visible"/>
                                      </p:to>
                                    </p:set>
                                    <p:animEffect transition="in" filter="fade">
                                      <p:cBhvr>
                                        <p:cTn id="29" dur="1000">
                                          <p:stCondLst>
                                            <p:cond delay="0"/>
                                          </p:stCondLst>
                                        </p:cTn>
                                        <p:tgtEl>
                                          <p:spTgt spid="17411">
                                            <p:txEl>
                                              <p:pRg st="3" end="3"/>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7411">
                                            <p:txEl>
                                              <p:pRg st="4" end="4"/>
                                            </p:txEl>
                                          </p:spTgt>
                                        </p:tgtEl>
                                        <p:attrNameLst>
                                          <p:attrName>style.visibility</p:attrName>
                                        </p:attrNameLst>
                                      </p:cBhvr>
                                      <p:to>
                                        <p:strVal val="visible"/>
                                      </p:to>
                                    </p:set>
                                    <p:animEffect transition="in" filter="fade">
                                      <p:cBhvr>
                                        <p:cTn id="34" dur="1000">
                                          <p:stCondLst>
                                            <p:cond delay="0"/>
                                          </p:stCondLst>
                                        </p:cTn>
                                        <p:tgtEl>
                                          <p:spTgt spid="17411">
                                            <p:txEl>
                                              <p:pRg st="4" end="4"/>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7411">
                                            <p:txEl>
                                              <p:pRg st="5" end="5"/>
                                            </p:txEl>
                                          </p:spTgt>
                                        </p:tgtEl>
                                        <p:attrNameLst>
                                          <p:attrName>style.visibility</p:attrName>
                                        </p:attrNameLst>
                                      </p:cBhvr>
                                      <p:to>
                                        <p:strVal val="visible"/>
                                      </p:to>
                                    </p:set>
                                    <p:animEffect transition="in" filter="fade">
                                      <p:cBhvr>
                                        <p:cTn id="39" dur="1000">
                                          <p:stCondLst>
                                            <p:cond delay="0"/>
                                          </p:stCondLst>
                                        </p:cTn>
                                        <p:tgtEl>
                                          <p:spTgt spid="17411">
                                            <p:txEl>
                                              <p:pRg st="5" end="5"/>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7411">
                                            <p:txEl>
                                              <p:pRg st="6" end="6"/>
                                            </p:txEl>
                                          </p:spTgt>
                                        </p:tgtEl>
                                        <p:attrNameLst>
                                          <p:attrName>style.visibility</p:attrName>
                                        </p:attrNameLst>
                                      </p:cBhvr>
                                      <p:to>
                                        <p:strVal val="visible"/>
                                      </p:to>
                                    </p:set>
                                    <p:animEffect transition="in" filter="fade">
                                      <p:cBhvr>
                                        <p:cTn id="44" dur="1000">
                                          <p:stCondLst>
                                            <p:cond delay="0"/>
                                          </p:stCondLst>
                                        </p:cTn>
                                        <p:tgtEl>
                                          <p:spTgt spid="174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1"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74675" y="614363"/>
            <a:ext cx="8001000" cy="596900"/>
          </a:xfrm>
        </p:spPr>
        <p:txBody>
          <a:bodyPr/>
          <a:lstStyle/>
          <a:p>
            <a:r>
              <a:rPr lang="zh-CN" altLang="en-US" sz="3400"/>
              <a:t>二、贴现现金流量指标</a:t>
            </a:r>
          </a:p>
        </p:txBody>
      </p:sp>
      <p:sp>
        <p:nvSpPr>
          <p:cNvPr id="16387" name="Rectangle 3"/>
          <p:cNvSpPr>
            <a:spLocks noGrp="1" noChangeArrowheads="1"/>
          </p:cNvSpPr>
          <p:nvPr>
            <p:ph type="body" idx="1"/>
          </p:nvPr>
        </p:nvSpPr>
        <p:spPr/>
        <p:txBody>
          <a:bodyPr/>
          <a:lstStyle/>
          <a:p>
            <a:r>
              <a:rPr lang="zh-CN" altLang="en-US"/>
              <a:t>净现值法（</a:t>
            </a:r>
            <a:r>
              <a:rPr lang="en-US" altLang="zh-CN"/>
              <a:t>NPV)</a:t>
            </a:r>
          </a:p>
          <a:p>
            <a:endParaRPr lang="en-US" altLang="zh-CN"/>
          </a:p>
          <a:p>
            <a:r>
              <a:rPr lang="zh-CN" altLang="en-US"/>
              <a:t>内涵报酬率法</a:t>
            </a:r>
            <a:r>
              <a:rPr lang="en-US" altLang="zh-CN"/>
              <a:t>(IRR)</a:t>
            </a:r>
          </a:p>
          <a:p>
            <a:endParaRPr lang="en-US" altLang="zh-CN"/>
          </a:p>
          <a:p>
            <a:r>
              <a:rPr lang="zh-CN" altLang="en-US"/>
              <a:t>现值指数法（利润指数法</a:t>
            </a:r>
            <a:r>
              <a:rPr lang="en-US" altLang="zh-CN"/>
              <a:t>PI</a:t>
            </a:r>
            <a:r>
              <a:rPr lang="zh-CN" altLang="en-US"/>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500" fill="hold"/>
                                        <p:tgtEl>
                                          <p:spTgt spid="16386"/>
                                        </p:tgtEl>
                                        <p:attrNameLst>
                                          <p:attrName>ppt_w</p:attrName>
                                        </p:attrNameLst>
                                      </p:cBhvr>
                                      <p:tavLst>
                                        <p:tav tm="0">
                                          <p:val>
                                            <p:fltVal val="0"/>
                                          </p:val>
                                        </p:tav>
                                        <p:tav tm="100000">
                                          <p:val>
                                            <p:strVal val="#ppt_w"/>
                                          </p:val>
                                        </p:tav>
                                      </p:tavLst>
                                    </p:anim>
                                    <p:anim calcmode="lin" valueType="num">
                                      <p:cBhvr>
                                        <p:cTn id="8" dur="500" fill="hold"/>
                                        <p:tgtEl>
                                          <p:spTgt spid="16386"/>
                                        </p:tgtEl>
                                        <p:attrNameLst>
                                          <p:attrName>ppt_h</p:attrName>
                                        </p:attrNameLst>
                                      </p:cBhvr>
                                      <p:tavLst>
                                        <p:tav tm="0">
                                          <p:val>
                                            <p:fltVal val="0"/>
                                          </p:val>
                                        </p:tav>
                                        <p:tav tm="100000">
                                          <p:val>
                                            <p:strVal val="#ppt_h"/>
                                          </p:val>
                                        </p:tav>
                                      </p:tavLst>
                                    </p:anim>
                                    <p:animEffect transition="in" filter="fade">
                                      <p:cBhvr>
                                        <p:cTn id="9" dur="500"/>
                                        <p:tgtEl>
                                          <p:spTgt spid="1638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6387">
                                            <p:txEl>
                                              <p:pRg st="0" end="0"/>
                                            </p:txEl>
                                          </p:spTgt>
                                        </p:tgtEl>
                                        <p:attrNameLst>
                                          <p:attrName>style.visibility</p:attrName>
                                        </p:attrNameLst>
                                      </p:cBhvr>
                                      <p:to>
                                        <p:strVal val="visible"/>
                                      </p:to>
                                    </p:set>
                                    <p:animEffect transition="in" filter="fade">
                                      <p:cBhvr>
                                        <p:cTn id="14" dur="1000">
                                          <p:stCondLst>
                                            <p:cond delay="0"/>
                                          </p:stCondLst>
                                        </p:cTn>
                                        <p:tgtEl>
                                          <p:spTgt spid="16387">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6387">
                                            <p:txEl>
                                              <p:pRg st="2" end="2"/>
                                            </p:txEl>
                                          </p:spTgt>
                                        </p:tgtEl>
                                        <p:attrNameLst>
                                          <p:attrName>style.visibility</p:attrName>
                                        </p:attrNameLst>
                                      </p:cBhvr>
                                      <p:to>
                                        <p:strVal val="visible"/>
                                      </p:to>
                                    </p:set>
                                    <p:animEffect transition="in" filter="fade">
                                      <p:cBhvr>
                                        <p:cTn id="19" dur="1000">
                                          <p:stCondLst>
                                            <p:cond delay="0"/>
                                          </p:stCondLst>
                                        </p:cTn>
                                        <p:tgtEl>
                                          <p:spTgt spid="16387">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6387">
                                            <p:txEl>
                                              <p:pRg st="4" end="4"/>
                                            </p:txEl>
                                          </p:spTgt>
                                        </p:tgtEl>
                                        <p:attrNameLst>
                                          <p:attrName>style.visibility</p:attrName>
                                        </p:attrNameLst>
                                      </p:cBhvr>
                                      <p:to>
                                        <p:strVal val="visible"/>
                                      </p:to>
                                    </p:set>
                                    <p:animEffect transition="in" filter="fade">
                                      <p:cBhvr>
                                        <p:cTn id="24" dur="1000">
                                          <p:stCondLst>
                                            <p:cond delay="0"/>
                                          </p:stCondLst>
                                        </p:cTn>
                                        <p:tgtEl>
                                          <p:spTgt spid="163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74675" y="588963"/>
            <a:ext cx="8001000" cy="647700"/>
          </a:xfrm>
        </p:spPr>
        <p:txBody>
          <a:bodyPr/>
          <a:lstStyle/>
          <a:p>
            <a:r>
              <a:rPr lang="zh-CN" altLang="en-US"/>
              <a:t>净现值法（</a:t>
            </a:r>
            <a:r>
              <a:rPr lang="en-US" altLang="zh-CN"/>
              <a:t>NPV)</a:t>
            </a:r>
          </a:p>
        </p:txBody>
      </p:sp>
      <p:sp>
        <p:nvSpPr>
          <p:cNvPr id="21507" name="Rectangle 3"/>
          <p:cNvSpPr>
            <a:spLocks noGrp="1" noChangeArrowheads="1"/>
          </p:cNvSpPr>
          <p:nvPr>
            <p:ph type="body" idx="1"/>
          </p:nvPr>
        </p:nvSpPr>
        <p:spPr>
          <a:xfrm>
            <a:off x="685800" y="1981200"/>
            <a:ext cx="8134350" cy="4114800"/>
          </a:xfrm>
        </p:spPr>
        <p:txBody>
          <a:bodyPr/>
          <a:lstStyle/>
          <a:p>
            <a:r>
              <a:rPr lang="en-US" altLang="zh-CN"/>
              <a:t>1.NPV</a:t>
            </a:r>
            <a:r>
              <a:rPr lang="zh-CN" altLang="en-US"/>
              <a:t>的计算公式</a:t>
            </a:r>
          </a:p>
          <a:p>
            <a:r>
              <a:rPr lang="en-US" altLang="zh-CN"/>
              <a:t>NPV=</a:t>
            </a:r>
            <a:r>
              <a:rPr lang="zh-CN" altLang="en-US"/>
              <a:t>未来报酬的现值和</a:t>
            </a:r>
            <a:r>
              <a:rPr lang="en-US" altLang="zh-CN"/>
              <a:t>-</a:t>
            </a:r>
            <a:r>
              <a:rPr lang="zh-CN" altLang="en-US"/>
              <a:t>投资的现值</a:t>
            </a:r>
          </a:p>
          <a:p>
            <a:r>
              <a:rPr lang="en-US" altLang="zh-CN"/>
              <a:t>2.NPV</a:t>
            </a:r>
            <a:r>
              <a:rPr lang="zh-CN" altLang="en-US"/>
              <a:t>法的决策规则</a:t>
            </a:r>
          </a:p>
          <a:p>
            <a:pPr lvl="1"/>
            <a:r>
              <a:rPr lang="zh-CN" altLang="en-US"/>
              <a:t>单一方案选择：</a:t>
            </a:r>
          </a:p>
          <a:p>
            <a:pPr lvl="2"/>
            <a:r>
              <a:rPr lang="en-US" altLang="zh-CN"/>
              <a:t>NPV〉0</a:t>
            </a:r>
            <a:r>
              <a:rPr lang="zh-CN" altLang="en-US"/>
              <a:t>，方案可行</a:t>
            </a:r>
          </a:p>
          <a:p>
            <a:pPr lvl="2"/>
            <a:r>
              <a:rPr lang="en-US" altLang="zh-CN"/>
              <a:t>NPV=0</a:t>
            </a:r>
            <a:r>
              <a:rPr lang="zh-CN" altLang="en-US"/>
              <a:t>，方案可行</a:t>
            </a:r>
          </a:p>
          <a:p>
            <a:pPr lvl="2"/>
            <a:r>
              <a:rPr lang="en-US" altLang="zh-CN"/>
              <a:t>NPV〈0</a:t>
            </a:r>
            <a:r>
              <a:rPr lang="zh-CN" altLang="en-US"/>
              <a:t>，方案不可行</a:t>
            </a:r>
          </a:p>
          <a:p>
            <a:pPr lvl="1"/>
            <a:r>
              <a:rPr lang="zh-CN" altLang="en-US"/>
              <a:t>多方案选择：</a:t>
            </a:r>
            <a:r>
              <a:rPr lang="en-US" altLang="zh-CN"/>
              <a:t>NPV</a:t>
            </a:r>
            <a:r>
              <a:rPr lang="zh-CN" altLang="en-US"/>
              <a:t>较大者</a:t>
            </a:r>
            <a:endParaRPr lang="zh-CN" altLang="en-US" sz="3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500" fill="hold"/>
                                        <p:tgtEl>
                                          <p:spTgt spid="21506"/>
                                        </p:tgtEl>
                                        <p:attrNameLst>
                                          <p:attrName>ppt_w</p:attrName>
                                        </p:attrNameLst>
                                      </p:cBhvr>
                                      <p:tavLst>
                                        <p:tav tm="0">
                                          <p:val>
                                            <p:fltVal val="0"/>
                                          </p:val>
                                        </p:tav>
                                        <p:tav tm="100000">
                                          <p:val>
                                            <p:strVal val="#ppt_w"/>
                                          </p:val>
                                        </p:tav>
                                      </p:tavLst>
                                    </p:anim>
                                    <p:anim calcmode="lin" valueType="num">
                                      <p:cBhvr>
                                        <p:cTn id="8" dur="500" fill="hold"/>
                                        <p:tgtEl>
                                          <p:spTgt spid="21506"/>
                                        </p:tgtEl>
                                        <p:attrNameLst>
                                          <p:attrName>ppt_h</p:attrName>
                                        </p:attrNameLst>
                                      </p:cBhvr>
                                      <p:tavLst>
                                        <p:tav tm="0">
                                          <p:val>
                                            <p:fltVal val="0"/>
                                          </p:val>
                                        </p:tav>
                                        <p:tav tm="100000">
                                          <p:val>
                                            <p:strVal val="#ppt_h"/>
                                          </p:val>
                                        </p:tav>
                                      </p:tavLst>
                                    </p:anim>
                                    <p:animEffect transition="in" filter="fade">
                                      <p:cBhvr>
                                        <p:cTn id="9" dur="500"/>
                                        <p:tgtEl>
                                          <p:spTgt spid="2150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1507">
                                            <p:txEl>
                                              <p:pRg st="0" end="0"/>
                                            </p:txEl>
                                          </p:spTgt>
                                        </p:tgtEl>
                                        <p:attrNameLst>
                                          <p:attrName>style.visibility</p:attrName>
                                        </p:attrNameLst>
                                      </p:cBhvr>
                                      <p:to>
                                        <p:strVal val="visible"/>
                                      </p:to>
                                    </p:set>
                                    <p:animEffect transition="in" filter="fade">
                                      <p:cBhvr>
                                        <p:cTn id="14" dur="1000">
                                          <p:stCondLst>
                                            <p:cond delay="0"/>
                                          </p:stCondLst>
                                        </p:cTn>
                                        <p:tgtEl>
                                          <p:spTgt spid="21507">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1507">
                                            <p:txEl>
                                              <p:pRg st="1" end="1"/>
                                            </p:txEl>
                                          </p:spTgt>
                                        </p:tgtEl>
                                        <p:attrNameLst>
                                          <p:attrName>style.visibility</p:attrName>
                                        </p:attrNameLst>
                                      </p:cBhvr>
                                      <p:to>
                                        <p:strVal val="visible"/>
                                      </p:to>
                                    </p:set>
                                    <p:animEffect transition="in" filter="fade">
                                      <p:cBhvr>
                                        <p:cTn id="19" dur="1000">
                                          <p:stCondLst>
                                            <p:cond delay="0"/>
                                          </p:stCondLst>
                                        </p:cTn>
                                        <p:tgtEl>
                                          <p:spTgt spid="21507">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1507">
                                            <p:txEl>
                                              <p:pRg st="2" end="2"/>
                                            </p:txEl>
                                          </p:spTgt>
                                        </p:tgtEl>
                                        <p:attrNameLst>
                                          <p:attrName>style.visibility</p:attrName>
                                        </p:attrNameLst>
                                      </p:cBhvr>
                                      <p:to>
                                        <p:strVal val="visible"/>
                                      </p:to>
                                    </p:set>
                                    <p:animEffect transition="in" filter="fade">
                                      <p:cBhvr>
                                        <p:cTn id="24" dur="1000">
                                          <p:stCondLst>
                                            <p:cond delay="0"/>
                                          </p:stCondLst>
                                        </p:cTn>
                                        <p:tgtEl>
                                          <p:spTgt spid="21507">
                                            <p:txEl>
                                              <p:pRg st="2" end="2"/>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1507">
                                            <p:txEl>
                                              <p:pRg st="3" end="3"/>
                                            </p:txEl>
                                          </p:spTgt>
                                        </p:tgtEl>
                                        <p:attrNameLst>
                                          <p:attrName>style.visibility</p:attrName>
                                        </p:attrNameLst>
                                      </p:cBhvr>
                                      <p:to>
                                        <p:strVal val="visible"/>
                                      </p:to>
                                    </p:set>
                                    <p:animEffect transition="in" filter="fade">
                                      <p:cBhvr>
                                        <p:cTn id="27" dur="1000">
                                          <p:stCondLst>
                                            <p:cond delay="0"/>
                                          </p:stCondLst>
                                        </p:cTn>
                                        <p:tgtEl>
                                          <p:spTgt spid="21507">
                                            <p:txEl>
                                              <p:pRg st="3" end="3"/>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1507">
                                            <p:txEl>
                                              <p:pRg st="4" end="4"/>
                                            </p:txEl>
                                          </p:spTgt>
                                        </p:tgtEl>
                                        <p:attrNameLst>
                                          <p:attrName>style.visibility</p:attrName>
                                        </p:attrNameLst>
                                      </p:cBhvr>
                                      <p:to>
                                        <p:strVal val="visible"/>
                                      </p:to>
                                    </p:set>
                                    <p:animEffect transition="in" filter="fade">
                                      <p:cBhvr>
                                        <p:cTn id="30" dur="1000">
                                          <p:stCondLst>
                                            <p:cond delay="0"/>
                                          </p:stCondLst>
                                        </p:cTn>
                                        <p:tgtEl>
                                          <p:spTgt spid="21507">
                                            <p:txEl>
                                              <p:pRg st="4" end="4"/>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1507">
                                            <p:txEl>
                                              <p:pRg st="5" end="5"/>
                                            </p:txEl>
                                          </p:spTgt>
                                        </p:tgtEl>
                                        <p:attrNameLst>
                                          <p:attrName>style.visibility</p:attrName>
                                        </p:attrNameLst>
                                      </p:cBhvr>
                                      <p:to>
                                        <p:strVal val="visible"/>
                                      </p:to>
                                    </p:set>
                                    <p:animEffect transition="in" filter="fade">
                                      <p:cBhvr>
                                        <p:cTn id="33" dur="1000">
                                          <p:stCondLst>
                                            <p:cond delay="0"/>
                                          </p:stCondLst>
                                        </p:cTn>
                                        <p:tgtEl>
                                          <p:spTgt spid="21507">
                                            <p:txEl>
                                              <p:pRg st="5" end="5"/>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1507">
                                            <p:txEl>
                                              <p:pRg st="6" end="6"/>
                                            </p:txEl>
                                          </p:spTgt>
                                        </p:tgtEl>
                                        <p:attrNameLst>
                                          <p:attrName>style.visibility</p:attrName>
                                        </p:attrNameLst>
                                      </p:cBhvr>
                                      <p:to>
                                        <p:strVal val="visible"/>
                                      </p:to>
                                    </p:set>
                                    <p:animEffect transition="in" filter="fade">
                                      <p:cBhvr>
                                        <p:cTn id="36" dur="1000">
                                          <p:stCondLst>
                                            <p:cond delay="0"/>
                                          </p:stCondLst>
                                        </p:cTn>
                                        <p:tgtEl>
                                          <p:spTgt spid="21507">
                                            <p:txEl>
                                              <p:pRg st="6" end="6"/>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1507">
                                            <p:txEl>
                                              <p:pRg st="7" end="7"/>
                                            </p:txEl>
                                          </p:spTgt>
                                        </p:tgtEl>
                                        <p:attrNameLst>
                                          <p:attrName>style.visibility</p:attrName>
                                        </p:attrNameLst>
                                      </p:cBhvr>
                                      <p:to>
                                        <p:strVal val="visible"/>
                                      </p:to>
                                    </p:set>
                                    <p:animEffect transition="in" filter="fade">
                                      <p:cBhvr>
                                        <p:cTn id="39" dur="1000">
                                          <p:stCondLst>
                                            <p:cond delay="0"/>
                                          </p:stCondLst>
                                        </p:cTn>
                                        <p:tgtEl>
                                          <p:spTgt spid="2150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07"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74675" y="588963"/>
            <a:ext cx="8001000" cy="647700"/>
          </a:xfrm>
        </p:spPr>
        <p:txBody>
          <a:bodyPr/>
          <a:lstStyle/>
          <a:p>
            <a:r>
              <a:rPr lang="zh-CN" altLang="en-US"/>
              <a:t>例题</a:t>
            </a:r>
          </a:p>
        </p:txBody>
      </p:sp>
      <p:sp>
        <p:nvSpPr>
          <p:cNvPr id="24579" name="Rectangle 3"/>
          <p:cNvSpPr>
            <a:spLocks noGrp="1" noChangeArrowheads="1"/>
          </p:cNvSpPr>
          <p:nvPr>
            <p:ph type="body" idx="1"/>
          </p:nvPr>
        </p:nvSpPr>
        <p:spPr/>
        <p:txBody>
          <a:bodyPr/>
          <a:lstStyle/>
          <a:p>
            <a:r>
              <a:rPr lang="en-US" altLang="zh-CN" sz="2600"/>
              <a:t>NPV</a:t>
            </a:r>
            <a:r>
              <a:rPr lang="zh-CN" altLang="en-US" sz="2600" baseline="-25000"/>
              <a:t>甲</a:t>
            </a:r>
            <a:r>
              <a:rPr lang="en-US" altLang="zh-CN" sz="2600"/>
              <a:t>=</a:t>
            </a:r>
            <a:r>
              <a:rPr lang="zh-CN" altLang="en-US" sz="2600"/>
              <a:t>未来报酬的现值和</a:t>
            </a:r>
            <a:r>
              <a:rPr lang="en-US" altLang="zh-CN" sz="2600"/>
              <a:t>-</a:t>
            </a:r>
            <a:r>
              <a:rPr lang="zh-CN" altLang="en-US" sz="2600"/>
              <a:t>投资的现值</a:t>
            </a:r>
          </a:p>
          <a:p>
            <a:r>
              <a:rPr lang="zh-CN" altLang="en-US" sz="2600"/>
              <a:t>          </a:t>
            </a:r>
            <a:r>
              <a:rPr lang="en-US" altLang="zh-CN" sz="2600"/>
              <a:t>=3200*PVIFA</a:t>
            </a:r>
            <a:r>
              <a:rPr lang="en-US" altLang="zh-CN" sz="2600" baseline="-25000"/>
              <a:t>10%,5</a:t>
            </a:r>
            <a:r>
              <a:rPr lang="en-US" altLang="zh-CN" sz="2600"/>
              <a:t>  -10000</a:t>
            </a:r>
          </a:p>
          <a:p>
            <a:r>
              <a:rPr lang="en-US" altLang="zh-CN" sz="2600"/>
              <a:t>          =2131.2</a:t>
            </a:r>
            <a:r>
              <a:rPr lang="zh-CN" altLang="en-US" sz="2600"/>
              <a:t>（元）</a:t>
            </a:r>
          </a:p>
          <a:p>
            <a:r>
              <a:rPr lang="en-US" altLang="zh-CN" sz="2600"/>
              <a:t>NPV</a:t>
            </a:r>
            <a:r>
              <a:rPr lang="zh-CN" altLang="en-US" sz="2600" baseline="-25000"/>
              <a:t>乙</a:t>
            </a:r>
            <a:r>
              <a:rPr lang="en-US" altLang="zh-CN" sz="2600"/>
              <a:t>=</a:t>
            </a:r>
            <a:r>
              <a:rPr lang="zh-CN" altLang="en-US" sz="2600"/>
              <a:t>未来报酬的现值和</a:t>
            </a:r>
            <a:r>
              <a:rPr lang="en-US" altLang="zh-CN" sz="2600"/>
              <a:t>-</a:t>
            </a:r>
            <a:r>
              <a:rPr lang="zh-CN" altLang="en-US" sz="2600"/>
              <a:t>投资的现值</a:t>
            </a:r>
          </a:p>
          <a:p>
            <a:r>
              <a:rPr lang="zh-CN" altLang="en-US" sz="2600"/>
              <a:t>          </a:t>
            </a:r>
            <a:r>
              <a:rPr lang="en-US" altLang="zh-CN" sz="2600"/>
              <a:t>=3800*PVIF</a:t>
            </a:r>
            <a:r>
              <a:rPr lang="en-US" altLang="zh-CN" sz="2600" baseline="-25000"/>
              <a:t>10%,1</a:t>
            </a:r>
            <a:r>
              <a:rPr lang="en-US" altLang="zh-CN" sz="2600"/>
              <a:t>+3560* PVIF</a:t>
            </a:r>
            <a:r>
              <a:rPr lang="en-US" altLang="zh-CN" sz="2600" baseline="-25000"/>
              <a:t>10%,2</a:t>
            </a:r>
            <a:r>
              <a:rPr lang="en-US" altLang="zh-CN" sz="2600"/>
              <a:t>  </a:t>
            </a:r>
          </a:p>
          <a:p>
            <a:pPr>
              <a:buFont typeface="Wingdings" pitchFamily="2" charset="2"/>
              <a:buNone/>
            </a:pPr>
            <a:r>
              <a:rPr lang="en-US" altLang="zh-CN" sz="2600"/>
              <a:t>                 +3320* PVIF</a:t>
            </a:r>
            <a:r>
              <a:rPr lang="en-US" altLang="zh-CN" sz="2600" baseline="-25000"/>
              <a:t>10%,3</a:t>
            </a:r>
            <a:r>
              <a:rPr lang="en-US" altLang="zh-CN" sz="2600"/>
              <a:t> +3080* PVIF</a:t>
            </a:r>
            <a:r>
              <a:rPr lang="en-US" altLang="zh-CN" sz="2600" baseline="-25000"/>
              <a:t>10%,4  </a:t>
            </a:r>
          </a:p>
          <a:p>
            <a:pPr>
              <a:buFont typeface="Wingdings" pitchFamily="2" charset="2"/>
              <a:buNone/>
            </a:pPr>
            <a:r>
              <a:rPr lang="en-US" altLang="zh-CN" sz="2600" baseline="-25000"/>
              <a:t>              </a:t>
            </a:r>
            <a:r>
              <a:rPr lang="en-US" altLang="zh-CN" sz="2600"/>
              <a:t>        +7840* PVIF</a:t>
            </a:r>
            <a:r>
              <a:rPr lang="en-US" altLang="zh-CN" sz="2600" baseline="-25000"/>
              <a:t>10%,5    </a:t>
            </a:r>
            <a:r>
              <a:rPr lang="en-US" altLang="zh-CN" sz="2600"/>
              <a:t>-15000</a:t>
            </a:r>
            <a:endParaRPr lang="en-US" altLang="zh-CN" sz="2600" baseline="-25000"/>
          </a:p>
          <a:p>
            <a:pPr>
              <a:buFont typeface="Wingdings" pitchFamily="2" charset="2"/>
              <a:buNone/>
            </a:pPr>
            <a:r>
              <a:rPr lang="en-US" altLang="zh-CN" sz="2600" baseline="-25000"/>
              <a:t>                   </a:t>
            </a:r>
            <a:r>
              <a:rPr lang="en-US" altLang="zh-CN" sz="2600"/>
              <a:t>=861</a:t>
            </a:r>
            <a:r>
              <a:rPr lang="zh-CN" altLang="en-US" sz="2600"/>
              <a:t>（元）</a:t>
            </a:r>
            <a:endParaRPr lang="zh-CN" altLang="en-US" sz="2600" baseline="-25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p:cTn id="7" dur="500" fill="hold"/>
                                        <p:tgtEl>
                                          <p:spTgt spid="24578"/>
                                        </p:tgtEl>
                                        <p:attrNameLst>
                                          <p:attrName>ppt_w</p:attrName>
                                        </p:attrNameLst>
                                      </p:cBhvr>
                                      <p:tavLst>
                                        <p:tav tm="0">
                                          <p:val>
                                            <p:fltVal val="0"/>
                                          </p:val>
                                        </p:tav>
                                        <p:tav tm="100000">
                                          <p:val>
                                            <p:strVal val="#ppt_w"/>
                                          </p:val>
                                        </p:tav>
                                      </p:tavLst>
                                    </p:anim>
                                    <p:anim calcmode="lin" valueType="num">
                                      <p:cBhvr>
                                        <p:cTn id="8" dur="500" fill="hold"/>
                                        <p:tgtEl>
                                          <p:spTgt spid="24578"/>
                                        </p:tgtEl>
                                        <p:attrNameLst>
                                          <p:attrName>ppt_h</p:attrName>
                                        </p:attrNameLst>
                                      </p:cBhvr>
                                      <p:tavLst>
                                        <p:tav tm="0">
                                          <p:val>
                                            <p:fltVal val="0"/>
                                          </p:val>
                                        </p:tav>
                                        <p:tav tm="100000">
                                          <p:val>
                                            <p:strVal val="#ppt_h"/>
                                          </p:val>
                                        </p:tav>
                                      </p:tavLst>
                                    </p:anim>
                                    <p:animEffect transition="in" filter="fade">
                                      <p:cBhvr>
                                        <p:cTn id="9" dur="500"/>
                                        <p:tgtEl>
                                          <p:spTgt spid="2457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4579">
                                            <p:txEl>
                                              <p:pRg st="0" end="0"/>
                                            </p:txEl>
                                          </p:spTgt>
                                        </p:tgtEl>
                                        <p:attrNameLst>
                                          <p:attrName>style.visibility</p:attrName>
                                        </p:attrNameLst>
                                      </p:cBhvr>
                                      <p:to>
                                        <p:strVal val="visible"/>
                                      </p:to>
                                    </p:set>
                                    <p:animEffect transition="in" filter="fade">
                                      <p:cBhvr>
                                        <p:cTn id="14" dur="1000">
                                          <p:stCondLst>
                                            <p:cond delay="0"/>
                                          </p:stCondLst>
                                        </p:cTn>
                                        <p:tgtEl>
                                          <p:spTgt spid="24579">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579">
                                            <p:txEl>
                                              <p:pRg st="1" end="1"/>
                                            </p:txEl>
                                          </p:spTgt>
                                        </p:tgtEl>
                                        <p:attrNameLst>
                                          <p:attrName>style.visibility</p:attrName>
                                        </p:attrNameLst>
                                      </p:cBhvr>
                                      <p:to>
                                        <p:strVal val="visible"/>
                                      </p:to>
                                    </p:set>
                                    <p:animEffect transition="in" filter="fade">
                                      <p:cBhvr>
                                        <p:cTn id="19" dur="1000">
                                          <p:stCondLst>
                                            <p:cond delay="0"/>
                                          </p:stCondLst>
                                        </p:cTn>
                                        <p:tgtEl>
                                          <p:spTgt spid="24579">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4579">
                                            <p:txEl>
                                              <p:pRg st="2" end="2"/>
                                            </p:txEl>
                                          </p:spTgt>
                                        </p:tgtEl>
                                        <p:attrNameLst>
                                          <p:attrName>style.visibility</p:attrName>
                                        </p:attrNameLst>
                                      </p:cBhvr>
                                      <p:to>
                                        <p:strVal val="visible"/>
                                      </p:to>
                                    </p:set>
                                    <p:animEffect transition="in" filter="fade">
                                      <p:cBhvr>
                                        <p:cTn id="24" dur="1000">
                                          <p:stCondLst>
                                            <p:cond delay="0"/>
                                          </p:stCondLst>
                                        </p:cTn>
                                        <p:tgtEl>
                                          <p:spTgt spid="24579">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4579">
                                            <p:txEl>
                                              <p:pRg st="3" end="3"/>
                                            </p:txEl>
                                          </p:spTgt>
                                        </p:tgtEl>
                                        <p:attrNameLst>
                                          <p:attrName>style.visibility</p:attrName>
                                        </p:attrNameLst>
                                      </p:cBhvr>
                                      <p:to>
                                        <p:strVal val="visible"/>
                                      </p:to>
                                    </p:set>
                                    <p:animEffect transition="in" filter="fade">
                                      <p:cBhvr>
                                        <p:cTn id="29" dur="1000">
                                          <p:stCondLst>
                                            <p:cond delay="0"/>
                                          </p:stCondLst>
                                        </p:cTn>
                                        <p:tgtEl>
                                          <p:spTgt spid="24579">
                                            <p:txEl>
                                              <p:pRg st="3" end="3"/>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4579">
                                            <p:txEl>
                                              <p:pRg st="4" end="4"/>
                                            </p:txEl>
                                          </p:spTgt>
                                        </p:tgtEl>
                                        <p:attrNameLst>
                                          <p:attrName>style.visibility</p:attrName>
                                        </p:attrNameLst>
                                      </p:cBhvr>
                                      <p:to>
                                        <p:strVal val="visible"/>
                                      </p:to>
                                    </p:set>
                                    <p:animEffect transition="in" filter="fade">
                                      <p:cBhvr>
                                        <p:cTn id="34" dur="1000">
                                          <p:stCondLst>
                                            <p:cond delay="0"/>
                                          </p:stCondLst>
                                        </p:cTn>
                                        <p:tgtEl>
                                          <p:spTgt spid="24579">
                                            <p:txEl>
                                              <p:pRg st="4" end="4"/>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4579">
                                            <p:txEl>
                                              <p:pRg st="5" end="5"/>
                                            </p:txEl>
                                          </p:spTgt>
                                        </p:tgtEl>
                                        <p:attrNameLst>
                                          <p:attrName>style.visibility</p:attrName>
                                        </p:attrNameLst>
                                      </p:cBhvr>
                                      <p:to>
                                        <p:strVal val="visible"/>
                                      </p:to>
                                    </p:set>
                                    <p:animEffect transition="in" filter="fade">
                                      <p:cBhvr>
                                        <p:cTn id="39" dur="1000">
                                          <p:stCondLst>
                                            <p:cond delay="0"/>
                                          </p:stCondLst>
                                        </p:cTn>
                                        <p:tgtEl>
                                          <p:spTgt spid="24579">
                                            <p:txEl>
                                              <p:pRg st="5" end="5"/>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4579">
                                            <p:txEl>
                                              <p:pRg st="6" end="6"/>
                                            </p:txEl>
                                          </p:spTgt>
                                        </p:tgtEl>
                                        <p:attrNameLst>
                                          <p:attrName>style.visibility</p:attrName>
                                        </p:attrNameLst>
                                      </p:cBhvr>
                                      <p:to>
                                        <p:strVal val="visible"/>
                                      </p:to>
                                    </p:set>
                                    <p:animEffect transition="in" filter="fade">
                                      <p:cBhvr>
                                        <p:cTn id="44" dur="1000">
                                          <p:stCondLst>
                                            <p:cond delay="0"/>
                                          </p:stCondLst>
                                        </p:cTn>
                                        <p:tgtEl>
                                          <p:spTgt spid="24579">
                                            <p:txEl>
                                              <p:pRg st="6" end="6"/>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4579">
                                            <p:txEl>
                                              <p:pRg st="7" end="7"/>
                                            </p:txEl>
                                          </p:spTgt>
                                        </p:tgtEl>
                                        <p:attrNameLst>
                                          <p:attrName>style.visibility</p:attrName>
                                        </p:attrNameLst>
                                      </p:cBhvr>
                                      <p:to>
                                        <p:strVal val="visible"/>
                                      </p:to>
                                    </p:set>
                                    <p:animEffect transition="in" filter="fade">
                                      <p:cBhvr>
                                        <p:cTn id="49" dur="1000">
                                          <p:stCondLst>
                                            <p:cond delay="0"/>
                                          </p:stCondLst>
                                        </p:cTn>
                                        <p:tgtEl>
                                          <p:spTgt spid="2457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74675" y="588963"/>
            <a:ext cx="8001000" cy="647700"/>
          </a:xfrm>
        </p:spPr>
        <p:txBody>
          <a:bodyPr/>
          <a:lstStyle/>
          <a:p>
            <a:r>
              <a:rPr lang="zh-CN" altLang="en-US"/>
              <a:t>哪个方案更优</a:t>
            </a:r>
            <a:r>
              <a:rPr lang="en-US" altLang="zh-CN"/>
              <a:t>?</a:t>
            </a:r>
          </a:p>
        </p:txBody>
      </p:sp>
      <p:sp>
        <p:nvSpPr>
          <p:cNvPr id="29699" name="Rectangle 3"/>
          <p:cNvSpPr>
            <a:spLocks noGrp="1" noChangeArrowheads="1"/>
          </p:cNvSpPr>
          <p:nvPr>
            <p:ph type="body" idx="1"/>
          </p:nvPr>
        </p:nvSpPr>
        <p:spPr/>
        <p:txBody>
          <a:bodyPr/>
          <a:lstStyle/>
          <a:p>
            <a:r>
              <a:rPr lang="en-US" altLang="zh-CN"/>
              <a:t>NPV</a:t>
            </a:r>
            <a:r>
              <a:rPr lang="zh-CN" altLang="en-US"/>
              <a:t>较大者</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74675" y="588963"/>
            <a:ext cx="8001000" cy="647700"/>
          </a:xfrm>
        </p:spPr>
        <p:txBody>
          <a:bodyPr/>
          <a:lstStyle/>
          <a:p>
            <a:r>
              <a:rPr lang="zh-CN" altLang="en-US"/>
              <a:t>内涵报酬率法</a:t>
            </a:r>
            <a:r>
              <a:rPr lang="en-US" altLang="zh-CN"/>
              <a:t>(IRR)</a:t>
            </a:r>
          </a:p>
        </p:txBody>
      </p:sp>
      <p:sp>
        <p:nvSpPr>
          <p:cNvPr id="22531" name="Rectangle 3"/>
          <p:cNvSpPr>
            <a:spLocks noGrp="1" noChangeArrowheads="1"/>
          </p:cNvSpPr>
          <p:nvPr>
            <p:ph type="body" idx="1"/>
          </p:nvPr>
        </p:nvSpPr>
        <p:spPr>
          <a:xfrm>
            <a:off x="685800" y="1981200"/>
            <a:ext cx="8458200" cy="4114800"/>
          </a:xfrm>
        </p:spPr>
        <p:txBody>
          <a:bodyPr/>
          <a:lstStyle/>
          <a:p>
            <a:r>
              <a:rPr lang="en-US" altLang="zh-CN"/>
              <a:t>1.IRR</a:t>
            </a:r>
            <a:r>
              <a:rPr lang="zh-CN" altLang="en-US"/>
              <a:t>的计算公式</a:t>
            </a:r>
          </a:p>
          <a:p>
            <a:r>
              <a:rPr lang="en-US" altLang="zh-CN"/>
              <a:t>NPV=</a:t>
            </a:r>
            <a:r>
              <a:rPr lang="zh-CN" altLang="en-US"/>
              <a:t>未来报酬的现值和</a:t>
            </a:r>
            <a:r>
              <a:rPr lang="en-US" altLang="zh-CN"/>
              <a:t>-</a:t>
            </a:r>
            <a:r>
              <a:rPr lang="zh-CN" altLang="en-US"/>
              <a:t>投资的现值</a:t>
            </a:r>
            <a:r>
              <a:rPr lang="en-US" altLang="zh-CN"/>
              <a:t>=0</a:t>
            </a:r>
          </a:p>
          <a:p>
            <a:r>
              <a:rPr lang="en-US" altLang="zh-CN"/>
              <a:t>2.IRR</a:t>
            </a:r>
            <a:r>
              <a:rPr lang="zh-CN" altLang="en-US"/>
              <a:t>法的决策规则</a:t>
            </a:r>
          </a:p>
          <a:p>
            <a:pPr lvl="1"/>
            <a:r>
              <a:rPr lang="zh-CN" altLang="en-US"/>
              <a:t>单一方案选择：</a:t>
            </a:r>
          </a:p>
          <a:p>
            <a:pPr lvl="2"/>
            <a:r>
              <a:rPr lang="en-US" altLang="zh-CN"/>
              <a:t>IRR〉</a:t>
            </a:r>
            <a:r>
              <a:rPr lang="zh-CN" altLang="en-US"/>
              <a:t>基准收益率，方案可行</a:t>
            </a:r>
          </a:p>
          <a:p>
            <a:pPr lvl="2"/>
            <a:r>
              <a:rPr lang="en-US" altLang="zh-CN"/>
              <a:t>IRR=</a:t>
            </a:r>
            <a:r>
              <a:rPr lang="zh-CN" altLang="en-US"/>
              <a:t>基准收益率，方案可行</a:t>
            </a:r>
          </a:p>
          <a:p>
            <a:pPr lvl="2"/>
            <a:r>
              <a:rPr lang="en-US" altLang="zh-CN"/>
              <a:t>IRR〈</a:t>
            </a:r>
            <a:r>
              <a:rPr lang="zh-CN" altLang="en-US"/>
              <a:t>基准收益率，方案不可行</a:t>
            </a:r>
          </a:p>
          <a:p>
            <a:pPr lvl="1"/>
            <a:r>
              <a:rPr lang="zh-CN" altLang="en-US"/>
              <a:t>多方案选择：</a:t>
            </a:r>
            <a:r>
              <a:rPr lang="en-US" altLang="zh-CN"/>
              <a:t>IRR</a:t>
            </a:r>
            <a:r>
              <a:rPr lang="zh-CN" altLang="en-US"/>
              <a:t>较大者</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500" fill="hold"/>
                                        <p:tgtEl>
                                          <p:spTgt spid="22530"/>
                                        </p:tgtEl>
                                        <p:attrNameLst>
                                          <p:attrName>ppt_w</p:attrName>
                                        </p:attrNameLst>
                                      </p:cBhvr>
                                      <p:tavLst>
                                        <p:tav tm="0">
                                          <p:val>
                                            <p:fltVal val="0"/>
                                          </p:val>
                                        </p:tav>
                                        <p:tav tm="100000">
                                          <p:val>
                                            <p:strVal val="#ppt_w"/>
                                          </p:val>
                                        </p:tav>
                                      </p:tavLst>
                                    </p:anim>
                                    <p:anim calcmode="lin" valueType="num">
                                      <p:cBhvr>
                                        <p:cTn id="8" dur="500" fill="hold"/>
                                        <p:tgtEl>
                                          <p:spTgt spid="22530"/>
                                        </p:tgtEl>
                                        <p:attrNameLst>
                                          <p:attrName>ppt_h</p:attrName>
                                        </p:attrNameLst>
                                      </p:cBhvr>
                                      <p:tavLst>
                                        <p:tav tm="0">
                                          <p:val>
                                            <p:fltVal val="0"/>
                                          </p:val>
                                        </p:tav>
                                        <p:tav tm="100000">
                                          <p:val>
                                            <p:strVal val="#ppt_h"/>
                                          </p:val>
                                        </p:tav>
                                      </p:tavLst>
                                    </p:anim>
                                    <p:animEffect transition="in" filter="fade">
                                      <p:cBhvr>
                                        <p:cTn id="9" dur="500"/>
                                        <p:tgtEl>
                                          <p:spTgt spid="2253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2531">
                                            <p:txEl>
                                              <p:pRg st="0" end="0"/>
                                            </p:txEl>
                                          </p:spTgt>
                                        </p:tgtEl>
                                        <p:attrNameLst>
                                          <p:attrName>style.visibility</p:attrName>
                                        </p:attrNameLst>
                                      </p:cBhvr>
                                      <p:to>
                                        <p:strVal val="visible"/>
                                      </p:to>
                                    </p:set>
                                    <p:animEffect transition="in" filter="fade">
                                      <p:cBhvr>
                                        <p:cTn id="14" dur="1000">
                                          <p:stCondLst>
                                            <p:cond delay="0"/>
                                          </p:stCondLst>
                                        </p:cTn>
                                        <p:tgtEl>
                                          <p:spTgt spid="22531">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2531">
                                            <p:txEl>
                                              <p:pRg st="1" end="1"/>
                                            </p:txEl>
                                          </p:spTgt>
                                        </p:tgtEl>
                                        <p:attrNameLst>
                                          <p:attrName>style.visibility</p:attrName>
                                        </p:attrNameLst>
                                      </p:cBhvr>
                                      <p:to>
                                        <p:strVal val="visible"/>
                                      </p:to>
                                    </p:set>
                                    <p:animEffect transition="in" filter="fade">
                                      <p:cBhvr>
                                        <p:cTn id="19" dur="1000">
                                          <p:stCondLst>
                                            <p:cond delay="0"/>
                                          </p:stCondLst>
                                        </p:cTn>
                                        <p:tgtEl>
                                          <p:spTgt spid="22531">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2531">
                                            <p:txEl>
                                              <p:pRg st="2" end="2"/>
                                            </p:txEl>
                                          </p:spTgt>
                                        </p:tgtEl>
                                        <p:attrNameLst>
                                          <p:attrName>style.visibility</p:attrName>
                                        </p:attrNameLst>
                                      </p:cBhvr>
                                      <p:to>
                                        <p:strVal val="visible"/>
                                      </p:to>
                                    </p:set>
                                    <p:animEffect transition="in" filter="fade">
                                      <p:cBhvr>
                                        <p:cTn id="24" dur="1000">
                                          <p:stCondLst>
                                            <p:cond delay="0"/>
                                          </p:stCondLst>
                                        </p:cTn>
                                        <p:tgtEl>
                                          <p:spTgt spid="22531">
                                            <p:txEl>
                                              <p:pRg st="2" end="2"/>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2531">
                                            <p:txEl>
                                              <p:pRg st="3" end="3"/>
                                            </p:txEl>
                                          </p:spTgt>
                                        </p:tgtEl>
                                        <p:attrNameLst>
                                          <p:attrName>style.visibility</p:attrName>
                                        </p:attrNameLst>
                                      </p:cBhvr>
                                      <p:to>
                                        <p:strVal val="visible"/>
                                      </p:to>
                                    </p:set>
                                    <p:animEffect transition="in" filter="fade">
                                      <p:cBhvr>
                                        <p:cTn id="27" dur="1000">
                                          <p:stCondLst>
                                            <p:cond delay="0"/>
                                          </p:stCondLst>
                                        </p:cTn>
                                        <p:tgtEl>
                                          <p:spTgt spid="22531">
                                            <p:txEl>
                                              <p:pRg st="3" end="3"/>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2531">
                                            <p:txEl>
                                              <p:pRg st="4" end="4"/>
                                            </p:txEl>
                                          </p:spTgt>
                                        </p:tgtEl>
                                        <p:attrNameLst>
                                          <p:attrName>style.visibility</p:attrName>
                                        </p:attrNameLst>
                                      </p:cBhvr>
                                      <p:to>
                                        <p:strVal val="visible"/>
                                      </p:to>
                                    </p:set>
                                    <p:animEffect transition="in" filter="fade">
                                      <p:cBhvr>
                                        <p:cTn id="30" dur="1000">
                                          <p:stCondLst>
                                            <p:cond delay="0"/>
                                          </p:stCondLst>
                                        </p:cTn>
                                        <p:tgtEl>
                                          <p:spTgt spid="22531">
                                            <p:txEl>
                                              <p:pRg st="4" end="4"/>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531">
                                            <p:txEl>
                                              <p:pRg st="5" end="5"/>
                                            </p:txEl>
                                          </p:spTgt>
                                        </p:tgtEl>
                                        <p:attrNameLst>
                                          <p:attrName>style.visibility</p:attrName>
                                        </p:attrNameLst>
                                      </p:cBhvr>
                                      <p:to>
                                        <p:strVal val="visible"/>
                                      </p:to>
                                    </p:set>
                                    <p:animEffect transition="in" filter="fade">
                                      <p:cBhvr>
                                        <p:cTn id="33" dur="1000">
                                          <p:stCondLst>
                                            <p:cond delay="0"/>
                                          </p:stCondLst>
                                        </p:cTn>
                                        <p:tgtEl>
                                          <p:spTgt spid="22531">
                                            <p:txEl>
                                              <p:pRg st="5" end="5"/>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2531">
                                            <p:txEl>
                                              <p:pRg st="6" end="6"/>
                                            </p:txEl>
                                          </p:spTgt>
                                        </p:tgtEl>
                                        <p:attrNameLst>
                                          <p:attrName>style.visibility</p:attrName>
                                        </p:attrNameLst>
                                      </p:cBhvr>
                                      <p:to>
                                        <p:strVal val="visible"/>
                                      </p:to>
                                    </p:set>
                                    <p:animEffect transition="in" filter="fade">
                                      <p:cBhvr>
                                        <p:cTn id="36" dur="1000">
                                          <p:stCondLst>
                                            <p:cond delay="0"/>
                                          </p:stCondLst>
                                        </p:cTn>
                                        <p:tgtEl>
                                          <p:spTgt spid="22531">
                                            <p:txEl>
                                              <p:pRg st="6" end="6"/>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2531">
                                            <p:txEl>
                                              <p:pRg st="7" end="7"/>
                                            </p:txEl>
                                          </p:spTgt>
                                        </p:tgtEl>
                                        <p:attrNameLst>
                                          <p:attrName>style.visibility</p:attrName>
                                        </p:attrNameLst>
                                      </p:cBhvr>
                                      <p:to>
                                        <p:strVal val="visible"/>
                                      </p:to>
                                    </p:set>
                                    <p:animEffect transition="in" filter="fade">
                                      <p:cBhvr>
                                        <p:cTn id="39" dur="1000">
                                          <p:stCondLst>
                                            <p:cond delay="0"/>
                                          </p:stCondLst>
                                        </p:cTn>
                                        <p:tgtEl>
                                          <p:spTgt spid="2253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2531"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74675" y="588963"/>
            <a:ext cx="8001000" cy="647700"/>
          </a:xfrm>
        </p:spPr>
        <p:txBody>
          <a:bodyPr/>
          <a:lstStyle/>
          <a:p>
            <a:r>
              <a:rPr lang="zh-CN" altLang="en-US"/>
              <a:t>例题：甲方案</a:t>
            </a:r>
          </a:p>
        </p:txBody>
      </p:sp>
      <p:sp>
        <p:nvSpPr>
          <p:cNvPr id="25603" name="Rectangle 3"/>
          <p:cNvSpPr>
            <a:spLocks noGrp="1" noChangeArrowheads="1"/>
          </p:cNvSpPr>
          <p:nvPr>
            <p:ph type="body" idx="1"/>
          </p:nvPr>
        </p:nvSpPr>
        <p:spPr/>
        <p:txBody>
          <a:bodyPr/>
          <a:lstStyle/>
          <a:p>
            <a:r>
              <a:rPr lang="en-US" altLang="zh-CN" sz="2600"/>
              <a:t>NPV</a:t>
            </a:r>
            <a:r>
              <a:rPr lang="zh-CN" altLang="en-US" sz="2600" baseline="-25000"/>
              <a:t>甲</a:t>
            </a:r>
            <a:r>
              <a:rPr lang="zh-CN" altLang="en-US" sz="2600"/>
              <a:t>   </a:t>
            </a:r>
            <a:r>
              <a:rPr lang="en-US" altLang="zh-CN" sz="2600"/>
              <a:t>=3200*PVIFA </a:t>
            </a:r>
            <a:r>
              <a:rPr lang="en-US" altLang="zh-CN" sz="2600" baseline="-25000"/>
              <a:t>i,5</a:t>
            </a:r>
            <a:r>
              <a:rPr lang="en-US" altLang="zh-CN" sz="2600"/>
              <a:t>  -10000  =0</a:t>
            </a:r>
          </a:p>
          <a:p>
            <a:r>
              <a:rPr lang="en-US" altLang="zh-CN" sz="2600"/>
              <a:t>PVIFA </a:t>
            </a:r>
            <a:r>
              <a:rPr lang="en-US" altLang="zh-CN" sz="2600" baseline="-25000"/>
              <a:t>i,5</a:t>
            </a:r>
            <a:r>
              <a:rPr lang="en-US" altLang="zh-CN" sz="2600"/>
              <a:t>  = 10000/3200=3.125</a:t>
            </a:r>
          </a:p>
          <a:p>
            <a:r>
              <a:rPr lang="zh-CN" altLang="en-US" sz="2600"/>
              <a:t>查表      贴现率                年金现值系数</a:t>
            </a:r>
          </a:p>
          <a:p>
            <a:r>
              <a:rPr lang="zh-CN" altLang="en-US" sz="2600"/>
              <a:t>            </a:t>
            </a:r>
            <a:r>
              <a:rPr lang="en-US" altLang="zh-CN" sz="2600"/>
              <a:t>18%                   3.127          </a:t>
            </a:r>
            <a:r>
              <a:rPr lang="zh-CN" altLang="en-US" sz="2600"/>
              <a:t>（</a:t>
            </a:r>
            <a:r>
              <a:rPr lang="en-US" altLang="zh-CN" sz="2600"/>
              <a:t>1</a:t>
            </a:r>
            <a:r>
              <a:rPr lang="zh-CN" altLang="en-US" sz="2600"/>
              <a:t>）</a:t>
            </a:r>
          </a:p>
          <a:p>
            <a:r>
              <a:rPr lang="zh-CN" altLang="en-US" sz="2600"/>
              <a:t>            </a:t>
            </a:r>
            <a:r>
              <a:rPr lang="en-US" altLang="zh-CN" sz="2600"/>
              <a:t>18%+x%            3.125          </a:t>
            </a:r>
            <a:r>
              <a:rPr lang="zh-CN" altLang="en-US" sz="2600"/>
              <a:t>（</a:t>
            </a:r>
            <a:r>
              <a:rPr lang="en-US" altLang="zh-CN" sz="2600"/>
              <a:t>2</a:t>
            </a:r>
            <a:r>
              <a:rPr lang="zh-CN" altLang="en-US" sz="2600"/>
              <a:t>）</a:t>
            </a:r>
          </a:p>
          <a:p>
            <a:r>
              <a:rPr lang="zh-CN" altLang="en-US" sz="2600"/>
              <a:t>             </a:t>
            </a:r>
            <a:r>
              <a:rPr lang="en-US" altLang="zh-CN" sz="2600"/>
              <a:t>19%                  3.058          </a:t>
            </a:r>
            <a:r>
              <a:rPr lang="zh-CN" altLang="en-US" sz="2600"/>
              <a:t>（</a:t>
            </a:r>
            <a:r>
              <a:rPr lang="en-US" altLang="zh-CN" sz="2600"/>
              <a:t>3</a:t>
            </a:r>
            <a:r>
              <a:rPr lang="zh-CN" altLang="en-US" sz="2600"/>
              <a:t>）</a:t>
            </a:r>
          </a:p>
          <a:p>
            <a:r>
              <a:rPr lang="zh-CN" altLang="en-US" sz="2600"/>
              <a:t>用内插法得，</a:t>
            </a:r>
            <a:r>
              <a:rPr lang="en-US" altLang="zh-CN" sz="2600"/>
              <a:t>x=0.03</a:t>
            </a:r>
          </a:p>
          <a:p>
            <a:r>
              <a:rPr lang="en-US" altLang="zh-CN" sz="2600"/>
              <a:t>IRR=18%+0.03%=18.03%</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p:cTn id="7" dur="500" fill="hold"/>
                                        <p:tgtEl>
                                          <p:spTgt spid="25602"/>
                                        </p:tgtEl>
                                        <p:attrNameLst>
                                          <p:attrName>ppt_w</p:attrName>
                                        </p:attrNameLst>
                                      </p:cBhvr>
                                      <p:tavLst>
                                        <p:tav tm="0">
                                          <p:val>
                                            <p:fltVal val="0"/>
                                          </p:val>
                                        </p:tav>
                                        <p:tav tm="100000">
                                          <p:val>
                                            <p:strVal val="#ppt_w"/>
                                          </p:val>
                                        </p:tav>
                                      </p:tavLst>
                                    </p:anim>
                                    <p:anim calcmode="lin" valueType="num">
                                      <p:cBhvr>
                                        <p:cTn id="8" dur="500" fill="hold"/>
                                        <p:tgtEl>
                                          <p:spTgt spid="25602"/>
                                        </p:tgtEl>
                                        <p:attrNameLst>
                                          <p:attrName>ppt_h</p:attrName>
                                        </p:attrNameLst>
                                      </p:cBhvr>
                                      <p:tavLst>
                                        <p:tav tm="0">
                                          <p:val>
                                            <p:fltVal val="0"/>
                                          </p:val>
                                        </p:tav>
                                        <p:tav tm="100000">
                                          <p:val>
                                            <p:strVal val="#ppt_h"/>
                                          </p:val>
                                        </p:tav>
                                      </p:tavLst>
                                    </p:anim>
                                    <p:animEffect transition="in" filter="fade">
                                      <p:cBhvr>
                                        <p:cTn id="9" dur="500"/>
                                        <p:tgtEl>
                                          <p:spTgt spid="2560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603">
                                            <p:txEl>
                                              <p:pRg st="0" end="0"/>
                                            </p:txEl>
                                          </p:spTgt>
                                        </p:tgtEl>
                                        <p:attrNameLst>
                                          <p:attrName>style.visibility</p:attrName>
                                        </p:attrNameLst>
                                      </p:cBhvr>
                                      <p:to>
                                        <p:strVal val="visible"/>
                                      </p:to>
                                    </p:set>
                                    <p:animEffect transition="in" filter="fade">
                                      <p:cBhvr>
                                        <p:cTn id="14" dur="1000">
                                          <p:stCondLst>
                                            <p:cond delay="0"/>
                                          </p:stCondLst>
                                        </p:cTn>
                                        <p:tgtEl>
                                          <p:spTgt spid="25603">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5603">
                                            <p:txEl>
                                              <p:pRg st="1" end="1"/>
                                            </p:txEl>
                                          </p:spTgt>
                                        </p:tgtEl>
                                        <p:attrNameLst>
                                          <p:attrName>style.visibility</p:attrName>
                                        </p:attrNameLst>
                                      </p:cBhvr>
                                      <p:to>
                                        <p:strVal val="visible"/>
                                      </p:to>
                                    </p:set>
                                    <p:animEffect transition="in" filter="fade">
                                      <p:cBhvr>
                                        <p:cTn id="19" dur="1000">
                                          <p:stCondLst>
                                            <p:cond delay="0"/>
                                          </p:stCondLst>
                                        </p:cTn>
                                        <p:tgtEl>
                                          <p:spTgt spid="25603">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603">
                                            <p:txEl>
                                              <p:pRg st="2" end="2"/>
                                            </p:txEl>
                                          </p:spTgt>
                                        </p:tgtEl>
                                        <p:attrNameLst>
                                          <p:attrName>style.visibility</p:attrName>
                                        </p:attrNameLst>
                                      </p:cBhvr>
                                      <p:to>
                                        <p:strVal val="visible"/>
                                      </p:to>
                                    </p:set>
                                    <p:animEffect transition="in" filter="fade">
                                      <p:cBhvr>
                                        <p:cTn id="24" dur="1000">
                                          <p:stCondLst>
                                            <p:cond delay="0"/>
                                          </p:stCondLst>
                                        </p:cTn>
                                        <p:tgtEl>
                                          <p:spTgt spid="25603">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5603">
                                            <p:txEl>
                                              <p:pRg st="3" end="3"/>
                                            </p:txEl>
                                          </p:spTgt>
                                        </p:tgtEl>
                                        <p:attrNameLst>
                                          <p:attrName>style.visibility</p:attrName>
                                        </p:attrNameLst>
                                      </p:cBhvr>
                                      <p:to>
                                        <p:strVal val="visible"/>
                                      </p:to>
                                    </p:set>
                                    <p:animEffect transition="in" filter="fade">
                                      <p:cBhvr>
                                        <p:cTn id="29" dur="1000">
                                          <p:stCondLst>
                                            <p:cond delay="0"/>
                                          </p:stCondLst>
                                        </p:cTn>
                                        <p:tgtEl>
                                          <p:spTgt spid="25603">
                                            <p:txEl>
                                              <p:pRg st="3" end="3"/>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5603">
                                            <p:txEl>
                                              <p:pRg st="4" end="4"/>
                                            </p:txEl>
                                          </p:spTgt>
                                        </p:tgtEl>
                                        <p:attrNameLst>
                                          <p:attrName>style.visibility</p:attrName>
                                        </p:attrNameLst>
                                      </p:cBhvr>
                                      <p:to>
                                        <p:strVal val="visible"/>
                                      </p:to>
                                    </p:set>
                                    <p:animEffect transition="in" filter="fade">
                                      <p:cBhvr>
                                        <p:cTn id="34" dur="1000">
                                          <p:stCondLst>
                                            <p:cond delay="0"/>
                                          </p:stCondLst>
                                        </p:cTn>
                                        <p:tgtEl>
                                          <p:spTgt spid="25603">
                                            <p:txEl>
                                              <p:pRg st="4" end="4"/>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5603">
                                            <p:txEl>
                                              <p:pRg st="5" end="5"/>
                                            </p:txEl>
                                          </p:spTgt>
                                        </p:tgtEl>
                                        <p:attrNameLst>
                                          <p:attrName>style.visibility</p:attrName>
                                        </p:attrNameLst>
                                      </p:cBhvr>
                                      <p:to>
                                        <p:strVal val="visible"/>
                                      </p:to>
                                    </p:set>
                                    <p:animEffect transition="in" filter="fade">
                                      <p:cBhvr>
                                        <p:cTn id="39" dur="1000">
                                          <p:stCondLst>
                                            <p:cond delay="0"/>
                                          </p:stCondLst>
                                        </p:cTn>
                                        <p:tgtEl>
                                          <p:spTgt spid="25603">
                                            <p:txEl>
                                              <p:pRg st="5" end="5"/>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5603">
                                            <p:txEl>
                                              <p:pRg st="6" end="6"/>
                                            </p:txEl>
                                          </p:spTgt>
                                        </p:tgtEl>
                                        <p:attrNameLst>
                                          <p:attrName>style.visibility</p:attrName>
                                        </p:attrNameLst>
                                      </p:cBhvr>
                                      <p:to>
                                        <p:strVal val="visible"/>
                                      </p:to>
                                    </p:set>
                                    <p:animEffect transition="in" filter="fade">
                                      <p:cBhvr>
                                        <p:cTn id="44" dur="1000">
                                          <p:stCondLst>
                                            <p:cond delay="0"/>
                                          </p:stCondLst>
                                        </p:cTn>
                                        <p:tgtEl>
                                          <p:spTgt spid="25603">
                                            <p:txEl>
                                              <p:pRg st="6" end="6"/>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5603">
                                            <p:txEl>
                                              <p:pRg st="7" end="7"/>
                                            </p:txEl>
                                          </p:spTgt>
                                        </p:tgtEl>
                                        <p:attrNameLst>
                                          <p:attrName>style.visibility</p:attrName>
                                        </p:attrNameLst>
                                      </p:cBhvr>
                                      <p:to>
                                        <p:strVal val="visible"/>
                                      </p:to>
                                    </p:set>
                                    <p:animEffect transition="in" filter="fade">
                                      <p:cBhvr>
                                        <p:cTn id="49" dur="1000">
                                          <p:stCondLst>
                                            <p:cond delay="0"/>
                                          </p:stCondLst>
                                        </p:cTn>
                                        <p:tgtEl>
                                          <p:spTgt spid="2560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3"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74675" y="541338"/>
            <a:ext cx="8001000" cy="646112"/>
          </a:xfrm>
        </p:spPr>
        <p:txBody>
          <a:bodyPr/>
          <a:lstStyle/>
          <a:p>
            <a:r>
              <a:rPr lang="zh-CN" altLang="en-US"/>
              <a:t>例题：方案乙</a:t>
            </a:r>
          </a:p>
        </p:txBody>
      </p:sp>
      <p:sp>
        <p:nvSpPr>
          <p:cNvPr id="26627" name="Rectangle 3"/>
          <p:cNvSpPr>
            <a:spLocks noGrp="1" noChangeArrowheads="1"/>
          </p:cNvSpPr>
          <p:nvPr>
            <p:ph type="body" idx="1"/>
          </p:nvPr>
        </p:nvSpPr>
        <p:spPr>
          <a:xfrm>
            <a:off x="685800" y="1600200"/>
            <a:ext cx="7772400" cy="4495800"/>
          </a:xfrm>
        </p:spPr>
        <p:txBody>
          <a:bodyPr/>
          <a:lstStyle/>
          <a:p>
            <a:r>
              <a:rPr lang="zh-CN" altLang="en-US" sz="2600"/>
              <a:t>试误法：</a:t>
            </a:r>
          </a:p>
          <a:p>
            <a:pPr lvl="1"/>
            <a:r>
              <a:rPr lang="zh-CN" altLang="en-US" sz="2200"/>
              <a:t>第一步，先预计一个贴现率，并求</a:t>
            </a:r>
            <a:r>
              <a:rPr lang="en-US" altLang="zh-CN" sz="2200"/>
              <a:t>NPV</a:t>
            </a:r>
            <a:r>
              <a:rPr lang="zh-CN" altLang="en-US" sz="2200"/>
              <a:t>。</a:t>
            </a:r>
          </a:p>
          <a:p>
            <a:pPr lvl="1"/>
            <a:r>
              <a:rPr lang="zh-CN" altLang="en-US" sz="2200"/>
              <a:t>进一步测算，直至找到两个</a:t>
            </a:r>
            <a:r>
              <a:rPr lang="en-US" altLang="zh-CN" sz="2200"/>
              <a:t>NPV</a:t>
            </a:r>
            <a:r>
              <a:rPr lang="zh-CN" altLang="en-US" sz="2200"/>
              <a:t>，一个大于零，一个小于零，并尽可能在零的附近。</a:t>
            </a:r>
          </a:p>
          <a:p>
            <a:pPr lvl="1"/>
            <a:r>
              <a:rPr lang="zh-CN" altLang="en-US" sz="2200"/>
              <a:t>利用内插法，计算出</a:t>
            </a:r>
            <a:r>
              <a:rPr lang="en-US" altLang="zh-CN" sz="2200"/>
              <a:t>IRR</a:t>
            </a:r>
            <a:r>
              <a:rPr lang="zh-CN" altLang="en-US" sz="2200"/>
              <a:t>。</a:t>
            </a:r>
          </a:p>
          <a:p>
            <a:r>
              <a:rPr lang="zh-CN" altLang="en-US" sz="2600"/>
              <a:t>              贴现率                净现值</a:t>
            </a:r>
          </a:p>
          <a:p>
            <a:r>
              <a:rPr lang="zh-CN" altLang="en-US" sz="2600"/>
              <a:t>               </a:t>
            </a:r>
            <a:r>
              <a:rPr lang="en-US" altLang="zh-CN" sz="2600"/>
              <a:t>12%                        68              </a:t>
            </a:r>
          </a:p>
          <a:p>
            <a:r>
              <a:rPr lang="en-US" altLang="zh-CN" sz="2600"/>
              <a:t>               12%+X%                  0</a:t>
            </a:r>
          </a:p>
          <a:p>
            <a:r>
              <a:rPr lang="en-US" altLang="zh-CN" sz="2600"/>
              <a:t>               14%                     -796</a:t>
            </a:r>
          </a:p>
          <a:p>
            <a:r>
              <a:rPr lang="zh-CN" altLang="en-US" sz="2600"/>
              <a:t>得</a:t>
            </a:r>
            <a:r>
              <a:rPr lang="en-US" altLang="zh-CN" sz="2600"/>
              <a:t>X=0.16,</a:t>
            </a:r>
            <a:r>
              <a:rPr lang="zh-CN" altLang="en-US" sz="2600"/>
              <a:t>则</a:t>
            </a:r>
            <a:r>
              <a:rPr lang="en-US" altLang="zh-CN" sz="2600"/>
              <a:t>IRR=12%+0.16%=12.16%</a:t>
            </a:r>
          </a:p>
          <a:p>
            <a:endParaRPr lang="en-US" altLang="zh-CN" sz="2600"/>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26626"/>
                                        </p:tgtEl>
                                        <p:attrNameLst>
                                          <p:attrName>style.visibility</p:attrName>
                                        </p:attrNameLst>
                                      </p:cBhvr>
                                      <p:to>
                                        <p:strVal val="visible"/>
                                      </p:to>
                                    </p:set>
                                    <p:anim calcmode="lin" valueType="num">
                                      <p:cBhvr additive="base">
                                        <p:cTn id="7" dur="799" fill="hold">
                                          <p:stCondLst>
                                            <p:cond delay="0"/>
                                          </p:stCondLst>
                                        </p:cTn>
                                        <p:tgtEl>
                                          <p:spTgt spid="26626"/>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2662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26627">
                                            <p:txEl>
                                              <p:pRg st="0" end="0"/>
                                            </p:txEl>
                                          </p:spTgt>
                                        </p:tgtEl>
                                        <p:attrNameLst>
                                          <p:attrName>style.visibility</p:attrName>
                                        </p:attrNameLst>
                                      </p:cBhvr>
                                      <p:to>
                                        <p:strVal val="visible"/>
                                      </p:to>
                                    </p:set>
                                    <p:animEffect transition="in" filter="fade">
                                      <p:cBhvr>
                                        <p:cTn id="13" dur="1000"/>
                                        <p:tgtEl>
                                          <p:spTgt spid="26627">
                                            <p:txEl>
                                              <p:pRg st="0" end="0"/>
                                            </p:txEl>
                                          </p:spTgt>
                                        </p:tgtEl>
                                      </p:cBhvr>
                                    </p:animEffect>
                                    <p:anim calcmode="lin" valueType="num">
                                      <p:cBhvr>
                                        <p:cTn id="14" dur="1000" fill="hold"/>
                                        <p:tgtEl>
                                          <p:spTgt spid="26627">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26627">
                                            <p:txEl>
                                              <p:pRg st="0" end="0"/>
                                            </p:txEl>
                                          </p:spTgt>
                                        </p:tgtEl>
                                        <p:attrNameLst>
                                          <p:attrName>ppt_y</p:attrName>
                                        </p:attrNameLst>
                                      </p:cBhvr>
                                      <p:tavLst>
                                        <p:tav tm="0">
                                          <p:val>
                                            <p:strVal val="#ppt_y"/>
                                          </p:val>
                                        </p:tav>
                                        <p:tav tm="100000">
                                          <p:val>
                                            <p:strVal val="#ppt_y"/>
                                          </p:val>
                                        </p:tav>
                                      </p:tavLst>
                                    </p:anim>
                                  </p:childTnLst>
                                </p:cTn>
                              </p:par>
                              <p:par>
                                <p:cTn id="16" presetID="40" presetClass="entr" presetSubtype="0" fill="hold" grpId="0" nodeType="withEffect">
                                  <p:stCondLst>
                                    <p:cond delay="0"/>
                                  </p:stCondLst>
                                  <p:iterate type="lt">
                                    <p:tmPct val="10000"/>
                                  </p:iterate>
                                  <p:childTnLst>
                                    <p:set>
                                      <p:cBhvr>
                                        <p:cTn id="17" dur="0" fill="hold">
                                          <p:stCondLst>
                                            <p:cond delay="0"/>
                                          </p:stCondLst>
                                        </p:cTn>
                                        <p:tgtEl>
                                          <p:spTgt spid="26627">
                                            <p:txEl>
                                              <p:pRg st="1" end="1"/>
                                            </p:txEl>
                                          </p:spTgt>
                                        </p:tgtEl>
                                        <p:attrNameLst>
                                          <p:attrName>style.visibility</p:attrName>
                                        </p:attrNameLst>
                                      </p:cBhvr>
                                      <p:to>
                                        <p:strVal val="visible"/>
                                      </p:to>
                                    </p:set>
                                    <p:animEffect transition="in" filter="fade">
                                      <p:cBhvr>
                                        <p:cTn id="18" dur="1000"/>
                                        <p:tgtEl>
                                          <p:spTgt spid="26627">
                                            <p:txEl>
                                              <p:pRg st="1" end="1"/>
                                            </p:txEl>
                                          </p:spTgt>
                                        </p:tgtEl>
                                      </p:cBhvr>
                                    </p:animEffect>
                                    <p:anim calcmode="lin" valueType="num">
                                      <p:cBhvr>
                                        <p:cTn id="19" dur="1000" fill="hold"/>
                                        <p:tgtEl>
                                          <p:spTgt spid="26627">
                                            <p:txEl>
                                              <p:pRg st="1" end="1"/>
                                            </p:txEl>
                                          </p:spTgt>
                                        </p:tgtEl>
                                        <p:attrNameLst>
                                          <p:attrName>ppt_x</p:attrName>
                                        </p:attrNameLst>
                                      </p:cBhvr>
                                      <p:tavLst>
                                        <p:tav tm="0">
                                          <p:val>
                                            <p:strVal val="#ppt_x-.1"/>
                                          </p:val>
                                        </p:tav>
                                        <p:tav tm="100000">
                                          <p:val>
                                            <p:strVal val="#ppt_x"/>
                                          </p:val>
                                        </p:tav>
                                      </p:tavLst>
                                    </p:anim>
                                    <p:anim calcmode="lin" valueType="num">
                                      <p:cBhvr>
                                        <p:cTn id="20" dur="1000" fill="hold"/>
                                        <p:tgtEl>
                                          <p:spTgt spid="26627">
                                            <p:txEl>
                                              <p:pRg st="1" end="1"/>
                                            </p:txEl>
                                          </p:spTgt>
                                        </p:tgtEl>
                                        <p:attrNameLst>
                                          <p:attrName>ppt_y</p:attrName>
                                        </p:attrNameLst>
                                      </p:cBhvr>
                                      <p:tavLst>
                                        <p:tav tm="0">
                                          <p:val>
                                            <p:strVal val="#ppt_y"/>
                                          </p:val>
                                        </p:tav>
                                        <p:tav tm="100000">
                                          <p:val>
                                            <p:strVal val="#ppt_y"/>
                                          </p:val>
                                        </p:tav>
                                      </p:tavLst>
                                    </p:anim>
                                  </p:childTnLst>
                                </p:cTn>
                              </p:par>
                              <p:par>
                                <p:cTn id="21" presetID="40" presetClass="entr" presetSubtype="0" fill="hold" grpId="0" nodeType="withEffect">
                                  <p:stCondLst>
                                    <p:cond delay="0"/>
                                  </p:stCondLst>
                                  <p:iterate type="lt">
                                    <p:tmPct val="10000"/>
                                  </p:iterate>
                                  <p:childTnLst>
                                    <p:set>
                                      <p:cBhvr>
                                        <p:cTn id="22" dur="0" fill="hold">
                                          <p:stCondLst>
                                            <p:cond delay="0"/>
                                          </p:stCondLst>
                                        </p:cTn>
                                        <p:tgtEl>
                                          <p:spTgt spid="26627">
                                            <p:txEl>
                                              <p:pRg st="2" end="2"/>
                                            </p:txEl>
                                          </p:spTgt>
                                        </p:tgtEl>
                                        <p:attrNameLst>
                                          <p:attrName>style.visibility</p:attrName>
                                        </p:attrNameLst>
                                      </p:cBhvr>
                                      <p:to>
                                        <p:strVal val="visible"/>
                                      </p:to>
                                    </p:set>
                                    <p:animEffect transition="in" filter="fade">
                                      <p:cBhvr>
                                        <p:cTn id="23" dur="1000"/>
                                        <p:tgtEl>
                                          <p:spTgt spid="26627">
                                            <p:txEl>
                                              <p:pRg st="2" end="2"/>
                                            </p:txEl>
                                          </p:spTgt>
                                        </p:tgtEl>
                                      </p:cBhvr>
                                    </p:animEffect>
                                    <p:anim calcmode="lin" valueType="num">
                                      <p:cBhvr>
                                        <p:cTn id="24" dur="1000" fill="hold"/>
                                        <p:tgtEl>
                                          <p:spTgt spid="26627">
                                            <p:txEl>
                                              <p:pRg st="2" end="2"/>
                                            </p:txEl>
                                          </p:spTgt>
                                        </p:tgtEl>
                                        <p:attrNameLst>
                                          <p:attrName>ppt_x</p:attrName>
                                        </p:attrNameLst>
                                      </p:cBhvr>
                                      <p:tavLst>
                                        <p:tav tm="0">
                                          <p:val>
                                            <p:strVal val="#ppt_x-.1"/>
                                          </p:val>
                                        </p:tav>
                                        <p:tav tm="100000">
                                          <p:val>
                                            <p:strVal val="#ppt_x"/>
                                          </p:val>
                                        </p:tav>
                                      </p:tavLst>
                                    </p:anim>
                                    <p:anim calcmode="lin" valueType="num">
                                      <p:cBhvr>
                                        <p:cTn id="25" dur="1000" fill="hold"/>
                                        <p:tgtEl>
                                          <p:spTgt spid="26627">
                                            <p:txEl>
                                              <p:pRg st="2" end="2"/>
                                            </p:txEl>
                                          </p:spTgt>
                                        </p:tgtEl>
                                        <p:attrNameLst>
                                          <p:attrName>ppt_y</p:attrName>
                                        </p:attrNameLst>
                                      </p:cBhvr>
                                      <p:tavLst>
                                        <p:tav tm="0">
                                          <p:val>
                                            <p:strVal val="#ppt_y"/>
                                          </p:val>
                                        </p:tav>
                                        <p:tav tm="100000">
                                          <p:val>
                                            <p:strVal val="#ppt_y"/>
                                          </p:val>
                                        </p:tav>
                                      </p:tavLst>
                                    </p:anim>
                                  </p:childTnLst>
                                </p:cTn>
                              </p:par>
                              <p:par>
                                <p:cTn id="26" presetID="40" presetClass="entr" presetSubtype="0" fill="hold" grpId="0" nodeType="withEffect">
                                  <p:stCondLst>
                                    <p:cond delay="0"/>
                                  </p:stCondLst>
                                  <p:iterate type="lt">
                                    <p:tmPct val="10000"/>
                                  </p:iterate>
                                  <p:childTnLst>
                                    <p:set>
                                      <p:cBhvr>
                                        <p:cTn id="27" dur="0" fill="hold">
                                          <p:stCondLst>
                                            <p:cond delay="0"/>
                                          </p:stCondLst>
                                        </p:cTn>
                                        <p:tgtEl>
                                          <p:spTgt spid="26627">
                                            <p:txEl>
                                              <p:pRg st="3" end="3"/>
                                            </p:txEl>
                                          </p:spTgt>
                                        </p:tgtEl>
                                        <p:attrNameLst>
                                          <p:attrName>style.visibility</p:attrName>
                                        </p:attrNameLst>
                                      </p:cBhvr>
                                      <p:to>
                                        <p:strVal val="visible"/>
                                      </p:to>
                                    </p:set>
                                    <p:animEffect transition="in" filter="fade">
                                      <p:cBhvr>
                                        <p:cTn id="28" dur="1000"/>
                                        <p:tgtEl>
                                          <p:spTgt spid="26627">
                                            <p:txEl>
                                              <p:pRg st="3" end="3"/>
                                            </p:txEl>
                                          </p:spTgt>
                                        </p:tgtEl>
                                      </p:cBhvr>
                                    </p:animEffect>
                                    <p:anim calcmode="lin" valueType="num">
                                      <p:cBhvr>
                                        <p:cTn id="29" dur="1000" fill="hold"/>
                                        <p:tgtEl>
                                          <p:spTgt spid="26627">
                                            <p:txEl>
                                              <p:pRg st="3" end="3"/>
                                            </p:txEl>
                                          </p:spTgt>
                                        </p:tgtEl>
                                        <p:attrNameLst>
                                          <p:attrName>ppt_x</p:attrName>
                                        </p:attrNameLst>
                                      </p:cBhvr>
                                      <p:tavLst>
                                        <p:tav tm="0">
                                          <p:val>
                                            <p:strVal val="#ppt_x-.1"/>
                                          </p:val>
                                        </p:tav>
                                        <p:tav tm="100000">
                                          <p:val>
                                            <p:strVal val="#ppt_x"/>
                                          </p:val>
                                        </p:tav>
                                      </p:tavLst>
                                    </p:anim>
                                    <p:anim calcmode="lin" valueType="num">
                                      <p:cBhvr>
                                        <p:cTn id="30" dur="1000" fill="hold"/>
                                        <p:tgtEl>
                                          <p:spTgt spid="2662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0" presetClass="entr" presetSubtype="0" fill="hold" grpId="0" nodeType="clickEffect">
                                  <p:stCondLst>
                                    <p:cond delay="0"/>
                                  </p:stCondLst>
                                  <p:iterate type="lt">
                                    <p:tmPct val="10000"/>
                                  </p:iterate>
                                  <p:childTnLst>
                                    <p:set>
                                      <p:cBhvr>
                                        <p:cTn id="34" dur="0" fill="hold">
                                          <p:stCondLst>
                                            <p:cond delay="0"/>
                                          </p:stCondLst>
                                        </p:cTn>
                                        <p:tgtEl>
                                          <p:spTgt spid="26627">
                                            <p:txEl>
                                              <p:pRg st="4" end="4"/>
                                            </p:txEl>
                                          </p:spTgt>
                                        </p:tgtEl>
                                        <p:attrNameLst>
                                          <p:attrName>style.visibility</p:attrName>
                                        </p:attrNameLst>
                                      </p:cBhvr>
                                      <p:to>
                                        <p:strVal val="visible"/>
                                      </p:to>
                                    </p:set>
                                    <p:animEffect transition="in" filter="fade">
                                      <p:cBhvr>
                                        <p:cTn id="35" dur="1000"/>
                                        <p:tgtEl>
                                          <p:spTgt spid="26627">
                                            <p:txEl>
                                              <p:pRg st="4" end="4"/>
                                            </p:txEl>
                                          </p:spTgt>
                                        </p:tgtEl>
                                      </p:cBhvr>
                                    </p:animEffect>
                                    <p:anim calcmode="lin" valueType="num">
                                      <p:cBhvr>
                                        <p:cTn id="36" dur="1000" fill="hold"/>
                                        <p:tgtEl>
                                          <p:spTgt spid="26627">
                                            <p:txEl>
                                              <p:pRg st="4" end="4"/>
                                            </p:txEl>
                                          </p:spTgt>
                                        </p:tgtEl>
                                        <p:attrNameLst>
                                          <p:attrName>ppt_x</p:attrName>
                                        </p:attrNameLst>
                                      </p:cBhvr>
                                      <p:tavLst>
                                        <p:tav tm="0">
                                          <p:val>
                                            <p:strVal val="#ppt_x-.1"/>
                                          </p:val>
                                        </p:tav>
                                        <p:tav tm="100000">
                                          <p:val>
                                            <p:strVal val="#ppt_x"/>
                                          </p:val>
                                        </p:tav>
                                      </p:tavLst>
                                    </p:anim>
                                    <p:anim calcmode="lin" valueType="num">
                                      <p:cBhvr>
                                        <p:cTn id="37" dur="1000" fill="hold"/>
                                        <p:tgtEl>
                                          <p:spTgt spid="2662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0" presetClass="entr" presetSubtype="0" fill="hold" grpId="0" nodeType="clickEffect">
                                  <p:stCondLst>
                                    <p:cond delay="0"/>
                                  </p:stCondLst>
                                  <p:iterate type="lt">
                                    <p:tmPct val="10000"/>
                                  </p:iterate>
                                  <p:childTnLst>
                                    <p:set>
                                      <p:cBhvr>
                                        <p:cTn id="41" dur="0" fill="hold">
                                          <p:stCondLst>
                                            <p:cond delay="0"/>
                                          </p:stCondLst>
                                        </p:cTn>
                                        <p:tgtEl>
                                          <p:spTgt spid="26627">
                                            <p:txEl>
                                              <p:pRg st="5" end="5"/>
                                            </p:txEl>
                                          </p:spTgt>
                                        </p:tgtEl>
                                        <p:attrNameLst>
                                          <p:attrName>style.visibility</p:attrName>
                                        </p:attrNameLst>
                                      </p:cBhvr>
                                      <p:to>
                                        <p:strVal val="visible"/>
                                      </p:to>
                                    </p:set>
                                    <p:animEffect transition="in" filter="fade">
                                      <p:cBhvr>
                                        <p:cTn id="42" dur="1000"/>
                                        <p:tgtEl>
                                          <p:spTgt spid="26627">
                                            <p:txEl>
                                              <p:pRg st="5" end="5"/>
                                            </p:txEl>
                                          </p:spTgt>
                                        </p:tgtEl>
                                      </p:cBhvr>
                                    </p:animEffect>
                                    <p:anim calcmode="lin" valueType="num">
                                      <p:cBhvr>
                                        <p:cTn id="43" dur="1000" fill="hold"/>
                                        <p:tgtEl>
                                          <p:spTgt spid="26627">
                                            <p:txEl>
                                              <p:pRg st="5" end="5"/>
                                            </p:txEl>
                                          </p:spTgt>
                                        </p:tgtEl>
                                        <p:attrNameLst>
                                          <p:attrName>ppt_x</p:attrName>
                                        </p:attrNameLst>
                                      </p:cBhvr>
                                      <p:tavLst>
                                        <p:tav tm="0">
                                          <p:val>
                                            <p:strVal val="#ppt_x-.1"/>
                                          </p:val>
                                        </p:tav>
                                        <p:tav tm="100000">
                                          <p:val>
                                            <p:strVal val="#ppt_x"/>
                                          </p:val>
                                        </p:tav>
                                      </p:tavLst>
                                    </p:anim>
                                    <p:anim calcmode="lin" valueType="num">
                                      <p:cBhvr>
                                        <p:cTn id="44" dur="1000" fill="hold"/>
                                        <p:tgtEl>
                                          <p:spTgt spid="2662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0" presetClass="entr" presetSubtype="0" fill="hold" grpId="0" nodeType="clickEffect">
                                  <p:stCondLst>
                                    <p:cond delay="0"/>
                                  </p:stCondLst>
                                  <p:iterate type="lt">
                                    <p:tmPct val="10000"/>
                                  </p:iterate>
                                  <p:childTnLst>
                                    <p:set>
                                      <p:cBhvr>
                                        <p:cTn id="48" dur="0" fill="hold">
                                          <p:stCondLst>
                                            <p:cond delay="0"/>
                                          </p:stCondLst>
                                        </p:cTn>
                                        <p:tgtEl>
                                          <p:spTgt spid="26627">
                                            <p:txEl>
                                              <p:pRg st="6" end="6"/>
                                            </p:txEl>
                                          </p:spTgt>
                                        </p:tgtEl>
                                        <p:attrNameLst>
                                          <p:attrName>style.visibility</p:attrName>
                                        </p:attrNameLst>
                                      </p:cBhvr>
                                      <p:to>
                                        <p:strVal val="visible"/>
                                      </p:to>
                                    </p:set>
                                    <p:animEffect transition="in" filter="fade">
                                      <p:cBhvr>
                                        <p:cTn id="49" dur="1000"/>
                                        <p:tgtEl>
                                          <p:spTgt spid="26627">
                                            <p:txEl>
                                              <p:pRg st="6" end="6"/>
                                            </p:txEl>
                                          </p:spTgt>
                                        </p:tgtEl>
                                      </p:cBhvr>
                                    </p:animEffect>
                                    <p:anim calcmode="lin" valueType="num">
                                      <p:cBhvr>
                                        <p:cTn id="50" dur="1000" fill="hold"/>
                                        <p:tgtEl>
                                          <p:spTgt spid="26627">
                                            <p:txEl>
                                              <p:pRg st="6" end="6"/>
                                            </p:txEl>
                                          </p:spTgt>
                                        </p:tgtEl>
                                        <p:attrNameLst>
                                          <p:attrName>ppt_x</p:attrName>
                                        </p:attrNameLst>
                                      </p:cBhvr>
                                      <p:tavLst>
                                        <p:tav tm="0">
                                          <p:val>
                                            <p:strVal val="#ppt_x-.1"/>
                                          </p:val>
                                        </p:tav>
                                        <p:tav tm="100000">
                                          <p:val>
                                            <p:strVal val="#ppt_x"/>
                                          </p:val>
                                        </p:tav>
                                      </p:tavLst>
                                    </p:anim>
                                    <p:anim calcmode="lin" valueType="num">
                                      <p:cBhvr>
                                        <p:cTn id="51" dur="1000" fill="hold"/>
                                        <p:tgtEl>
                                          <p:spTgt spid="2662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40" presetClass="entr" presetSubtype="0" fill="hold" grpId="0" nodeType="clickEffect">
                                  <p:stCondLst>
                                    <p:cond delay="0"/>
                                  </p:stCondLst>
                                  <p:iterate type="lt">
                                    <p:tmPct val="10000"/>
                                  </p:iterate>
                                  <p:childTnLst>
                                    <p:set>
                                      <p:cBhvr>
                                        <p:cTn id="55" dur="0" fill="hold">
                                          <p:stCondLst>
                                            <p:cond delay="0"/>
                                          </p:stCondLst>
                                        </p:cTn>
                                        <p:tgtEl>
                                          <p:spTgt spid="26627">
                                            <p:txEl>
                                              <p:pRg st="7" end="7"/>
                                            </p:txEl>
                                          </p:spTgt>
                                        </p:tgtEl>
                                        <p:attrNameLst>
                                          <p:attrName>style.visibility</p:attrName>
                                        </p:attrNameLst>
                                      </p:cBhvr>
                                      <p:to>
                                        <p:strVal val="visible"/>
                                      </p:to>
                                    </p:set>
                                    <p:animEffect transition="in" filter="fade">
                                      <p:cBhvr>
                                        <p:cTn id="56" dur="1000"/>
                                        <p:tgtEl>
                                          <p:spTgt spid="26627">
                                            <p:txEl>
                                              <p:pRg st="7" end="7"/>
                                            </p:txEl>
                                          </p:spTgt>
                                        </p:tgtEl>
                                      </p:cBhvr>
                                    </p:animEffect>
                                    <p:anim calcmode="lin" valueType="num">
                                      <p:cBhvr>
                                        <p:cTn id="57" dur="1000" fill="hold"/>
                                        <p:tgtEl>
                                          <p:spTgt spid="26627">
                                            <p:txEl>
                                              <p:pRg st="7" end="7"/>
                                            </p:txEl>
                                          </p:spTgt>
                                        </p:tgtEl>
                                        <p:attrNameLst>
                                          <p:attrName>ppt_x</p:attrName>
                                        </p:attrNameLst>
                                      </p:cBhvr>
                                      <p:tavLst>
                                        <p:tav tm="0">
                                          <p:val>
                                            <p:strVal val="#ppt_x-.1"/>
                                          </p:val>
                                        </p:tav>
                                        <p:tav tm="100000">
                                          <p:val>
                                            <p:strVal val="#ppt_x"/>
                                          </p:val>
                                        </p:tav>
                                      </p:tavLst>
                                    </p:anim>
                                    <p:anim calcmode="lin" valueType="num">
                                      <p:cBhvr>
                                        <p:cTn id="58" dur="1000" fill="hold"/>
                                        <p:tgtEl>
                                          <p:spTgt spid="26627">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40" presetClass="entr" presetSubtype="0" fill="hold" grpId="0" nodeType="clickEffect">
                                  <p:stCondLst>
                                    <p:cond delay="0"/>
                                  </p:stCondLst>
                                  <p:iterate type="lt">
                                    <p:tmPct val="10000"/>
                                  </p:iterate>
                                  <p:childTnLst>
                                    <p:set>
                                      <p:cBhvr>
                                        <p:cTn id="62" dur="0" fill="hold">
                                          <p:stCondLst>
                                            <p:cond delay="0"/>
                                          </p:stCondLst>
                                        </p:cTn>
                                        <p:tgtEl>
                                          <p:spTgt spid="26627">
                                            <p:txEl>
                                              <p:pRg st="8" end="8"/>
                                            </p:txEl>
                                          </p:spTgt>
                                        </p:tgtEl>
                                        <p:attrNameLst>
                                          <p:attrName>style.visibility</p:attrName>
                                        </p:attrNameLst>
                                      </p:cBhvr>
                                      <p:to>
                                        <p:strVal val="visible"/>
                                      </p:to>
                                    </p:set>
                                    <p:animEffect transition="in" filter="fade">
                                      <p:cBhvr>
                                        <p:cTn id="63" dur="1000"/>
                                        <p:tgtEl>
                                          <p:spTgt spid="26627">
                                            <p:txEl>
                                              <p:pRg st="8" end="8"/>
                                            </p:txEl>
                                          </p:spTgt>
                                        </p:tgtEl>
                                      </p:cBhvr>
                                    </p:animEffect>
                                    <p:anim calcmode="lin" valueType="num">
                                      <p:cBhvr>
                                        <p:cTn id="64" dur="1000" fill="hold"/>
                                        <p:tgtEl>
                                          <p:spTgt spid="26627">
                                            <p:txEl>
                                              <p:pRg st="8" end="8"/>
                                            </p:txEl>
                                          </p:spTgt>
                                        </p:tgtEl>
                                        <p:attrNameLst>
                                          <p:attrName>ppt_x</p:attrName>
                                        </p:attrNameLst>
                                      </p:cBhvr>
                                      <p:tavLst>
                                        <p:tav tm="0">
                                          <p:val>
                                            <p:strVal val="#ppt_x-.1"/>
                                          </p:val>
                                        </p:tav>
                                        <p:tav tm="100000">
                                          <p:val>
                                            <p:strVal val="#ppt_x"/>
                                          </p:val>
                                        </p:tav>
                                      </p:tavLst>
                                    </p:anim>
                                    <p:anim calcmode="lin" valueType="num">
                                      <p:cBhvr>
                                        <p:cTn id="65" dur="1000" fill="hold"/>
                                        <p:tgtEl>
                                          <p:spTgt spid="26627">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27"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74675" y="588963"/>
            <a:ext cx="8001000" cy="647700"/>
          </a:xfrm>
        </p:spPr>
        <p:txBody>
          <a:bodyPr/>
          <a:lstStyle/>
          <a:p>
            <a:r>
              <a:rPr lang="zh-CN" altLang="en-US"/>
              <a:t>现值指数法（利润指数法</a:t>
            </a:r>
            <a:r>
              <a:rPr lang="en-US" altLang="zh-CN"/>
              <a:t>PI</a:t>
            </a:r>
            <a:r>
              <a:rPr lang="zh-CN" altLang="en-US"/>
              <a:t>）</a:t>
            </a:r>
          </a:p>
        </p:txBody>
      </p:sp>
      <p:sp>
        <p:nvSpPr>
          <p:cNvPr id="23555" name="Rectangle 3"/>
          <p:cNvSpPr>
            <a:spLocks noGrp="1" noChangeArrowheads="1"/>
          </p:cNvSpPr>
          <p:nvPr>
            <p:ph type="body" idx="1"/>
          </p:nvPr>
        </p:nvSpPr>
        <p:spPr/>
        <p:txBody>
          <a:bodyPr/>
          <a:lstStyle/>
          <a:p>
            <a:pPr>
              <a:lnSpc>
                <a:spcPct val="90000"/>
              </a:lnSpc>
            </a:pPr>
            <a:r>
              <a:rPr lang="zh-CN" altLang="en-US"/>
              <a:t>利润指数</a:t>
            </a:r>
            <a:r>
              <a:rPr lang="en-US" altLang="zh-CN"/>
              <a:t>=</a:t>
            </a:r>
            <a:r>
              <a:rPr lang="zh-CN" altLang="en-US"/>
              <a:t>未来报酬的总现值</a:t>
            </a:r>
            <a:r>
              <a:rPr lang="en-US" altLang="zh-CN"/>
              <a:t>/</a:t>
            </a:r>
            <a:r>
              <a:rPr lang="zh-CN" altLang="en-US"/>
              <a:t>初始投资的现值</a:t>
            </a:r>
          </a:p>
          <a:p>
            <a:pPr>
              <a:lnSpc>
                <a:spcPct val="90000"/>
              </a:lnSpc>
            </a:pPr>
            <a:r>
              <a:rPr lang="zh-CN" altLang="en-US"/>
              <a:t>              </a:t>
            </a:r>
            <a:r>
              <a:rPr lang="en-US" altLang="zh-CN"/>
              <a:t>=</a:t>
            </a:r>
            <a:r>
              <a:rPr lang="zh-CN" altLang="en-US"/>
              <a:t>（</a:t>
            </a:r>
            <a:r>
              <a:rPr lang="en-US" altLang="zh-CN"/>
              <a:t>NPV+</a:t>
            </a:r>
            <a:r>
              <a:rPr lang="zh-CN" altLang="en-US"/>
              <a:t>初始投资的现值）</a:t>
            </a:r>
            <a:r>
              <a:rPr lang="en-US" altLang="zh-CN"/>
              <a:t>/</a:t>
            </a:r>
            <a:r>
              <a:rPr lang="zh-CN" altLang="en-US"/>
              <a:t>初始投资的现值</a:t>
            </a:r>
          </a:p>
          <a:p>
            <a:pPr>
              <a:lnSpc>
                <a:spcPct val="90000"/>
              </a:lnSpc>
            </a:pPr>
            <a:r>
              <a:rPr lang="zh-CN" altLang="en-US"/>
              <a:t>              </a:t>
            </a:r>
            <a:r>
              <a:rPr lang="en-US" altLang="zh-CN"/>
              <a:t>=1+ NPV /</a:t>
            </a:r>
            <a:r>
              <a:rPr lang="zh-CN" altLang="en-US"/>
              <a:t>初始投资的现值</a:t>
            </a:r>
          </a:p>
          <a:p>
            <a:pPr>
              <a:lnSpc>
                <a:spcPct val="90000"/>
              </a:lnSpc>
            </a:pPr>
            <a:r>
              <a:rPr lang="en-US" altLang="zh-CN"/>
              <a:t>PI</a:t>
            </a:r>
            <a:r>
              <a:rPr lang="zh-CN" altLang="en-US"/>
              <a:t>法的决策规则：</a:t>
            </a:r>
          </a:p>
          <a:p>
            <a:pPr lvl="1">
              <a:lnSpc>
                <a:spcPct val="90000"/>
              </a:lnSpc>
            </a:pPr>
            <a:r>
              <a:rPr lang="en-US" altLang="zh-CN"/>
              <a:t>PI  〉1</a:t>
            </a:r>
            <a:r>
              <a:rPr lang="zh-CN" altLang="en-US"/>
              <a:t>，方案可行</a:t>
            </a:r>
          </a:p>
          <a:p>
            <a:pPr lvl="1">
              <a:lnSpc>
                <a:spcPct val="90000"/>
              </a:lnSpc>
            </a:pPr>
            <a:r>
              <a:rPr lang="en-US" altLang="zh-CN"/>
              <a:t>PI =1</a:t>
            </a:r>
            <a:r>
              <a:rPr lang="zh-CN" altLang="en-US"/>
              <a:t>，方案可行</a:t>
            </a:r>
          </a:p>
          <a:p>
            <a:pPr lvl="1">
              <a:lnSpc>
                <a:spcPct val="90000"/>
              </a:lnSpc>
            </a:pPr>
            <a:r>
              <a:rPr lang="en-US" altLang="zh-CN"/>
              <a:t>PI〈1</a:t>
            </a:r>
            <a:r>
              <a:rPr lang="zh-CN" altLang="en-US"/>
              <a:t>，方案不可行</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23554"/>
                                        </p:tgtEl>
                                        <p:attrNameLst>
                                          <p:attrName>style.visibility</p:attrName>
                                        </p:attrNameLst>
                                      </p:cBhvr>
                                      <p:to>
                                        <p:strVal val="visible"/>
                                      </p:to>
                                    </p:set>
                                    <p:anim calcmode="lin" valueType="num">
                                      <p:cBhvr additive="base">
                                        <p:cTn id="7" dur="799" fill="hold">
                                          <p:stCondLst>
                                            <p:cond delay="0"/>
                                          </p:stCondLst>
                                        </p:cTn>
                                        <p:tgtEl>
                                          <p:spTgt spid="23554"/>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23554"/>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23555">
                                            <p:txEl>
                                              <p:pRg st="0" end="0"/>
                                            </p:txEl>
                                          </p:spTgt>
                                        </p:tgtEl>
                                        <p:attrNameLst>
                                          <p:attrName>style.visibility</p:attrName>
                                        </p:attrNameLst>
                                      </p:cBhvr>
                                      <p:to>
                                        <p:strVal val="visible"/>
                                      </p:to>
                                    </p:set>
                                    <p:animEffect transition="in" filter="fade">
                                      <p:cBhvr>
                                        <p:cTn id="13" dur="1000"/>
                                        <p:tgtEl>
                                          <p:spTgt spid="23555">
                                            <p:txEl>
                                              <p:pRg st="0" end="0"/>
                                            </p:txEl>
                                          </p:spTgt>
                                        </p:tgtEl>
                                      </p:cBhvr>
                                    </p:animEffect>
                                    <p:anim calcmode="lin" valueType="num">
                                      <p:cBhvr>
                                        <p:cTn id="14" dur="1000" fill="hold"/>
                                        <p:tgtEl>
                                          <p:spTgt spid="23555">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235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23555">
                                            <p:txEl>
                                              <p:pRg st="1" end="1"/>
                                            </p:txEl>
                                          </p:spTgt>
                                        </p:tgtEl>
                                        <p:attrNameLst>
                                          <p:attrName>style.visibility</p:attrName>
                                        </p:attrNameLst>
                                      </p:cBhvr>
                                      <p:to>
                                        <p:strVal val="visible"/>
                                      </p:to>
                                    </p:set>
                                    <p:animEffect transition="in" filter="fade">
                                      <p:cBhvr>
                                        <p:cTn id="20" dur="1000"/>
                                        <p:tgtEl>
                                          <p:spTgt spid="23555">
                                            <p:txEl>
                                              <p:pRg st="1" end="1"/>
                                            </p:txEl>
                                          </p:spTgt>
                                        </p:tgtEl>
                                      </p:cBhvr>
                                    </p:animEffect>
                                    <p:anim calcmode="lin" valueType="num">
                                      <p:cBhvr>
                                        <p:cTn id="21" dur="1000" fill="hold"/>
                                        <p:tgtEl>
                                          <p:spTgt spid="23555">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2355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23555">
                                            <p:txEl>
                                              <p:pRg st="2" end="2"/>
                                            </p:txEl>
                                          </p:spTgt>
                                        </p:tgtEl>
                                        <p:attrNameLst>
                                          <p:attrName>style.visibility</p:attrName>
                                        </p:attrNameLst>
                                      </p:cBhvr>
                                      <p:to>
                                        <p:strVal val="visible"/>
                                      </p:to>
                                    </p:set>
                                    <p:animEffect transition="in" filter="fade">
                                      <p:cBhvr>
                                        <p:cTn id="27" dur="1000"/>
                                        <p:tgtEl>
                                          <p:spTgt spid="23555">
                                            <p:txEl>
                                              <p:pRg st="2" end="2"/>
                                            </p:txEl>
                                          </p:spTgt>
                                        </p:tgtEl>
                                      </p:cBhvr>
                                    </p:animEffect>
                                    <p:anim calcmode="lin" valueType="num">
                                      <p:cBhvr>
                                        <p:cTn id="28" dur="1000" fill="hold"/>
                                        <p:tgtEl>
                                          <p:spTgt spid="23555">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2355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0" presetClass="entr" presetSubtype="0" fill="hold" grpId="0" nodeType="clickEffect">
                                  <p:stCondLst>
                                    <p:cond delay="0"/>
                                  </p:stCondLst>
                                  <p:iterate type="lt">
                                    <p:tmPct val="10000"/>
                                  </p:iterate>
                                  <p:childTnLst>
                                    <p:set>
                                      <p:cBhvr>
                                        <p:cTn id="33" dur="0" fill="hold">
                                          <p:stCondLst>
                                            <p:cond delay="0"/>
                                          </p:stCondLst>
                                        </p:cTn>
                                        <p:tgtEl>
                                          <p:spTgt spid="23555">
                                            <p:txEl>
                                              <p:pRg st="3" end="3"/>
                                            </p:txEl>
                                          </p:spTgt>
                                        </p:tgtEl>
                                        <p:attrNameLst>
                                          <p:attrName>style.visibility</p:attrName>
                                        </p:attrNameLst>
                                      </p:cBhvr>
                                      <p:to>
                                        <p:strVal val="visible"/>
                                      </p:to>
                                    </p:set>
                                    <p:animEffect transition="in" filter="fade">
                                      <p:cBhvr>
                                        <p:cTn id="34" dur="1000"/>
                                        <p:tgtEl>
                                          <p:spTgt spid="23555">
                                            <p:txEl>
                                              <p:pRg st="3" end="3"/>
                                            </p:txEl>
                                          </p:spTgt>
                                        </p:tgtEl>
                                      </p:cBhvr>
                                    </p:animEffect>
                                    <p:anim calcmode="lin" valueType="num">
                                      <p:cBhvr>
                                        <p:cTn id="35" dur="1000" fill="hold"/>
                                        <p:tgtEl>
                                          <p:spTgt spid="23555">
                                            <p:txEl>
                                              <p:pRg st="3" end="3"/>
                                            </p:txEl>
                                          </p:spTgt>
                                        </p:tgtEl>
                                        <p:attrNameLst>
                                          <p:attrName>ppt_x</p:attrName>
                                        </p:attrNameLst>
                                      </p:cBhvr>
                                      <p:tavLst>
                                        <p:tav tm="0">
                                          <p:val>
                                            <p:strVal val="#ppt_x-.1"/>
                                          </p:val>
                                        </p:tav>
                                        <p:tav tm="100000">
                                          <p:val>
                                            <p:strVal val="#ppt_x"/>
                                          </p:val>
                                        </p:tav>
                                      </p:tavLst>
                                    </p:anim>
                                    <p:anim calcmode="lin" valueType="num">
                                      <p:cBhvr>
                                        <p:cTn id="36" dur="1000" fill="hold"/>
                                        <p:tgtEl>
                                          <p:spTgt spid="23555">
                                            <p:txEl>
                                              <p:pRg st="3" end="3"/>
                                            </p:txEl>
                                          </p:spTgt>
                                        </p:tgtEl>
                                        <p:attrNameLst>
                                          <p:attrName>ppt_y</p:attrName>
                                        </p:attrNameLst>
                                      </p:cBhvr>
                                      <p:tavLst>
                                        <p:tav tm="0">
                                          <p:val>
                                            <p:strVal val="#ppt_y"/>
                                          </p:val>
                                        </p:tav>
                                        <p:tav tm="100000">
                                          <p:val>
                                            <p:strVal val="#ppt_y"/>
                                          </p:val>
                                        </p:tav>
                                      </p:tavLst>
                                    </p:anim>
                                  </p:childTnLst>
                                </p:cTn>
                              </p:par>
                              <p:par>
                                <p:cTn id="37" presetID="40" presetClass="entr" presetSubtype="0" fill="hold" grpId="0" nodeType="withEffect">
                                  <p:stCondLst>
                                    <p:cond delay="0"/>
                                  </p:stCondLst>
                                  <p:iterate type="lt">
                                    <p:tmPct val="10000"/>
                                  </p:iterate>
                                  <p:childTnLst>
                                    <p:set>
                                      <p:cBhvr>
                                        <p:cTn id="38" dur="0" fill="hold">
                                          <p:stCondLst>
                                            <p:cond delay="0"/>
                                          </p:stCondLst>
                                        </p:cTn>
                                        <p:tgtEl>
                                          <p:spTgt spid="23555">
                                            <p:txEl>
                                              <p:pRg st="4" end="4"/>
                                            </p:txEl>
                                          </p:spTgt>
                                        </p:tgtEl>
                                        <p:attrNameLst>
                                          <p:attrName>style.visibility</p:attrName>
                                        </p:attrNameLst>
                                      </p:cBhvr>
                                      <p:to>
                                        <p:strVal val="visible"/>
                                      </p:to>
                                    </p:set>
                                    <p:animEffect transition="in" filter="fade">
                                      <p:cBhvr>
                                        <p:cTn id="39" dur="1000"/>
                                        <p:tgtEl>
                                          <p:spTgt spid="23555">
                                            <p:txEl>
                                              <p:pRg st="4" end="4"/>
                                            </p:txEl>
                                          </p:spTgt>
                                        </p:tgtEl>
                                      </p:cBhvr>
                                    </p:animEffect>
                                    <p:anim calcmode="lin" valueType="num">
                                      <p:cBhvr>
                                        <p:cTn id="40" dur="1000" fill="hold"/>
                                        <p:tgtEl>
                                          <p:spTgt spid="23555">
                                            <p:txEl>
                                              <p:pRg st="4" end="4"/>
                                            </p:txEl>
                                          </p:spTgt>
                                        </p:tgtEl>
                                        <p:attrNameLst>
                                          <p:attrName>ppt_x</p:attrName>
                                        </p:attrNameLst>
                                      </p:cBhvr>
                                      <p:tavLst>
                                        <p:tav tm="0">
                                          <p:val>
                                            <p:strVal val="#ppt_x-.1"/>
                                          </p:val>
                                        </p:tav>
                                        <p:tav tm="100000">
                                          <p:val>
                                            <p:strVal val="#ppt_x"/>
                                          </p:val>
                                        </p:tav>
                                      </p:tavLst>
                                    </p:anim>
                                    <p:anim calcmode="lin" valueType="num">
                                      <p:cBhvr>
                                        <p:cTn id="41" dur="1000" fill="hold"/>
                                        <p:tgtEl>
                                          <p:spTgt spid="23555">
                                            <p:txEl>
                                              <p:pRg st="4" end="4"/>
                                            </p:txEl>
                                          </p:spTgt>
                                        </p:tgtEl>
                                        <p:attrNameLst>
                                          <p:attrName>ppt_y</p:attrName>
                                        </p:attrNameLst>
                                      </p:cBhvr>
                                      <p:tavLst>
                                        <p:tav tm="0">
                                          <p:val>
                                            <p:strVal val="#ppt_y"/>
                                          </p:val>
                                        </p:tav>
                                        <p:tav tm="100000">
                                          <p:val>
                                            <p:strVal val="#ppt_y"/>
                                          </p:val>
                                        </p:tav>
                                      </p:tavLst>
                                    </p:anim>
                                  </p:childTnLst>
                                </p:cTn>
                              </p:par>
                              <p:par>
                                <p:cTn id="42" presetID="40" presetClass="entr" presetSubtype="0" fill="hold" grpId="0" nodeType="withEffect">
                                  <p:stCondLst>
                                    <p:cond delay="0"/>
                                  </p:stCondLst>
                                  <p:iterate type="lt">
                                    <p:tmPct val="10000"/>
                                  </p:iterate>
                                  <p:childTnLst>
                                    <p:set>
                                      <p:cBhvr>
                                        <p:cTn id="43" dur="0" fill="hold">
                                          <p:stCondLst>
                                            <p:cond delay="0"/>
                                          </p:stCondLst>
                                        </p:cTn>
                                        <p:tgtEl>
                                          <p:spTgt spid="23555">
                                            <p:txEl>
                                              <p:pRg st="5" end="5"/>
                                            </p:txEl>
                                          </p:spTgt>
                                        </p:tgtEl>
                                        <p:attrNameLst>
                                          <p:attrName>style.visibility</p:attrName>
                                        </p:attrNameLst>
                                      </p:cBhvr>
                                      <p:to>
                                        <p:strVal val="visible"/>
                                      </p:to>
                                    </p:set>
                                    <p:animEffect transition="in" filter="fade">
                                      <p:cBhvr>
                                        <p:cTn id="44" dur="1000"/>
                                        <p:tgtEl>
                                          <p:spTgt spid="23555">
                                            <p:txEl>
                                              <p:pRg st="5" end="5"/>
                                            </p:txEl>
                                          </p:spTgt>
                                        </p:tgtEl>
                                      </p:cBhvr>
                                    </p:animEffect>
                                    <p:anim calcmode="lin" valueType="num">
                                      <p:cBhvr>
                                        <p:cTn id="45" dur="1000" fill="hold"/>
                                        <p:tgtEl>
                                          <p:spTgt spid="23555">
                                            <p:txEl>
                                              <p:pRg st="5" end="5"/>
                                            </p:txEl>
                                          </p:spTgt>
                                        </p:tgtEl>
                                        <p:attrNameLst>
                                          <p:attrName>ppt_x</p:attrName>
                                        </p:attrNameLst>
                                      </p:cBhvr>
                                      <p:tavLst>
                                        <p:tav tm="0">
                                          <p:val>
                                            <p:strVal val="#ppt_x-.1"/>
                                          </p:val>
                                        </p:tav>
                                        <p:tav tm="100000">
                                          <p:val>
                                            <p:strVal val="#ppt_x"/>
                                          </p:val>
                                        </p:tav>
                                      </p:tavLst>
                                    </p:anim>
                                    <p:anim calcmode="lin" valueType="num">
                                      <p:cBhvr>
                                        <p:cTn id="46" dur="1000" fill="hold"/>
                                        <p:tgtEl>
                                          <p:spTgt spid="23555">
                                            <p:txEl>
                                              <p:pRg st="5" end="5"/>
                                            </p:txEl>
                                          </p:spTgt>
                                        </p:tgtEl>
                                        <p:attrNameLst>
                                          <p:attrName>ppt_y</p:attrName>
                                        </p:attrNameLst>
                                      </p:cBhvr>
                                      <p:tavLst>
                                        <p:tav tm="0">
                                          <p:val>
                                            <p:strVal val="#ppt_y"/>
                                          </p:val>
                                        </p:tav>
                                        <p:tav tm="100000">
                                          <p:val>
                                            <p:strVal val="#ppt_y"/>
                                          </p:val>
                                        </p:tav>
                                      </p:tavLst>
                                    </p:anim>
                                  </p:childTnLst>
                                </p:cTn>
                              </p:par>
                              <p:par>
                                <p:cTn id="47" presetID="40" presetClass="entr" presetSubtype="0" fill="hold" grpId="0" nodeType="withEffect">
                                  <p:stCondLst>
                                    <p:cond delay="0"/>
                                  </p:stCondLst>
                                  <p:iterate type="lt">
                                    <p:tmPct val="10000"/>
                                  </p:iterate>
                                  <p:childTnLst>
                                    <p:set>
                                      <p:cBhvr>
                                        <p:cTn id="48" dur="0" fill="hold">
                                          <p:stCondLst>
                                            <p:cond delay="0"/>
                                          </p:stCondLst>
                                        </p:cTn>
                                        <p:tgtEl>
                                          <p:spTgt spid="23555">
                                            <p:txEl>
                                              <p:pRg st="6" end="6"/>
                                            </p:txEl>
                                          </p:spTgt>
                                        </p:tgtEl>
                                        <p:attrNameLst>
                                          <p:attrName>style.visibility</p:attrName>
                                        </p:attrNameLst>
                                      </p:cBhvr>
                                      <p:to>
                                        <p:strVal val="visible"/>
                                      </p:to>
                                    </p:set>
                                    <p:animEffect transition="in" filter="fade">
                                      <p:cBhvr>
                                        <p:cTn id="49" dur="1000"/>
                                        <p:tgtEl>
                                          <p:spTgt spid="23555">
                                            <p:txEl>
                                              <p:pRg st="6" end="6"/>
                                            </p:txEl>
                                          </p:spTgt>
                                        </p:tgtEl>
                                      </p:cBhvr>
                                    </p:animEffect>
                                    <p:anim calcmode="lin" valueType="num">
                                      <p:cBhvr>
                                        <p:cTn id="50" dur="1000" fill="hold"/>
                                        <p:tgtEl>
                                          <p:spTgt spid="23555">
                                            <p:txEl>
                                              <p:pRg st="6" end="6"/>
                                            </p:txEl>
                                          </p:spTgt>
                                        </p:tgtEl>
                                        <p:attrNameLst>
                                          <p:attrName>ppt_x</p:attrName>
                                        </p:attrNameLst>
                                      </p:cBhvr>
                                      <p:tavLst>
                                        <p:tav tm="0">
                                          <p:val>
                                            <p:strVal val="#ppt_x-.1"/>
                                          </p:val>
                                        </p:tav>
                                        <p:tav tm="100000">
                                          <p:val>
                                            <p:strVal val="#ppt_x"/>
                                          </p:val>
                                        </p:tav>
                                      </p:tavLst>
                                    </p:anim>
                                    <p:anim calcmode="lin" valueType="num">
                                      <p:cBhvr>
                                        <p:cTn id="51" dur="1000" fill="hold"/>
                                        <p:tgtEl>
                                          <p:spTgt spid="23555">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5"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74675" y="614363"/>
            <a:ext cx="8001000" cy="596900"/>
          </a:xfrm>
        </p:spPr>
        <p:txBody>
          <a:bodyPr/>
          <a:lstStyle/>
          <a:p>
            <a:r>
              <a:rPr lang="zh-CN" altLang="en-US" sz="3400"/>
              <a:t>第三节    项目风险与投资决策</a:t>
            </a:r>
          </a:p>
        </p:txBody>
      </p:sp>
      <p:sp>
        <p:nvSpPr>
          <p:cNvPr id="14339" name="Rectangle 3"/>
          <p:cNvSpPr>
            <a:spLocks noGrp="1" noChangeArrowheads="1"/>
          </p:cNvSpPr>
          <p:nvPr>
            <p:ph type="body" idx="1"/>
          </p:nvPr>
        </p:nvSpPr>
        <p:spPr/>
        <p:txBody>
          <a:bodyPr/>
          <a:lstStyle/>
          <a:p>
            <a:r>
              <a:rPr lang="zh-CN" altLang="en-US"/>
              <a:t>按风险调整贴现率法</a:t>
            </a:r>
          </a:p>
          <a:p>
            <a:pPr lvl="1"/>
            <a:r>
              <a:rPr lang="zh-CN" altLang="en-US"/>
              <a:t>用资本资产定价模型来调整贴现率</a:t>
            </a:r>
          </a:p>
          <a:p>
            <a:pPr lvl="1"/>
            <a:r>
              <a:rPr lang="zh-CN" altLang="en-US"/>
              <a:t>按项目的风险等级调整贴现率</a:t>
            </a:r>
          </a:p>
          <a:p>
            <a:pPr lvl="1"/>
            <a:r>
              <a:rPr lang="zh-CN" altLang="en-US"/>
              <a:t>按风险报酬率模型来调整贴现率</a:t>
            </a:r>
          </a:p>
          <a:p>
            <a:r>
              <a:rPr lang="zh-CN" altLang="en-US"/>
              <a:t>按风险调整现金流量法</a:t>
            </a:r>
          </a:p>
          <a:p>
            <a:pPr lvl="1"/>
            <a:r>
              <a:rPr lang="zh-CN" altLang="en-US"/>
              <a:t>肯定当量法</a:t>
            </a:r>
          </a:p>
          <a:p>
            <a:endParaRPr lang="en-US" altLang="zh-CN"/>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14338"/>
                                        </p:tgtEl>
                                        <p:attrNameLst>
                                          <p:attrName>style.visibility</p:attrName>
                                        </p:attrNameLst>
                                      </p:cBhvr>
                                      <p:to>
                                        <p:strVal val="visible"/>
                                      </p:to>
                                    </p:set>
                                    <p:anim calcmode="lin" valueType="num">
                                      <p:cBhvr additive="base">
                                        <p:cTn id="7" dur="799" fill="hold">
                                          <p:stCondLst>
                                            <p:cond delay="0"/>
                                          </p:stCondLst>
                                        </p:cTn>
                                        <p:tgtEl>
                                          <p:spTgt spid="14338"/>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1433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14339">
                                            <p:txEl>
                                              <p:pRg st="0" end="0"/>
                                            </p:txEl>
                                          </p:spTgt>
                                        </p:tgtEl>
                                        <p:attrNameLst>
                                          <p:attrName>style.visibility</p:attrName>
                                        </p:attrNameLst>
                                      </p:cBhvr>
                                      <p:to>
                                        <p:strVal val="visible"/>
                                      </p:to>
                                    </p:set>
                                    <p:animEffect transition="in" filter="fade">
                                      <p:cBhvr>
                                        <p:cTn id="13" dur="1000"/>
                                        <p:tgtEl>
                                          <p:spTgt spid="14339">
                                            <p:txEl>
                                              <p:pRg st="0" end="0"/>
                                            </p:txEl>
                                          </p:spTgt>
                                        </p:tgtEl>
                                      </p:cBhvr>
                                    </p:animEffect>
                                    <p:anim calcmode="lin" valueType="num">
                                      <p:cBhvr>
                                        <p:cTn id="14" dur="1000" fill="hold"/>
                                        <p:tgtEl>
                                          <p:spTgt spid="14339">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14339">
                                            <p:txEl>
                                              <p:pRg st="0" end="0"/>
                                            </p:txEl>
                                          </p:spTgt>
                                        </p:tgtEl>
                                        <p:attrNameLst>
                                          <p:attrName>ppt_y</p:attrName>
                                        </p:attrNameLst>
                                      </p:cBhvr>
                                      <p:tavLst>
                                        <p:tav tm="0">
                                          <p:val>
                                            <p:strVal val="#ppt_y"/>
                                          </p:val>
                                        </p:tav>
                                        <p:tav tm="100000">
                                          <p:val>
                                            <p:strVal val="#ppt_y"/>
                                          </p:val>
                                        </p:tav>
                                      </p:tavLst>
                                    </p:anim>
                                  </p:childTnLst>
                                </p:cTn>
                              </p:par>
                              <p:par>
                                <p:cTn id="16" presetID="40" presetClass="entr" presetSubtype="0" fill="hold" grpId="0" nodeType="withEffect">
                                  <p:stCondLst>
                                    <p:cond delay="0"/>
                                  </p:stCondLst>
                                  <p:iterate type="lt">
                                    <p:tmPct val="10000"/>
                                  </p:iterate>
                                  <p:childTnLst>
                                    <p:set>
                                      <p:cBhvr>
                                        <p:cTn id="17" dur="0" fill="hold">
                                          <p:stCondLst>
                                            <p:cond delay="0"/>
                                          </p:stCondLst>
                                        </p:cTn>
                                        <p:tgtEl>
                                          <p:spTgt spid="14339">
                                            <p:txEl>
                                              <p:pRg st="1" end="1"/>
                                            </p:txEl>
                                          </p:spTgt>
                                        </p:tgtEl>
                                        <p:attrNameLst>
                                          <p:attrName>style.visibility</p:attrName>
                                        </p:attrNameLst>
                                      </p:cBhvr>
                                      <p:to>
                                        <p:strVal val="visible"/>
                                      </p:to>
                                    </p:set>
                                    <p:animEffect transition="in" filter="fade">
                                      <p:cBhvr>
                                        <p:cTn id="18" dur="1000"/>
                                        <p:tgtEl>
                                          <p:spTgt spid="14339">
                                            <p:txEl>
                                              <p:pRg st="1" end="1"/>
                                            </p:txEl>
                                          </p:spTgt>
                                        </p:tgtEl>
                                      </p:cBhvr>
                                    </p:animEffect>
                                    <p:anim calcmode="lin" valueType="num">
                                      <p:cBhvr>
                                        <p:cTn id="19" dur="1000" fill="hold"/>
                                        <p:tgtEl>
                                          <p:spTgt spid="14339">
                                            <p:txEl>
                                              <p:pRg st="1" end="1"/>
                                            </p:txEl>
                                          </p:spTgt>
                                        </p:tgtEl>
                                        <p:attrNameLst>
                                          <p:attrName>ppt_x</p:attrName>
                                        </p:attrNameLst>
                                      </p:cBhvr>
                                      <p:tavLst>
                                        <p:tav tm="0">
                                          <p:val>
                                            <p:strVal val="#ppt_x-.1"/>
                                          </p:val>
                                        </p:tav>
                                        <p:tav tm="100000">
                                          <p:val>
                                            <p:strVal val="#ppt_x"/>
                                          </p:val>
                                        </p:tav>
                                      </p:tavLst>
                                    </p:anim>
                                    <p:anim calcmode="lin" valueType="num">
                                      <p:cBhvr>
                                        <p:cTn id="20" dur="1000" fill="hold"/>
                                        <p:tgtEl>
                                          <p:spTgt spid="14339">
                                            <p:txEl>
                                              <p:pRg st="1" end="1"/>
                                            </p:txEl>
                                          </p:spTgt>
                                        </p:tgtEl>
                                        <p:attrNameLst>
                                          <p:attrName>ppt_y</p:attrName>
                                        </p:attrNameLst>
                                      </p:cBhvr>
                                      <p:tavLst>
                                        <p:tav tm="0">
                                          <p:val>
                                            <p:strVal val="#ppt_y"/>
                                          </p:val>
                                        </p:tav>
                                        <p:tav tm="100000">
                                          <p:val>
                                            <p:strVal val="#ppt_y"/>
                                          </p:val>
                                        </p:tav>
                                      </p:tavLst>
                                    </p:anim>
                                  </p:childTnLst>
                                </p:cTn>
                              </p:par>
                              <p:par>
                                <p:cTn id="21" presetID="40" presetClass="entr" presetSubtype="0" fill="hold" grpId="0" nodeType="withEffect">
                                  <p:stCondLst>
                                    <p:cond delay="0"/>
                                  </p:stCondLst>
                                  <p:iterate type="lt">
                                    <p:tmPct val="10000"/>
                                  </p:iterate>
                                  <p:childTnLst>
                                    <p:set>
                                      <p:cBhvr>
                                        <p:cTn id="22" dur="0" fill="hold">
                                          <p:stCondLst>
                                            <p:cond delay="0"/>
                                          </p:stCondLst>
                                        </p:cTn>
                                        <p:tgtEl>
                                          <p:spTgt spid="14339">
                                            <p:txEl>
                                              <p:pRg st="2" end="2"/>
                                            </p:txEl>
                                          </p:spTgt>
                                        </p:tgtEl>
                                        <p:attrNameLst>
                                          <p:attrName>style.visibility</p:attrName>
                                        </p:attrNameLst>
                                      </p:cBhvr>
                                      <p:to>
                                        <p:strVal val="visible"/>
                                      </p:to>
                                    </p:set>
                                    <p:animEffect transition="in" filter="fade">
                                      <p:cBhvr>
                                        <p:cTn id="23" dur="1000"/>
                                        <p:tgtEl>
                                          <p:spTgt spid="14339">
                                            <p:txEl>
                                              <p:pRg st="2" end="2"/>
                                            </p:txEl>
                                          </p:spTgt>
                                        </p:tgtEl>
                                      </p:cBhvr>
                                    </p:animEffect>
                                    <p:anim calcmode="lin" valueType="num">
                                      <p:cBhvr>
                                        <p:cTn id="24" dur="1000" fill="hold"/>
                                        <p:tgtEl>
                                          <p:spTgt spid="14339">
                                            <p:txEl>
                                              <p:pRg st="2" end="2"/>
                                            </p:txEl>
                                          </p:spTgt>
                                        </p:tgtEl>
                                        <p:attrNameLst>
                                          <p:attrName>ppt_x</p:attrName>
                                        </p:attrNameLst>
                                      </p:cBhvr>
                                      <p:tavLst>
                                        <p:tav tm="0">
                                          <p:val>
                                            <p:strVal val="#ppt_x-.1"/>
                                          </p:val>
                                        </p:tav>
                                        <p:tav tm="100000">
                                          <p:val>
                                            <p:strVal val="#ppt_x"/>
                                          </p:val>
                                        </p:tav>
                                      </p:tavLst>
                                    </p:anim>
                                    <p:anim calcmode="lin" valueType="num">
                                      <p:cBhvr>
                                        <p:cTn id="25" dur="1000" fill="hold"/>
                                        <p:tgtEl>
                                          <p:spTgt spid="14339">
                                            <p:txEl>
                                              <p:pRg st="2" end="2"/>
                                            </p:txEl>
                                          </p:spTgt>
                                        </p:tgtEl>
                                        <p:attrNameLst>
                                          <p:attrName>ppt_y</p:attrName>
                                        </p:attrNameLst>
                                      </p:cBhvr>
                                      <p:tavLst>
                                        <p:tav tm="0">
                                          <p:val>
                                            <p:strVal val="#ppt_y"/>
                                          </p:val>
                                        </p:tav>
                                        <p:tav tm="100000">
                                          <p:val>
                                            <p:strVal val="#ppt_y"/>
                                          </p:val>
                                        </p:tav>
                                      </p:tavLst>
                                    </p:anim>
                                  </p:childTnLst>
                                </p:cTn>
                              </p:par>
                              <p:par>
                                <p:cTn id="26" presetID="40" presetClass="entr" presetSubtype="0" fill="hold" grpId="0" nodeType="withEffect">
                                  <p:stCondLst>
                                    <p:cond delay="0"/>
                                  </p:stCondLst>
                                  <p:iterate type="lt">
                                    <p:tmPct val="10000"/>
                                  </p:iterate>
                                  <p:childTnLst>
                                    <p:set>
                                      <p:cBhvr>
                                        <p:cTn id="27" dur="0" fill="hold">
                                          <p:stCondLst>
                                            <p:cond delay="0"/>
                                          </p:stCondLst>
                                        </p:cTn>
                                        <p:tgtEl>
                                          <p:spTgt spid="14339">
                                            <p:txEl>
                                              <p:pRg st="3" end="3"/>
                                            </p:txEl>
                                          </p:spTgt>
                                        </p:tgtEl>
                                        <p:attrNameLst>
                                          <p:attrName>style.visibility</p:attrName>
                                        </p:attrNameLst>
                                      </p:cBhvr>
                                      <p:to>
                                        <p:strVal val="visible"/>
                                      </p:to>
                                    </p:set>
                                    <p:animEffect transition="in" filter="fade">
                                      <p:cBhvr>
                                        <p:cTn id="28" dur="1000"/>
                                        <p:tgtEl>
                                          <p:spTgt spid="14339">
                                            <p:txEl>
                                              <p:pRg st="3" end="3"/>
                                            </p:txEl>
                                          </p:spTgt>
                                        </p:tgtEl>
                                      </p:cBhvr>
                                    </p:animEffect>
                                    <p:anim calcmode="lin" valueType="num">
                                      <p:cBhvr>
                                        <p:cTn id="29" dur="1000" fill="hold"/>
                                        <p:tgtEl>
                                          <p:spTgt spid="14339">
                                            <p:txEl>
                                              <p:pRg st="3" end="3"/>
                                            </p:txEl>
                                          </p:spTgt>
                                        </p:tgtEl>
                                        <p:attrNameLst>
                                          <p:attrName>ppt_x</p:attrName>
                                        </p:attrNameLst>
                                      </p:cBhvr>
                                      <p:tavLst>
                                        <p:tav tm="0">
                                          <p:val>
                                            <p:strVal val="#ppt_x-.1"/>
                                          </p:val>
                                        </p:tav>
                                        <p:tav tm="100000">
                                          <p:val>
                                            <p:strVal val="#ppt_x"/>
                                          </p:val>
                                        </p:tav>
                                      </p:tavLst>
                                    </p:anim>
                                    <p:anim calcmode="lin" valueType="num">
                                      <p:cBhvr>
                                        <p:cTn id="30" dur="1000" fill="hold"/>
                                        <p:tgtEl>
                                          <p:spTgt spid="1433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0" presetClass="entr" presetSubtype="0" fill="hold" grpId="0" nodeType="clickEffect">
                                  <p:stCondLst>
                                    <p:cond delay="0"/>
                                  </p:stCondLst>
                                  <p:iterate type="lt">
                                    <p:tmPct val="10000"/>
                                  </p:iterate>
                                  <p:childTnLst>
                                    <p:set>
                                      <p:cBhvr>
                                        <p:cTn id="34" dur="0" fill="hold">
                                          <p:stCondLst>
                                            <p:cond delay="0"/>
                                          </p:stCondLst>
                                        </p:cTn>
                                        <p:tgtEl>
                                          <p:spTgt spid="14339">
                                            <p:txEl>
                                              <p:pRg st="4" end="4"/>
                                            </p:txEl>
                                          </p:spTgt>
                                        </p:tgtEl>
                                        <p:attrNameLst>
                                          <p:attrName>style.visibility</p:attrName>
                                        </p:attrNameLst>
                                      </p:cBhvr>
                                      <p:to>
                                        <p:strVal val="visible"/>
                                      </p:to>
                                    </p:set>
                                    <p:animEffect transition="in" filter="fade">
                                      <p:cBhvr>
                                        <p:cTn id="35" dur="1000"/>
                                        <p:tgtEl>
                                          <p:spTgt spid="14339">
                                            <p:txEl>
                                              <p:pRg st="4" end="4"/>
                                            </p:txEl>
                                          </p:spTgt>
                                        </p:tgtEl>
                                      </p:cBhvr>
                                    </p:animEffect>
                                    <p:anim calcmode="lin" valueType="num">
                                      <p:cBhvr>
                                        <p:cTn id="36" dur="1000" fill="hold"/>
                                        <p:tgtEl>
                                          <p:spTgt spid="14339">
                                            <p:txEl>
                                              <p:pRg st="4" end="4"/>
                                            </p:txEl>
                                          </p:spTgt>
                                        </p:tgtEl>
                                        <p:attrNameLst>
                                          <p:attrName>ppt_x</p:attrName>
                                        </p:attrNameLst>
                                      </p:cBhvr>
                                      <p:tavLst>
                                        <p:tav tm="0">
                                          <p:val>
                                            <p:strVal val="#ppt_x-.1"/>
                                          </p:val>
                                        </p:tav>
                                        <p:tav tm="100000">
                                          <p:val>
                                            <p:strVal val="#ppt_x"/>
                                          </p:val>
                                        </p:tav>
                                      </p:tavLst>
                                    </p:anim>
                                    <p:anim calcmode="lin" valueType="num">
                                      <p:cBhvr>
                                        <p:cTn id="37" dur="1000" fill="hold"/>
                                        <p:tgtEl>
                                          <p:spTgt spid="14339">
                                            <p:txEl>
                                              <p:pRg st="4" end="4"/>
                                            </p:txEl>
                                          </p:spTgt>
                                        </p:tgtEl>
                                        <p:attrNameLst>
                                          <p:attrName>ppt_y</p:attrName>
                                        </p:attrNameLst>
                                      </p:cBhvr>
                                      <p:tavLst>
                                        <p:tav tm="0">
                                          <p:val>
                                            <p:strVal val="#ppt_y"/>
                                          </p:val>
                                        </p:tav>
                                        <p:tav tm="100000">
                                          <p:val>
                                            <p:strVal val="#ppt_y"/>
                                          </p:val>
                                        </p:tav>
                                      </p:tavLst>
                                    </p:anim>
                                  </p:childTnLst>
                                </p:cTn>
                              </p:par>
                              <p:par>
                                <p:cTn id="38" presetID="40" presetClass="entr" presetSubtype="0" fill="hold" grpId="0" nodeType="withEffect">
                                  <p:stCondLst>
                                    <p:cond delay="0"/>
                                  </p:stCondLst>
                                  <p:iterate type="lt">
                                    <p:tmPct val="10000"/>
                                  </p:iterate>
                                  <p:childTnLst>
                                    <p:set>
                                      <p:cBhvr>
                                        <p:cTn id="39" dur="0" fill="hold">
                                          <p:stCondLst>
                                            <p:cond delay="0"/>
                                          </p:stCondLst>
                                        </p:cTn>
                                        <p:tgtEl>
                                          <p:spTgt spid="14339">
                                            <p:txEl>
                                              <p:pRg st="5" end="5"/>
                                            </p:txEl>
                                          </p:spTgt>
                                        </p:tgtEl>
                                        <p:attrNameLst>
                                          <p:attrName>style.visibility</p:attrName>
                                        </p:attrNameLst>
                                      </p:cBhvr>
                                      <p:to>
                                        <p:strVal val="visible"/>
                                      </p:to>
                                    </p:set>
                                    <p:animEffect transition="in" filter="fade">
                                      <p:cBhvr>
                                        <p:cTn id="40" dur="1000"/>
                                        <p:tgtEl>
                                          <p:spTgt spid="14339">
                                            <p:txEl>
                                              <p:pRg st="5" end="5"/>
                                            </p:txEl>
                                          </p:spTgt>
                                        </p:tgtEl>
                                      </p:cBhvr>
                                    </p:animEffect>
                                    <p:anim calcmode="lin" valueType="num">
                                      <p:cBhvr>
                                        <p:cTn id="41" dur="1000" fill="hold"/>
                                        <p:tgtEl>
                                          <p:spTgt spid="14339">
                                            <p:txEl>
                                              <p:pRg st="5" end="5"/>
                                            </p:txEl>
                                          </p:spTgt>
                                        </p:tgtEl>
                                        <p:attrNameLst>
                                          <p:attrName>ppt_x</p:attrName>
                                        </p:attrNameLst>
                                      </p:cBhvr>
                                      <p:tavLst>
                                        <p:tav tm="0">
                                          <p:val>
                                            <p:strVal val="#ppt_x-.1"/>
                                          </p:val>
                                        </p:tav>
                                        <p:tav tm="100000">
                                          <p:val>
                                            <p:strVal val="#ppt_x"/>
                                          </p:val>
                                        </p:tav>
                                      </p:tavLst>
                                    </p:anim>
                                    <p:anim calcmode="lin" valueType="num">
                                      <p:cBhvr>
                                        <p:cTn id="42" dur="1000" fill="hold"/>
                                        <p:tgtEl>
                                          <p:spTgt spid="14339">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build="p"/>
    </p:bldLst>
  </p:timing>
</p:sld>
</file>

<file path=ppt/theme/theme1.xml><?xml version="1.0" encoding="utf-8"?>
<a:theme xmlns:a="http://schemas.openxmlformats.org/drawingml/2006/main" name="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宋体"/>
        <a:cs typeface=""/>
      </a:majorFont>
      <a:minorFont>
        <a:latin typeface="Verdana"/>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Verdana"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Verdana" pitchFamily="34" charset="0"/>
            <a:ea typeface="宋体" panose="02010600030101010101" pitchFamily="2" charset="-122"/>
          </a:defRPr>
        </a:defPPr>
      </a:lstStyle>
    </a:lnDef>
  </a:objectDefaul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Profile</Template>
  <TotalTime>434</TotalTime>
  <Words>1673</Words>
  <Application>Microsoft Office PowerPoint</Application>
  <PresentationFormat>全屏显示(4:3)</PresentationFormat>
  <Paragraphs>192</Paragraphs>
  <Slides>26</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26</vt:i4>
      </vt:variant>
    </vt:vector>
  </HeadingPairs>
  <TitlesOfParts>
    <vt:vector size="32" baseType="lpstr">
      <vt:lpstr>Times New Roman</vt:lpstr>
      <vt:lpstr>宋体</vt:lpstr>
      <vt:lpstr>Verdana</vt:lpstr>
      <vt:lpstr>Arial</vt:lpstr>
      <vt:lpstr>Wingdings</vt:lpstr>
      <vt:lpstr>Profile</vt:lpstr>
      <vt:lpstr>第五章    企业投资决策</vt:lpstr>
      <vt:lpstr>第一节  现金流量</vt:lpstr>
      <vt:lpstr>二、现金流量的测算</vt:lpstr>
      <vt:lpstr>经营期现金流量</vt:lpstr>
      <vt:lpstr>例题</vt:lpstr>
      <vt:lpstr>甲方案</vt:lpstr>
      <vt:lpstr>乙方案</vt:lpstr>
      <vt:lpstr>三、测算项目现金流应注意的问题</vt:lpstr>
      <vt:lpstr>沉没成本（sunk cost)</vt:lpstr>
      <vt:lpstr>机会成本（opportunity costs)</vt:lpstr>
      <vt:lpstr>增量现金流</vt:lpstr>
      <vt:lpstr>答案</vt:lpstr>
      <vt:lpstr>投资决策：现金流量为什么重要？</vt:lpstr>
      <vt:lpstr>第二节    投资决策指标</vt:lpstr>
      <vt:lpstr>一、非贴现现金流量指标</vt:lpstr>
      <vt:lpstr>例题</vt:lpstr>
      <vt:lpstr>（二）平均报酬率</vt:lpstr>
      <vt:lpstr>二、贴现现金流量指标</vt:lpstr>
      <vt:lpstr>净现值法（NPV)</vt:lpstr>
      <vt:lpstr>例题</vt:lpstr>
      <vt:lpstr>哪个方案更优?</vt:lpstr>
      <vt:lpstr>内涵报酬率法(IRR)</vt:lpstr>
      <vt:lpstr>例题：甲方案</vt:lpstr>
      <vt:lpstr>例题：方案乙</vt:lpstr>
      <vt:lpstr>现值指数法（利润指数法PI）</vt:lpstr>
      <vt:lpstr>第三节    项目风险与投资决策</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第五章    企业投资决策</dc:title>
  <dc:creator>tongli</dc:creator>
  <cp:lastModifiedBy>NTKO</cp:lastModifiedBy>
  <cp:revision>25</cp:revision>
  <dcterms:created xsi:type="dcterms:W3CDTF">2002-11-15T07:21:36Z</dcterms:created>
  <dcterms:modified xsi:type="dcterms:W3CDTF">2015-05-21T09:40:42Z</dcterms:modified>
</cp:coreProperties>
</file>