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98" r:id="rId2"/>
    <p:sldId id="304" r:id="rId3"/>
    <p:sldId id="323" r:id="rId4"/>
    <p:sldId id="328" r:id="rId5"/>
    <p:sldId id="319" r:id="rId6"/>
    <p:sldId id="314" r:id="rId7"/>
    <p:sldId id="315" r:id="rId8"/>
    <p:sldId id="326" r:id="rId9"/>
    <p:sldId id="309" r:id="rId10"/>
    <p:sldId id="308" r:id="rId11"/>
    <p:sldId id="300" r:id="rId12"/>
    <p:sldId id="316" r:id="rId13"/>
    <p:sldId id="301" r:id="rId14"/>
    <p:sldId id="320" r:id="rId15"/>
    <p:sldId id="318" r:id="rId16"/>
    <p:sldId id="302" r:id="rId17"/>
    <p:sldId id="322" r:id="rId18"/>
    <p:sldId id="327" r:id="rId19"/>
    <p:sldId id="329" r:id="rId20"/>
    <p:sldId id="325" r:id="rId21"/>
  </p:sldIdLst>
  <p:sldSz cx="9144000" cy="6858000" type="screen4x3"/>
  <p:notesSz cx="6735763" cy="98663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69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A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96" autoAdjust="0"/>
    <p:restoredTop sz="93971" autoAdjust="0"/>
  </p:normalViewPr>
  <p:slideViewPr>
    <p:cSldViewPr>
      <p:cViewPr varScale="1">
        <p:scale>
          <a:sx n="74" d="100"/>
          <a:sy n="74" d="100"/>
        </p:scale>
        <p:origin x="1266" y="60"/>
      </p:cViewPr>
      <p:guideLst>
        <p:guide orient="horz" pos="2160"/>
        <p:guide pos="2699"/>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14763" y="0"/>
            <a:ext cx="2919412" cy="493713"/>
          </a:xfrm>
          <a:prstGeom prst="rect">
            <a:avLst/>
          </a:prstGeom>
        </p:spPr>
        <p:txBody>
          <a:bodyPr vert="horz" lIns="91440" tIns="45720" rIns="91440" bIns="45720" rtlCol="0"/>
          <a:lstStyle>
            <a:lvl1pPr algn="r">
              <a:defRPr sz="1200"/>
            </a:lvl1pPr>
          </a:lstStyle>
          <a:p>
            <a:fld id="{73DA6A6B-17F4-465E-80EC-80822EEF9CF8}" type="datetimeFigureOut">
              <a:rPr lang="zh-CN" altLang="en-US" smtClean="0"/>
              <a:pPr/>
              <a:t>2015-06-09-Tuesday</a:t>
            </a:fld>
            <a:endParaRPr lang="zh-CN" altLang="en-US"/>
          </a:p>
        </p:txBody>
      </p:sp>
      <p:sp>
        <p:nvSpPr>
          <p:cNvPr id="4" name="页脚占位符 3"/>
          <p:cNvSpPr>
            <a:spLocks noGrp="1"/>
          </p:cNvSpPr>
          <p:nvPr>
            <p:ph type="ftr" sz="quarter" idx="2"/>
          </p:nvPr>
        </p:nvSpPr>
        <p:spPr>
          <a:xfrm>
            <a:off x="0" y="9371013"/>
            <a:ext cx="2919413" cy="493712"/>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14763" y="9371013"/>
            <a:ext cx="2919412" cy="493712"/>
          </a:xfrm>
          <a:prstGeom prst="rect">
            <a:avLst/>
          </a:prstGeom>
        </p:spPr>
        <p:txBody>
          <a:bodyPr vert="horz" lIns="91440" tIns="45720" rIns="91440" bIns="45720" rtlCol="0" anchor="b"/>
          <a:lstStyle>
            <a:lvl1pPr algn="r">
              <a:defRPr sz="1200"/>
            </a:lvl1pPr>
          </a:lstStyle>
          <a:p>
            <a:fld id="{409E71AC-F22A-426F-872B-8AB87EF848EF}" type="slidenum">
              <a:rPr lang="zh-CN" altLang="en-US" smtClean="0"/>
              <a:pPr/>
              <a:t>‹#›</a:t>
            </a:fld>
            <a:endParaRPr lang="zh-CN" altLang="en-US"/>
          </a:p>
        </p:txBody>
      </p:sp>
    </p:spTree>
    <p:extLst>
      <p:ext uri="{BB962C8B-B14F-4D97-AF65-F5344CB8AC3E}">
        <p14:creationId xmlns:p14="http://schemas.microsoft.com/office/powerpoint/2010/main" val="26927404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A862EE28-CF5F-4C33-AC49-7E69487493EE}" type="datetimeFigureOut">
              <a:rPr lang="zh-CN" altLang="en-US" smtClean="0"/>
              <a:pPr/>
              <a:t>2015-06-09-Tuesday</a:t>
            </a:fld>
            <a:endParaRPr lang="zh-CN" altLang="en-US"/>
          </a:p>
        </p:txBody>
      </p:sp>
      <p:sp>
        <p:nvSpPr>
          <p:cNvPr id="4" name="幻灯片图像占位符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3C356CB7-BC12-4D73-AF54-49B2959567A2}" type="slidenum">
              <a:rPr lang="zh-CN" altLang="en-US" smtClean="0"/>
              <a:pPr/>
              <a:t>‹#›</a:t>
            </a:fld>
            <a:endParaRPr lang="zh-CN" altLang="en-US"/>
          </a:p>
        </p:txBody>
      </p:sp>
    </p:spTree>
    <p:extLst>
      <p:ext uri="{BB962C8B-B14F-4D97-AF65-F5344CB8AC3E}">
        <p14:creationId xmlns:p14="http://schemas.microsoft.com/office/powerpoint/2010/main" val="902533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8" name="矩形 7"/>
          <p:cNvSpPr/>
          <p:nvPr userDrawn="1"/>
        </p:nvSpPr>
        <p:spPr>
          <a:xfrm>
            <a:off x="0" y="6237312"/>
            <a:ext cx="9144000" cy="648072"/>
          </a:xfrm>
          <a:prstGeom prst="rect">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灯片编号占位符 5"/>
          <p:cNvSpPr>
            <a:spLocks noGrp="1"/>
          </p:cNvSpPr>
          <p:nvPr>
            <p:ph type="sldNum" sz="quarter" idx="12"/>
          </p:nvPr>
        </p:nvSpPr>
        <p:spPr>
          <a:xfrm>
            <a:off x="6516216" y="6381328"/>
            <a:ext cx="2133600" cy="365125"/>
          </a:xfrm>
        </p:spPr>
        <p:txBody>
          <a:bodyPr/>
          <a:lstStyle>
            <a:lvl1pPr>
              <a:defRPr sz="1800" b="0">
                <a:solidFill>
                  <a:schemeClr val="tx1"/>
                </a:solidFill>
              </a:defRPr>
            </a:lvl1pPr>
          </a:lstStyle>
          <a:p>
            <a:fld id="{1CB7FC5E-8E1B-4DD0-B6BF-A96313A3CF55}" type="slidenum">
              <a:rPr lang="zh-CN" altLang="en-US" smtClean="0"/>
              <a:pPr/>
              <a:t>‹#›</a:t>
            </a:fld>
            <a:endParaRPr lang="zh-CN" altLang="en-US" dirty="0"/>
          </a:p>
        </p:txBody>
      </p:sp>
      <p:sp>
        <p:nvSpPr>
          <p:cNvPr id="10" name="TextBox 9"/>
          <p:cNvSpPr txBox="1"/>
          <p:nvPr userDrawn="1"/>
        </p:nvSpPr>
        <p:spPr>
          <a:xfrm>
            <a:off x="107504" y="6309320"/>
            <a:ext cx="2088232" cy="461665"/>
          </a:xfrm>
          <a:prstGeom prst="rect">
            <a:avLst/>
          </a:prstGeom>
          <a:noFill/>
        </p:spPr>
        <p:txBody>
          <a:bodyPr wrap="square" rtlCol="0">
            <a:spAutoFit/>
          </a:bodyPr>
          <a:lstStyle/>
          <a:p>
            <a:r>
              <a:rPr lang="en-US" altLang="zh-CN" sz="2400" b="1" dirty="0" smtClean="0">
                <a:latin typeface="华文隶书" pitchFamily="2" charset="-122"/>
                <a:ea typeface="华文隶书" pitchFamily="2" charset="-122"/>
              </a:rPr>
              <a:t>www . </a:t>
            </a:r>
            <a:r>
              <a:rPr lang="en-US" altLang="zh-CN" sz="2400" b="1" dirty="0" smtClean="0">
                <a:solidFill>
                  <a:srgbClr val="C00000"/>
                </a:solidFill>
                <a:latin typeface="华文隶书" pitchFamily="2" charset="-122"/>
                <a:ea typeface="华文隶书" pitchFamily="2" charset="-122"/>
              </a:rPr>
              <a:t>cfae</a:t>
            </a:r>
            <a:r>
              <a:rPr lang="en-US" altLang="zh-CN" sz="2400" b="1" dirty="0" smtClean="0">
                <a:latin typeface="华文隶书" pitchFamily="2" charset="-122"/>
                <a:ea typeface="华文隶书" pitchFamily="2" charset="-122"/>
              </a:rPr>
              <a:t> . cn</a:t>
            </a:r>
            <a:endParaRPr lang="zh-CN" altLang="en-US" sz="2400" b="1" dirty="0">
              <a:latin typeface="华文隶书" pitchFamily="2" charset="-122"/>
              <a:ea typeface="华文隶书" pitchFamily="2" charset="-122"/>
            </a:endParaRPr>
          </a:p>
        </p:txBody>
      </p:sp>
      <p:pic>
        <p:nvPicPr>
          <p:cNvPr id="12" name="图片 11" descr="1111.jpg"/>
          <p:cNvPicPr>
            <a:picLocks noChangeAspect="1"/>
          </p:cNvPicPr>
          <p:nvPr userDrawn="1"/>
        </p:nvPicPr>
        <p:blipFill>
          <a:blip r:embed="rId2" cstate="print"/>
          <a:stretch>
            <a:fillRect/>
          </a:stretch>
        </p:blipFill>
        <p:spPr>
          <a:xfrm>
            <a:off x="6516216" y="102569"/>
            <a:ext cx="2448272" cy="576063"/>
          </a:xfrm>
          <a:prstGeom prst="rect">
            <a:avLst/>
          </a:prstGeom>
        </p:spPr>
      </p:pic>
      <p:sp>
        <p:nvSpPr>
          <p:cNvPr id="13" name="Line 8"/>
          <p:cNvSpPr>
            <a:spLocks noChangeShapeType="1"/>
          </p:cNvSpPr>
          <p:nvPr userDrawn="1"/>
        </p:nvSpPr>
        <p:spPr bwMode="auto">
          <a:xfrm>
            <a:off x="0" y="1052736"/>
            <a:ext cx="9144000" cy="0"/>
          </a:xfrm>
          <a:prstGeom prst="line">
            <a:avLst/>
          </a:prstGeom>
          <a:noFill/>
          <a:ln w="381000">
            <a:solidFill>
              <a:srgbClr val="CC0000"/>
            </a:solidFill>
            <a:round/>
            <a:headEnd/>
            <a:tailEnd/>
          </a:ln>
          <a:effectLst/>
        </p:spPr>
        <p:txBody>
          <a:bodyPr/>
          <a:lstStyle/>
          <a:p>
            <a:endParaRPr lang="zh-CN" altLang="en-US"/>
          </a:p>
        </p:txBody>
      </p:sp>
      <p:sp>
        <p:nvSpPr>
          <p:cNvPr id="14" name="Line 7"/>
          <p:cNvSpPr>
            <a:spLocks noChangeShapeType="1"/>
          </p:cNvSpPr>
          <p:nvPr userDrawn="1"/>
        </p:nvSpPr>
        <p:spPr bwMode="auto">
          <a:xfrm>
            <a:off x="0" y="824136"/>
            <a:ext cx="9144000" cy="0"/>
          </a:xfrm>
          <a:prstGeom prst="line">
            <a:avLst/>
          </a:prstGeom>
          <a:noFill/>
          <a:ln w="28575">
            <a:solidFill>
              <a:srgbClr val="CC0000"/>
            </a:solidFill>
            <a:round/>
            <a:headEnd/>
            <a:tailEnd/>
          </a:ln>
          <a:effectLst/>
        </p:spPr>
        <p:txBody>
          <a:bodyPr/>
          <a:lstStyle/>
          <a:p>
            <a:endParaRPr lang="zh-CN" altLang="en-US"/>
          </a:p>
        </p:txBody>
      </p:sp>
      <p:cxnSp>
        <p:nvCxnSpPr>
          <p:cNvPr id="9" name="直接连接符 8"/>
          <p:cNvCxnSpPr/>
          <p:nvPr userDrawn="1"/>
        </p:nvCxnSpPr>
        <p:spPr>
          <a:xfrm>
            <a:off x="0" y="6235724"/>
            <a:ext cx="9144000" cy="1588"/>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hyperlink" Target="&#21271;&#37329;&#25152;&#34701;&#36164;&#31199;&#36161;&#25910;&#30410;&#26435;&#36716;&#35753;&#20132;&#26131;&#35268;&#21017;&#8212;&#12304;2011&#12305;18&#21495;.pdf"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hyperlink" Target="&#26631;&#30340;&#24405;&#20837;.docx" TargetMode="External"/><Relationship Id="rId2" Type="http://schemas.openxmlformats.org/officeDocument/2006/relationships/hyperlink" Target="&#34701;&#36164;&#31199;&#36161;&#25910;&#30410;&#26435;&#36716;&#35753;&#25346;&#29260;&#26448;&#26009;&#28165;&#21333;.docx" TargetMode="External"/><Relationship Id="rId1" Type="http://schemas.openxmlformats.org/officeDocument/2006/relationships/slideLayout" Target="../slideLayouts/slideLayout12.xml"/><Relationship Id="rId4" Type="http://schemas.openxmlformats.org/officeDocument/2006/relationships/hyperlink" Target="&#31454;&#20215;.docx"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21271;&#37329;&#25152;&#34701;&#36164;&#31199;&#36161;&#25910;&#30410;&#26435;&#36716;&#35753;&#20132;&#26131;&#30003;&#35831;&#20070;--&#21334;&#26029;&#22411;&#65288;&#31616;&#21270;&#29256;&#65289;110809.doc" TargetMode="External"/><Relationship Id="rId2" Type="http://schemas.openxmlformats.org/officeDocument/2006/relationships/hyperlink" Target="&#34701;&#36164;&#31199;&#36161;&#25910;&#30410;&#26435;&#36716;&#35753;&#25346;&#29260;&#26448;&#26009;&#28165;&#21333;.docx" TargetMode="External"/><Relationship Id="rId1" Type="http://schemas.openxmlformats.org/officeDocument/2006/relationships/slideLayout" Target="../slideLayouts/slideLayout12.xml"/><Relationship Id="rId6" Type="http://schemas.openxmlformats.org/officeDocument/2006/relationships/hyperlink" Target="&#12298;&#31199;&#36161;&#29289;&#25269;&#25276;&#21512;&#21516;&#12299;.doc" TargetMode="External"/><Relationship Id="rId5" Type="http://schemas.openxmlformats.org/officeDocument/2006/relationships/hyperlink" Target="&#22266;&#23450;&#36164;&#20135;&#36716;&#35753;&#21512;&#21516;.doc" TargetMode="External"/><Relationship Id="rId4" Type="http://schemas.openxmlformats.org/officeDocument/2006/relationships/hyperlink" Target="&#34701;&#36164;&#31199;&#36161;&#21512;&#21516;.doc"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hyperlink" Target="&#26631;&#30340;&#24405;&#20837;.docx" TargetMode="Externa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hyperlink" Target="&#31454;&#20215;.docx" TargetMode="Externa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a:t>
            </a:fld>
            <a:endParaRPr lang="zh-CN" altLang="en-US" dirty="0"/>
          </a:p>
        </p:txBody>
      </p:sp>
      <p:sp>
        <p:nvSpPr>
          <p:cNvPr id="6" name="标题 1"/>
          <p:cNvSpPr txBox="1">
            <a:spLocks/>
          </p:cNvSpPr>
          <p:nvPr/>
        </p:nvSpPr>
        <p:spPr>
          <a:xfrm>
            <a:off x="0" y="1484784"/>
            <a:ext cx="9144000" cy="3024336"/>
          </a:xfrm>
          <a:prstGeom prst="rect">
            <a:avLst/>
          </a:prstGeom>
          <a:noFill/>
          <a:ln>
            <a:noFill/>
          </a:ln>
          <a:effectLst>
            <a:outerShdw blurRad="50800" dist="38100" algn="l" rotWithShape="0">
              <a:srgbClr val="FFC000">
                <a:alpha val="40000"/>
              </a:srgbClr>
            </a:outerShdw>
          </a:effectLst>
        </p:spPr>
        <p:txBody>
          <a:bodyPr/>
          <a:lstStyle/>
          <a:p>
            <a:pPr marR="0" lvl="0" indent="0" algn="ctr" fontAlgn="auto">
              <a:lnSpc>
                <a:spcPct val="150000"/>
              </a:lnSpc>
              <a:spcBef>
                <a:spcPct val="0"/>
              </a:spcBef>
              <a:spcAft>
                <a:spcPts val="0"/>
              </a:spcAft>
              <a:buClrTx/>
              <a:buSzTx/>
              <a:buFontTx/>
              <a:buNone/>
              <a:tabLst/>
              <a:defRPr/>
            </a:pPr>
            <a:r>
              <a:rPr lang="zh-CN" altLang="en-US" sz="5400" b="1" dirty="0" smtClean="0">
                <a:latin typeface="楷体_GB2312"/>
                <a:ea typeface="仿宋_GB2312" pitchFamily="49" charset="-122"/>
              </a:rPr>
              <a:t>融资租赁收益权转让</a:t>
            </a:r>
            <a:endParaRPr lang="en-US" altLang="zh-CN" sz="5400" b="1" dirty="0" smtClean="0">
              <a:latin typeface="楷体_GB2312"/>
              <a:ea typeface="仿宋_GB2312" pitchFamily="49" charset="-122"/>
            </a:endParaRPr>
          </a:p>
          <a:p>
            <a:pPr marR="0" lvl="0" indent="0" algn="ctr" fontAlgn="auto">
              <a:lnSpc>
                <a:spcPct val="150000"/>
              </a:lnSpc>
              <a:spcBef>
                <a:spcPct val="0"/>
              </a:spcBef>
              <a:spcAft>
                <a:spcPts val="0"/>
              </a:spcAft>
              <a:buClrTx/>
              <a:buSzTx/>
              <a:buFontTx/>
              <a:buNone/>
              <a:tabLst/>
              <a:defRPr/>
            </a:pPr>
            <a:r>
              <a:rPr lang="zh-CN" altLang="en-US" sz="5400" b="1" dirty="0" smtClean="0">
                <a:latin typeface="楷体_GB2312"/>
                <a:ea typeface="仿宋_GB2312" pitchFamily="49" charset="-122"/>
              </a:rPr>
              <a:t>业务</a:t>
            </a:r>
            <a:r>
              <a:rPr lang="zh-CN" altLang="en-US" sz="5400" b="1" dirty="0" smtClean="0">
                <a:latin typeface="楷体_GB2312"/>
                <a:ea typeface="仿宋_GB2312" pitchFamily="49" charset="-122"/>
              </a:rPr>
              <a:t>介绍</a:t>
            </a:r>
            <a:endParaRPr lang="en-US" altLang="zh-CN" sz="5400" b="1" dirty="0" smtClean="0">
              <a:latin typeface="楷体_GB2312"/>
              <a:ea typeface="仿宋_GB2312" pitchFamily="49" charset="-122"/>
            </a:endParaRPr>
          </a:p>
          <a:p>
            <a:pPr marR="0" lvl="0" indent="0" algn="ctr" fontAlgn="auto">
              <a:lnSpc>
                <a:spcPct val="150000"/>
              </a:lnSpc>
              <a:spcBef>
                <a:spcPct val="0"/>
              </a:spcBef>
              <a:spcAft>
                <a:spcPts val="0"/>
              </a:spcAft>
              <a:buClrTx/>
              <a:buSzTx/>
              <a:buFontTx/>
              <a:buNone/>
              <a:tabLst/>
              <a:defRPr/>
            </a:pPr>
            <a:r>
              <a:rPr lang="zh-CN" altLang="en-US" sz="1600" b="1" dirty="0" smtClean="0">
                <a:latin typeface="楷体_GB2312"/>
                <a:ea typeface="仿宋_GB2312" pitchFamily="49" charset="-122"/>
              </a:rPr>
              <a:t>租赁视界推荐材料</a:t>
            </a:r>
            <a:endParaRPr lang="zh-CN" altLang="en-US" sz="1600" b="1" dirty="0">
              <a:latin typeface="楷体_GB2312"/>
              <a:ea typeface="仿宋_GB2312" pitchFamily="49" charset="-122"/>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2</a:t>
            </a:fld>
            <a:endParaRPr lang="zh-CN" altLang="en-US" dirty="0"/>
          </a:p>
        </p:txBody>
      </p:sp>
      <p:sp>
        <p:nvSpPr>
          <p:cNvPr id="4" name="TextBox 3"/>
          <p:cNvSpPr txBox="1"/>
          <p:nvPr/>
        </p:nvSpPr>
        <p:spPr>
          <a:xfrm>
            <a:off x="142844" y="571480"/>
            <a:ext cx="8858312" cy="698268"/>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目录</a:t>
            </a:r>
            <a:endParaRPr lang="en-US" altLang="zh-CN" sz="2400" b="1" dirty="0" smtClean="0">
              <a:solidFill>
                <a:schemeClr val="bg1"/>
              </a:solidFill>
              <a:latin typeface="+mn-ea"/>
            </a:endParaRPr>
          </a:p>
        </p:txBody>
      </p:sp>
      <p:sp>
        <p:nvSpPr>
          <p:cNvPr id="9" name="TextBox 8"/>
          <p:cNvSpPr txBox="1"/>
          <p:nvPr/>
        </p:nvSpPr>
        <p:spPr>
          <a:xfrm>
            <a:off x="683568" y="1271657"/>
            <a:ext cx="7416824" cy="4678204"/>
          </a:xfrm>
          <a:prstGeom prst="rect">
            <a:avLst/>
          </a:prstGeom>
          <a:solidFill>
            <a:schemeClr val="bg1"/>
          </a:solidFill>
          <a:ln>
            <a:solidFill>
              <a:schemeClr val="bg1"/>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US" altLang="zh-CN" sz="1400" b="1" dirty="0" smtClean="0"/>
              <a:t>       </a:t>
            </a:r>
          </a:p>
          <a:p>
            <a:r>
              <a:rPr lang="zh-CN" altLang="en-US" sz="1400" b="1" dirty="0" smtClean="0"/>
              <a:t>    一、背景介绍</a:t>
            </a:r>
            <a:endParaRPr lang="en-US" altLang="zh-CN" sz="1400" b="1" dirty="0" smtClean="0"/>
          </a:p>
          <a:p>
            <a:endParaRPr lang="en-US" altLang="zh-CN" sz="1400" b="1" dirty="0" smtClean="0"/>
          </a:p>
          <a:p>
            <a:r>
              <a:rPr lang="en-US" altLang="zh-CN" sz="1400" b="1" dirty="0" smtClean="0"/>
              <a:t>    </a:t>
            </a:r>
            <a:r>
              <a:rPr lang="zh-CN" altLang="en-US" sz="1400" b="1" dirty="0" smtClean="0"/>
              <a:t>二、定义及交易类型</a:t>
            </a:r>
            <a:endParaRPr lang="en-US" altLang="zh-CN" sz="1400" b="1" dirty="0" smtClean="0"/>
          </a:p>
          <a:p>
            <a:endParaRPr lang="en-US" altLang="zh-CN" sz="1400" b="1" dirty="0" smtClean="0"/>
          </a:p>
          <a:p>
            <a:r>
              <a:rPr lang="zh-CN" altLang="en-US" sz="1400" b="1" dirty="0" smtClean="0"/>
              <a:t>    三、业务流程框架图</a:t>
            </a:r>
            <a:endParaRPr lang="en-US" altLang="zh-CN" sz="1400" b="1" dirty="0" smtClean="0"/>
          </a:p>
          <a:p>
            <a:endParaRPr lang="en-US" altLang="zh-CN" sz="1400" b="1" dirty="0" smtClean="0"/>
          </a:p>
          <a:p>
            <a:r>
              <a:rPr lang="zh-CN" altLang="en-US" sz="1400" b="1" dirty="0" smtClean="0"/>
              <a:t>    四、申请项目挂牌要点（环节）</a:t>
            </a:r>
            <a:endParaRPr lang="en-US" altLang="zh-CN" sz="1400" b="1" dirty="0" smtClean="0"/>
          </a:p>
          <a:p>
            <a:endParaRPr lang="en-US" altLang="zh-CN" sz="1400" b="1" dirty="0" smtClean="0"/>
          </a:p>
          <a:p>
            <a:r>
              <a:rPr lang="zh-CN" altLang="en-US" sz="1400" b="1" dirty="0" smtClean="0"/>
              <a:t>    五、市场准入</a:t>
            </a:r>
            <a:endParaRPr lang="en-US" altLang="zh-CN" sz="1400" b="1" dirty="0" smtClean="0"/>
          </a:p>
          <a:p>
            <a:r>
              <a:rPr lang="en-US" altLang="zh-CN" sz="1400" b="1" dirty="0" smtClean="0"/>
              <a:t>              1. </a:t>
            </a:r>
            <a:r>
              <a:rPr lang="zh-CN" altLang="en-US" sz="1400" b="1" dirty="0" smtClean="0"/>
              <a:t>对出租人</a:t>
            </a:r>
            <a:r>
              <a:rPr lang="en-US" sz="1400" b="1" dirty="0" smtClean="0"/>
              <a:t>/</a:t>
            </a:r>
            <a:r>
              <a:rPr lang="zh-CN" altLang="en-US" sz="1400" b="1" dirty="0" smtClean="0"/>
              <a:t>转让方的准入要求</a:t>
            </a:r>
            <a:endParaRPr lang="en-US" altLang="zh-CN" sz="1400" b="1" dirty="0" smtClean="0"/>
          </a:p>
          <a:p>
            <a:pPr lvl="0"/>
            <a:r>
              <a:rPr lang="en-US" altLang="zh-CN" sz="1400" b="1" dirty="0" smtClean="0"/>
              <a:t>              2. </a:t>
            </a:r>
            <a:r>
              <a:rPr lang="zh-CN" altLang="en-US" sz="1400" b="1" dirty="0" smtClean="0"/>
              <a:t>承租人需具备条件</a:t>
            </a:r>
            <a:endParaRPr lang="en-US" altLang="zh-CN" sz="1400" b="1" dirty="0" smtClean="0"/>
          </a:p>
          <a:p>
            <a:pPr lvl="0"/>
            <a:endParaRPr lang="en-US" altLang="zh-CN" sz="1400" b="1" dirty="0" smtClean="0"/>
          </a:p>
          <a:p>
            <a:r>
              <a:rPr lang="zh-CN" altLang="en-US" sz="1400" b="1" dirty="0" smtClean="0"/>
              <a:t>    六、议价</a:t>
            </a:r>
            <a:r>
              <a:rPr lang="en-US" altLang="zh-CN" sz="1400" b="1" dirty="0" smtClean="0"/>
              <a:t>/</a:t>
            </a:r>
            <a:r>
              <a:rPr lang="zh-CN" altLang="en-US" sz="1400" b="1" dirty="0" smtClean="0"/>
              <a:t>竞价（环节）</a:t>
            </a:r>
            <a:endParaRPr lang="en-US" altLang="zh-CN" sz="1400" b="1" dirty="0" smtClean="0"/>
          </a:p>
          <a:p>
            <a:endParaRPr lang="en-US" altLang="zh-CN" sz="1400" b="1" dirty="0" smtClean="0"/>
          </a:p>
          <a:p>
            <a:r>
              <a:rPr lang="zh-CN" altLang="en-US" sz="1400" b="1" dirty="0" smtClean="0"/>
              <a:t>    七、成交签约（环节）</a:t>
            </a:r>
            <a:endParaRPr lang="en-US" altLang="zh-CN" sz="1400" b="1" dirty="0" smtClean="0"/>
          </a:p>
          <a:p>
            <a:endParaRPr lang="en-US" altLang="zh-CN" sz="1400" b="1" dirty="0" smtClean="0"/>
          </a:p>
          <a:p>
            <a:r>
              <a:rPr lang="zh-CN" altLang="en-US" sz="1400" b="1" dirty="0" smtClean="0"/>
              <a:t>    八、交易后管理</a:t>
            </a:r>
            <a:endParaRPr lang="en-US" altLang="zh-CN" sz="1400" b="1" dirty="0" smtClean="0"/>
          </a:p>
          <a:p>
            <a:endParaRPr lang="en-US" altLang="zh-CN" sz="1400" b="1" dirty="0" smtClean="0"/>
          </a:p>
          <a:p>
            <a:r>
              <a:rPr lang="en-US" altLang="zh-CN" sz="1400" b="1" dirty="0" smtClean="0"/>
              <a:t>    </a:t>
            </a:r>
            <a:r>
              <a:rPr lang="zh-CN" altLang="en-US" sz="1400" b="1" dirty="0" smtClean="0"/>
              <a:t>九、产品优势</a:t>
            </a:r>
            <a:endParaRPr lang="en-US" altLang="zh-CN" sz="1400" b="1" dirty="0" smtClean="0"/>
          </a:p>
          <a:p>
            <a:endParaRPr lang="en-US" altLang="zh-CN" b="1" dirty="0" smtClean="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3</a:t>
            </a:fld>
            <a:endParaRPr lang="zh-CN" altLang="en-US" dirty="0"/>
          </a:p>
        </p:txBody>
      </p:sp>
      <p:sp>
        <p:nvSpPr>
          <p:cNvPr id="3" name="TextBox 2"/>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一、背景介绍</a:t>
            </a:r>
            <a:endParaRPr lang="en-US" altLang="zh-CN" sz="2400" b="1" dirty="0" smtClean="0">
              <a:solidFill>
                <a:schemeClr val="bg1"/>
              </a:solidFill>
              <a:latin typeface="+mn-ea"/>
            </a:endParaRPr>
          </a:p>
        </p:txBody>
      </p:sp>
      <p:sp>
        <p:nvSpPr>
          <p:cNvPr id="4" name="TextBox 3"/>
          <p:cNvSpPr txBox="1"/>
          <p:nvPr/>
        </p:nvSpPr>
        <p:spPr>
          <a:xfrm>
            <a:off x="250192" y="1556792"/>
            <a:ext cx="8570280" cy="4493538"/>
          </a:xfrm>
          <a:prstGeom prst="rect">
            <a:avLst/>
          </a:prstGeom>
          <a:noFill/>
          <a:ln>
            <a:noFill/>
          </a:ln>
        </p:spPr>
        <p:txBody>
          <a:bodyPr wrap="square" rtlCol="0">
            <a:spAutoFit/>
          </a:bodyPr>
          <a:lstStyle/>
          <a:p>
            <a:pPr marL="457200" lvl="0" indent="-457200"/>
            <a:r>
              <a:rPr lang="zh-CN" altLang="en-US" sz="2200" b="1" dirty="0" smtClean="0">
                <a:latin typeface="+mn-ea"/>
              </a:rPr>
              <a:t>背景：</a:t>
            </a:r>
            <a:endParaRPr lang="en-US" altLang="zh-CN" sz="2200" b="1" dirty="0" smtClean="0">
              <a:latin typeface="+mn-ea"/>
            </a:endParaRPr>
          </a:p>
          <a:p>
            <a:pPr marL="457200" lvl="0" indent="-457200"/>
            <a:endParaRPr lang="en-US" altLang="zh-CN" sz="2200" b="1" dirty="0" smtClean="0">
              <a:latin typeface="+mn-ea"/>
            </a:endParaRPr>
          </a:p>
          <a:p>
            <a:pPr marL="457200" lvl="0" indent="-457200">
              <a:buFont typeface="+mj-lt"/>
              <a:buAutoNum type="arabicPeriod"/>
            </a:pPr>
            <a:r>
              <a:rPr lang="zh-CN" altLang="en-US" sz="2200" dirty="0" smtClean="0">
                <a:latin typeface="+mn-ea"/>
              </a:rPr>
              <a:t>商务部系租赁公司分为外资和内资两类，可参照商务部</a:t>
            </a:r>
            <a:r>
              <a:rPr lang="en-US" altLang="zh-CN" sz="2200" dirty="0" smtClean="0">
                <a:latin typeface="+mn-ea"/>
              </a:rPr>
              <a:t>《</a:t>
            </a:r>
            <a:r>
              <a:rPr lang="zh-CN" altLang="en-US" sz="2200" dirty="0" smtClean="0">
                <a:latin typeface="+mn-ea"/>
              </a:rPr>
              <a:t>外商投资租赁业管理办法</a:t>
            </a:r>
            <a:r>
              <a:rPr lang="en-US" altLang="zh-CN" sz="2200" dirty="0" smtClean="0">
                <a:latin typeface="+mn-ea"/>
              </a:rPr>
              <a:t>》</a:t>
            </a:r>
            <a:r>
              <a:rPr lang="zh-CN" altLang="en-US" sz="2200" dirty="0" smtClean="0">
                <a:latin typeface="+mn-ea"/>
              </a:rPr>
              <a:t>（商务部令</a:t>
            </a:r>
            <a:r>
              <a:rPr lang="en-US" sz="2200" dirty="0" smtClean="0">
                <a:latin typeface="+mn-ea"/>
              </a:rPr>
              <a:t>2005</a:t>
            </a:r>
            <a:r>
              <a:rPr lang="zh-CN" altLang="en-US" sz="2200" dirty="0" smtClean="0">
                <a:latin typeface="+mn-ea"/>
              </a:rPr>
              <a:t>年第</a:t>
            </a:r>
            <a:r>
              <a:rPr lang="en-US" sz="2200" dirty="0" smtClean="0">
                <a:latin typeface="+mn-ea"/>
              </a:rPr>
              <a:t>5</a:t>
            </a:r>
            <a:r>
              <a:rPr lang="zh-CN" altLang="en-US" sz="2200" dirty="0" smtClean="0">
                <a:latin typeface="+mn-ea"/>
              </a:rPr>
              <a:t>号）、</a:t>
            </a:r>
            <a:r>
              <a:rPr lang="en-US" altLang="zh-CN" sz="2200" dirty="0" smtClean="0">
                <a:latin typeface="+mn-ea"/>
              </a:rPr>
              <a:t>《</a:t>
            </a:r>
            <a:r>
              <a:rPr lang="zh-CN" altLang="en-US" sz="2200" dirty="0" smtClean="0">
                <a:latin typeface="+mn-ea"/>
              </a:rPr>
              <a:t>商务部、国家税务总局关于从事融资租赁业务有关问题的通知</a:t>
            </a:r>
            <a:r>
              <a:rPr lang="en-US" altLang="zh-CN" sz="2200" dirty="0" smtClean="0">
                <a:latin typeface="+mn-ea"/>
              </a:rPr>
              <a:t>》</a:t>
            </a:r>
            <a:r>
              <a:rPr lang="zh-CN" altLang="en-US" sz="2200" dirty="0" smtClean="0">
                <a:latin typeface="+mn-ea"/>
              </a:rPr>
              <a:t>（商建发</a:t>
            </a:r>
            <a:r>
              <a:rPr lang="en-US" sz="2200" dirty="0" smtClean="0">
                <a:latin typeface="+mn-ea"/>
              </a:rPr>
              <a:t>[2004]560</a:t>
            </a:r>
            <a:r>
              <a:rPr lang="zh-CN" altLang="en-US" sz="2200" dirty="0" smtClean="0">
                <a:latin typeface="+mn-ea"/>
              </a:rPr>
              <a:t>号）</a:t>
            </a:r>
            <a:endParaRPr lang="en-US" altLang="zh-CN" sz="2200" dirty="0" smtClean="0">
              <a:latin typeface="+mn-ea"/>
            </a:endParaRPr>
          </a:p>
          <a:p>
            <a:pPr marL="457200" lvl="0" indent="-457200">
              <a:buFont typeface="+mj-lt"/>
              <a:buAutoNum type="arabicPeriod"/>
            </a:pPr>
            <a:endParaRPr lang="zh-CN" altLang="en-US" sz="2200" dirty="0" smtClean="0">
              <a:latin typeface="+mn-ea"/>
            </a:endParaRPr>
          </a:p>
          <a:p>
            <a:pPr marL="457200" lvl="0" indent="-457200">
              <a:buFont typeface="+mj-lt"/>
              <a:buAutoNum type="arabicPeriod"/>
            </a:pPr>
            <a:r>
              <a:rPr lang="zh-CN" altLang="en-US" sz="2200" dirty="0" smtClean="0">
                <a:latin typeface="+mn-ea"/>
              </a:rPr>
              <a:t>银监会系租赁公司为金融租赁公司，可参照银监会</a:t>
            </a:r>
            <a:r>
              <a:rPr lang="en-US" altLang="zh-CN" sz="2200" dirty="0" smtClean="0">
                <a:latin typeface="+mn-ea"/>
              </a:rPr>
              <a:t>《</a:t>
            </a:r>
            <a:r>
              <a:rPr lang="zh-CN" altLang="en-US" sz="2200" dirty="0" smtClean="0">
                <a:latin typeface="+mn-ea"/>
              </a:rPr>
              <a:t>金融租赁公司管理办法</a:t>
            </a:r>
            <a:r>
              <a:rPr lang="en-US" altLang="zh-CN" sz="2200" dirty="0" smtClean="0">
                <a:latin typeface="+mn-ea"/>
              </a:rPr>
              <a:t>》</a:t>
            </a:r>
            <a:r>
              <a:rPr lang="zh-CN" altLang="en-US" sz="2200" dirty="0" smtClean="0">
                <a:latin typeface="+mn-ea"/>
              </a:rPr>
              <a:t>（银监会令</a:t>
            </a:r>
            <a:r>
              <a:rPr lang="en-US" sz="2200" dirty="0" smtClean="0">
                <a:latin typeface="+mn-ea"/>
              </a:rPr>
              <a:t>2007</a:t>
            </a:r>
            <a:r>
              <a:rPr lang="zh-CN" altLang="en-US" sz="2200" dirty="0" smtClean="0">
                <a:latin typeface="+mn-ea"/>
              </a:rPr>
              <a:t>年第</a:t>
            </a:r>
            <a:r>
              <a:rPr lang="en-US" sz="2200" dirty="0" smtClean="0">
                <a:latin typeface="+mn-ea"/>
              </a:rPr>
              <a:t>1</a:t>
            </a:r>
            <a:r>
              <a:rPr lang="zh-CN" altLang="en-US" sz="2200" dirty="0" smtClean="0">
                <a:latin typeface="+mn-ea"/>
              </a:rPr>
              <a:t>号） </a:t>
            </a:r>
            <a:endParaRPr lang="en-US" altLang="zh-CN" sz="2200" dirty="0" smtClean="0">
              <a:latin typeface="+mn-ea"/>
            </a:endParaRPr>
          </a:p>
          <a:p>
            <a:pPr marL="457200" lvl="0" indent="-457200">
              <a:buFont typeface="+mj-lt"/>
              <a:buAutoNum type="arabicPeriod"/>
            </a:pPr>
            <a:endParaRPr lang="zh-CN" altLang="en-US" sz="2200" dirty="0" smtClean="0">
              <a:latin typeface="+mn-ea"/>
            </a:endParaRPr>
          </a:p>
          <a:p>
            <a:r>
              <a:rPr lang="en-US" sz="2200" dirty="0" smtClean="0">
                <a:latin typeface="+mn-ea"/>
              </a:rPr>
              <a:t>       </a:t>
            </a:r>
            <a:r>
              <a:rPr lang="zh-CN" altLang="en-US" sz="2200" dirty="0" smtClean="0">
                <a:latin typeface="+mn-ea"/>
              </a:rPr>
              <a:t>特点：银监会系租赁公司比照对银行的监管，受资本充足率及规模限制；商务部系租赁公司在此方面限制相对较少。 </a:t>
            </a:r>
          </a:p>
          <a:p>
            <a:pPr marL="457200" lvl="0" indent="-457200"/>
            <a:endParaRPr lang="en-US" altLang="zh-CN" sz="2200" dirty="0" smtClean="0">
              <a:latin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4</a:t>
            </a:fld>
            <a:endParaRPr lang="zh-CN" altLang="en-US" dirty="0"/>
          </a:p>
        </p:txBody>
      </p:sp>
      <p:sp>
        <p:nvSpPr>
          <p:cNvPr id="3" name="TextBox 2"/>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一、背景介绍</a:t>
            </a:r>
            <a:endParaRPr lang="en-US" altLang="zh-CN" sz="2400" b="1" dirty="0" smtClean="0">
              <a:solidFill>
                <a:schemeClr val="bg1"/>
              </a:solidFill>
              <a:latin typeface="+mn-ea"/>
            </a:endParaRPr>
          </a:p>
        </p:txBody>
      </p:sp>
      <p:sp>
        <p:nvSpPr>
          <p:cNvPr id="4" name="TextBox 3"/>
          <p:cNvSpPr txBox="1"/>
          <p:nvPr/>
        </p:nvSpPr>
        <p:spPr>
          <a:xfrm>
            <a:off x="250192" y="1556792"/>
            <a:ext cx="8570280" cy="3477875"/>
          </a:xfrm>
          <a:prstGeom prst="rect">
            <a:avLst/>
          </a:prstGeom>
          <a:noFill/>
          <a:ln>
            <a:noFill/>
          </a:ln>
        </p:spPr>
        <p:txBody>
          <a:bodyPr wrap="square" rtlCol="0">
            <a:spAutoFit/>
          </a:bodyPr>
          <a:lstStyle/>
          <a:p>
            <a:pPr marL="457200" lvl="0" indent="-457200"/>
            <a:r>
              <a:rPr lang="zh-CN" altLang="en-US" sz="2200" b="1" dirty="0" smtClean="0">
                <a:latin typeface="+mn-ea"/>
              </a:rPr>
              <a:t>背景：</a:t>
            </a:r>
            <a:endParaRPr lang="en-US" altLang="zh-CN" sz="2200" b="1" dirty="0" smtClean="0">
              <a:latin typeface="+mn-ea"/>
            </a:endParaRPr>
          </a:p>
          <a:p>
            <a:pPr marL="457200" lvl="0" indent="-457200"/>
            <a:endParaRPr lang="en-US" altLang="zh-CN" sz="2200" b="1" dirty="0" smtClean="0">
              <a:latin typeface="+mn-ea"/>
            </a:endParaRPr>
          </a:p>
          <a:p>
            <a:pPr marL="457200" indent="-457200"/>
            <a:r>
              <a:rPr lang="zh-CN" altLang="en-US" sz="2200" dirty="0" smtClean="0">
                <a:latin typeface="+mn-ea"/>
              </a:rPr>
              <a:t>        在发达国家，融资租赁业已成为与银行信贷、证券并驾齐驱的三大金融工具之一。目前中国的租赁渗透率约为</a:t>
            </a:r>
            <a:r>
              <a:rPr lang="en-US" altLang="zh-CN" sz="2200" dirty="0" smtClean="0">
                <a:latin typeface="+mn-ea"/>
              </a:rPr>
              <a:t>2%</a:t>
            </a:r>
            <a:r>
              <a:rPr lang="zh-CN" altLang="en-US" sz="2200" dirty="0" smtClean="0">
                <a:latin typeface="+mn-ea"/>
              </a:rPr>
              <a:t>左右，与发达租赁市场占</a:t>
            </a:r>
            <a:r>
              <a:rPr lang="en-US" altLang="zh-CN" sz="2200" dirty="0" smtClean="0">
                <a:latin typeface="+mn-ea"/>
              </a:rPr>
              <a:t>10%-15%</a:t>
            </a:r>
            <a:r>
              <a:rPr lang="zh-CN" altLang="en-US" sz="2200" dirty="0" smtClean="0">
                <a:latin typeface="+mn-ea"/>
              </a:rPr>
              <a:t>的渗透率相比还有</a:t>
            </a:r>
            <a:r>
              <a:rPr lang="en-US" altLang="zh-CN" sz="2200" dirty="0" smtClean="0">
                <a:latin typeface="+mn-ea"/>
              </a:rPr>
              <a:t>5-7</a:t>
            </a:r>
            <a:r>
              <a:rPr lang="zh-CN" altLang="en-US" sz="2200" dirty="0" smtClean="0">
                <a:latin typeface="+mn-ea"/>
              </a:rPr>
              <a:t>倍的增长量。</a:t>
            </a:r>
            <a:endParaRPr lang="en-US" altLang="zh-CN" sz="2200" dirty="0" smtClean="0">
              <a:latin typeface="+mn-ea"/>
            </a:endParaRPr>
          </a:p>
          <a:p>
            <a:pPr marL="457200" indent="-457200"/>
            <a:endParaRPr lang="en-US" altLang="zh-CN" sz="2200" dirty="0" smtClean="0">
              <a:latin typeface="+mn-ea"/>
            </a:endParaRPr>
          </a:p>
          <a:p>
            <a:pPr marL="457200" indent="-457200"/>
            <a:r>
              <a:rPr lang="zh-CN" altLang="en-US" sz="2200" dirty="0" smtClean="0">
                <a:latin typeface="+mn-ea"/>
              </a:rPr>
              <a:t>        租赁资产缺乏流动性制约了租赁业务的发展。商务部系租赁公司受到融资渠道的制约</a:t>
            </a:r>
            <a:r>
              <a:rPr lang="en-US" altLang="zh-CN" sz="2200" dirty="0" smtClean="0">
                <a:latin typeface="+mn-ea"/>
              </a:rPr>
              <a:t>;</a:t>
            </a:r>
            <a:r>
              <a:rPr lang="zh-CN" altLang="en-US" sz="2200" dirty="0" smtClean="0">
                <a:latin typeface="+mn-ea"/>
              </a:rPr>
              <a:t>银监会系租赁公司受到资产规模的制约。</a:t>
            </a:r>
            <a:endParaRPr lang="en-US" altLang="zh-CN" sz="2200" dirty="0" smtClean="0">
              <a:latin typeface="+mn-ea"/>
            </a:endParaRPr>
          </a:p>
          <a:p>
            <a:pPr marL="457200" lvl="0" indent="-457200"/>
            <a:endParaRPr lang="en-US" altLang="zh-CN" sz="2200" dirty="0" smtClean="0">
              <a:latin typeface="+mn-ea"/>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5</a:t>
            </a:fld>
            <a:endParaRPr lang="zh-CN" altLang="en-US" dirty="0"/>
          </a:p>
        </p:txBody>
      </p:sp>
      <p:sp>
        <p:nvSpPr>
          <p:cNvPr id="3" name="TextBox 2"/>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一、背景介绍</a:t>
            </a:r>
            <a:endParaRPr lang="en-US" altLang="zh-CN" sz="2400" b="1" dirty="0" smtClean="0">
              <a:solidFill>
                <a:schemeClr val="bg1"/>
              </a:solidFill>
              <a:latin typeface="+mn-ea"/>
            </a:endParaRPr>
          </a:p>
        </p:txBody>
      </p:sp>
      <p:sp>
        <p:nvSpPr>
          <p:cNvPr id="4" name="TextBox 3"/>
          <p:cNvSpPr txBox="1"/>
          <p:nvPr/>
        </p:nvSpPr>
        <p:spPr>
          <a:xfrm>
            <a:off x="35496" y="1790814"/>
            <a:ext cx="8642288" cy="3816429"/>
          </a:xfrm>
          <a:prstGeom prst="rect">
            <a:avLst/>
          </a:prstGeom>
          <a:noFill/>
          <a:ln>
            <a:noFill/>
          </a:ln>
        </p:spPr>
        <p:txBody>
          <a:bodyPr wrap="square" rtlCol="0">
            <a:spAutoFit/>
          </a:bodyPr>
          <a:lstStyle/>
          <a:p>
            <a:pPr marL="457200" indent="-457200"/>
            <a:r>
              <a:rPr lang="zh-CN" altLang="en-US" sz="2200" dirty="0" smtClean="0">
                <a:latin typeface="+mn-ea"/>
              </a:rPr>
              <a:t>        为进一步丰富交易品种，规范金融资产交易市场，北京金融资产交易所于</a:t>
            </a:r>
            <a:r>
              <a:rPr lang="en-US" altLang="zh-CN" sz="2200" dirty="0" smtClean="0">
                <a:latin typeface="+mn-ea"/>
              </a:rPr>
              <a:t>2011</a:t>
            </a:r>
            <a:r>
              <a:rPr lang="zh-CN" altLang="en-US" sz="2200" dirty="0" smtClean="0">
                <a:latin typeface="+mn-ea"/>
              </a:rPr>
              <a:t>年</a:t>
            </a:r>
            <a:r>
              <a:rPr lang="en-US" altLang="zh-CN" sz="2200" dirty="0" smtClean="0">
                <a:latin typeface="+mn-ea"/>
              </a:rPr>
              <a:t>5</a:t>
            </a:r>
            <a:r>
              <a:rPr lang="zh-CN" altLang="en-US" sz="2200" dirty="0" smtClean="0">
                <a:latin typeface="+mn-ea"/>
              </a:rPr>
              <a:t>月</a:t>
            </a:r>
            <a:r>
              <a:rPr lang="en-US" altLang="zh-CN" sz="2200" dirty="0" smtClean="0">
                <a:latin typeface="+mn-ea"/>
              </a:rPr>
              <a:t>17</a:t>
            </a:r>
            <a:r>
              <a:rPr lang="zh-CN" altLang="en-US" sz="2200" dirty="0" smtClean="0">
                <a:latin typeface="+mn-ea"/>
              </a:rPr>
              <a:t>日发布</a:t>
            </a:r>
            <a:r>
              <a:rPr lang="en-US" altLang="zh-CN" sz="2200" dirty="0" smtClean="0">
                <a:latin typeface="+mn-ea"/>
              </a:rPr>
              <a:t>《</a:t>
            </a:r>
            <a:r>
              <a:rPr lang="zh-CN" altLang="en-US" sz="2200" dirty="0" smtClean="0">
                <a:latin typeface="+mn-ea"/>
                <a:hlinkClick r:id="rId2" action="ppaction://hlinkfile"/>
              </a:rPr>
              <a:t>北京金融资产交易所融资租赁收益权转让交易规则</a:t>
            </a:r>
            <a:r>
              <a:rPr lang="en-US" altLang="zh-CN" sz="2200" dirty="0" smtClean="0">
                <a:latin typeface="+mn-ea"/>
              </a:rPr>
              <a:t>》</a:t>
            </a:r>
            <a:r>
              <a:rPr lang="zh-CN" altLang="en-US" sz="2200" dirty="0" smtClean="0">
                <a:latin typeface="+mn-ea"/>
              </a:rPr>
              <a:t>。</a:t>
            </a:r>
            <a:endParaRPr lang="en-US" altLang="zh-CN" sz="2200" dirty="0" smtClean="0">
              <a:latin typeface="+mn-ea"/>
            </a:endParaRPr>
          </a:p>
          <a:p>
            <a:pPr marL="457200" indent="-457200"/>
            <a:endParaRPr lang="en-US" altLang="zh-CN" sz="2200" dirty="0" smtClean="0">
              <a:latin typeface="+mn-ea"/>
            </a:endParaRPr>
          </a:p>
          <a:p>
            <a:pPr marL="457200" indent="-457200"/>
            <a:r>
              <a:rPr lang="zh-CN" altLang="en-US" sz="2200" dirty="0" smtClean="0">
                <a:latin typeface="+mn-ea"/>
              </a:rPr>
              <a:t>        北金所根据相关法律法规制定融资租赁收益权转让交易规则，并以国家政策为导向，建立了完备的市场准入标准，对出租人</a:t>
            </a:r>
            <a:r>
              <a:rPr lang="en-US" altLang="zh-CN" sz="2200" dirty="0" smtClean="0">
                <a:latin typeface="+mn-ea"/>
              </a:rPr>
              <a:t>/</a:t>
            </a:r>
            <a:r>
              <a:rPr lang="zh-CN" altLang="en-US" sz="2200" dirty="0" smtClean="0">
                <a:latin typeface="+mn-ea"/>
              </a:rPr>
              <a:t>转让方、承租人、受让方、租赁物等方面制定了严格的准入标准，以降低交易风险。</a:t>
            </a:r>
            <a:endParaRPr lang="en-US" altLang="zh-CN" sz="2200" dirty="0" smtClean="0">
              <a:latin typeface="+mn-ea"/>
            </a:endParaRPr>
          </a:p>
          <a:p>
            <a:pPr marL="457200" indent="-457200"/>
            <a:endParaRPr lang="en-US" altLang="zh-CN" sz="2200" dirty="0" smtClean="0">
              <a:latin typeface="+mn-ea"/>
            </a:endParaRPr>
          </a:p>
          <a:p>
            <a:pPr marL="457200" indent="-457200"/>
            <a:r>
              <a:rPr lang="zh-CN" altLang="en-US" sz="2200" dirty="0" smtClean="0">
                <a:latin typeface="+mn-ea"/>
              </a:rPr>
              <a:t>        通过开展融资租赁收益权转让交易可有效实现租赁公司与银行及其他合格投资者之间的资源流动。</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6</a:t>
            </a:fld>
            <a:endParaRPr lang="zh-CN" altLang="en-US" dirty="0"/>
          </a:p>
        </p:txBody>
      </p:sp>
      <p:sp>
        <p:nvSpPr>
          <p:cNvPr id="4" name="TextBox 3"/>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二、定义及交易类型</a:t>
            </a:r>
            <a:endParaRPr lang="en-US" altLang="zh-CN" sz="2400" b="1" dirty="0" smtClean="0">
              <a:solidFill>
                <a:schemeClr val="bg1"/>
              </a:solidFill>
              <a:latin typeface="+mn-ea"/>
            </a:endParaRPr>
          </a:p>
        </p:txBody>
      </p:sp>
      <p:sp>
        <p:nvSpPr>
          <p:cNvPr id="5" name="TextBox 4"/>
          <p:cNvSpPr txBox="1"/>
          <p:nvPr/>
        </p:nvSpPr>
        <p:spPr>
          <a:xfrm>
            <a:off x="467544" y="1412776"/>
            <a:ext cx="7786742" cy="4462760"/>
          </a:xfrm>
          <a:prstGeom prst="rect">
            <a:avLst/>
          </a:prstGeom>
          <a:noFill/>
        </p:spPr>
        <p:txBody>
          <a:bodyPr wrap="square" rtlCol="0">
            <a:spAutoFit/>
          </a:bodyPr>
          <a:lstStyle/>
          <a:p>
            <a:endParaRPr lang="en-US" altLang="zh-CN" sz="2400" b="1" dirty="0" smtClean="0"/>
          </a:p>
          <a:p>
            <a:r>
              <a:rPr lang="zh-CN" altLang="en-US" sz="2400" b="1" dirty="0" smtClean="0"/>
              <a:t>定义：</a:t>
            </a:r>
            <a:endParaRPr lang="en-US" altLang="zh-CN" sz="2400" b="1" dirty="0" smtClean="0"/>
          </a:p>
          <a:p>
            <a:endParaRPr lang="en-US" altLang="zh-CN" sz="2000" dirty="0" smtClean="0"/>
          </a:p>
          <a:p>
            <a:r>
              <a:rPr lang="zh-CN" altLang="en-US" sz="2400" dirty="0" smtClean="0"/>
              <a:t>          </a:t>
            </a:r>
            <a:r>
              <a:rPr lang="zh-CN" altLang="en-US" sz="2200" dirty="0" smtClean="0"/>
              <a:t>融资租赁收益权转让交易，是指在出租人与承租人</a:t>
            </a:r>
            <a:r>
              <a:rPr lang="zh-CN" altLang="en-US" sz="2200" dirty="0" smtClean="0">
                <a:solidFill>
                  <a:srgbClr val="FF0000"/>
                </a:solidFill>
              </a:rPr>
              <a:t>形成融资租赁关系</a:t>
            </a:r>
            <a:r>
              <a:rPr lang="zh-CN" altLang="en-US" sz="2200" dirty="0" smtClean="0"/>
              <a:t>的前提下，在北金所组织下，融资租赁收益权持有人作为转让方将融资租赁合同项下租赁业务对应的收取租金的相应权益（包括未到期应收租金债权和作为出租人享有的其他权利）一并转让给符合法律法规及规范性文件规定，或经相关监管部门许可的合格投资者，由合格投资者作为融资租赁收益权受让方承接相应权利和义务，并向转让方支付转让对价的交易行为。</a:t>
            </a:r>
            <a:endParaRPr lang="en-US" altLang="zh-CN" sz="2200" dirty="0" smtClean="0"/>
          </a:p>
          <a:p>
            <a:endParaRPr lang="en-US" altLang="zh-CN" sz="2000" dirty="0" smtClean="0"/>
          </a:p>
          <a:p>
            <a:endParaRPr lang="en-US" altLang="zh-CN" dirty="0" smtClean="0"/>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7</a:t>
            </a:fld>
            <a:endParaRPr lang="zh-CN" altLang="en-US" dirty="0"/>
          </a:p>
        </p:txBody>
      </p:sp>
      <p:sp>
        <p:nvSpPr>
          <p:cNvPr id="4" name="TextBox 3"/>
          <p:cNvSpPr txBox="1"/>
          <p:nvPr/>
        </p:nvSpPr>
        <p:spPr>
          <a:xfrm>
            <a:off x="467544" y="1628800"/>
            <a:ext cx="8208912" cy="4154984"/>
          </a:xfrm>
          <a:prstGeom prst="rect">
            <a:avLst/>
          </a:prstGeom>
          <a:noFill/>
        </p:spPr>
        <p:txBody>
          <a:bodyPr wrap="square" rtlCol="0">
            <a:spAutoFit/>
          </a:bodyPr>
          <a:lstStyle/>
          <a:p>
            <a:r>
              <a:rPr lang="zh-CN" altLang="en-US" sz="2400" b="1" dirty="0" smtClean="0"/>
              <a:t>交易类型：</a:t>
            </a:r>
            <a:endParaRPr lang="en-US" altLang="zh-CN" sz="2400" b="1" dirty="0" smtClean="0"/>
          </a:p>
          <a:p>
            <a:endParaRPr lang="en-US" altLang="zh-CN" sz="2000" dirty="0" smtClean="0"/>
          </a:p>
          <a:p>
            <a:r>
              <a:rPr lang="zh-CN" altLang="en-US" sz="2000" dirty="0" smtClean="0"/>
              <a:t>         根据租赁业务自身特点，融资租赁收益权转让的交易类型可分为回购型转让交易和卖断型转让交易。</a:t>
            </a:r>
          </a:p>
          <a:p>
            <a:endParaRPr lang="en-US" altLang="zh-CN" sz="2000" dirty="0" smtClean="0"/>
          </a:p>
          <a:p>
            <a:r>
              <a:rPr lang="zh-CN" altLang="en-US" sz="2000" b="1" dirty="0" smtClean="0"/>
              <a:t>          回购型转让交易</a:t>
            </a:r>
            <a:r>
              <a:rPr lang="zh-CN" altLang="en-US" sz="2000" dirty="0" smtClean="0"/>
              <a:t>是指受让方向转让方支付转让对价后，在转让协议的约定回购事项发生时须由转让方购回约定融资租赁收益权的转让交易行为。</a:t>
            </a:r>
            <a:endParaRPr lang="en-US" altLang="zh-CN" sz="2000" dirty="0" smtClean="0"/>
          </a:p>
          <a:p>
            <a:endParaRPr lang="zh-CN" altLang="en-US" sz="2000" dirty="0" smtClean="0"/>
          </a:p>
          <a:p>
            <a:r>
              <a:rPr lang="zh-CN" altLang="en-US" sz="2000" b="1" dirty="0" smtClean="0"/>
              <a:t>          卖断型转让交易</a:t>
            </a:r>
            <a:r>
              <a:rPr lang="zh-CN" altLang="en-US" sz="2000" dirty="0" smtClean="0"/>
              <a:t>是指受让方向转让方支付转让对价后，若承租人因资信原因在约定期限内不能足额偿付应收租金，受让方无权向转让方追索未偿租金的转让交易行为。</a:t>
            </a:r>
          </a:p>
          <a:p>
            <a:endParaRPr lang="zh-CN" altLang="en-US" sz="2000" dirty="0"/>
          </a:p>
        </p:txBody>
      </p:sp>
      <p:sp>
        <p:nvSpPr>
          <p:cNvPr id="5" name="TextBox 4"/>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二、定义及交易类型</a:t>
            </a:r>
            <a:endParaRPr lang="en-US" altLang="zh-CN" sz="2400" b="1" dirty="0" smtClean="0">
              <a:solidFill>
                <a:schemeClr val="bg1"/>
              </a:solidFill>
              <a:latin typeface="+mn-ea"/>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8</a:t>
            </a:fld>
            <a:endParaRPr lang="zh-CN" altLang="en-US" dirty="0"/>
          </a:p>
        </p:txBody>
      </p:sp>
      <p:sp>
        <p:nvSpPr>
          <p:cNvPr id="3" name="TextBox 2"/>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二、定义及交易类型</a:t>
            </a:r>
            <a:endParaRPr lang="en-US" altLang="zh-CN" sz="2400" b="1" dirty="0" smtClean="0">
              <a:solidFill>
                <a:schemeClr val="bg1"/>
              </a:solidFill>
              <a:latin typeface="+mn-ea"/>
            </a:endParaRPr>
          </a:p>
        </p:txBody>
      </p:sp>
      <p:graphicFrame>
        <p:nvGraphicFramePr>
          <p:cNvPr id="4" name="表格 3"/>
          <p:cNvGraphicFramePr>
            <a:graphicFrameLocks noGrp="1"/>
          </p:cNvGraphicFramePr>
          <p:nvPr/>
        </p:nvGraphicFramePr>
        <p:xfrm>
          <a:off x="971600" y="1700808"/>
          <a:ext cx="7272807" cy="3616176"/>
        </p:xfrm>
        <a:graphic>
          <a:graphicData uri="http://schemas.openxmlformats.org/drawingml/2006/table">
            <a:tbl>
              <a:tblPr firstRow="1" bandRow="1">
                <a:tableStyleId>{5C22544A-7EE6-4342-B048-85BDC9FD1C3A}</a:tableStyleId>
              </a:tblPr>
              <a:tblGrid>
                <a:gridCol w="2424269"/>
                <a:gridCol w="2424269"/>
                <a:gridCol w="2424269"/>
              </a:tblGrid>
              <a:tr h="890044">
                <a:tc>
                  <a:txBody>
                    <a:bodyPr/>
                    <a:lstStyle/>
                    <a:p>
                      <a:pPr marL="0" algn="ctr" defTabSz="914400" rtl="0" eaLnBrk="1" latinLnBrk="0" hangingPunct="1"/>
                      <a:r>
                        <a:rPr lang="zh-CN" altLang="en-US" sz="2400" b="1" kern="1200" dirty="0" smtClean="0">
                          <a:solidFill>
                            <a:schemeClr val="tx1"/>
                          </a:solidFill>
                          <a:latin typeface="+mn-lt"/>
                          <a:ea typeface="+mn-ea"/>
                          <a:cs typeface="+mn-cs"/>
                        </a:rPr>
                        <a:t>交易类型</a:t>
                      </a:r>
                      <a:endParaRPr lang="zh-CN" altLang="en-US" sz="2400" b="1" kern="1200" dirty="0">
                        <a:solidFill>
                          <a:schemeClr val="tx1"/>
                        </a:solidFill>
                        <a:latin typeface="+mn-lt"/>
                        <a:ea typeface="+mn-ea"/>
                        <a:cs typeface="+mn-cs"/>
                      </a:endParaRPr>
                    </a:p>
                  </a:txBody>
                  <a:tcPr anchor="ctr">
                    <a:solidFill>
                      <a:srgbClr val="00B0F0"/>
                    </a:solidFill>
                  </a:tcPr>
                </a:tc>
                <a:tc>
                  <a:txBody>
                    <a:bodyPr/>
                    <a:lstStyle/>
                    <a:p>
                      <a:pPr algn="ctr"/>
                      <a:r>
                        <a:rPr lang="zh-CN" altLang="en-US" sz="2400" b="1" dirty="0" smtClean="0">
                          <a:solidFill>
                            <a:schemeClr val="tx1"/>
                          </a:solidFill>
                        </a:rPr>
                        <a:t>转让方</a:t>
                      </a:r>
                      <a:endParaRPr lang="zh-CN" altLang="en-US" sz="2400" b="1" dirty="0">
                        <a:solidFill>
                          <a:schemeClr val="tx1"/>
                        </a:solidFill>
                      </a:endParaRPr>
                    </a:p>
                  </a:txBody>
                  <a:tcPr anchor="ctr">
                    <a:solidFill>
                      <a:srgbClr val="00B0F0"/>
                    </a:solidFill>
                  </a:tcPr>
                </a:tc>
                <a:tc>
                  <a:txBody>
                    <a:bodyPr/>
                    <a:lstStyle/>
                    <a:p>
                      <a:pPr algn="ctr"/>
                      <a:r>
                        <a:rPr lang="zh-CN" altLang="en-US" sz="2400" dirty="0" smtClean="0">
                          <a:solidFill>
                            <a:schemeClr val="tx1"/>
                          </a:solidFill>
                        </a:rPr>
                        <a:t>受让方</a:t>
                      </a:r>
                      <a:endParaRPr lang="zh-CN" altLang="en-US" sz="2400" dirty="0">
                        <a:solidFill>
                          <a:schemeClr val="tx1"/>
                        </a:solidFill>
                      </a:endParaRPr>
                    </a:p>
                  </a:txBody>
                  <a:tcPr anchor="ctr">
                    <a:solidFill>
                      <a:srgbClr val="00B0F0"/>
                    </a:solidFill>
                  </a:tcPr>
                </a:tc>
              </a:tr>
              <a:tr h="1407968">
                <a:tc>
                  <a:txBody>
                    <a:bodyPr/>
                    <a:lstStyle/>
                    <a:p>
                      <a:pPr algn="ctr"/>
                      <a:r>
                        <a:rPr lang="zh-CN" altLang="en-US" sz="2400" dirty="0" smtClean="0"/>
                        <a:t>卖断型</a:t>
                      </a:r>
                      <a:endParaRPr lang="zh-CN" altLang="en-US" sz="2400" dirty="0"/>
                    </a:p>
                  </a:txBody>
                  <a:tcPr anchor="ctr"/>
                </a:tc>
                <a:tc>
                  <a:txBody>
                    <a:bodyPr/>
                    <a:lstStyle/>
                    <a:p>
                      <a:pPr>
                        <a:buFont typeface="Arial" pitchFamily="34" charset="0"/>
                        <a:buChar char="•"/>
                      </a:pPr>
                      <a:r>
                        <a:rPr lang="zh-CN" altLang="en-US" dirty="0" smtClean="0"/>
                        <a:t>金融系租赁公司释放规模压力</a:t>
                      </a:r>
                      <a:endParaRPr lang="zh-CN" altLang="en-US" dirty="0"/>
                    </a:p>
                  </a:txBody>
                  <a:tcPr anchor="ctr"/>
                </a:tc>
                <a:tc>
                  <a:txBody>
                    <a:bodyPr/>
                    <a:lstStyle/>
                    <a:p>
                      <a:pPr>
                        <a:buFont typeface="Arial" pitchFamily="34" charset="0"/>
                        <a:buChar char="•"/>
                      </a:pPr>
                      <a:r>
                        <a:rPr lang="zh-CN" altLang="en-US" dirty="0" smtClean="0"/>
                        <a:t>重点关注承租人的还款能力。</a:t>
                      </a:r>
                      <a:endParaRPr lang="zh-CN" altLang="en-US" dirty="0"/>
                    </a:p>
                  </a:txBody>
                  <a:tcPr anchor="ctr"/>
                </a:tc>
              </a:tr>
              <a:tr h="1318164">
                <a:tc>
                  <a:txBody>
                    <a:bodyPr/>
                    <a:lstStyle/>
                    <a:p>
                      <a:pPr algn="ctr"/>
                      <a:r>
                        <a:rPr lang="zh-CN" altLang="en-US" sz="2400" dirty="0" smtClean="0"/>
                        <a:t>回购型</a:t>
                      </a:r>
                      <a:endParaRPr lang="zh-CN" altLang="en-US" sz="2400" dirty="0"/>
                    </a:p>
                  </a:txBody>
                  <a:tcPr anchor="ctr"/>
                </a:tc>
                <a:tc>
                  <a:txBody>
                    <a:bodyPr/>
                    <a:lstStyle/>
                    <a:p>
                      <a:pPr>
                        <a:buFont typeface="Arial" pitchFamily="34" charset="0"/>
                        <a:buChar char="•"/>
                      </a:pPr>
                      <a:r>
                        <a:rPr lang="zh-CN" altLang="en-US" dirty="0" smtClean="0"/>
                        <a:t>商务部系租赁公司融资渠道多元化</a:t>
                      </a:r>
                      <a:endParaRPr lang="zh-CN" altLang="en-US"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zh-CN" altLang="en-US" dirty="0" smtClean="0"/>
                        <a:t>除关注承租人的还款能力外，还需关注转让方</a:t>
                      </a:r>
                      <a:r>
                        <a:rPr lang="en-US" altLang="zh-CN" dirty="0" smtClean="0"/>
                        <a:t>/</a:t>
                      </a:r>
                      <a:r>
                        <a:rPr lang="zh-CN" altLang="en-US" dirty="0" smtClean="0"/>
                        <a:t>出租人的回购能力</a:t>
                      </a:r>
                    </a:p>
                  </a:txBody>
                  <a:tcPr anchor="ct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nvSpPr>
        <p:spPr bwMode="auto">
          <a:xfrm>
            <a:off x="2483768" y="2924944"/>
            <a:ext cx="1728192" cy="1728192"/>
          </a:xfrm>
          <a:prstGeom prst="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宋体" charset="-122"/>
              <a:cs typeface="华文楷体"/>
            </a:endParaRPr>
          </a:p>
        </p:txBody>
      </p:sp>
      <p:sp>
        <p:nvSpPr>
          <p:cNvPr id="70" name="圆角矩形 69"/>
          <p:cNvSpPr/>
          <p:nvPr/>
        </p:nvSpPr>
        <p:spPr bwMode="auto">
          <a:xfrm>
            <a:off x="0" y="1412776"/>
            <a:ext cx="1835696" cy="720080"/>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zh-CN" altLang="en-US" sz="2000" b="1" dirty="0" smtClean="0">
                <a:solidFill>
                  <a:schemeClr val="tx1"/>
                </a:solidFill>
                <a:ea typeface="宋体" charset="-122"/>
              </a:rPr>
              <a:t>融资租赁收益权持有人</a:t>
            </a:r>
            <a:endParaRPr kumimoji="0" lang="zh-CN" altLang="en-US" sz="2000" b="1" i="0" u="none" strike="noStrike" cap="none" normalizeH="0" baseline="0" dirty="0" smtClean="0">
              <a:ln>
                <a:noFill/>
              </a:ln>
              <a:solidFill>
                <a:schemeClr val="tx1"/>
              </a:solidFill>
              <a:effectLst/>
              <a:latin typeface="Arial" charset="0"/>
              <a:ea typeface="宋体" charset="-122"/>
              <a:cs typeface="华文楷体"/>
            </a:endParaRPr>
          </a:p>
        </p:txBody>
      </p:sp>
      <p:sp>
        <p:nvSpPr>
          <p:cNvPr id="71" name="线形标注 2(带边框和强调线) 70">
            <a:hlinkClick r:id="rId2" action="ppaction://hlinkfile"/>
          </p:cNvPr>
          <p:cNvSpPr/>
          <p:nvPr/>
        </p:nvSpPr>
        <p:spPr bwMode="auto">
          <a:xfrm>
            <a:off x="2051720" y="1340768"/>
            <a:ext cx="2286016" cy="1440160"/>
          </a:xfrm>
          <a:prstGeom prst="accentBorderCallout2">
            <a:avLst>
              <a:gd name="adj1" fmla="val 35284"/>
              <a:gd name="adj2" fmla="val 298"/>
              <a:gd name="adj3" fmla="val 35156"/>
              <a:gd name="adj4" fmla="val -860"/>
              <a:gd name="adj5" fmla="val 36412"/>
              <a:gd name="adj6" fmla="val -9139"/>
            </a:avLst>
          </a:prstGeom>
          <a:solidFill>
            <a:srgbClr val="FFFF00"/>
          </a:solidFill>
          <a:ln>
            <a:solidFill>
              <a:srgbClr val="FF0000"/>
            </a:solidFill>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altLang="zh-CN" sz="1100" b="1" i="0" u="none" strike="noStrike" cap="none" normalizeH="0" baseline="0" dirty="0" smtClean="0">
                <a:ln>
                  <a:noFill/>
                </a:ln>
                <a:solidFill>
                  <a:schemeClr val="tx1"/>
                </a:solidFill>
                <a:effectLst/>
                <a:latin typeface="Arial" charset="0"/>
                <a:ea typeface="宋体" charset="-122"/>
                <a:cs typeface="华文楷体"/>
              </a:rPr>
              <a:t>1</a:t>
            </a:r>
            <a:r>
              <a:rPr kumimoji="0" lang="zh-CN" altLang="en-US" sz="1100" b="1" i="0" u="none" strike="noStrike" cap="none" normalizeH="0" baseline="0" dirty="0" smtClean="0">
                <a:ln>
                  <a:noFill/>
                </a:ln>
                <a:solidFill>
                  <a:schemeClr val="tx1"/>
                </a:solidFill>
                <a:effectLst/>
                <a:latin typeface="Arial" charset="0"/>
                <a:ea typeface="宋体" charset="-122"/>
                <a:cs typeface="华文楷体"/>
              </a:rPr>
              <a:t>、交易申请书</a:t>
            </a:r>
            <a:endParaRPr kumimoji="0" lang="en-US" altLang="zh-CN" sz="1100" b="1" i="0" u="none" strike="noStrike" cap="none" normalizeH="0" baseline="0" dirty="0" smtClean="0">
              <a:ln>
                <a:noFill/>
              </a:ln>
              <a:solidFill>
                <a:schemeClr val="tx1"/>
              </a:solidFill>
              <a:effectLst/>
              <a:latin typeface="Arial" charset="0"/>
              <a:ea typeface="宋体" charset="-122"/>
              <a:cs typeface="华文楷体"/>
            </a:endParaRPr>
          </a:p>
          <a:p>
            <a:pPr fontAlgn="base">
              <a:spcBef>
                <a:spcPct val="0"/>
              </a:spcBef>
              <a:spcAft>
                <a:spcPct val="0"/>
              </a:spcAft>
            </a:pPr>
            <a:r>
              <a:rPr lang="en-US" altLang="zh-CN" sz="1100" b="1" dirty="0" smtClean="0">
                <a:solidFill>
                  <a:schemeClr val="tx1"/>
                </a:solidFill>
                <a:latin typeface="Arial" charset="0"/>
                <a:ea typeface="宋体" charset="-122"/>
                <a:cs typeface="华文楷体"/>
              </a:rPr>
              <a:t>2</a:t>
            </a:r>
            <a:r>
              <a:rPr lang="zh-CN" altLang="en-US" sz="1100" b="1" dirty="0" smtClean="0">
                <a:solidFill>
                  <a:schemeClr val="tx1"/>
                </a:solidFill>
                <a:ea typeface="宋体" charset="-122"/>
              </a:rPr>
              <a:t> </a:t>
            </a:r>
            <a:r>
              <a:rPr lang="zh-CN" altLang="en-US" sz="1100" b="1" dirty="0" smtClean="0">
                <a:solidFill>
                  <a:schemeClr val="tx1"/>
                </a:solidFill>
                <a:latin typeface="Arial" charset="0"/>
                <a:ea typeface="宋体" charset="-122"/>
                <a:cs typeface="华文楷体"/>
              </a:rPr>
              <a:t>、收益权持有方出让租赁收益权的董事会决议</a:t>
            </a:r>
            <a:endParaRPr lang="en-US" altLang="zh-CN" sz="1100" b="1" dirty="0" smtClean="0">
              <a:solidFill>
                <a:schemeClr val="tx1"/>
              </a:solidFill>
              <a:latin typeface="Arial" charset="0"/>
              <a:ea typeface="宋体" charset="-122"/>
              <a:cs typeface="华文楷体"/>
            </a:endParaRPr>
          </a:p>
          <a:p>
            <a:pPr fontAlgn="base">
              <a:spcBef>
                <a:spcPct val="0"/>
              </a:spcBef>
              <a:spcAft>
                <a:spcPct val="0"/>
              </a:spcAft>
            </a:pPr>
            <a:r>
              <a:rPr lang="en-US" altLang="zh-CN" sz="1100" b="1" dirty="0" smtClean="0">
                <a:solidFill>
                  <a:schemeClr val="tx1"/>
                </a:solidFill>
                <a:latin typeface="Arial" charset="0"/>
                <a:ea typeface="宋体" charset="-122"/>
                <a:cs typeface="华文楷体"/>
              </a:rPr>
              <a:t>3</a:t>
            </a:r>
            <a:r>
              <a:rPr lang="zh-CN" altLang="en-US" sz="1100" b="1" dirty="0" smtClean="0">
                <a:solidFill>
                  <a:schemeClr val="tx1"/>
                </a:solidFill>
                <a:latin typeface="Arial" charset="0"/>
                <a:ea typeface="宋体" charset="-122"/>
                <a:cs typeface="华文楷体"/>
              </a:rPr>
              <a:t>、</a:t>
            </a:r>
            <a:r>
              <a:rPr lang="zh-CN" altLang="en-US" sz="1100" b="1" dirty="0" smtClean="0">
                <a:solidFill>
                  <a:schemeClr val="tx1"/>
                </a:solidFill>
                <a:ea typeface="宋体" charset="-122"/>
              </a:rPr>
              <a:t>融资租赁合同</a:t>
            </a:r>
            <a:endParaRPr lang="en-US" altLang="zh-CN" sz="1100" b="1" dirty="0" smtClean="0">
              <a:solidFill>
                <a:schemeClr val="tx1"/>
              </a:solidFill>
              <a:ea typeface="宋体" charset="-122"/>
            </a:endParaRPr>
          </a:p>
          <a:p>
            <a:pPr fontAlgn="base">
              <a:spcBef>
                <a:spcPct val="0"/>
              </a:spcBef>
              <a:spcAft>
                <a:spcPct val="0"/>
              </a:spcAft>
            </a:pPr>
            <a:r>
              <a:rPr lang="en-US" altLang="zh-CN" sz="1100" b="1" dirty="0" smtClean="0">
                <a:solidFill>
                  <a:schemeClr val="tx1"/>
                </a:solidFill>
                <a:latin typeface="Arial" charset="0"/>
                <a:ea typeface="宋体" charset="-122"/>
                <a:cs typeface="华文楷体"/>
              </a:rPr>
              <a:t>4</a:t>
            </a:r>
            <a:r>
              <a:rPr lang="zh-CN" altLang="en-US" sz="1100" b="1" dirty="0" smtClean="0">
                <a:solidFill>
                  <a:schemeClr val="tx1"/>
                </a:solidFill>
                <a:latin typeface="Arial" charset="0"/>
                <a:ea typeface="宋体" charset="-122"/>
                <a:cs typeface="华文楷体"/>
              </a:rPr>
              <a:t>、租赁物所有权证明</a:t>
            </a:r>
            <a:endParaRPr kumimoji="0" lang="en-US" altLang="zh-CN" sz="1100" b="1" i="0" u="none" strike="noStrike" cap="none" normalizeH="0" baseline="0" dirty="0" smtClean="0">
              <a:ln>
                <a:noFill/>
              </a:ln>
              <a:solidFill>
                <a:schemeClr val="tx1"/>
              </a:solidFill>
              <a:effectLst/>
              <a:latin typeface="Arial" charset="0"/>
              <a:ea typeface="宋体" charset="-122"/>
              <a:cs typeface="华文楷体"/>
            </a:endParaRPr>
          </a:p>
          <a:p>
            <a:pPr fontAlgn="base">
              <a:spcBef>
                <a:spcPct val="0"/>
              </a:spcBef>
              <a:spcAft>
                <a:spcPct val="0"/>
              </a:spcAft>
            </a:pPr>
            <a:r>
              <a:rPr lang="en-US" altLang="zh-CN" sz="1100" b="1" dirty="0" smtClean="0">
                <a:solidFill>
                  <a:schemeClr val="tx1"/>
                </a:solidFill>
                <a:latin typeface="Arial" charset="0"/>
                <a:ea typeface="宋体" charset="-122"/>
                <a:cs typeface="华文楷体"/>
              </a:rPr>
              <a:t>5</a:t>
            </a:r>
            <a:r>
              <a:rPr lang="zh-CN" altLang="en-US" sz="1100" b="1" dirty="0" smtClean="0">
                <a:solidFill>
                  <a:schemeClr val="tx1"/>
                </a:solidFill>
                <a:latin typeface="Arial" charset="0"/>
                <a:ea typeface="宋体" charset="-122"/>
                <a:cs typeface="华文楷体"/>
              </a:rPr>
              <a:t>、</a:t>
            </a:r>
            <a:r>
              <a:rPr kumimoji="0" lang="zh-CN" altLang="en-US" sz="1100" b="1" i="0" u="none" strike="noStrike" cap="none" normalizeH="0" baseline="0" dirty="0" smtClean="0">
                <a:ln>
                  <a:noFill/>
                </a:ln>
                <a:solidFill>
                  <a:schemeClr val="tx1"/>
                </a:solidFill>
                <a:effectLst/>
                <a:latin typeface="Arial" charset="0"/>
                <a:ea typeface="宋体" charset="-122"/>
                <a:cs typeface="华文楷体"/>
              </a:rPr>
              <a:t>项目立项批复（如有）</a:t>
            </a:r>
            <a:endParaRPr kumimoji="0" lang="en-US" altLang="zh-CN" sz="1100" b="1" i="0" u="none" strike="noStrike" cap="none" normalizeH="0" baseline="0" dirty="0" smtClean="0">
              <a:ln>
                <a:noFill/>
              </a:ln>
              <a:solidFill>
                <a:schemeClr val="tx1"/>
              </a:solidFill>
              <a:effectLst/>
              <a:latin typeface="Arial" charset="0"/>
              <a:ea typeface="宋体" charset="-122"/>
              <a:cs typeface="华文楷体"/>
            </a:endParaRPr>
          </a:p>
          <a:p>
            <a:pPr fontAlgn="base">
              <a:spcBef>
                <a:spcPct val="0"/>
              </a:spcBef>
              <a:spcAft>
                <a:spcPct val="0"/>
              </a:spcAft>
            </a:pPr>
            <a:r>
              <a:rPr lang="en-US" altLang="zh-CN" sz="1100" b="1" dirty="0" smtClean="0">
                <a:solidFill>
                  <a:schemeClr val="tx1"/>
                </a:solidFill>
                <a:latin typeface="Arial" charset="0"/>
                <a:ea typeface="宋体" charset="-122"/>
                <a:cs typeface="华文楷体"/>
              </a:rPr>
              <a:t>6</a:t>
            </a:r>
            <a:r>
              <a:rPr lang="zh-CN" altLang="en-US" sz="1100" b="1" dirty="0" smtClean="0">
                <a:solidFill>
                  <a:schemeClr val="tx1"/>
                </a:solidFill>
                <a:latin typeface="Arial" charset="0"/>
                <a:ea typeface="宋体" charset="-122"/>
                <a:cs typeface="华文楷体"/>
              </a:rPr>
              <a:t>、担保、抵质押合同（如有）</a:t>
            </a:r>
            <a:endParaRPr kumimoji="0" lang="en-US" altLang="zh-CN" sz="1100" b="1" i="0" u="none" strike="noStrike" cap="none" normalizeH="0" baseline="0" dirty="0" smtClean="0">
              <a:ln>
                <a:noFill/>
              </a:ln>
              <a:solidFill>
                <a:schemeClr val="tx1"/>
              </a:solidFill>
              <a:effectLst/>
              <a:latin typeface="Arial" charset="0"/>
              <a:ea typeface="宋体" charset="-122"/>
              <a:cs typeface="华文楷体"/>
            </a:endParaRPr>
          </a:p>
          <a:p>
            <a:pPr marL="0" marR="0" indent="0" algn="l" defTabSz="914400" rtl="0" eaLnBrk="1" fontAlgn="base" latinLnBrk="0" hangingPunct="1">
              <a:lnSpc>
                <a:spcPct val="100000"/>
              </a:lnSpc>
              <a:spcBef>
                <a:spcPct val="0"/>
              </a:spcBef>
              <a:spcAft>
                <a:spcPct val="0"/>
              </a:spcAft>
              <a:buClrTx/>
              <a:buSzTx/>
              <a:buFontTx/>
              <a:buNone/>
              <a:tabLst/>
            </a:pPr>
            <a:r>
              <a:rPr lang="en-US" altLang="zh-CN" sz="1100" b="1" dirty="0" smtClean="0">
                <a:solidFill>
                  <a:schemeClr val="tx1"/>
                </a:solidFill>
                <a:latin typeface="Arial" charset="0"/>
                <a:ea typeface="宋体" charset="-122"/>
                <a:cs typeface="华文楷体"/>
              </a:rPr>
              <a:t>7</a:t>
            </a:r>
            <a:r>
              <a:rPr lang="zh-CN" altLang="en-US" sz="1100" b="1" dirty="0" smtClean="0">
                <a:solidFill>
                  <a:schemeClr val="tx1"/>
                </a:solidFill>
                <a:latin typeface="Arial" charset="0"/>
                <a:ea typeface="宋体" charset="-122"/>
                <a:cs typeface="华文楷体"/>
              </a:rPr>
              <a:t>、承租人信息</a:t>
            </a:r>
            <a:endParaRPr kumimoji="0" lang="zh-CN" altLang="en-US" sz="1100" b="1" i="0" u="none" strike="noStrike" cap="none" normalizeH="0" baseline="0" dirty="0" smtClean="0">
              <a:ln>
                <a:noFill/>
              </a:ln>
              <a:solidFill>
                <a:schemeClr val="tx1"/>
              </a:solidFill>
              <a:effectLst/>
              <a:latin typeface="Arial" charset="0"/>
              <a:ea typeface="宋体" charset="-122"/>
              <a:cs typeface="华文楷体"/>
            </a:endParaRPr>
          </a:p>
        </p:txBody>
      </p:sp>
      <p:sp>
        <p:nvSpPr>
          <p:cNvPr id="72" name="圆角矩形 71"/>
          <p:cNvSpPr/>
          <p:nvPr/>
        </p:nvSpPr>
        <p:spPr bwMode="auto">
          <a:xfrm>
            <a:off x="107504" y="3573016"/>
            <a:ext cx="1584176" cy="576064"/>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sz="2400" b="1" dirty="0" smtClean="0">
                <a:solidFill>
                  <a:schemeClr val="tx1"/>
                </a:solidFill>
                <a:ea typeface="宋体" charset="-122"/>
              </a:rPr>
              <a:t>北金所</a:t>
            </a:r>
            <a:endParaRPr kumimoji="0" lang="zh-CN" altLang="en-US" sz="2400" b="1" i="0" u="none" strike="noStrike" cap="none" normalizeH="0" baseline="0" dirty="0" smtClean="0">
              <a:ln>
                <a:noFill/>
              </a:ln>
              <a:solidFill>
                <a:schemeClr val="tx1"/>
              </a:solidFill>
              <a:effectLst/>
              <a:latin typeface="Arial" charset="0"/>
              <a:ea typeface="宋体" charset="-122"/>
              <a:cs typeface="华文楷体"/>
            </a:endParaRPr>
          </a:p>
        </p:txBody>
      </p:sp>
      <p:sp>
        <p:nvSpPr>
          <p:cNvPr id="73" name="下箭头 72"/>
          <p:cNvSpPr/>
          <p:nvPr/>
        </p:nvSpPr>
        <p:spPr bwMode="auto">
          <a:xfrm>
            <a:off x="395536" y="2204864"/>
            <a:ext cx="1080120" cy="1296144"/>
          </a:xfrm>
          <a:prstGeom prst="downArrow">
            <a:avLst>
              <a:gd name="adj1" fmla="val 50000"/>
              <a:gd name="adj2" fmla="val 50000"/>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1" i="0" u="none" strike="noStrike" cap="none" normalizeH="0" baseline="0" dirty="0" smtClean="0">
                <a:ln>
                  <a:noFill/>
                </a:ln>
                <a:solidFill>
                  <a:schemeClr val="tx1"/>
                </a:solidFill>
                <a:effectLst/>
                <a:latin typeface="Arial" charset="0"/>
                <a:ea typeface="宋体" charset="-122"/>
                <a:cs typeface="华文楷体"/>
              </a:rPr>
              <a:t>申请挂牌</a:t>
            </a:r>
          </a:p>
        </p:txBody>
      </p:sp>
      <p:sp>
        <p:nvSpPr>
          <p:cNvPr id="74" name="右箭头 73"/>
          <p:cNvSpPr/>
          <p:nvPr/>
        </p:nvSpPr>
        <p:spPr bwMode="auto">
          <a:xfrm>
            <a:off x="1691680" y="3645024"/>
            <a:ext cx="720080" cy="432048"/>
          </a:xfrm>
          <a:prstGeom prst="rightArrow">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宋体" charset="-122"/>
              <a:cs typeface="华文楷体"/>
            </a:endParaRPr>
          </a:p>
        </p:txBody>
      </p:sp>
      <p:sp>
        <p:nvSpPr>
          <p:cNvPr id="75" name="圆角矩形 74"/>
          <p:cNvSpPr/>
          <p:nvPr/>
        </p:nvSpPr>
        <p:spPr bwMode="auto">
          <a:xfrm>
            <a:off x="2627784" y="3068960"/>
            <a:ext cx="1440160" cy="360040"/>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sz="1200" b="1" dirty="0" smtClean="0">
                <a:solidFill>
                  <a:schemeClr val="tx1"/>
                </a:solidFill>
                <a:ea typeface="宋体" charset="-122"/>
              </a:rPr>
              <a:t>项目材料初审</a:t>
            </a:r>
            <a:endParaRPr kumimoji="0" lang="zh-CN" altLang="en-US" sz="1200" b="1" i="0" u="none" strike="noStrike" cap="none" normalizeH="0" baseline="0" dirty="0" smtClean="0">
              <a:ln>
                <a:noFill/>
              </a:ln>
              <a:solidFill>
                <a:schemeClr val="tx1"/>
              </a:solidFill>
              <a:effectLst/>
              <a:latin typeface="Arial" charset="0"/>
              <a:ea typeface="宋体" charset="-122"/>
              <a:cs typeface="华文楷体"/>
            </a:endParaRPr>
          </a:p>
        </p:txBody>
      </p:sp>
      <p:sp>
        <p:nvSpPr>
          <p:cNvPr id="76" name="圆角矩形 75"/>
          <p:cNvSpPr/>
          <p:nvPr/>
        </p:nvSpPr>
        <p:spPr bwMode="auto">
          <a:xfrm>
            <a:off x="2555776" y="3573016"/>
            <a:ext cx="1584176"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200" b="1" i="0" u="none" strike="noStrike" cap="none" normalizeH="0" baseline="0" dirty="0" smtClean="0">
                <a:ln>
                  <a:noFill/>
                </a:ln>
                <a:solidFill>
                  <a:schemeClr val="tx1"/>
                </a:solidFill>
                <a:effectLst/>
                <a:latin typeface="Arial" charset="0"/>
                <a:ea typeface="宋体" charset="-122"/>
                <a:cs typeface="华文楷体"/>
              </a:rPr>
              <a:t>中心风险控制小组会议</a:t>
            </a:r>
          </a:p>
        </p:txBody>
      </p:sp>
      <p:sp>
        <p:nvSpPr>
          <p:cNvPr id="77" name="圆角矩形 76"/>
          <p:cNvSpPr/>
          <p:nvPr/>
        </p:nvSpPr>
        <p:spPr bwMode="auto">
          <a:xfrm>
            <a:off x="2627784" y="4149080"/>
            <a:ext cx="1440160" cy="360040"/>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sz="1200" b="1" dirty="0" smtClean="0">
                <a:solidFill>
                  <a:schemeClr val="tx1"/>
                </a:solidFill>
                <a:ea typeface="宋体" charset="-122"/>
              </a:rPr>
              <a:t>项目挂牌审批会签</a:t>
            </a:r>
            <a:endParaRPr kumimoji="0" lang="zh-CN" altLang="en-US" sz="1200" b="1" i="0" u="none" strike="noStrike" cap="none" normalizeH="0" baseline="0" dirty="0" smtClean="0">
              <a:ln>
                <a:noFill/>
              </a:ln>
              <a:solidFill>
                <a:schemeClr val="tx1"/>
              </a:solidFill>
              <a:effectLst/>
              <a:latin typeface="Arial" charset="0"/>
              <a:ea typeface="宋体" charset="-122"/>
              <a:cs typeface="华文楷体"/>
            </a:endParaRPr>
          </a:p>
        </p:txBody>
      </p:sp>
      <p:sp>
        <p:nvSpPr>
          <p:cNvPr id="78" name="右箭头 77"/>
          <p:cNvSpPr/>
          <p:nvPr/>
        </p:nvSpPr>
        <p:spPr bwMode="auto">
          <a:xfrm rot="17055701">
            <a:off x="3598570" y="2517531"/>
            <a:ext cx="2147084" cy="255216"/>
          </a:xfrm>
          <a:prstGeom prst="rightArrow">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宋体" charset="-122"/>
              <a:cs typeface="华文楷体"/>
            </a:endParaRPr>
          </a:p>
        </p:txBody>
      </p:sp>
      <p:sp>
        <p:nvSpPr>
          <p:cNvPr id="79" name="圆角矩形 78"/>
          <p:cNvSpPr/>
          <p:nvPr/>
        </p:nvSpPr>
        <p:spPr bwMode="auto">
          <a:xfrm>
            <a:off x="5079476" y="1340768"/>
            <a:ext cx="1512168" cy="44686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sz="2000" b="1" dirty="0" smtClean="0">
                <a:solidFill>
                  <a:schemeClr val="tx1"/>
                </a:solidFill>
                <a:ea typeface="宋体" charset="-122"/>
                <a:hlinkClick r:id="rId3" action="ppaction://hlinkfile"/>
              </a:rPr>
              <a:t>系统挂牌</a:t>
            </a:r>
            <a:endParaRPr kumimoji="0" lang="zh-CN" altLang="en-US" sz="2000" b="1" i="0" u="none" strike="noStrike" cap="none" normalizeH="0" baseline="0" dirty="0" smtClean="0">
              <a:ln>
                <a:noFill/>
              </a:ln>
              <a:solidFill>
                <a:schemeClr val="tx1"/>
              </a:solidFill>
              <a:effectLst/>
              <a:latin typeface="Arial" charset="0"/>
              <a:ea typeface="宋体" charset="-122"/>
              <a:cs typeface="华文楷体"/>
            </a:endParaRPr>
          </a:p>
        </p:txBody>
      </p:sp>
      <p:sp>
        <p:nvSpPr>
          <p:cNvPr id="80" name="圆角矩形 79"/>
          <p:cNvSpPr/>
          <p:nvPr/>
        </p:nvSpPr>
        <p:spPr bwMode="auto">
          <a:xfrm>
            <a:off x="7164288" y="2204864"/>
            <a:ext cx="1907704" cy="720080"/>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Arial" charset="0"/>
                <a:ea typeface="宋体" charset="-122"/>
                <a:cs typeface="华文楷体"/>
              </a:rPr>
              <a:t>投资人</a:t>
            </a:r>
            <a:endParaRPr kumimoji="0" lang="en-US" altLang="zh-CN" sz="2000" b="1" i="0" u="none" strike="noStrike" cap="none" normalizeH="0" baseline="0" dirty="0" smtClean="0">
              <a:ln>
                <a:noFill/>
              </a:ln>
              <a:solidFill>
                <a:schemeClr val="tx1"/>
              </a:solidFill>
              <a:effectLst/>
              <a:latin typeface="Arial" charset="0"/>
              <a:ea typeface="宋体" charset="-122"/>
              <a:cs typeface="华文楷体"/>
            </a:endParaRPr>
          </a:p>
          <a:p>
            <a:pPr marL="0" marR="0" indent="0" algn="ctr" defTabSz="914400" rtl="0" eaLnBrk="1" fontAlgn="base" latinLnBrk="0" hangingPunct="1">
              <a:lnSpc>
                <a:spcPct val="100000"/>
              </a:lnSpc>
              <a:spcBef>
                <a:spcPct val="0"/>
              </a:spcBef>
              <a:spcAft>
                <a:spcPct val="0"/>
              </a:spcAft>
              <a:buClrTx/>
              <a:buSzTx/>
              <a:buFontTx/>
              <a:buNone/>
              <a:tabLst/>
            </a:pPr>
            <a:r>
              <a:rPr lang="zh-CN" altLang="en-US" sz="2000" b="1" dirty="0" smtClean="0">
                <a:solidFill>
                  <a:schemeClr val="tx1"/>
                </a:solidFill>
                <a:latin typeface="Arial" charset="0"/>
                <a:ea typeface="宋体" charset="-122"/>
                <a:cs typeface="华文楷体"/>
              </a:rPr>
              <a:t>（会员）</a:t>
            </a:r>
            <a:endParaRPr kumimoji="0" lang="zh-CN" altLang="en-US" sz="2000" b="1" i="0" u="none" strike="noStrike" cap="none" normalizeH="0" baseline="0" dirty="0" smtClean="0">
              <a:ln>
                <a:noFill/>
              </a:ln>
              <a:solidFill>
                <a:schemeClr val="tx1"/>
              </a:solidFill>
              <a:effectLst/>
              <a:latin typeface="Arial" charset="0"/>
              <a:ea typeface="宋体" charset="-122"/>
              <a:cs typeface="华文楷体"/>
            </a:endParaRPr>
          </a:p>
        </p:txBody>
      </p:sp>
      <p:sp>
        <p:nvSpPr>
          <p:cNvPr id="81" name="左箭头 80"/>
          <p:cNvSpPr/>
          <p:nvPr/>
        </p:nvSpPr>
        <p:spPr bwMode="auto">
          <a:xfrm>
            <a:off x="6732240" y="2348880"/>
            <a:ext cx="360040" cy="360040"/>
          </a:xfrm>
          <a:prstGeom prst="leftArrow">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000" b="1" i="0" u="none" strike="noStrike" cap="none" normalizeH="0" baseline="0" smtClean="0">
              <a:ln>
                <a:noFill/>
              </a:ln>
              <a:solidFill>
                <a:schemeClr val="tx1"/>
              </a:solidFill>
              <a:effectLst/>
              <a:latin typeface="Arial" charset="0"/>
              <a:ea typeface="宋体" charset="-122"/>
              <a:cs typeface="华文楷体"/>
            </a:endParaRPr>
          </a:p>
        </p:txBody>
      </p:sp>
      <p:sp>
        <p:nvSpPr>
          <p:cNvPr id="82" name="下箭头 81"/>
          <p:cNvSpPr/>
          <p:nvPr/>
        </p:nvSpPr>
        <p:spPr bwMode="auto">
          <a:xfrm>
            <a:off x="5711588" y="2924944"/>
            <a:ext cx="372580" cy="360040"/>
          </a:xfrm>
          <a:prstGeom prst="downArrow">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000" b="1" i="0" u="none" strike="noStrike" cap="none" normalizeH="0" baseline="0" smtClean="0">
              <a:ln>
                <a:noFill/>
              </a:ln>
              <a:solidFill>
                <a:schemeClr val="tx1"/>
              </a:solidFill>
              <a:effectLst/>
              <a:latin typeface="Arial" charset="0"/>
              <a:ea typeface="宋体" charset="-122"/>
              <a:cs typeface="华文楷体"/>
            </a:endParaRPr>
          </a:p>
        </p:txBody>
      </p:sp>
      <p:sp>
        <p:nvSpPr>
          <p:cNvPr id="83" name="圆角矩形 82"/>
          <p:cNvSpPr/>
          <p:nvPr/>
        </p:nvSpPr>
        <p:spPr bwMode="auto">
          <a:xfrm>
            <a:off x="5076056" y="3356992"/>
            <a:ext cx="1571636" cy="504056"/>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sz="2000" b="1" dirty="0" smtClean="0">
                <a:solidFill>
                  <a:schemeClr val="tx1"/>
                </a:solidFill>
                <a:ea typeface="宋体" charset="-122"/>
              </a:rPr>
              <a:t>成交签约</a:t>
            </a:r>
            <a:endParaRPr kumimoji="0" lang="zh-CN" altLang="en-US" sz="2000" b="1" i="0" u="none" strike="noStrike" cap="none" normalizeH="0" baseline="0" dirty="0" smtClean="0">
              <a:ln>
                <a:noFill/>
              </a:ln>
              <a:solidFill>
                <a:schemeClr val="tx1"/>
              </a:solidFill>
              <a:effectLst/>
              <a:latin typeface="Arial" charset="0"/>
              <a:ea typeface="宋体" charset="-122"/>
              <a:cs typeface="华文楷体"/>
            </a:endParaRPr>
          </a:p>
        </p:txBody>
      </p:sp>
      <p:sp>
        <p:nvSpPr>
          <p:cNvPr id="84" name="线形标注 2(带边框和强调线) 83"/>
          <p:cNvSpPr/>
          <p:nvPr/>
        </p:nvSpPr>
        <p:spPr bwMode="auto">
          <a:xfrm>
            <a:off x="1043608" y="4941168"/>
            <a:ext cx="3240360" cy="1008112"/>
          </a:xfrm>
          <a:prstGeom prst="accentBorderCallout2">
            <a:avLst>
              <a:gd name="adj1" fmla="val -98"/>
              <a:gd name="adj2" fmla="val 100183"/>
              <a:gd name="adj3" fmla="val -128042"/>
              <a:gd name="adj4" fmla="val 123474"/>
              <a:gd name="adj5" fmla="val -497"/>
              <a:gd name="adj6" fmla="val 100709"/>
            </a:avLst>
          </a:prstGeom>
          <a:solidFill>
            <a:srgbClr val="FFFF00"/>
          </a:solidFill>
          <a:ln>
            <a:solidFill>
              <a:srgbClr val="FF0000"/>
            </a:solidFill>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dirty="0" smtClean="0">
                <a:ln>
                  <a:noFill/>
                </a:ln>
                <a:solidFill>
                  <a:schemeClr val="tx1"/>
                </a:solidFill>
                <a:effectLst/>
                <a:latin typeface="Arial" charset="0"/>
                <a:ea typeface="宋体" charset="-122"/>
                <a:cs typeface="华文楷体"/>
              </a:rPr>
              <a:t>1</a:t>
            </a:r>
            <a:r>
              <a:rPr kumimoji="0" lang="zh-CN" altLang="en-US" sz="1400" b="1" i="0" u="none" strike="noStrike" cap="none" normalizeH="0" baseline="0" dirty="0" smtClean="0">
                <a:ln>
                  <a:noFill/>
                </a:ln>
                <a:solidFill>
                  <a:schemeClr val="tx1"/>
                </a:solidFill>
                <a:effectLst/>
                <a:latin typeface="Arial" charset="0"/>
                <a:ea typeface="宋体" charset="-122"/>
                <a:cs typeface="华文楷体"/>
              </a:rPr>
              <a:t>、</a:t>
            </a:r>
            <a:r>
              <a:rPr lang="zh-CN" altLang="en-US" sz="1400" b="1" dirty="0" smtClean="0">
                <a:solidFill>
                  <a:schemeClr val="tx1"/>
                </a:solidFill>
                <a:latin typeface="Arial" charset="0"/>
                <a:ea typeface="宋体" charset="-122"/>
                <a:cs typeface="华文楷体"/>
              </a:rPr>
              <a:t>融资租赁收益权转让协议及附件</a:t>
            </a:r>
            <a:endParaRPr kumimoji="0" lang="en-US" altLang="zh-CN" sz="1400" b="1" i="0" u="none" strike="noStrike" cap="none" normalizeH="0" baseline="0" dirty="0" smtClean="0">
              <a:ln>
                <a:noFill/>
              </a:ln>
              <a:solidFill>
                <a:schemeClr val="tx1"/>
              </a:solidFill>
              <a:effectLst/>
              <a:latin typeface="Arial" charset="0"/>
              <a:ea typeface="宋体" charset="-122"/>
              <a:cs typeface="华文楷体"/>
            </a:endParaRPr>
          </a:p>
          <a:p>
            <a:pPr marL="0" marR="0" indent="0" algn="l" defTabSz="914400" rtl="0" eaLnBrk="1" fontAlgn="base" latinLnBrk="0" hangingPunct="1">
              <a:lnSpc>
                <a:spcPct val="100000"/>
              </a:lnSpc>
              <a:spcBef>
                <a:spcPct val="0"/>
              </a:spcBef>
              <a:spcAft>
                <a:spcPct val="0"/>
              </a:spcAft>
              <a:buClrTx/>
              <a:buSzTx/>
              <a:buFontTx/>
              <a:buNone/>
              <a:tabLst/>
            </a:pPr>
            <a:r>
              <a:rPr lang="en-US" altLang="zh-CN" sz="1400" b="1" dirty="0" smtClean="0">
                <a:solidFill>
                  <a:schemeClr val="tx1"/>
                </a:solidFill>
                <a:ea typeface="宋体" charset="-122"/>
              </a:rPr>
              <a:t>2</a:t>
            </a:r>
            <a:r>
              <a:rPr lang="zh-CN" altLang="en-US" sz="1400" b="1" dirty="0" smtClean="0">
                <a:solidFill>
                  <a:schemeClr val="tx1"/>
                </a:solidFill>
                <a:ea typeface="宋体" charset="-122"/>
              </a:rPr>
              <a:t>、担保、抵质押变更证明（如有）</a:t>
            </a:r>
            <a:endParaRPr lang="en-US" altLang="zh-CN" sz="1400" b="1" dirty="0" smtClean="0">
              <a:solidFill>
                <a:schemeClr val="tx1"/>
              </a:solidFill>
              <a:ea typeface="宋体" charset="-122"/>
            </a:endParaRPr>
          </a:p>
          <a:p>
            <a:pPr marL="0" marR="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dirty="0" smtClean="0">
                <a:ln>
                  <a:noFill/>
                </a:ln>
                <a:solidFill>
                  <a:schemeClr val="tx1"/>
                </a:solidFill>
                <a:effectLst/>
                <a:latin typeface="Arial" charset="0"/>
                <a:ea typeface="宋体" charset="-122"/>
                <a:cs typeface="华文楷体"/>
              </a:rPr>
              <a:t>3</a:t>
            </a:r>
            <a:r>
              <a:rPr kumimoji="0" lang="zh-CN" altLang="en-US" sz="1400" b="1" i="0" u="none" strike="noStrike" cap="none" normalizeH="0" baseline="0" dirty="0" smtClean="0">
                <a:ln>
                  <a:noFill/>
                </a:ln>
                <a:solidFill>
                  <a:schemeClr val="tx1"/>
                </a:solidFill>
                <a:effectLst/>
                <a:latin typeface="Arial" charset="0"/>
                <a:ea typeface="宋体" charset="-122"/>
                <a:cs typeface="华文楷体"/>
              </a:rPr>
              <a:t>、交易对价支付证明</a:t>
            </a:r>
            <a:endParaRPr lang="en-US" altLang="zh-CN" sz="1400" b="1" dirty="0" smtClean="0">
              <a:solidFill>
                <a:schemeClr val="tx1"/>
              </a:solidFill>
              <a:latin typeface="Arial" charset="0"/>
              <a:ea typeface="宋体" charset="-122"/>
              <a:cs typeface="华文楷体"/>
            </a:endParaRPr>
          </a:p>
          <a:p>
            <a:pPr marL="0" marR="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dirty="0" smtClean="0">
                <a:ln>
                  <a:noFill/>
                </a:ln>
                <a:solidFill>
                  <a:schemeClr val="tx1"/>
                </a:solidFill>
                <a:effectLst/>
                <a:latin typeface="Arial" charset="0"/>
                <a:ea typeface="宋体" charset="-122"/>
                <a:cs typeface="华文楷体"/>
              </a:rPr>
              <a:t>4</a:t>
            </a:r>
            <a:r>
              <a:rPr kumimoji="0" lang="zh-CN" altLang="en-US" sz="1400" b="1" i="0" u="none" strike="noStrike" cap="none" normalizeH="0" baseline="0" dirty="0" smtClean="0">
                <a:ln>
                  <a:noFill/>
                </a:ln>
                <a:solidFill>
                  <a:schemeClr val="tx1"/>
                </a:solidFill>
                <a:effectLst/>
                <a:latin typeface="Arial" charset="0"/>
                <a:ea typeface="宋体" charset="-122"/>
                <a:cs typeface="华文楷体"/>
              </a:rPr>
              <a:t>、账户监管协议</a:t>
            </a:r>
            <a:endParaRPr kumimoji="0" lang="en-US" altLang="zh-CN" sz="1400" b="1" i="0" u="none" strike="noStrike" cap="none" normalizeH="0" baseline="0" dirty="0" smtClean="0">
              <a:ln>
                <a:noFill/>
              </a:ln>
              <a:solidFill>
                <a:schemeClr val="tx1"/>
              </a:solidFill>
              <a:effectLst/>
              <a:latin typeface="Arial" charset="0"/>
              <a:ea typeface="宋体" charset="-122"/>
              <a:cs typeface="华文楷体"/>
            </a:endParaRPr>
          </a:p>
          <a:p>
            <a:pPr marL="0" marR="0" indent="0" algn="l" defTabSz="914400" rtl="0" eaLnBrk="1" fontAlgn="base" latinLnBrk="0" hangingPunct="1">
              <a:lnSpc>
                <a:spcPct val="100000"/>
              </a:lnSpc>
              <a:spcBef>
                <a:spcPct val="0"/>
              </a:spcBef>
              <a:spcAft>
                <a:spcPct val="0"/>
              </a:spcAft>
              <a:buClrTx/>
              <a:buSzTx/>
              <a:buFontTx/>
              <a:buNone/>
              <a:tabLst/>
            </a:pPr>
            <a:endParaRPr lang="en-US" altLang="zh-CN" sz="1400" b="1" dirty="0" smtClean="0">
              <a:solidFill>
                <a:schemeClr val="tx1"/>
              </a:solidFill>
              <a:latin typeface="Arial" charset="0"/>
              <a:ea typeface="宋体" charset="-122"/>
            </a:endParaRPr>
          </a:p>
          <a:p>
            <a:pPr marL="0" marR="0" indent="0" algn="l" defTabSz="914400" rtl="0" eaLnBrk="1" fontAlgn="base" latinLnBrk="0" hangingPunct="1">
              <a:lnSpc>
                <a:spcPct val="100000"/>
              </a:lnSpc>
              <a:spcBef>
                <a:spcPct val="0"/>
              </a:spcBef>
              <a:spcAft>
                <a:spcPct val="0"/>
              </a:spcAft>
              <a:buClrTx/>
              <a:buSzTx/>
              <a:buFontTx/>
              <a:buNone/>
              <a:tabLst/>
            </a:pPr>
            <a:endParaRPr lang="en-US" altLang="zh-CN" sz="1200" b="1" dirty="0" smtClean="0">
              <a:solidFill>
                <a:schemeClr val="tx1"/>
              </a:solidFill>
              <a:ea typeface="宋体" charset="-122"/>
            </a:endParaRPr>
          </a:p>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200" b="1" i="0" u="none" strike="noStrike" cap="none" normalizeH="0" baseline="0" dirty="0" smtClean="0">
              <a:ln>
                <a:noFill/>
              </a:ln>
              <a:solidFill>
                <a:schemeClr val="tx1"/>
              </a:solidFill>
              <a:effectLst/>
              <a:latin typeface="Arial" charset="0"/>
              <a:ea typeface="宋体" charset="-122"/>
              <a:cs typeface="华文楷体"/>
            </a:endParaRPr>
          </a:p>
        </p:txBody>
      </p:sp>
      <p:sp>
        <p:nvSpPr>
          <p:cNvPr id="86" name="圆角矩形 85"/>
          <p:cNvSpPr/>
          <p:nvPr/>
        </p:nvSpPr>
        <p:spPr bwMode="auto">
          <a:xfrm>
            <a:off x="7488832" y="4509120"/>
            <a:ext cx="1619672" cy="504056"/>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Arial" charset="0"/>
                <a:ea typeface="宋体" charset="-122"/>
                <a:cs typeface="华文楷体"/>
              </a:rPr>
              <a:t>项目结束</a:t>
            </a:r>
          </a:p>
        </p:txBody>
      </p:sp>
      <p:sp>
        <p:nvSpPr>
          <p:cNvPr id="2" name="灯片编号占位符 1"/>
          <p:cNvSpPr>
            <a:spLocks noGrp="1"/>
          </p:cNvSpPr>
          <p:nvPr>
            <p:ph type="sldNum" sz="quarter" idx="12"/>
          </p:nvPr>
        </p:nvSpPr>
        <p:spPr>
          <a:xfrm>
            <a:off x="6519636" y="5661248"/>
            <a:ext cx="2133600" cy="365125"/>
          </a:xfrm>
        </p:spPr>
        <p:txBody>
          <a:bodyPr/>
          <a:lstStyle/>
          <a:p>
            <a:fld id="{1CB7FC5E-8E1B-4DD0-B6BF-A96313A3CF55}" type="slidenum">
              <a:rPr lang="zh-CN" altLang="en-US" sz="2000" b="1" smtClean="0"/>
              <a:pPr/>
              <a:t>9</a:t>
            </a:fld>
            <a:endParaRPr lang="zh-CN" altLang="en-US" sz="2000" b="1" dirty="0"/>
          </a:p>
        </p:txBody>
      </p:sp>
      <p:sp>
        <p:nvSpPr>
          <p:cNvPr id="4" name="TextBox 3"/>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三、业务流程框架图</a:t>
            </a:r>
            <a:endParaRPr lang="en-US" altLang="zh-CN" sz="2400" b="1" dirty="0" smtClean="0">
              <a:solidFill>
                <a:schemeClr val="bg1"/>
              </a:solidFill>
              <a:latin typeface="+mn-ea"/>
            </a:endParaRPr>
          </a:p>
        </p:txBody>
      </p:sp>
      <p:sp>
        <p:nvSpPr>
          <p:cNvPr id="25" name="圆角矩形 24"/>
          <p:cNvSpPr/>
          <p:nvPr/>
        </p:nvSpPr>
        <p:spPr bwMode="auto">
          <a:xfrm>
            <a:off x="4941730" y="4365104"/>
            <a:ext cx="1790510" cy="504056"/>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sz="2000" b="1" dirty="0" smtClean="0">
                <a:solidFill>
                  <a:schemeClr val="tx1"/>
                </a:solidFill>
                <a:latin typeface="Arial" charset="0"/>
                <a:ea typeface="宋体" charset="-122"/>
                <a:cs typeface="华文楷体"/>
              </a:rPr>
              <a:t>立卷归档</a:t>
            </a:r>
            <a:endParaRPr kumimoji="0" lang="zh-CN" altLang="en-US" sz="2000" b="1" i="0" u="none" strike="noStrike" cap="none" normalizeH="0" baseline="0" dirty="0" smtClean="0">
              <a:ln>
                <a:noFill/>
              </a:ln>
              <a:solidFill>
                <a:schemeClr val="tx1"/>
              </a:solidFill>
              <a:effectLst/>
              <a:latin typeface="Arial" charset="0"/>
              <a:ea typeface="宋体" charset="-122"/>
              <a:cs typeface="华文楷体"/>
            </a:endParaRPr>
          </a:p>
        </p:txBody>
      </p:sp>
      <p:sp>
        <p:nvSpPr>
          <p:cNvPr id="29" name="圆角矩形 28"/>
          <p:cNvSpPr/>
          <p:nvPr/>
        </p:nvSpPr>
        <p:spPr bwMode="auto">
          <a:xfrm>
            <a:off x="4860032" y="5445224"/>
            <a:ext cx="2304256" cy="504056"/>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Arial" charset="0"/>
                <a:ea typeface="宋体" charset="-122"/>
                <a:cs typeface="华文楷体"/>
              </a:rPr>
              <a:t>项目成交后续管理</a:t>
            </a:r>
          </a:p>
        </p:txBody>
      </p:sp>
      <p:sp>
        <p:nvSpPr>
          <p:cNvPr id="30" name="下箭头 29"/>
          <p:cNvSpPr/>
          <p:nvPr/>
        </p:nvSpPr>
        <p:spPr bwMode="auto">
          <a:xfrm>
            <a:off x="5711588" y="4941168"/>
            <a:ext cx="372580" cy="432048"/>
          </a:xfrm>
          <a:prstGeom prst="downArrow">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000" b="1" i="0" u="none" strike="noStrike" cap="none" normalizeH="0" baseline="0" smtClean="0">
              <a:ln>
                <a:noFill/>
              </a:ln>
              <a:solidFill>
                <a:schemeClr val="tx1"/>
              </a:solidFill>
              <a:effectLst/>
              <a:latin typeface="Arial" charset="0"/>
              <a:ea typeface="宋体" charset="-122"/>
              <a:cs typeface="华文楷体"/>
            </a:endParaRPr>
          </a:p>
        </p:txBody>
      </p:sp>
      <p:sp>
        <p:nvSpPr>
          <p:cNvPr id="31" name="下箭头 30"/>
          <p:cNvSpPr/>
          <p:nvPr/>
        </p:nvSpPr>
        <p:spPr bwMode="auto">
          <a:xfrm>
            <a:off x="5711588" y="3933056"/>
            <a:ext cx="372580" cy="360040"/>
          </a:xfrm>
          <a:prstGeom prst="downArrow">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000" b="1" i="0" u="none" strike="noStrike" cap="none" normalizeH="0" baseline="0" smtClean="0">
              <a:ln>
                <a:noFill/>
              </a:ln>
              <a:solidFill>
                <a:schemeClr val="tx1"/>
              </a:solidFill>
              <a:effectLst/>
              <a:latin typeface="Arial" charset="0"/>
              <a:ea typeface="宋体" charset="-122"/>
              <a:cs typeface="华文楷体"/>
            </a:endParaRPr>
          </a:p>
        </p:txBody>
      </p:sp>
      <p:sp>
        <p:nvSpPr>
          <p:cNvPr id="32" name="直角上箭头 31"/>
          <p:cNvSpPr/>
          <p:nvPr/>
        </p:nvSpPr>
        <p:spPr>
          <a:xfrm>
            <a:off x="7236296" y="5085184"/>
            <a:ext cx="1224136" cy="720080"/>
          </a:xfrm>
          <a:prstGeom prst="bentUpArrow">
            <a:avLst/>
          </a:prstGeom>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sz="2800" dirty="0" smtClean="0">
              <a:solidFill>
                <a:schemeClr val="tx1"/>
              </a:solidFill>
            </a:endParaRPr>
          </a:p>
        </p:txBody>
      </p:sp>
      <p:sp>
        <p:nvSpPr>
          <p:cNvPr id="27" name="下箭头 26"/>
          <p:cNvSpPr/>
          <p:nvPr/>
        </p:nvSpPr>
        <p:spPr bwMode="auto">
          <a:xfrm>
            <a:off x="5724128" y="1844824"/>
            <a:ext cx="372580" cy="360040"/>
          </a:xfrm>
          <a:prstGeom prst="downArrow">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000" b="1" i="0" u="none" strike="noStrike" cap="none" normalizeH="0" baseline="0" smtClean="0">
              <a:ln>
                <a:noFill/>
              </a:ln>
              <a:solidFill>
                <a:schemeClr val="tx1"/>
              </a:solidFill>
              <a:effectLst/>
              <a:latin typeface="Arial" charset="0"/>
              <a:ea typeface="宋体" charset="-122"/>
              <a:cs typeface="华文楷体"/>
            </a:endParaRPr>
          </a:p>
        </p:txBody>
      </p:sp>
      <p:sp>
        <p:nvSpPr>
          <p:cNvPr id="33" name="圆角矩形 32"/>
          <p:cNvSpPr/>
          <p:nvPr/>
        </p:nvSpPr>
        <p:spPr bwMode="auto">
          <a:xfrm>
            <a:off x="5076056" y="2276872"/>
            <a:ext cx="1571636" cy="504056"/>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Arial" charset="0"/>
                <a:ea typeface="宋体" charset="-122"/>
                <a:cs typeface="华文楷体"/>
                <a:hlinkClick r:id="rId4" action="ppaction://hlinkfile"/>
              </a:rPr>
              <a:t>竞价</a:t>
            </a:r>
            <a:r>
              <a:rPr kumimoji="0" lang="en-US" altLang="zh-CN" sz="2000" b="1" i="0" u="none" strike="noStrike" cap="none" normalizeH="0" baseline="0" dirty="0" smtClean="0">
                <a:ln>
                  <a:noFill/>
                </a:ln>
                <a:solidFill>
                  <a:schemeClr val="tx1"/>
                </a:solidFill>
                <a:effectLst/>
                <a:latin typeface="Arial" charset="0"/>
                <a:ea typeface="宋体" charset="-122"/>
                <a:cs typeface="华文楷体"/>
              </a:rPr>
              <a:t>/</a:t>
            </a:r>
            <a:r>
              <a:rPr kumimoji="0" lang="zh-CN" altLang="en-US" sz="2000" b="1" i="0" u="none" strike="noStrike" cap="none" normalizeH="0" baseline="0" dirty="0" smtClean="0">
                <a:ln>
                  <a:noFill/>
                </a:ln>
                <a:solidFill>
                  <a:schemeClr val="tx1"/>
                </a:solidFill>
                <a:effectLst/>
                <a:latin typeface="Arial" charset="0"/>
                <a:ea typeface="宋体" charset="-122"/>
                <a:cs typeface="华文楷体"/>
              </a:rPr>
              <a:t>议价</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10</a:t>
            </a:fld>
            <a:endParaRPr lang="zh-CN" altLang="en-US" dirty="0"/>
          </a:p>
        </p:txBody>
      </p:sp>
      <p:sp>
        <p:nvSpPr>
          <p:cNvPr id="4" name="TextBox 3"/>
          <p:cNvSpPr txBox="1"/>
          <p:nvPr/>
        </p:nvSpPr>
        <p:spPr>
          <a:xfrm>
            <a:off x="142844" y="571480"/>
            <a:ext cx="8858312" cy="698268"/>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四、申请项目挂牌要点</a:t>
            </a:r>
            <a:endParaRPr lang="en-US" altLang="zh-CN" sz="2400" b="1" dirty="0" smtClean="0">
              <a:solidFill>
                <a:schemeClr val="bg1"/>
              </a:solidFill>
              <a:latin typeface="+mn-ea"/>
            </a:endParaRPr>
          </a:p>
        </p:txBody>
      </p:sp>
      <p:sp>
        <p:nvSpPr>
          <p:cNvPr id="21" name="圆角矩形 20"/>
          <p:cNvSpPr/>
          <p:nvPr/>
        </p:nvSpPr>
        <p:spPr>
          <a:xfrm>
            <a:off x="467544" y="1484784"/>
            <a:ext cx="2483768" cy="936104"/>
          </a:xfrm>
          <a:prstGeom prst="roundRect">
            <a:avLst/>
          </a:prstGeom>
          <a:ln/>
        </p:spPr>
        <p:style>
          <a:lnRef idx="3">
            <a:schemeClr val="lt1"/>
          </a:lnRef>
          <a:fillRef idx="1">
            <a:schemeClr val="accent6"/>
          </a:fillRef>
          <a:effectRef idx="1">
            <a:schemeClr val="accent6"/>
          </a:effectRef>
          <a:fontRef idx="minor">
            <a:schemeClr val="lt1"/>
          </a:fontRef>
        </p:style>
        <p:txBody>
          <a:bodyPr rtlCol="0" anchor="ctr"/>
          <a:lstStyle/>
          <a:p>
            <a:pPr algn="ctr"/>
            <a:r>
              <a:rPr lang="zh-CN" altLang="en-US" sz="2800" b="1" dirty="0" smtClean="0">
                <a:solidFill>
                  <a:schemeClr val="tx1"/>
                </a:solidFill>
                <a:ea typeface="宋体" charset="-122"/>
              </a:rPr>
              <a:t>融资租赁收益权持有人</a:t>
            </a:r>
            <a:endParaRPr lang="zh-CN" altLang="en-US" sz="2800" b="1" dirty="0" smtClean="0">
              <a:solidFill>
                <a:schemeClr val="tx1"/>
              </a:solidFill>
              <a:latin typeface="Arial" charset="0"/>
              <a:ea typeface="宋体" charset="-122"/>
              <a:cs typeface="华文楷体"/>
            </a:endParaRPr>
          </a:p>
        </p:txBody>
      </p:sp>
      <p:sp>
        <p:nvSpPr>
          <p:cNvPr id="22" name="圆角矩形 21"/>
          <p:cNvSpPr/>
          <p:nvPr/>
        </p:nvSpPr>
        <p:spPr>
          <a:xfrm>
            <a:off x="608710" y="4293096"/>
            <a:ext cx="2160240" cy="504056"/>
          </a:xfrm>
          <a:prstGeom prst="roundRect">
            <a:avLst/>
          </a:prstGeom>
          <a:ln/>
        </p:spPr>
        <p:style>
          <a:lnRef idx="3">
            <a:schemeClr val="lt1"/>
          </a:lnRef>
          <a:fillRef idx="1">
            <a:schemeClr val="accent6"/>
          </a:fillRef>
          <a:effectRef idx="1">
            <a:schemeClr val="accent6"/>
          </a:effectRef>
          <a:fontRef idx="minor">
            <a:schemeClr val="lt1"/>
          </a:fontRef>
        </p:style>
        <p:txBody>
          <a:bodyPr rtlCol="0" anchor="ctr"/>
          <a:lstStyle/>
          <a:p>
            <a:pPr algn="ctr"/>
            <a:r>
              <a:rPr lang="zh-CN" altLang="en-US" sz="2800" b="1" dirty="0" smtClean="0">
                <a:solidFill>
                  <a:schemeClr val="tx1"/>
                </a:solidFill>
              </a:rPr>
              <a:t>北金所</a:t>
            </a:r>
          </a:p>
        </p:txBody>
      </p:sp>
      <p:sp>
        <p:nvSpPr>
          <p:cNvPr id="23" name="下箭头 22"/>
          <p:cNvSpPr/>
          <p:nvPr/>
        </p:nvSpPr>
        <p:spPr>
          <a:xfrm>
            <a:off x="1256782" y="2564904"/>
            <a:ext cx="864096" cy="1584176"/>
          </a:xfrm>
          <a:prstGeom prst="downArrow">
            <a:avLst/>
          </a:prstGeom>
          <a:ln/>
        </p:spPr>
        <p:style>
          <a:lnRef idx="3">
            <a:schemeClr val="lt1"/>
          </a:lnRef>
          <a:fillRef idx="1">
            <a:schemeClr val="accent6"/>
          </a:fillRef>
          <a:effectRef idx="1">
            <a:schemeClr val="accent6"/>
          </a:effectRef>
          <a:fontRef idx="minor">
            <a:schemeClr val="lt1"/>
          </a:fontRef>
        </p:style>
        <p:txBody>
          <a:bodyPr rtlCol="0" anchor="ctr"/>
          <a:lstStyle/>
          <a:p>
            <a:pPr algn="ctr"/>
            <a:r>
              <a:rPr lang="zh-CN" altLang="en-US" b="1" dirty="0" smtClean="0">
                <a:solidFill>
                  <a:schemeClr val="tx1"/>
                </a:solidFill>
              </a:rPr>
              <a:t>申请挂牌</a:t>
            </a:r>
          </a:p>
        </p:txBody>
      </p:sp>
      <p:sp>
        <p:nvSpPr>
          <p:cNvPr id="24" name="TextBox 23"/>
          <p:cNvSpPr txBox="1"/>
          <p:nvPr/>
        </p:nvSpPr>
        <p:spPr>
          <a:xfrm>
            <a:off x="3275856" y="1779781"/>
            <a:ext cx="5286444" cy="2585323"/>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fontAlgn="base">
              <a:spcBef>
                <a:spcPct val="0"/>
              </a:spcBef>
              <a:spcAft>
                <a:spcPct val="0"/>
              </a:spcAft>
            </a:pPr>
            <a:r>
              <a:rPr lang="zh-CN" altLang="en-US" b="1" dirty="0" smtClean="0">
                <a:latin typeface="Arial" charset="0"/>
                <a:ea typeface="宋体" charset="-122"/>
                <a:cs typeface="华文楷体"/>
                <a:hlinkClick r:id="rId2" action="ppaction://hlinkfile"/>
              </a:rPr>
              <a:t>需向北金所提交以下材料</a:t>
            </a:r>
            <a:r>
              <a:rPr lang="zh-CN" altLang="en-US" b="1" dirty="0" smtClean="0">
                <a:latin typeface="Arial" charset="0"/>
                <a:ea typeface="宋体" charset="-122"/>
                <a:cs typeface="华文楷体"/>
              </a:rPr>
              <a:t>：</a:t>
            </a:r>
            <a:endParaRPr lang="en-US" altLang="zh-CN" b="1" dirty="0" smtClean="0">
              <a:latin typeface="Arial" charset="0"/>
              <a:ea typeface="宋体" charset="-122"/>
              <a:cs typeface="华文楷体"/>
            </a:endParaRPr>
          </a:p>
          <a:p>
            <a:pPr fontAlgn="base">
              <a:spcBef>
                <a:spcPct val="0"/>
              </a:spcBef>
              <a:spcAft>
                <a:spcPct val="0"/>
              </a:spcAft>
            </a:pPr>
            <a:endParaRPr lang="en-US" altLang="zh-CN" b="1" dirty="0" smtClean="0">
              <a:latin typeface="Arial" charset="0"/>
              <a:ea typeface="宋体" charset="-122"/>
              <a:cs typeface="华文楷体"/>
            </a:endParaRPr>
          </a:p>
          <a:p>
            <a:pPr fontAlgn="base">
              <a:spcBef>
                <a:spcPct val="0"/>
              </a:spcBef>
              <a:spcAft>
                <a:spcPct val="0"/>
              </a:spcAft>
            </a:pPr>
            <a:r>
              <a:rPr lang="en-US" altLang="zh-CN" b="1" dirty="0" smtClean="0">
                <a:solidFill>
                  <a:schemeClr val="tx1"/>
                </a:solidFill>
                <a:latin typeface="Arial" charset="0"/>
                <a:ea typeface="宋体" charset="-122"/>
                <a:cs typeface="华文楷体"/>
              </a:rPr>
              <a:t>1</a:t>
            </a:r>
            <a:r>
              <a:rPr lang="zh-CN" altLang="en-US" b="1" dirty="0" smtClean="0">
                <a:solidFill>
                  <a:schemeClr val="tx1"/>
                </a:solidFill>
                <a:latin typeface="Arial" charset="0"/>
                <a:ea typeface="宋体" charset="-122"/>
                <a:cs typeface="华文楷体"/>
              </a:rPr>
              <a:t>、</a:t>
            </a:r>
            <a:r>
              <a:rPr lang="zh-CN" altLang="en-US" b="1" dirty="0" smtClean="0">
                <a:solidFill>
                  <a:schemeClr val="tx1"/>
                </a:solidFill>
                <a:latin typeface="Arial" charset="0"/>
                <a:ea typeface="宋体" charset="-122"/>
                <a:cs typeface="华文楷体"/>
                <a:hlinkClick r:id="rId3" action="ppaction://hlinkfile"/>
              </a:rPr>
              <a:t>交易申请书</a:t>
            </a:r>
            <a:endParaRPr lang="en-US" altLang="zh-CN" b="1" dirty="0" smtClean="0">
              <a:solidFill>
                <a:schemeClr val="tx1"/>
              </a:solidFill>
              <a:latin typeface="Arial" charset="0"/>
              <a:ea typeface="宋体" charset="-122"/>
              <a:cs typeface="华文楷体"/>
            </a:endParaRPr>
          </a:p>
          <a:p>
            <a:pPr fontAlgn="base">
              <a:spcBef>
                <a:spcPct val="0"/>
              </a:spcBef>
              <a:spcAft>
                <a:spcPct val="0"/>
              </a:spcAft>
            </a:pPr>
            <a:r>
              <a:rPr lang="en-US" altLang="zh-CN" b="1" dirty="0" smtClean="0">
                <a:solidFill>
                  <a:schemeClr val="tx1"/>
                </a:solidFill>
                <a:latin typeface="Arial" charset="0"/>
                <a:ea typeface="宋体" charset="-122"/>
                <a:cs typeface="华文楷体"/>
              </a:rPr>
              <a:t>2</a:t>
            </a:r>
            <a:r>
              <a:rPr lang="zh-CN" altLang="en-US" b="1" dirty="0" smtClean="0">
                <a:solidFill>
                  <a:schemeClr val="tx1"/>
                </a:solidFill>
                <a:ea typeface="宋体" charset="-122"/>
              </a:rPr>
              <a:t> </a:t>
            </a:r>
            <a:r>
              <a:rPr lang="zh-CN" altLang="en-US" b="1" dirty="0" smtClean="0">
                <a:solidFill>
                  <a:schemeClr val="tx1"/>
                </a:solidFill>
                <a:latin typeface="Arial" charset="0"/>
                <a:ea typeface="宋体" charset="-122"/>
                <a:cs typeface="华文楷体"/>
              </a:rPr>
              <a:t>、收益权持有方出让租赁收益权的董事会决议</a:t>
            </a:r>
            <a:endParaRPr lang="en-US" altLang="zh-CN" b="1" dirty="0" smtClean="0">
              <a:solidFill>
                <a:schemeClr val="tx1"/>
              </a:solidFill>
              <a:latin typeface="Arial" charset="0"/>
              <a:ea typeface="宋体" charset="-122"/>
              <a:cs typeface="华文楷体"/>
            </a:endParaRPr>
          </a:p>
          <a:p>
            <a:pPr fontAlgn="base">
              <a:spcBef>
                <a:spcPct val="0"/>
              </a:spcBef>
              <a:spcAft>
                <a:spcPct val="0"/>
              </a:spcAft>
            </a:pPr>
            <a:r>
              <a:rPr lang="en-US" altLang="zh-CN" b="1" dirty="0" smtClean="0">
                <a:solidFill>
                  <a:schemeClr val="tx1"/>
                </a:solidFill>
                <a:latin typeface="Arial" charset="0"/>
                <a:ea typeface="宋体" charset="-122"/>
                <a:cs typeface="华文楷体"/>
              </a:rPr>
              <a:t>3</a:t>
            </a:r>
            <a:r>
              <a:rPr lang="zh-CN" altLang="en-US" b="1" dirty="0" smtClean="0">
                <a:solidFill>
                  <a:schemeClr val="tx1"/>
                </a:solidFill>
                <a:latin typeface="Arial" charset="0"/>
                <a:ea typeface="宋体" charset="-122"/>
                <a:cs typeface="华文楷体"/>
              </a:rPr>
              <a:t>、</a:t>
            </a:r>
            <a:r>
              <a:rPr lang="zh-CN" altLang="en-US" b="1" dirty="0" smtClean="0">
                <a:solidFill>
                  <a:schemeClr val="tx1"/>
                </a:solidFill>
                <a:ea typeface="宋体" charset="-122"/>
                <a:hlinkClick r:id="rId4" action="ppaction://hlinkfile"/>
              </a:rPr>
              <a:t>融资租赁合同</a:t>
            </a:r>
            <a:endParaRPr lang="en-US" altLang="zh-CN" b="1" dirty="0" smtClean="0">
              <a:solidFill>
                <a:schemeClr val="tx1"/>
              </a:solidFill>
              <a:ea typeface="宋体" charset="-122"/>
            </a:endParaRPr>
          </a:p>
          <a:p>
            <a:pPr fontAlgn="base">
              <a:spcBef>
                <a:spcPct val="0"/>
              </a:spcBef>
              <a:spcAft>
                <a:spcPct val="0"/>
              </a:spcAft>
            </a:pPr>
            <a:r>
              <a:rPr lang="en-US" altLang="zh-CN" b="1" dirty="0" smtClean="0">
                <a:solidFill>
                  <a:schemeClr val="tx1"/>
                </a:solidFill>
                <a:latin typeface="Arial" charset="0"/>
                <a:ea typeface="宋体" charset="-122"/>
                <a:cs typeface="华文楷体"/>
              </a:rPr>
              <a:t>4</a:t>
            </a:r>
            <a:r>
              <a:rPr lang="zh-CN" altLang="en-US" b="1" dirty="0" smtClean="0">
                <a:solidFill>
                  <a:schemeClr val="tx1"/>
                </a:solidFill>
                <a:latin typeface="Arial" charset="0"/>
                <a:ea typeface="宋体" charset="-122"/>
                <a:cs typeface="华文楷体"/>
              </a:rPr>
              <a:t>、</a:t>
            </a:r>
            <a:r>
              <a:rPr lang="zh-CN" altLang="en-US" b="1" dirty="0" smtClean="0">
                <a:solidFill>
                  <a:schemeClr val="tx1"/>
                </a:solidFill>
                <a:latin typeface="Arial" charset="0"/>
                <a:ea typeface="宋体" charset="-122"/>
                <a:cs typeface="华文楷体"/>
                <a:hlinkClick r:id="rId5" action="ppaction://hlinkfile"/>
              </a:rPr>
              <a:t>租赁物所有权证明</a:t>
            </a:r>
            <a:endParaRPr lang="en-US" altLang="zh-CN" b="1" dirty="0" smtClean="0">
              <a:solidFill>
                <a:schemeClr val="tx1"/>
              </a:solidFill>
              <a:latin typeface="Arial" charset="0"/>
              <a:ea typeface="宋体" charset="-122"/>
              <a:cs typeface="华文楷体"/>
            </a:endParaRPr>
          </a:p>
          <a:p>
            <a:pPr fontAlgn="base">
              <a:spcBef>
                <a:spcPct val="0"/>
              </a:spcBef>
              <a:spcAft>
                <a:spcPct val="0"/>
              </a:spcAft>
            </a:pPr>
            <a:r>
              <a:rPr lang="en-US" altLang="zh-CN" b="1" dirty="0" smtClean="0">
                <a:solidFill>
                  <a:schemeClr val="tx1"/>
                </a:solidFill>
                <a:latin typeface="Arial" charset="0"/>
                <a:ea typeface="宋体" charset="-122"/>
                <a:cs typeface="华文楷体"/>
              </a:rPr>
              <a:t>5</a:t>
            </a:r>
            <a:r>
              <a:rPr lang="zh-CN" altLang="en-US" b="1" dirty="0" smtClean="0">
                <a:solidFill>
                  <a:schemeClr val="tx1"/>
                </a:solidFill>
                <a:latin typeface="Arial" charset="0"/>
                <a:ea typeface="宋体" charset="-122"/>
                <a:cs typeface="华文楷体"/>
              </a:rPr>
              <a:t>、项目立项批复（如有）</a:t>
            </a:r>
            <a:endParaRPr lang="en-US" altLang="zh-CN" b="1" dirty="0" smtClean="0">
              <a:solidFill>
                <a:schemeClr val="tx1"/>
              </a:solidFill>
              <a:latin typeface="Arial" charset="0"/>
              <a:ea typeface="宋体" charset="-122"/>
              <a:cs typeface="华文楷体"/>
            </a:endParaRPr>
          </a:p>
          <a:p>
            <a:pPr fontAlgn="base">
              <a:spcBef>
                <a:spcPct val="0"/>
              </a:spcBef>
              <a:spcAft>
                <a:spcPct val="0"/>
              </a:spcAft>
            </a:pPr>
            <a:r>
              <a:rPr lang="en-US" altLang="zh-CN" b="1" dirty="0" smtClean="0">
                <a:solidFill>
                  <a:schemeClr val="tx1"/>
                </a:solidFill>
                <a:latin typeface="Arial" charset="0"/>
                <a:ea typeface="宋体" charset="-122"/>
                <a:cs typeface="华文楷体"/>
              </a:rPr>
              <a:t>6</a:t>
            </a:r>
            <a:r>
              <a:rPr lang="zh-CN" altLang="en-US" b="1" dirty="0" smtClean="0">
                <a:solidFill>
                  <a:schemeClr val="tx1"/>
                </a:solidFill>
                <a:latin typeface="Arial" charset="0"/>
                <a:ea typeface="宋体" charset="-122"/>
                <a:cs typeface="华文楷体"/>
              </a:rPr>
              <a:t>、</a:t>
            </a:r>
            <a:r>
              <a:rPr lang="zh-CN" altLang="en-US" b="1" dirty="0" smtClean="0">
                <a:solidFill>
                  <a:schemeClr val="tx1"/>
                </a:solidFill>
                <a:latin typeface="Arial" charset="0"/>
                <a:ea typeface="宋体" charset="-122"/>
                <a:cs typeface="华文楷体"/>
                <a:hlinkClick r:id="rId6" action="ppaction://hlinkfile"/>
              </a:rPr>
              <a:t>担保、抵质押合同（如有）</a:t>
            </a:r>
            <a:endParaRPr lang="en-US" altLang="zh-CN" b="1" dirty="0" smtClean="0">
              <a:solidFill>
                <a:schemeClr val="tx1"/>
              </a:solidFill>
              <a:latin typeface="Arial" charset="0"/>
              <a:ea typeface="宋体" charset="-122"/>
              <a:cs typeface="华文楷体"/>
            </a:endParaRPr>
          </a:p>
          <a:p>
            <a:pPr fontAlgn="base">
              <a:spcBef>
                <a:spcPct val="0"/>
              </a:spcBef>
              <a:spcAft>
                <a:spcPct val="0"/>
              </a:spcAft>
            </a:pPr>
            <a:r>
              <a:rPr lang="en-US" altLang="zh-CN" b="1" dirty="0" smtClean="0">
                <a:solidFill>
                  <a:schemeClr val="tx1"/>
                </a:solidFill>
                <a:latin typeface="Arial" charset="0"/>
                <a:ea typeface="宋体" charset="-122"/>
                <a:cs typeface="华文楷体"/>
              </a:rPr>
              <a:t>7</a:t>
            </a:r>
            <a:r>
              <a:rPr lang="zh-CN" altLang="en-US" b="1" dirty="0" smtClean="0">
                <a:solidFill>
                  <a:schemeClr val="tx1"/>
                </a:solidFill>
                <a:latin typeface="Arial" charset="0"/>
                <a:ea typeface="宋体" charset="-122"/>
                <a:cs typeface="华文楷体"/>
              </a:rPr>
              <a:t>、承租人信息</a:t>
            </a: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11</a:t>
            </a:fld>
            <a:endParaRPr lang="zh-CN" altLang="en-US" dirty="0"/>
          </a:p>
        </p:txBody>
      </p:sp>
      <p:sp>
        <p:nvSpPr>
          <p:cNvPr id="4" name="TextBox 3"/>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五、市场准入</a:t>
            </a:r>
            <a:endParaRPr lang="en-US" altLang="zh-CN" sz="2400" b="1" dirty="0" smtClean="0">
              <a:solidFill>
                <a:schemeClr val="bg1"/>
              </a:solidFill>
              <a:latin typeface="+mn-ea"/>
            </a:endParaRPr>
          </a:p>
        </p:txBody>
      </p:sp>
      <p:sp>
        <p:nvSpPr>
          <p:cNvPr id="21" name="TextBox 20"/>
          <p:cNvSpPr txBox="1"/>
          <p:nvPr/>
        </p:nvSpPr>
        <p:spPr>
          <a:xfrm>
            <a:off x="106176" y="1365731"/>
            <a:ext cx="8858312" cy="4401205"/>
          </a:xfrm>
          <a:prstGeom prst="rect">
            <a:avLst/>
          </a:prstGeom>
          <a:noFill/>
          <a:ln>
            <a:noFill/>
          </a:ln>
        </p:spPr>
        <p:txBody>
          <a:bodyPr wrap="square" rtlCol="0">
            <a:spAutoFit/>
          </a:bodyPr>
          <a:lstStyle/>
          <a:p>
            <a:pPr lvl="0"/>
            <a:r>
              <a:rPr lang="zh-CN" altLang="en-US" sz="2000" b="1" dirty="0" smtClean="0"/>
              <a:t>对出租人</a:t>
            </a:r>
            <a:r>
              <a:rPr lang="en-US" sz="2000" b="1" dirty="0" smtClean="0"/>
              <a:t>/</a:t>
            </a:r>
            <a:r>
              <a:rPr lang="zh-CN" altLang="en-US" sz="2000" b="1" dirty="0" smtClean="0"/>
              <a:t>转让方的准入要求</a:t>
            </a:r>
            <a:endParaRPr lang="en-US" altLang="zh-CN" sz="2000" b="1" dirty="0" smtClean="0"/>
          </a:p>
          <a:p>
            <a:pPr lvl="0"/>
            <a:endParaRPr lang="zh-CN" altLang="en-US" sz="2000" b="1" dirty="0" smtClean="0"/>
          </a:p>
          <a:p>
            <a:pPr marL="457200" indent="-457200">
              <a:buFont typeface="+mj-lt"/>
              <a:buAutoNum type="arabicPeriod"/>
            </a:pPr>
            <a:r>
              <a:rPr lang="zh-CN" altLang="en-US" sz="2000" dirty="0" smtClean="0"/>
              <a:t>经国家有关</a:t>
            </a:r>
            <a:r>
              <a:rPr lang="zh-CN" altLang="en-US" sz="2000" dirty="0" smtClean="0">
                <a:solidFill>
                  <a:srgbClr val="FF0000"/>
                </a:solidFill>
              </a:rPr>
              <a:t>主管部门批准</a:t>
            </a:r>
            <a:r>
              <a:rPr lang="zh-CN" altLang="en-US" sz="2000" dirty="0" smtClean="0"/>
              <a:t>，在我国工商行政管理部门登记注册，具有独立法人资格且可从事融资租赁业务的机构，包括金融租赁公司、内资融资租赁业务试点企业及外商投资融资租赁公司等以及其他符合法律法规及规范性文件规定的融资租赁收益权持有方。</a:t>
            </a:r>
          </a:p>
          <a:p>
            <a:pPr marL="457200" indent="-457200">
              <a:buFont typeface="+mj-lt"/>
              <a:buAutoNum type="arabicPeriod"/>
            </a:pPr>
            <a:r>
              <a:rPr lang="zh-CN" altLang="en-US" sz="2000" dirty="0" smtClean="0"/>
              <a:t>具有完善的公司治理、内部控制、业务操作、风险管理等制度。</a:t>
            </a:r>
          </a:p>
          <a:p>
            <a:pPr marL="457200" indent="-457200">
              <a:buFont typeface="+mj-lt"/>
              <a:buAutoNum type="arabicPeriod"/>
            </a:pPr>
            <a:r>
              <a:rPr lang="zh-CN" altLang="en-US" sz="2000" dirty="0" smtClean="0"/>
              <a:t>拥有相应的专业化经营能力及具备相应素质的专业人员，对</a:t>
            </a:r>
            <a:r>
              <a:rPr lang="zh-CN" altLang="en-US" sz="2000" dirty="0" smtClean="0">
                <a:solidFill>
                  <a:srgbClr val="FF0000"/>
                </a:solidFill>
              </a:rPr>
              <a:t>应收租金的管理能力较强</a:t>
            </a:r>
            <a:r>
              <a:rPr lang="zh-CN" altLang="en-US" sz="2000" dirty="0" smtClean="0"/>
              <a:t>。</a:t>
            </a:r>
          </a:p>
          <a:p>
            <a:pPr marL="457200" indent="-457200">
              <a:buFont typeface="+mj-lt"/>
              <a:buAutoNum type="arabicPeriod"/>
            </a:pPr>
            <a:r>
              <a:rPr lang="zh-CN" altLang="en-US" sz="2000" dirty="0" smtClean="0"/>
              <a:t>经营和财务状况较好，具备较强的盈利能力。</a:t>
            </a:r>
          </a:p>
          <a:p>
            <a:pPr marL="457200" indent="-457200">
              <a:buFont typeface="+mj-lt"/>
              <a:buAutoNum type="arabicPeriod"/>
            </a:pPr>
            <a:r>
              <a:rPr lang="zh-CN" altLang="en-US" sz="2000" dirty="0" smtClean="0">
                <a:solidFill>
                  <a:srgbClr val="FF0000"/>
                </a:solidFill>
              </a:rPr>
              <a:t>履约记录良好</a:t>
            </a:r>
            <a:r>
              <a:rPr lang="zh-CN" altLang="en-US" sz="2000" dirty="0" smtClean="0"/>
              <a:t>，无不良信用记录，出租人与承租人有良好稳定的业务往来。</a:t>
            </a:r>
          </a:p>
          <a:p>
            <a:pPr marL="457200" indent="-457200">
              <a:buFont typeface="+mj-lt"/>
              <a:buAutoNum type="arabicPeriod"/>
            </a:pPr>
            <a:r>
              <a:rPr lang="zh-CN" altLang="en-US" sz="2000" dirty="0" smtClean="0"/>
              <a:t>注册资本、风险控制等监管指标符合主管部门的规定。</a:t>
            </a:r>
          </a:p>
          <a:p>
            <a:pPr marL="457200" indent="-457200">
              <a:buFont typeface="+mj-lt"/>
              <a:buAutoNum type="arabicPeriod"/>
            </a:pPr>
            <a:r>
              <a:rPr lang="zh-CN" altLang="en-US" sz="2000" dirty="0" smtClean="0"/>
              <a:t>经营业务中涉及外汇管理事项的，需遵守国家外汇管理有关规定。</a:t>
            </a:r>
          </a:p>
          <a:p>
            <a:pPr marL="457200" indent="-457200">
              <a:buFont typeface="+mj-lt"/>
              <a:buAutoNum type="arabicPeriod"/>
            </a:pPr>
            <a:r>
              <a:rPr lang="zh-CN" altLang="en-US" sz="2000" dirty="0" smtClean="0"/>
              <a:t>北金所依据国家经济、金融政策所制订的其他遴选标准。</a:t>
            </a: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12</a:t>
            </a:fld>
            <a:endParaRPr lang="zh-CN" altLang="en-US" dirty="0"/>
          </a:p>
        </p:txBody>
      </p:sp>
      <p:sp>
        <p:nvSpPr>
          <p:cNvPr id="3" name="灯片编号占位符 1"/>
          <p:cNvSpPr txBox="1">
            <a:spLocks/>
          </p:cNvSpPr>
          <p:nvPr/>
        </p:nvSpPr>
        <p:spPr>
          <a:xfrm>
            <a:off x="6516216" y="6381328"/>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1CB7FC5E-8E1B-4DD0-B6BF-A96313A3CF55}" type="slidenum">
              <a:rPr kumimoji="0" lang="zh-CN" altLang="en-US" sz="18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Box 3"/>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五、市场准入</a:t>
            </a:r>
            <a:endParaRPr lang="en-US" altLang="zh-CN" sz="2400" b="1" dirty="0" smtClean="0">
              <a:solidFill>
                <a:schemeClr val="bg1"/>
              </a:solidFill>
              <a:latin typeface="+mn-ea"/>
            </a:endParaRPr>
          </a:p>
        </p:txBody>
      </p:sp>
      <p:sp>
        <p:nvSpPr>
          <p:cNvPr id="5" name="TextBox 4"/>
          <p:cNvSpPr txBox="1"/>
          <p:nvPr/>
        </p:nvSpPr>
        <p:spPr>
          <a:xfrm>
            <a:off x="107504" y="1340768"/>
            <a:ext cx="8858312" cy="5139869"/>
          </a:xfrm>
          <a:prstGeom prst="rect">
            <a:avLst/>
          </a:prstGeom>
          <a:noFill/>
          <a:ln>
            <a:noFill/>
          </a:ln>
        </p:spPr>
        <p:txBody>
          <a:bodyPr wrap="square" rtlCol="0">
            <a:spAutoFit/>
          </a:bodyPr>
          <a:lstStyle/>
          <a:p>
            <a:pPr lvl="0"/>
            <a:r>
              <a:rPr lang="zh-CN" altLang="en-US" sz="2000" b="1" dirty="0" smtClean="0"/>
              <a:t>承租人需具备条件</a:t>
            </a:r>
            <a:endParaRPr lang="en-US" altLang="zh-CN" sz="2000" b="1" dirty="0" smtClean="0"/>
          </a:p>
          <a:p>
            <a:pPr lvl="0"/>
            <a:endParaRPr lang="zh-CN" altLang="en-US" sz="2000" b="1" dirty="0" smtClean="0"/>
          </a:p>
          <a:p>
            <a:pPr marL="457200" lvl="0" indent="-457200">
              <a:buFont typeface="+mj-lt"/>
              <a:buAutoNum type="arabicPeriod"/>
            </a:pPr>
            <a:r>
              <a:rPr lang="zh-CN" altLang="en-US" sz="2000" dirty="0" smtClean="0"/>
              <a:t>经工商行政管理机关（或主管部门）</a:t>
            </a:r>
            <a:r>
              <a:rPr lang="zh-CN" altLang="en-US" sz="2000" dirty="0" smtClean="0">
                <a:solidFill>
                  <a:srgbClr val="FF0000"/>
                </a:solidFill>
              </a:rPr>
              <a:t>核准登记</a:t>
            </a:r>
            <a:r>
              <a:rPr lang="zh-CN" altLang="en-US" sz="2000" dirty="0" smtClean="0"/>
              <a:t>，实行独立核算的企事业法人或其他经济组织，并已按规定办理年检手续。</a:t>
            </a:r>
          </a:p>
          <a:p>
            <a:pPr marL="457200" lvl="0" indent="-457200">
              <a:buFont typeface="+mj-lt"/>
              <a:buAutoNum type="arabicPeriod"/>
            </a:pPr>
            <a:r>
              <a:rPr lang="zh-CN" altLang="en-US" sz="2000" dirty="0" smtClean="0"/>
              <a:t>所从事的生产经营活动符合国家产业政策，具备相应的主体资格和经营资质，具备使用租赁物的资格和能力。</a:t>
            </a:r>
          </a:p>
          <a:p>
            <a:pPr marL="457200" lvl="0" indent="-457200">
              <a:buFont typeface="+mj-lt"/>
              <a:buAutoNum type="arabicPeriod"/>
            </a:pPr>
            <a:r>
              <a:rPr lang="zh-CN" altLang="en-US" sz="2000" dirty="0" smtClean="0">
                <a:solidFill>
                  <a:srgbClr val="FF0000"/>
                </a:solidFill>
              </a:rPr>
              <a:t>财务状况良好</a:t>
            </a:r>
            <a:r>
              <a:rPr lang="zh-CN" altLang="en-US" sz="2000" dirty="0" smtClean="0"/>
              <a:t>、可持续获利经营并具有足够支付租金的现金流。</a:t>
            </a:r>
          </a:p>
          <a:p>
            <a:pPr marL="457200" lvl="0" indent="-457200">
              <a:buFont typeface="+mj-lt"/>
              <a:buAutoNum type="arabicPeriod"/>
            </a:pPr>
            <a:r>
              <a:rPr lang="zh-CN" altLang="en-US" sz="2000" dirty="0" smtClean="0"/>
              <a:t>经营管理规范，偿债能力较强，</a:t>
            </a:r>
            <a:r>
              <a:rPr lang="zh-CN" altLang="en-US" sz="2000" dirty="0" smtClean="0">
                <a:solidFill>
                  <a:srgbClr val="FF0000"/>
                </a:solidFill>
              </a:rPr>
              <a:t>无拖欠出租人应收租金</a:t>
            </a:r>
            <a:r>
              <a:rPr lang="zh-CN" altLang="en-US" sz="2000" dirty="0" smtClean="0"/>
              <a:t>及其他不良信用记录。</a:t>
            </a:r>
          </a:p>
          <a:p>
            <a:pPr marL="457200" lvl="0" indent="-457200">
              <a:buFont typeface="+mj-lt"/>
              <a:buAutoNum type="arabicPeriod"/>
            </a:pPr>
            <a:r>
              <a:rPr lang="zh-CN" altLang="en-US" sz="2000" dirty="0" smtClean="0"/>
              <a:t>承租人未发生违约情形。</a:t>
            </a:r>
          </a:p>
          <a:p>
            <a:pPr marL="457200" lvl="0" indent="-457200">
              <a:buFont typeface="+mj-lt"/>
              <a:buAutoNum type="arabicPeriod"/>
            </a:pPr>
            <a:r>
              <a:rPr lang="zh-CN" altLang="en-US" sz="2000" dirty="0" smtClean="0"/>
              <a:t>承租人为新设项目法人的，所有者权益与项目总投资的比率不低于国家规定的投资项目资本金比例。</a:t>
            </a:r>
          </a:p>
          <a:p>
            <a:pPr marL="457200" lvl="0" indent="-457200">
              <a:buFont typeface="+mj-lt"/>
              <a:buAutoNum type="arabicPeriod"/>
            </a:pPr>
            <a:r>
              <a:rPr lang="zh-CN" altLang="en-US" sz="2000" dirty="0" smtClean="0"/>
              <a:t>经营业务中涉及外汇管理事项的，需遵守国家外汇管理有关规定。</a:t>
            </a:r>
          </a:p>
          <a:p>
            <a:pPr marL="457200" lvl="0" indent="-457200">
              <a:buFont typeface="+mj-lt"/>
              <a:buAutoNum type="arabicPeriod"/>
            </a:pPr>
            <a:r>
              <a:rPr lang="zh-CN" altLang="en-US" sz="2000" dirty="0" smtClean="0"/>
              <a:t>北金所依据国家经济、金融政策所制订的其他遴选标准。</a:t>
            </a:r>
          </a:p>
          <a:p>
            <a:pPr>
              <a:lnSpc>
                <a:spcPct val="200000"/>
              </a:lnSpc>
              <a:buClr>
                <a:schemeClr val="bg1">
                  <a:lumMod val="50000"/>
                </a:schemeClr>
              </a:buClr>
            </a:pPr>
            <a:endParaRPr lang="en-US" altLang="zh-CN" sz="2400" b="1" dirty="0" smtClean="0">
              <a:solidFill>
                <a:schemeClr val="bg1"/>
              </a:solidFill>
              <a:latin typeface="+mn-ea"/>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13</a:t>
            </a:fld>
            <a:endParaRPr lang="zh-CN" altLang="en-US" dirty="0"/>
          </a:p>
        </p:txBody>
      </p:sp>
      <p:sp>
        <p:nvSpPr>
          <p:cNvPr id="4" name="TextBox 3"/>
          <p:cNvSpPr txBox="1"/>
          <p:nvPr/>
        </p:nvSpPr>
        <p:spPr>
          <a:xfrm>
            <a:off x="107504" y="5486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六、议价</a:t>
            </a:r>
            <a:r>
              <a:rPr lang="en-US" altLang="zh-CN" sz="2400" b="1" dirty="0" smtClean="0">
                <a:solidFill>
                  <a:schemeClr val="bg1"/>
                </a:solidFill>
                <a:latin typeface="+mn-ea"/>
              </a:rPr>
              <a:t>/</a:t>
            </a:r>
            <a:r>
              <a:rPr lang="zh-CN" altLang="en-US" sz="2400" b="1" dirty="0" smtClean="0">
                <a:solidFill>
                  <a:schemeClr val="bg1"/>
                </a:solidFill>
                <a:latin typeface="+mn-ea"/>
              </a:rPr>
              <a:t>竞价</a:t>
            </a:r>
            <a:endParaRPr lang="en-US" altLang="zh-CN" sz="2400" b="1" dirty="0" smtClean="0">
              <a:solidFill>
                <a:schemeClr val="bg1"/>
              </a:solidFill>
              <a:latin typeface="+mn-ea"/>
            </a:endParaRPr>
          </a:p>
        </p:txBody>
      </p:sp>
      <p:sp>
        <p:nvSpPr>
          <p:cNvPr id="8" name="圆角矩形 7"/>
          <p:cNvSpPr/>
          <p:nvPr/>
        </p:nvSpPr>
        <p:spPr bwMode="auto">
          <a:xfrm>
            <a:off x="2907266" y="2132856"/>
            <a:ext cx="2448272"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solidFill>
                  <a:schemeClr val="tx1"/>
                </a:solidFill>
                <a:latin typeface="Arial" charset="0"/>
                <a:ea typeface="宋体" charset="-122"/>
                <a:cs typeface="华文楷体"/>
                <a:hlinkClick r:id="rId2" action="ppaction://hlinkfile"/>
              </a:rPr>
              <a:t>项目挂牌成功</a:t>
            </a:r>
            <a:endParaRPr lang="en-US" altLang="zh-CN" b="1" dirty="0" smtClean="0">
              <a:solidFill>
                <a:schemeClr val="tx1"/>
              </a:solidFill>
              <a:latin typeface="Arial" charset="0"/>
              <a:ea typeface="宋体" charset="-122"/>
              <a:cs typeface="华文楷体"/>
            </a:endParaRPr>
          </a:p>
        </p:txBody>
      </p:sp>
      <p:sp>
        <p:nvSpPr>
          <p:cNvPr id="9" name="圆角矩形 8"/>
          <p:cNvSpPr/>
          <p:nvPr/>
        </p:nvSpPr>
        <p:spPr bwMode="auto">
          <a:xfrm>
            <a:off x="2907266" y="3068960"/>
            <a:ext cx="2448272"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solidFill>
                  <a:schemeClr val="tx1"/>
                </a:solidFill>
                <a:latin typeface="Arial" charset="0"/>
                <a:ea typeface="宋体" charset="-122"/>
                <a:cs typeface="华文楷体"/>
              </a:rPr>
              <a:t>合格投资者意向受让</a:t>
            </a:r>
            <a:endParaRPr lang="en-US" altLang="zh-CN" b="1" dirty="0" smtClean="0">
              <a:solidFill>
                <a:schemeClr val="tx1"/>
              </a:solidFill>
              <a:latin typeface="Arial" charset="0"/>
              <a:ea typeface="宋体" charset="-122"/>
              <a:cs typeface="华文楷体"/>
            </a:endParaRPr>
          </a:p>
        </p:txBody>
      </p:sp>
      <p:sp>
        <p:nvSpPr>
          <p:cNvPr id="10" name="圆角矩形 9"/>
          <p:cNvSpPr/>
          <p:nvPr/>
        </p:nvSpPr>
        <p:spPr bwMode="auto">
          <a:xfrm>
            <a:off x="2907266" y="3933056"/>
            <a:ext cx="2448272"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solidFill>
                  <a:schemeClr val="tx1"/>
                </a:solidFill>
                <a:latin typeface="Arial" charset="0"/>
                <a:ea typeface="宋体" charset="-122"/>
                <a:cs typeface="华文楷体"/>
              </a:rPr>
              <a:t>三级审核</a:t>
            </a:r>
            <a:endParaRPr lang="en-US" altLang="zh-CN" b="1" dirty="0" smtClean="0">
              <a:solidFill>
                <a:schemeClr val="tx1"/>
              </a:solidFill>
              <a:latin typeface="Arial" charset="0"/>
              <a:ea typeface="宋体" charset="-122"/>
              <a:cs typeface="华文楷体"/>
            </a:endParaRPr>
          </a:p>
        </p:txBody>
      </p:sp>
      <p:sp>
        <p:nvSpPr>
          <p:cNvPr id="13" name="圆角矩形 12"/>
          <p:cNvSpPr/>
          <p:nvPr/>
        </p:nvSpPr>
        <p:spPr bwMode="auto">
          <a:xfrm>
            <a:off x="2691242" y="4814822"/>
            <a:ext cx="2952328"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solidFill>
                  <a:schemeClr val="tx1"/>
                </a:solidFill>
                <a:latin typeface="Arial" charset="0"/>
                <a:ea typeface="宋体" charset="-122"/>
                <a:cs typeface="华文楷体"/>
              </a:rPr>
              <a:t>合格投资者确认受让意向</a:t>
            </a:r>
            <a:endParaRPr lang="en-US" altLang="zh-CN" b="1" dirty="0" smtClean="0">
              <a:solidFill>
                <a:schemeClr val="tx1"/>
              </a:solidFill>
              <a:latin typeface="Arial" charset="0"/>
              <a:ea typeface="宋体" charset="-122"/>
              <a:cs typeface="华文楷体"/>
            </a:endParaRPr>
          </a:p>
        </p:txBody>
      </p:sp>
      <p:sp>
        <p:nvSpPr>
          <p:cNvPr id="14" name="下箭头 13"/>
          <p:cNvSpPr/>
          <p:nvPr/>
        </p:nvSpPr>
        <p:spPr>
          <a:xfrm>
            <a:off x="3987386" y="2708920"/>
            <a:ext cx="360040" cy="360040"/>
          </a:xfrm>
          <a:prstGeom prst="down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smtClean="0">
              <a:solidFill>
                <a:schemeClr val="tx1"/>
              </a:solidFill>
            </a:endParaRPr>
          </a:p>
        </p:txBody>
      </p:sp>
      <p:sp>
        <p:nvSpPr>
          <p:cNvPr id="15" name="下箭头 14"/>
          <p:cNvSpPr/>
          <p:nvPr/>
        </p:nvSpPr>
        <p:spPr>
          <a:xfrm>
            <a:off x="3987386" y="3573016"/>
            <a:ext cx="360040" cy="360040"/>
          </a:xfrm>
          <a:prstGeom prst="down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smtClean="0">
              <a:solidFill>
                <a:schemeClr val="tx1"/>
              </a:solidFill>
            </a:endParaRPr>
          </a:p>
        </p:txBody>
      </p:sp>
      <p:sp>
        <p:nvSpPr>
          <p:cNvPr id="19" name="下箭头 18"/>
          <p:cNvSpPr/>
          <p:nvPr/>
        </p:nvSpPr>
        <p:spPr>
          <a:xfrm>
            <a:off x="3987386" y="4509120"/>
            <a:ext cx="360040" cy="288032"/>
          </a:xfrm>
          <a:prstGeom prst="down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smtClean="0">
              <a:solidFill>
                <a:schemeClr val="tx1"/>
              </a:solidFill>
            </a:endParaRPr>
          </a:p>
        </p:txBody>
      </p:sp>
      <p:sp>
        <p:nvSpPr>
          <p:cNvPr id="17" name="圆角矩形标注 16"/>
          <p:cNvSpPr/>
          <p:nvPr/>
        </p:nvSpPr>
        <p:spPr>
          <a:xfrm>
            <a:off x="6572264" y="2507146"/>
            <a:ext cx="2071702" cy="1500198"/>
          </a:xfrm>
          <a:prstGeom prst="wedgeRoundRectCallout">
            <a:avLst>
              <a:gd name="adj1" fmla="val -108546"/>
              <a:gd name="adj2" fmla="val 662"/>
              <a:gd name="adj3" fmla="val 16667"/>
            </a:avLst>
          </a:prstGeom>
          <a:ln/>
        </p:spPr>
        <p:style>
          <a:lnRef idx="3">
            <a:schemeClr val="lt1"/>
          </a:lnRef>
          <a:fillRef idx="1">
            <a:schemeClr val="accent2"/>
          </a:fillRef>
          <a:effectRef idx="1">
            <a:schemeClr val="accent2"/>
          </a:effectRef>
          <a:fontRef idx="minor">
            <a:schemeClr val="lt1"/>
          </a:fontRef>
        </p:style>
        <p:txBody>
          <a:bodyPr rtlCol="0" anchor="ctr"/>
          <a:lstStyle/>
          <a:p>
            <a:r>
              <a:rPr lang="zh-CN" altLang="en-US" b="1" dirty="0" smtClean="0">
                <a:solidFill>
                  <a:schemeClr val="tx1"/>
                </a:solidFill>
              </a:rPr>
              <a:t>挂牌成功后，系统自动通知北金所会员可进行意向受让申请。</a:t>
            </a:r>
          </a:p>
        </p:txBody>
      </p:sp>
      <p:sp>
        <p:nvSpPr>
          <p:cNvPr id="20" name="圆角矩形标注 19"/>
          <p:cNvSpPr/>
          <p:nvPr/>
        </p:nvSpPr>
        <p:spPr>
          <a:xfrm>
            <a:off x="323528" y="2786058"/>
            <a:ext cx="2033894" cy="1571636"/>
          </a:xfrm>
          <a:prstGeom prst="wedgeRoundRectCallout">
            <a:avLst>
              <a:gd name="adj1" fmla="val 61576"/>
              <a:gd name="adj2" fmla="val 89553"/>
              <a:gd name="adj3" fmla="val 16667"/>
            </a:avLst>
          </a:prstGeom>
          <a:ln/>
        </p:spPr>
        <p:style>
          <a:lnRef idx="3">
            <a:schemeClr val="lt1"/>
          </a:lnRef>
          <a:fillRef idx="1">
            <a:schemeClr val="accent2"/>
          </a:fillRef>
          <a:effectRef idx="1">
            <a:schemeClr val="accent2"/>
          </a:effectRef>
          <a:fontRef idx="minor">
            <a:schemeClr val="lt1"/>
          </a:fontRef>
        </p:style>
        <p:txBody>
          <a:bodyPr rtlCol="0" anchor="ctr"/>
          <a:lstStyle/>
          <a:p>
            <a:r>
              <a:rPr lang="zh-CN" altLang="en-US" b="1" dirty="0" smtClean="0">
                <a:solidFill>
                  <a:schemeClr val="tx1"/>
                </a:solidFill>
              </a:rPr>
              <a:t>三级审核后，业务人员及时告知合格投资者进行确认受让意向操作。</a:t>
            </a:r>
            <a:endParaRPr lang="en-US" altLang="zh-CN" b="1" dirty="0" smtClean="0">
              <a:solidFill>
                <a:schemeClr val="tx1"/>
              </a:solidFill>
            </a:endParaRP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14</a:t>
            </a:fld>
            <a:endParaRPr lang="zh-CN" altLang="en-US" dirty="0"/>
          </a:p>
        </p:txBody>
      </p:sp>
      <p:sp>
        <p:nvSpPr>
          <p:cNvPr id="3" name="内容占位符 2"/>
          <p:cNvSpPr txBox="1">
            <a:spLocks/>
          </p:cNvSpPr>
          <p:nvPr/>
        </p:nvSpPr>
        <p:spPr>
          <a:xfrm>
            <a:off x="323850" y="1629346"/>
            <a:ext cx="8496300" cy="3887886"/>
          </a:xfrm>
          <a:prstGeom prst="rect">
            <a:avLst/>
          </a:prstGeom>
        </p:spPr>
        <p:txBody>
          <a:bodyPr/>
          <a:lstStyle/>
          <a:p>
            <a:pPr indent="-342900">
              <a:spcBef>
                <a:spcPts val="1800"/>
              </a:spcBef>
            </a:pPr>
            <a:r>
              <a:rPr lang="zh-CN" altLang="en-US" sz="2400" b="1" dirty="0" smtClean="0">
                <a:latin typeface="+mn-ea"/>
              </a:rPr>
              <a:t>交易方式介绍</a:t>
            </a:r>
            <a:endParaRPr lang="en-US" altLang="zh-CN" sz="2400" dirty="0" smtClean="0"/>
          </a:p>
          <a:p>
            <a:pPr marR="0" lvl="0" indent="-342900" fontAlgn="auto">
              <a:lnSpc>
                <a:spcPct val="100000"/>
              </a:lnSpc>
              <a:spcBef>
                <a:spcPts val="1800"/>
              </a:spcBef>
              <a:spcAft>
                <a:spcPts val="0"/>
              </a:spcAft>
              <a:buClrTx/>
              <a:buSzTx/>
              <a:buFont typeface="Arial" pitchFamily="34" charset="0"/>
              <a:buNone/>
              <a:tabLst/>
              <a:defRPr/>
            </a:pPr>
            <a:r>
              <a:rPr lang="en-US" altLang="zh-CN" sz="2200" dirty="0" smtClean="0"/>
              <a:t>          </a:t>
            </a:r>
            <a:r>
              <a:rPr lang="zh-CN" altLang="en-US" sz="2200" dirty="0" smtClean="0"/>
              <a:t>议价交易：转让方在挂牌公告中明确采取议价交易方式，或者在挂牌公告中列明采取竞价交易方式而挂牌期满只产生一个意向受让方的，由北金所组织交易双方进行协商议价交易的交易方式。</a:t>
            </a:r>
            <a:endParaRPr lang="en-US" altLang="zh-CN" sz="2200" dirty="0" smtClean="0"/>
          </a:p>
          <a:p>
            <a:pPr marR="0" lvl="0" indent="-342900" fontAlgn="auto">
              <a:lnSpc>
                <a:spcPct val="100000"/>
              </a:lnSpc>
              <a:spcBef>
                <a:spcPts val="1800"/>
              </a:spcBef>
              <a:spcAft>
                <a:spcPts val="0"/>
              </a:spcAft>
              <a:buClrTx/>
              <a:buSzTx/>
              <a:buFont typeface="Arial" pitchFamily="34" charset="0"/>
              <a:buNone/>
              <a:tabLst/>
              <a:defRPr/>
            </a:pPr>
            <a:r>
              <a:rPr lang="zh-CN" altLang="en-US" sz="2200" dirty="0" smtClean="0"/>
              <a:t>         竞价交易：转让方在挂牌公告中明确采取竞价交易方式，挂牌期满，产生两个及以上意向受让方的，北金所组织意向受让方进行竞争报价的交易方式。</a:t>
            </a:r>
          </a:p>
          <a:p>
            <a:pPr marR="0" lvl="0" indent="-342900" fontAlgn="auto">
              <a:lnSpc>
                <a:spcPct val="100000"/>
              </a:lnSpc>
              <a:spcBef>
                <a:spcPts val="1800"/>
              </a:spcBef>
              <a:spcAft>
                <a:spcPts val="0"/>
              </a:spcAft>
              <a:buClrTx/>
              <a:buSzTx/>
              <a:buFont typeface="Arial" pitchFamily="34" charset="0"/>
              <a:buNone/>
              <a:tabLst/>
              <a:defRPr/>
            </a:pPr>
            <a:r>
              <a:rPr lang="zh-CN" altLang="en-US" sz="2200" dirty="0" smtClean="0"/>
              <a:t>          根据转让方意愿可选择有保留竞价和无保留竞价。</a:t>
            </a:r>
            <a:endParaRPr lang="en-US" altLang="zh-CN" sz="22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zh-CN" sz="2000" b="1" i="0" u="none" strike="noStrike" kern="1200" cap="none" spc="0" normalizeH="0" baseline="0" noProof="0" dirty="0" smtClean="0">
              <a:ln>
                <a:noFill/>
              </a:ln>
              <a:solidFill>
                <a:schemeClr val="tx1"/>
              </a:solidFill>
              <a:effectLst/>
              <a:uLnTx/>
              <a:uFillTx/>
              <a:latin typeface="华文楷体" pitchFamily="2" charset="-122"/>
              <a:ea typeface="华文楷体" pitchFamily="2" charset="-122"/>
              <a:cs typeface="+mn-cs"/>
            </a:endParaRPr>
          </a:p>
        </p:txBody>
      </p:sp>
      <p:sp>
        <p:nvSpPr>
          <p:cNvPr id="6" name="TextBox 5"/>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六、议价</a:t>
            </a:r>
            <a:r>
              <a:rPr lang="en-US" altLang="zh-CN" sz="2400" b="1" dirty="0" smtClean="0">
                <a:solidFill>
                  <a:schemeClr val="bg1"/>
                </a:solidFill>
                <a:latin typeface="+mn-ea"/>
              </a:rPr>
              <a:t>/</a:t>
            </a:r>
            <a:r>
              <a:rPr lang="zh-CN" altLang="en-US" sz="2400" b="1" dirty="0" smtClean="0">
                <a:solidFill>
                  <a:schemeClr val="bg1"/>
                </a:solidFill>
                <a:latin typeface="+mn-ea"/>
              </a:rPr>
              <a:t>竞价</a:t>
            </a:r>
            <a:endParaRPr lang="en-US" altLang="zh-CN" sz="2400" b="1" dirty="0" smtClean="0">
              <a:solidFill>
                <a:schemeClr val="bg1"/>
              </a:solidFill>
              <a:latin typeface="+mn-e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15</a:t>
            </a:fld>
            <a:endParaRPr lang="zh-CN" altLang="en-US" dirty="0"/>
          </a:p>
        </p:txBody>
      </p:sp>
      <p:sp>
        <p:nvSpPr>
          <p:cNvPr id="4" name="TextBox 3"/>
          <p:cNvSpPr txBox="1"/>
          <p:nvPr/>
        </p:nvSpPr>
        <p:spPr>
          <a:xfrm>
            <a:off x="179512" y="1340768"/>
            <a:ext cx="8858312" cy="3416320"/>
          </a:xfrm>
          <a:prstGeom prst="rect">
            <a:avLst/>
          </a:prstGeom>
          <a:noFill/>
          <a:ln>
            <a:noFill/>
          </a:ln>
        </p:spPr>
        <p:txBody>
          <a:bodyPr wrap="square" rtlCol="0">
            <a:spAutoFit/>
          </a:bodyPr>
          <a:lstStyle/>
          <a:p>
            <a:endParaRPr lang="en-US" altLang="zh-CN" sz="2400" dirty="0" smtClean="0"/>
          </a:p>
          <a:p>
            <a:r>
              <a:rPr lang="zh-CN" altLang="en-US" sz="2400" b="1" dirty="0" smtClean="0">
                <a:hlinkClick r:id="rId2" action="ppaction://hlinkfile"/>
              </a:rPr>
              <a:t>卖断型与回购型业务竞价指标</a:t>
            </a:r>
            <a:endParaRPr lang="en-US" altLang="zh-CN" sz="2400" b="1" dirty="0" smtClean="0"/>
          </a:p>
          <a:p>
            <a:endParaRPr lang="en-US" altLang="zh-CN" sz="2400" dirty="0" smtClean="0"/>
          </a:p>
          <a:p>
            <a:r>
              <a:rPr lang="en-US" altLang="zh-CN" sz="2400" dirty="0" smtClean="0"/>
              <a:t>          </a:t>
            </a:r>
            <a:r>
              <a:rPr lang="zh-CN" altLang="en-US" sz="2400" dirty="0" smtClean="0"/>
              <a:t>卖断型转让交易的竞价指标为</a:t>
            </a:r>
            <a:r>
              <a:rPr lang="zh-CN" altLang="en-US" sz="2400" dirty="0" smtClean="0">
                <a:solidFill>
                  <a:srgbClr val="FF0000"/>
                </a:solidFill>
              </a:rPr>
              <a:t>年折现率</a:t>
            </a:r>
            <a:r>
              <a:rPr lang="zh-CN" altLang="en-US" sz="2400" dirty="0" smtClean="0"/>
              <a:t>或</a:t>
            </a:r>
            <a:r>
              <a:rPr lang="zh-CN" altLang="en-US" sz="2400" dirty="0" smtClean="0">
                <a:solidFill>
                  <a:srgbClr val="FF0000"/>
                </a:solidFill>
              </a:rPr>
              <a:t>净值</a:t>
            </a:r>
            <a:r>
              <a:rPr lang="zh-CN" altLang="en-US" sz="2400" dirty="0" smtClean="0"/>
              <a:t>，年折现率竞价为规定时限内，出价低者获得竞价标的；净值竞价为规定时限内，出价高者获得竞价标的。</a:t>
            </a:r>
            <a:endParaRPr lang="en-US" altLang="zh-CN" sz="2400" dirty="0" smtClean="0"/>
          </a:p>
          <a:p>
            <a:endParaRPr lang="zh-CN" altLang="en-US" sz="2400" dirty="0" smtClean="0"/>
          </a:p>
          <a:p>
            <a:r>
              <a:rPr lang="zh-CN" altLang="en-US" sz="2400" dirty="0" smtClean="0"/>
              <a:t>          回购型转让交易的竞价指标设定为</a:t>
            </a:r>
            <a:r>
              <a:rPr lang="zh-CN" altLang="en-US" sz="2400" dirty="0" smtClean="0">
                <a:solidFill>
                  <a:srgbClr val="FF0000"/>
                </a:solidFill>
              </a:rPr>
              <a:t>交易年收益费率</a:t>
            </a:r>
            <a:r>
              <a:rPr lang="zh-CN" altLang="en-US" sz="2400" dirty="0" smtClean="0"/>
              <a:t>，规定时限内，出价低者获得竞价标的。</a:t>
            </a:r>
            <a:r>
              <a:rPr lang="zh-CN" altLang="en-US" sz="2400" b="1" dirty="0" smtClean="0"/>
              <a:t> </a:t>
            </a:r>
            <a:endParaRPr lang="zh-CN" altLang="en-US" sz="2400" dirty="0" smtClean="0"/>
          </a:p>
        </p:txBody>
      </p:sp>
      <p:sp>
        <p:nvSpPr>
          <p:cNvPr id="5" name="TextBox 4"/>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六、议价</a:t>
            </a:r>
            <a:r>
              <a:rPr lang="en-US" altLang="zh-CN" sz="2400" b="1" dirty="0" smtClean="0">
                <a:solidFill>
                  <a:schemeClr val="bg1"/>
                </a:solidFill>
                <a:latin typeface="+mn-ea"/>
              </a:rPr>
              <a:t>/</a:t>
            </a:r>
            <a:r>
              <a:rPr lang="zh-CN" altLang="en-US" sz="2400" b="1" dirty="0" smtClean="0">
                <a:solidFill>
                  <a:schemeClr val="bg1"/>
                </a:solidFill>
                <a:latin typeface="+mn-ea"/>
              </a:rPr>
              <a:t>竞价</a:t>
            </a:r>
            <a:endParaRPr lang="en-US" altLang="zh-CN" sz="2400" b="1" dirty="0" smtClean="0">
              <a:solidFill>
                <a:schemeClr val="bg1"/>
              </a:solidFill>
              <a:latin typeface="+mn-ea"/>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16</a:t>
            </a:fld>
            <a:endParaRPr lang="zh-CN" altLang="en-US" dirty="0"/>
          </a:p>
        </p:txBody>
      </p:sp>
      <p:sp>
        <p:nvSpPr>
          <p:cNvPr id="4" name="TextBox 3"/>
          <p:cNvSpPr txBox="1"/>
          <p:nvPr/>
        </p:nvSpPr>
        <p:spPr>
          <a:xfrm>
            <a:off x="142844" y="571480"/>
            <a:ext cx="8858312" cy="830997"/>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七、成交签约</a:t>
            </a:r>
            <a:endParaRPr lang="en-US" altLang="zh-CN" sz="2400" b="1" dirty="0" smtClean="0">
              <a:solidFill>
                <a:schemeClr val="bg1"/>
              </a:solidFill>
              <a:latin typeface="+mn-ea"/>
            </a:endParaRPr>
          </a:p>
        </p:txBody>
      </p:sp>
      <p:sp>
        <p:nvSpPr>
          <p:cNvPr id="8" name="圆角矩形 7"/>
          <p:cNvSpPr/>
          <p:nvPr/>
        </p:nvSpPr>
        <p:spPr bwMode="auto">
          <a:xfrm>
            <a:off x="3645586" y="1391116"/>
            <a:ext cx="2448272"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latin typeface="Arial" charset="0"/>
                <a:ea typeface="宋体" charset="-122"/>
                <a:cs typeface="华文楷体"/>
              </a:rPr>
              <a:t>撤牌（</a:t>
            </a:r>
            <a:r>
              <a:rPr lang="en-US" altLang="zh-CN" b="1" dirty="0" smtClean="0">
                <a:latin typeface="Arial" charset="0"/>
                <a:ea typeface="宋体" charset="-122"/>
                <a:cs typeface="华文楷体"/>
              </a:rPr>
              <a:t>T+2)</a:t>
            </a:r>
          </a:p>
        </p:txBody>
      </p:sp>
      <p:sp>
        <p:nvSpPr>
          <p:cNvPr id="9" name="圆角矩形 8"/>
          <p:cNvSpPr/>
          <p:nvPr/>
        </p:nvSpPr>
        <p:spPr bwMode="auto">
          <a:xfrm>
            <a:off x="3645586" y="2327220"/>
            <a:ext cx="2448272"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latin typeface="Arial" charset="0"/>
                <a:ea typeface="宋体" charset="-122"/>
                <a:cs typeface="华文楷体"/>
              </a:rPr>
              <a:t>签署转让协议</a:t>
            </a:r>
            <a:endParaRPr lang="en-US" altLang="zh-CN" b="1" dirty="0" smtClean="0">
              <a:latin typeface="Arial" charset="0"/>
              <a:ea typeface="宋体" charset="-122"/>
              <a:cs typeface="华文楷体"/>
            </a:endParaRPr>
          </a:p>
        </p:txBody>
      </p:sp>
      <p:sp>
        <p:nvSpPr>
          <p:cNvPr id="10" name="圆角矩形 9"/>
          <p:cNvSpPr/>
          <p:nvPr/>
        </p:nvSpPr>
        <p:spPr bwMode="auto">
          <a:xfrm>
            <a:off x="3645586" y="3191316"/>
            <a:ext cx="2448272" cy="79208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latin typeface="Arial" charset="0"/>
                <a:ea typeface="宋体" charset="-122"/>
                <a:cs typeface="华文楷体"/>
              </a:rPr>
              <a:t>提交转让协议及相关文件</a:t>
            </a:r>
            <a:endParaRPr lang="en-US" altLang="zh-CN" b="1" dirty="0" smtClean="0">
              <a:latin typeface="Arial" charset="0"/>
              <a:ea typeface="宋体" charset="-122"/>
              <a:cs typeface="华文楷体"/>
            </a:endParaRPr>
          </a:p>
        </p:txBody>
      </p:sp>
      <p:sp>
        <p:nvSpPr>
          <p:cNvPr id="12" name="圆角矩形 11"/>
          <p:cNvSpPr/>
          <p:nvPr/>
        </p:nvSpPr>
        <p:spPr bwMode="auto">
          <a:xfrm>
            <a:off x="3491880" y="4487460"/>
            <a:ext cx="2808312" cy="525716"/>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latin typeface="Arial" charset="0"/>
                <a:ea typeface="宋体" charset="-122"/>
                <a:cs typeface="华文楷体"/>
              </a:rPr>
              <a:t>北金所出具交易凭证</a:t>
            </a:r>
            <a:endParaRPr lang="en-US" altLang="zh-CN" b="1" dirty="0" smtClean="0">
              <a:latin typeface="Arial" charset="0"/>
              <a:ea typeface="宋体" charset="-122"/>
              <a:cs typeface="华文楷体"/>
            </a:endParaRPr>
          </a:p>
        </p:txBody>
      </p:sp>
      <p:sp>
        <p:nvSpPr>
          <p:cNvPr id="13" name="圆角矩形 12"/>
          <p:cNvSpPr/>
          <p:nvPr/>
        </p:nvSpPr>
        <p:spPr bwMode="auto">
          <a:xfrm>
            <a:off x="3645586" y="5589240"/>
            <a:ext cx="2500330" cy="432048"/>
          </a:xfrm>
          <a:prstGeom prst="roundRect">
            <a:avLst/>
          </a:prstGeom>
          <a:ln>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b="1" dirty="0" smtClean="0">
                <a:latin typeface="Arial" charset="0"/>
                <a:ea typeface="宋体" charset="-122"/>
                <a:cs typeface="华文楷体"/>
              </a:rPr>
              <a:t>立卷归档</a:t>
            </a:r>
            <a:endParaRPr lang="en-US" altLang="zh-CN" b="1" dirty="0" smtClean="0">
              <a:latin typeface="Arial" charset="0"/>
              <a:ea typeface="宋体" charset="-122"/>
              <a:cs typeface="华文楷体"/>
            </a:endParaRPr>
          </a:p>
        </p:txBody>
      </p:sp>
      <p:sp>
        <p:nvSpPr>
          <p:cNvPr id="14" name="下箭头 13"/>
          <p:cNvSpPr/>
          <p:nvPr/>
        </p:nvSpPr>
        <p:spPr>
          <a:xfrm>
            <a:off x="4714306" y="1967180"/>
            <a:ext cx="360040" cy="360040"/>
          </a:xfrm>
          <a:prstGeom prst="down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smtClean="0">
              <a:solidFill>
                <a:schemeClr val="tx1"/>
              </a:solidFill>
            </a:endParaRPr>
          </a:p>
        </p:txBody>
      </p:sp>
      <p:sp>
        <p:nvSpPr>
          <p:cNvPr id="15" name="下箭头 14"/>
          <p:cNvSpPr/>
          <p:nvPr/>
        </p:nvSpPr>
        <p:spPr>
          <a:xfrm>
            <a:off x="4714306" y="2831276"/>
            <a:ext cx="360040" cy="360040"/>
          </a:xfrm>
          <a:prstGeom prst="down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smtClean="0">
              <a:solidFill>
                <a:schemeClr val="tx1"/>
              </a:solidFill>
            </a:endParaRPr>
          </a:p>
        </p:txBody>
      </p:sp>
      <p:sp>
        <p:nvSpPr>
          <p:cNvPr id="18" name="下箭头 17"/>
          <p:cNvSpPr/>
          <p:nvPr/>
        </p:nvSpPr>
        <p:spPr>
          <a:xfrm>
            <a:off x="4714306" y="4127420"/>
            <a:ext cx="360040" cy="360040"/>
          </a:xfrm>
          <a:prstGeom prst="down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smtClean="0">
              <a:solidFill>
                <a:schemeClr val="tx1"/>
              </a:solidFill>
            </a:endParaRPr>
          </a:p>
        </p:txBody>
      </p:sp>
      <p:sp>
        <p:nvSpPr>
          <p:cNvPr id="17" name="下箭头 16"/>
          <p:cNvSpPr/>
          <p:nvPr/>
        </p:nvSpPr>
        <p:spPr>
          <a:xfrm>
            <a:off x="4714306" y="5157192"/>
            <a:ext cx="360040" cy="360040"/>
          </a:xfrm>
          <a:prstGeom prst="down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smtClean="0">
              <a:solidFill>
                <a:schemeClr val="tx1"/>
              </a:solidFill>
            </a:endParaRPr>
          </a:p>
        </p:txBody>
      </p:sp>
      <p:sp>
        <p:nvSpPr>
          <p:cNvPr id="16" name="线形标注 2(带边框和强调线) 15"/>
          <p:cNvSpPr/>
          <p:nvPr/>
        </p:nvSpPr>
        <p:spPr bwMode="auto">
          <a:xfrm>
            <a:off x="467544" y="3284984"/>
            <a:ext cx="2520280" cy="1368152"/>
          </a:xfrm>
          <a:prstGeom prst="accentBorderCallout2">
            <a:avLst>
              <a:gd name="adj1" fmla="val -98"/>
              <a:gd name="adj2" fmla="val 100183"/>
              <a:gd name="adj3" fmla="val -53048"/>
              <a:gd name="adj4" fmla="val 125677"/>
              <a:gd name="adj5" fmla="val -497"/>
              <a:gd name="adj6" fmla="val 100709"/>
            </a:avLst>
          </a:prstGeom>
          <a:solidFill>
            <a:srgbClr val="FFFF00"/>
          </a:solidFill>
          <a:ln>
            <a:solidFill>
              <a:srgbClr val="FF0000"/>
            </a:solidFill>
            <a:headEnd type="none" w="med" len="med"/>
            <a:tailEnd type="none" w="med" len="med"/>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dirty="0" smtClean="0">
                <a:ln>
                  <a:noFill/>
                </a:ln>
                <a:solidFill>
                  <a:schemeClr val="tx1"/>
                </a:solidFill>
                <a:effectLst/>
                <a:latin typeface="Arial" charset="0"/>
                <a:ea typeface="宋体" charset="-122"/>
                <a:cs typeface="华文楷体"/>
              </a:rPr>
              <a:t>1</a:t>
            </a:r>
            <a:r>
              <a:rPr kumimoji="0" lang="zh-CN" altLang="en-US" sz="1400" b="1" i="0" u="none" strike="noStrike" cap="none" normalizeH="0" baseline="0" dirty="0" smtClean="0">
                <a:ln>
                  <a:noFill/>
                </a:ln>
                <a:solidFill>
                  <a:schemeClr val="tx1"/>
                </a:solidFill>
                <a:effectLst/>
                <a:latin typeface="Arial" charset="0"/>
                <a:ea typeface="宋体" charset="-122"/>
                <a:cs typeface="华文楷体"/>
              </a:rPr>
              <a:t>、</a:t>
            </a:r>
            <a:r>
              <a:rPr lang="zh-CN" altLang="en-US" sz="1400" b="1" dirty="0" smtClean="0">
                <a:solidFill>
                  <a:schemeClr val="tx1"/>
                </a:solidFill>
                <a:latin typeface="Arial" charset="0"/>
                <a:ea typeface="宋体" charset="-122"/>
                <a:cs typeface="华文楷体"/>
              </a:rPr>
              <a:t>融资租赁收益权转让协议及附件</a:t>
            </a:r>
            <a:endParaRPr kumimoji="0" lang="en-US" altLang="zh-CN" sz="1400" b="1" i="0" u="none" strike="noStrike" cap="none" normalizeH="0" baseline="0" dirty="0" smtClean="0">
              <a:ln>
                <a:noFill/>
              </a:ln>
              <a:solidFill>
                <a:schemeClr val="tx1"/>
              </a:solidFill>
              <a:effectLst/>
              <a:latin typeface="Arial" charset="0"/>
              <a:ea typeface="宋体" charset="-122"/>
              <a:cs typeface="华文楷体"/>
            </a:endParaRPr>
          </a:p>
          <a:p>
            <a:pPr marL="0" marR="0" indent="0" algn="l" defTabSz="914400" rtl="0" eaLnBrk="1" fontAlgn="base" latinLnBrk="0" hangingPunct="1">
              <a:lnSpc>
                <a:spcPct val="100000"/>
              </a:lnSpc>
              <a:spcBef>
                <a:spcPct val="0"/>
              </a:spcBef>
              <a:spcAft>
                <a:spcPct val="0"/>
              </a:spcAft>
              <a:buClrTx/>
              <a:buSzTx/>
              <a:buFontTx/>
              <a:buNone/>
              <a:tabLst/>
            </a:pPr>
            <a:r>
              <a:rPr lang="en-US" altLang="zh-CN" sz="1400" b="1" dirty="0" smtClean="0">
                <a:solidFill>
                  <a:schemeClr val="tx1"/>
                </a:solidFill>
                <a:ea typeface="宋体" charset="-122"/>
              </a:rPr>
              <a:t>2</a:t>
            </a:r>
            <a:r>
              <a:rPr lang="zh-CN" altLang="en-US" sz="1400" b="1" dirty="0" smtClean="0">
                <a:solidFill>
                  <a:schemeClr val="tx1"/>
                </a:solidFill>
                <a:ea typeface="宋体" charset="-122"/>
              </a:rPr>
              <a:t>、担保、抵质押变更证明（如有）</a:t>
            </a:r>
            <a:endParaRPr lang="en-US" altLang="zh-CN" sz="1400" b="1" dirty="0" smtClean="0">
              <a:solidFill>
                <a:schemeClr val="tx1"/>
              </a:solidFill>
              <a:ea typeface="宋体" charset="-122"/>
            </a:endParaRPr>
          </a:p>
          <a:p>
            <a:pPr marL="0" marR="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dirty="0" smtClean="0">
                <a:ln>
                  <a:noFill/>
                </a:ln>
                <a:solidFill>
                  <a:schemeClr val="tx1"/>
                </a:solidFill>
                <a:effectLst/>
                <a:latin typeface="Arial" charset="0"/>
                <a:ea typeface="宋体" charset="-122"/>
                <a:cs typeface="华文楷体"/>
              </a:rPr>
              <a:t>3</a:t>
            </a:r>
            <a:r>
              <a:rPr kumimoji="0" lang="zh-CN" altLang="en-US" sz="1400" b="1" i="0" u="none" strike="noStrike" cap="none" normalizeH="0" baseline="0" dirty="0" smtClean="0">
                <a:ln>
                  <a:noFill/>
                </a:ln>
                <a:solidFill>
                  <a:schemeClr val="tx1"/>
                </a:solidFill>
                <a:effectLst/>
                <a:latin typeface="Arial" charset="0"/>
                <a:ea typeface="宋体" charset="-122"/>
                <a:cs typeface="华文楷体"/>
              </a:rPr>
              <a:t>、交易对价支付证明</a:t>
            </a:r>
            <a:endParaRPr kumimoji="0" lang="en-US" altLang="zh-CN" sz="1400" b="1" i="0" u="none" strike="noStrike" cap="none" normalizeH="0" baseline="0" dirty="0" smtClean="0">
              <a:ln>
                <a:noFill/>
              </a:ln>
              <a:solidFill>
                <a:schemeClr val="tx1"/>
              </a:solidFill>
              <a:effectLst/>
              <a:latin typeface="Arial" charset="0"/>
              <a:ea typeface="宋体" charset="-122"/>
              <a:cs typeface="华文楷体"/>
            </a:endParaRPr>
          </a:p>
          <a:p>
            <a:pPr marL="0" marR="0" indent="0" algn="l" defTabSz="914400" rtl="0" eaLnBrk="1" fontAlgn="base" latinLnBrk="0" hangingPunct="1">
              <a:lnSpc>
                <a:spcPct val="100000"/>
              </a:lnSpc>
              <a:spcBef>
                <a:spcPct val="0"/>
              </a:spcBef>
              <a:spcAft>
                <a:spcPct val="0"/>
              </a:spcAft>
              <a:buClrTx/>
              <a:buSzTx/>
              <a:buFontTx/>
              <a:buNone/>
              <a:tabLst/>
            </a:pPr>
            <a:r>
              <a:rPr lang="en-US" altLang="zh-CN" sz="1400" b="1" dirty="0" smtClean="0">
                <a:solidFill>
                  <a:schemeClr val="tx1"/>
                </a:solidFill>
                <a:latin typeface="Arial" charset="0"/>
                <a:ea typeface="宋体" charset="-122"/>
                <a:cs typeface="华文楷体"/>
              </a:rPr>
              <a:t>4</a:t>
            </a:r>
            <a:r>
              <a:rPr lang="zh-CN" altLang="en-US" sz="1400" b="1" dirty="0" smtClean="0">
                <a:solidFill>
                  <a:schemeClr val="tx1"/>
                </a:solidFill>
                <a:latin typeface="Arial" charset="0"/>
                <a:ea typeface="宋体" charset="-122"/>
                <a:cs typeface="华文楷体"/>
              </a:rPr>
              <a:t>、账户监管协议</a:t>
            </a:r>
            <a:endParaRPr kumimoji="0" lang="en-US" altLang="zh-CN" sz="1400" b="1" i="0" u="none" strike="noStrike" cap="none" normalizeH="0" baseline="0" dirty="0" smtClean="0">
              <a:ln>
                <a:noFill/>
              </a:ln>
              <a:solidFill>
                <a:schemeClr val="tx1"/>
              </a:solidFill>
              <a:effectLst/>
              <a:latin typeface="Arial" charset="0"/>
              <a:ea typeface="宋体" charset="-122"/>
              <a:cs typeface="华文楷体"/>
            </a:endParaRPr>
          </a:p>
          <a:p>
            <a:pPr marL="0" marR="0" indent="0" algn="l" defTabSz="914400" rtl="0" eaLnBrk="1" fontAlgn="base" latinLnBrk="0" hangingPunct="1">
              <a:lnSpc>
                <a:spcPct val="100000"/>
              </a:lnSpc>
              <a:spcBef>
                <a:spcPct val="0"/>
              </a:spcBef>
              <a:spcAft>
                <a:spcPct val="0"/>
              </a:spcAft>
              <a:buClrTx/>
              <a:buSzTx/>
              <a:buFontTx/>
              <a:buNone/>
              <a:tabLst/>
            </a:pPr>
            <a:endParaRPr lang="en-US" altLang="zh-CN" sz="1400" b="1" dirty="0" smtClean="0">
              <a:solidFill>
                <a:schemeClr val="tx1"/>
              </a:solidFill>
              <a:latin typeface="Arial" charset="0"/>
              <a:ea typeface="宋体" charset="-122"/>
            </a:endParaRPr>
          </a:p>
          <a:p>
            <a:pPr marL="0" marR="0" indent="0" algn="l" defTabSz="914400" rtl="0" eaLnBrk="1" fontAlgn="base" latinLnBrk="0" hangingPunct="1">
              <a:lnSpc>
                <a:spcPct val="100000"/>
              </a:lnSpc>
              <a:spcBef>
                <a:spcPct val="0"/>
              </a:spcBef>
              <a:spcAft>
                <a:spcPct val="0"/>
              </a:spcAft>
              <a:buClrTx/>
              <a:buSzTx/>
              <a:buFontTx/>
              <a:buNone/>
              <a:tabLst/>
            </a:pPr>
            <a:endParaRPr lang="en-US" altLang="zh-CN" sz="1200" b="1" dirty="0" smtClean="0">
              <a:solidFill>
                <a:schemeClr val="tx1"/>
              </a:solidFill>
              <a:ea typeface="宋体" charset="-122"/>
            </a:endParaRPr>
          </a:p>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200" b="1" i="0" u="none" strike="noStrike" cap="none" normalizeH="0" baseline="0" dirty="0" smtClean="0">
              <a:ln>
                <a:noFill/>
              </a:ln>
              <a:solidFill>
                <a:schemeClr val="tx1"/>
              </a:solidFill>
              <a:effectLst/>
              <a:latin typeface="Arial" charset="0"/>
              <a:ea typeface="宋体" charset="-122"/>
              <a:cs typeface="华文楷体"/>
            </a:endParaRP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1CB7FC5E-8E1B-4DD0-B6BF-A96313A3CF55}" type="slidenum">
              <a:rPr lang="zh-CN" altLang="en-US" smtClean="0"/>
              <a:pPr/>
              <a:t>17</a:t>
            </a:fld>
            <a:endParaRPr lang="zh-CN" altLang="en-US" dirty="0"/>
          </a:p>
        </p:txBody>
      </p:sp>
      <p:sp>
        <p:nvSpPr>
          <p:cNvPr id="3" name="TextBox 2"/>
          <p:cNvSpPr txBox="1"/>
          <p:nvPr/>
        </p:nvSpPr>
        <p:spPr>
          <a:xfrm>
            <a:off x="142844" y="571480"/>
            <a:ext cx="8858312" cy="698268"/>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八、交易后管理</a:t>
            </a:r>
            <a:endParaRPr lang="en-US" altLang="zh-CN" sz="2400" b="1" dirty="0" smtClean="0">
              <a:solidFill>
                <a:schemeClr val="bg1"/>
              </a:solidFill>
              <a:latin typeface="+mn-ea"/>
            </a:endParaRPr>
          </a:p>
        </p:txBody>
      </p:sp>
      <p:sp>
        <p:nvSpPr>
          <p:cNvPr id="5" name="TextBox 4"/>
          <p:cNvSpPr txBox="1"/>
          <p:nvPr/>
        </p:nvSpPr>
        <p:spPr>
          <a:xfrm>
            <a:off x="179512" y="1884888"/>
            <a:ext cx="8858312" cy="3847207"/>
          </a:xfrm>
          <a:prstGeom prst="rect">
            <a:avLst/>
          </a:prstGeom>
          <a:noFill/>
          <a:ln>
            <a:noFill/>
          </a:ln>
        </p:spPr>
        <p:txBody>
          <a:bodyPr wrap="square" rtlCol="0">
            <a:spAutoFit/>
          </a:bodyPr>
          <a:lstStyle/>
          <a:p>
            <a:r>
              <a:rPr lang="en-US" altLang="zh-CN" sz="2200" dirty="0" smtClean="0"/>
              <a:t>1</a:t>
            </a:r>
            <a:r>
              <a:rPr lang="zh-CN" altLang="en-US" sz="2200" dirty="0" smtClean="0"/>
              <a:t>、 成交确认书</a:t>
            </a:r>
            <a:endParaRPr lang="en-US" altLang="zh-CN" sz="2200" dirty="0" smtClean="0"/>
          </a:p>
          <a:p>
            <a:endParaRPr lang="en-US" altLang="zh-CN" sz="2200" dirty="0" smtClean="0"/>
          </a:p>
          <a:p>
            <a:r>
              <a:rPr lang="en-US" altLang="zh-CN" sz="2200" dirty="0" smtClean="0"/>
              <a:t>2</a:t>
            </a:r>
            <a:r>
              <a:rPr lang="zh-CN" altLang="en-US" sz="2200" dirty="0" smtClean="0"/>
              <a:t>、 缴费通知书</a:t>
            </a:r>
            <a:endParaRPr lang="en-US" altLang="zh-CN" sz="2200" dirty="0" smtClean="0"/>
          </a:p>
          <a:p>
            <a:pPr lvl="2"/>
            <a:r>
              <a:rPr lang="zh-CN" altLang="en-US" sz="2200" dirty="0" smtClean="0"/>
              <a:t>交易服务费：</a:t>
            </a:r>
            <a:endParaRPr lang="en-US" altLang="zh-CN" sz="2200" dirty="0" smtClean="0"/>
          </a:p>
          <a:p>
            <a:pPr lvl="2"/>
            <a:endParaRPr lang="en-US" altLang="zh-CN" sz="2200" dirty="0" smtClean="0"/>
          </a:p>
          <a:p>
            <a:pPr lvl="2">
              <a:buFont typeface="Arial" pitchFamily="34" charset="0"/>
              <a:buChar char="•"/>
            </a:pPr>
            <a:r>
              <a:rPr lang="zh-CN" altLang="en-US" sz="2200" dirty="0" smtClean="0"/>
              <a:t>每次收取租金的</a:t>
            </a:r>
            <a:r>
              <a:rPr lang="en-US" altLang="zh-CN" sz="2200" dirty="0" smtClean="0"/>
              <a:t>2</a:t>
            </a:r>
            <a:r>
              <a:rPr lang="zh-CN" altLang="en-US" sz="2200" dirty="0" smtClean="0"/>
              <a:t>个工作日内</a:t>
            </a:r>
            <a:endParaRPr lang="en-US" altLang="zh-CN" sz="2200" dirty="0" smtClean="0"/>
          </a:p>
          <a:p>
            <a:pPr lvl="3"/>
            <a:r>
              <a:rPr lang="zh-CN" altLang="en-US" sz="2200" dirty="0" smtClean="0"/>
              <a:t> 交易服务费</a:t>
            </a:r>
            <a:r>
              <a:rPr lang="en-US" altLang="zh-CN" sz="2200" dirty="0" smtClean="0"/>
              <a:t>=</a:t>
            </a:r>
            <a:r>
              <a:rPr lang="zh-CN" altLang="en-US" sz="2200" dirty="0" smtClean="0">
                <a:solidFill>
                  <a:srgbClr val="FF0000"/>
                </a:solidFill>
              </a:rPr>
              <a:t>交易对价</a:t>
            </a:r>
            <a:r>
              <a:rPr lang="zh-CN" altLang="en-US" sz="2200" dirty="0" smtClean="0"/>
              <a:t>*千分之一点五</a:t>
            </a:r>
            <a:r>
              <a:rPr lang="en-US" altLang="zh-CN" sz="2200" dirty="0" smtClean="0"/>
              <a:t>/</a:t>
            </a:r>
            <a:r>
              <a:rPr lang="zh-CN" altLang="en-US" sz="2200" dirty="0" smtClean="0"/>
              <a:t>付租次数</a:t>
            </a:r>
            <a:endParaRPr lang="en-US" altLang="zh-CN" sz="2200" dirty="0" smtClean="0"/>
          </a:p>
          <a:p>
            <a:pPr lvl="2">
              <a:buFont typeface="Arial" pitchFamily="34" charset="0"/>
              <a:buChar char="•"/>
            </a:pPr>
            <a:endParaRPr lang="en-US" altLang="zh-CN" sz="2200" dirty="0" smtClean="0"/>
          </a:p>
          <a:p>
            <a:pPr lvl="2">
              <a:buFont typeface="Arial" pitchFamily="34" charset="0"/>
              <a:buChar char="•"/>
            </a:pPr>
            <a:r>
              <a:rPr lang="zh-CN" altLang="en-US" sz="2200" dirty="0" smtClean="0"/>
              <a:t>交易双方签署转让协议后的</a:t>
            </a:r>
            <a:r>
              <a:rPr lang="en-US" altLang="zh-CN" sz="2200" dirty="0" smtClean="0"/>
              <a:t>5</a:t>
            </a:r>
            <a:r>
              <a:rPr lang="zh-CN" altLang="en-US" sz="2200" dirty="0" smtClean="0"/>
              <a:t>个工作日内一次性支付</a:t>
            </a:r>
            <a:endParaRPr lang="en-US" altLang="zh-CN" sz="2200" dirty="0" smtClean="0"/>
          </a:p>
          <a:p>
            <a:r>
              <a:rPr lang="en-US" altLang="zh-CN" sz="2200" dirty="0" smtClean="0"/>
              <a:t>                     </a:t>
            </a:r>
            <a:r>
              <a:rPr lang="zh-CN" altLang="en-US" sz="2200" dirty="0" smtClean="0"/>
              <a:t>交易服务费</a:t>
            </a:r>
            <a:r>
              <a:rPr lang="en-US" altLang="zh-CN" sz="2200" dirty="0" smtClean="0"/>
              <a:t>=</a:t>
            </a:r>
            <a:r>
              <a:rPr lang="zh-CN" altLang="en-US" sz="2200" dirty="0" smtClean="0">
                <a:solidFill>
                  <a:srgbClr val="FF0000"/>
                </a:solidFill>
              </a:rPr>
              <a:t>交易对价</a:t>
            </a:r>
            <a:r>
              <a:rPr lang="zh-CN" altLang="en-US" sz="2200" dirty="0" smtClean="0"/>
              <a:t>*千分之一</a:t>
            </a:r>
            <a:endParaRPr lang="en-US" altLang="zh-CN" sz="2200" dirty="0" smtClean="0"/>
          </a:p>
          <a:p>
            <a:endParaRPr lang="en-US" altLang="zh-CN" sz="24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18</a:t>
            </a:fld>
            <a:endParaRPr lang="zh-CN" altLang="en-US" dirty="0"/>
          </a:p>
        </p:txBody>
      </p:sp>
      <p:sp>
        <p:nvSpPr>
          <p:cNvPr id="3" name="TextBox 2"/>
          <p:cNvSpPr txBox="1"/>
          <p:nvPr/>
        </p:nvSpPr>
        <p:spPr>
          <a:xfrm>
            <a:off x="142844" y="571480"/>
            <a:ext cx="8858312" cy="698268"/>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九、产品优势</a:t>
            </a:r>
            <a:endParaRPr lang="en-US" altLang="zh-CN" sz="2400" b="1" dirty="0" smtClean="0">
              <a:solidFill>
                <a:schemeClr val="bg1"/>
              </a:solidFill>
              <a:latin typeface="+mn-ea"/>
            </a:endParaRPr>
          </a:p>
        </p:txBody>
      </p:sp>
      <p:sp>
        <p:nvSpPr>
          <p:cNvPr id="6" name="TextBox 5"/>
          <p:cNvSpPr txBox="1"/>
          <p:nvPr/>
        </p:nvSpPr>
        <p:spPr>
          <a:xfrm>
            <a:off x="179512" y="1884888"/>
            <a:ext cx="8858312" cy="3046988"/>
          </a:xfrm>
          <a:prstGeom prst="rect">
            <a:avLst/>
          </a:prstGeom>
          <a:noFill/>
          <a:ln>
            <a:noFill/>
          </a:ln>
        </p:spPr>
        <p:txBody>
          <a:bodyPr wrap="square" rtlCol="0">
            <a:spAutoFit/>
          </a:bodyPr>
          <a:lstStyle/>
          <a:p>
            <a:r>
              <a:rPr lang="en-US" altLang="zh-CN" sz="2400" dirty="0" smtClean="0"/>
              <a:t>1</a:t>
            </a:r>
            <a:r>
              <a:rPr lang="zh-CN" altLang="en-US" sz="2400" dirty="0" smtClean="0"/>
              <a:t>、安全性（市场化阳光化交易平台、产品报备监管部门） </a:t>
            </a:r>
            <a:endParaRPr lang="en-US" altLang="zh-CN" sz="2400" dirty="0" smtClean="0"/>
          </a:p>
          <a:p>
            <a:endParaRPr lang="en-US" altLang="zh-CN" sz="2400" dirty="0" smtClean="0"/>
          </a:p>
          <a:p>
            <a:r>
              <a:rPr lang="en-US" altLang="zh-CN" sz="2400" dirty="0" smtClean="0"/>
              <a:t>2</a:t>
            </a:r>
            <a:r>
              <a:rPr lang="zh-CN" altLang="en-US" sz="2400" dirty="0" smtClean="0"/>
              <a:t>、效益性（丰富理财资金投向、打通低成本融资渠道）</a:t>
            </a:r>
            <a:endParaRPr lang="en-US" altLang="zh-CN" sz="2400" dirty="0" smtClean="0"/>
          </a:p>
          <a:p>
            <a:endParaRPr lang="en-US" altLang="zh-CN" sz="2400" dirty="0" smtClean="0"/>
          </a:p>
          <a:p>
            <a:r>
              <a:rPr lang="en-US" altLang="zh-CN" sz="2400" dirty="0" smtClean="0"/>
              <a:t>3</a:t>
            </a:r>
            <a:r>
              <a:rPr lang="zh-CN" altLang="en-US" sz="2400" dirty="0" smtClean="0"/>
              <a:t>、流动性（</a:t>
            </a:r>
            <a:r>
              <a:rPr lang="zh-CN" altLang="en-US" sz="2400" dirty="0" smtClean="0">
                <a:latin typeface="+mn-ea"/>
              </a:rPr>
              <a:t>实现租赁公司与银行及其他合格投资者之间的资源</a:t>
            </a:r>
            <a:endParaRPr lang="en-US" altLang="zh-CN" sz="2400" dirty="0" smtClean="0">
              <a:latin typeface="+mn-ea"/>
            </a:endParaRPr>
          </a:p>
          <a:p>
            <a:pPr lvl="4"/>
            <a:r>
              <a:rPr lang="zh-CN" altLang="en-US" sz="2400" dirty="0" smtClean="0">
                <a:latin typeface="+mn-ea"/>
              </a:rPr>
              <a:t>流动</a:t>
            </a:r>
            <a:r>
              <a:rPr lang="zh-CN" altLang="en-US" sz="2400" dirty="0" smtClean="0"/>
              <a:t>）</a:t>
            </a:r>
            <a:endParaRPr lang="en-US" altLang="zh-CN" sz="2400" dirty="0" smtClean="0"/>
          </a:p>
          <a:p>
            <a:endParaRPr lang="en-US" altLang="zh-CN" sz="2400" dirty="0" smtClean="0"/>
          </a:p>
          <a:p>
            <a:r>
              <a:rPr lang="en-US" altLang="zh-CN" sz="2400" dirty="0" smtClean="0"/>
              <a:t>4</a:t>
            </a:r>
            <a:r>
              <a:rPr lang="zh-CN" altLang="en-US" sz="2400" dirty="0" smtClean="0"/>
              <a:t>、流程简便（操作流程简便、标准化文本）</a:t>
            </a:r>
            <a:endParaRPr lang="en-US" altLang="zh-CN" sz="2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19</a:t>
            </a:fld>
            <a:endParaRPr lang="zh-CN" altLang="en-US" dirty="0"/>
          </a:p>
        </p:txBody>
      </p:sp>
      <p:sp>
        <p:nvSpPr>
          <p:cNvPr id="3" name="TextBox 2"/>
          <p:cNvSpPr txBox="1"/>
          <p:nvPr/>
        </p:nvSpPr>
        <p:spPr>
          <a:xfrm>
            <a:off x="142844" y="571480"/>
            <a:ext cx="8858312" cy="698268"/>
          </a:xfrm>
          <a:prstGeom prst="rect">
            <a:avLst/>
          </a:prstGeom>
          <a:noFill/>
          <a:ln>
            <a:noFill/>
          </a:ln>
        </p:spPr>
        <p:txBody>
          <a:bodyPr wrap="square" rtlCol="0">
            <a:spAutoFit/>
          </a:bodyPr>
          <a:lstStyle/>
          <a:p>
            <a:pPr>
              <a:lnSpc>
                <a:spcPct val="200000"/>
              </a:lnSpc>
              <a:buClr>
                <a:schemeClr val="bg1">
                  <a:lumMod val="50000"/>
                </a:schemeClr>
              </a:buClr>
            </a:pPr>
            <a:r>
              <a:rPr lang="zh-CN" altLang="en-US" sz="2400" b="1" dirty="0" smtClean="0">
                <a:solidFill>
                  <a:schemeClr val="bg1"/>
                </a:solidFill>
                <a:latin typeface="+mn-ea"/>
              </a:rPr>
              <a:t>九、产品优势</a:t>
            </a:r>
            <a:endParaRPr lang="en-US" altLang="zh-CN" sz="2400" b="1" dirty="0" smtClean="0">
              <a:solidFill>
                <a:schemeClr val="bg1"/>
              </a:solidFill>
              <a:latin typeface="+mn-ea"/>
            </a:endParaRPr>
          </a:p>
        </p:txBody>
      </p:sp>
      <p:graphicFrame>
        <p:nvGraphicFramePr>
          <p:cNvPr id="4" name="表格 3"/>
          <p:cNvGraphicFramePr>
            <a:graphicFrameLocks noGrp="1"/>
          </p:cNvGraphicFramePr>
          <p:nvPr/>
        </p:nvGraphicFramePr>
        <p:xfrm>
          <a:off x="755576" y="1700808"/>
          <a:ext cx="7776864" cy="4320480"/>
        </p:xfrm>
        <a:graphic>
          <a:graphicData uri="http://schemas.openxmlformats.org/drawingml/2006/table">
            <a:tbl>
              <a:tblPr firstRow="1" bandRow="1">
                <a:tableStyleId>{5C22544A-7EE6-4342-B048-85BDC9FD1C3A}</a:tableStyleId>
              </a:tblPr>
              <a:tblGrid>
                <a:gridCol w="1944216"/>
                <a:gridCol w="1944216"/>
                <a:gridCol w="1944216"/>
                <a:gridCol w="1944216"/>
              </a:tblGrid>
              <a:tr h="952928">
                <a:tc>
                  <a:txBody>
                    <a:bodyPr/>
                    <a:lstStyle/>
                    <a:p>
                      <a:pPr marL="0" algn="ctr" defTabSz="914400" rtl="0" eaLnBrk="1" latinLnBrk="0" hangingPunct="1"/>
                      <a:r>
                        <a:rPr lang="zh-CN" altLang="en-US" sz="2400" b="1" kern="1200" dirty="0" smtClean="0">
                          <a:solidFill>
                            <a:schemeClr val="tx1"/>
                          </a:solidFill>
                          <a:latin typeface="+mn-lt"/>
                          <a:ea typeface="+mn-ea"/>
                          <a:cs typeface="+mn-cs"/>
                        </a:rPr>
                        <a:t>交易渠道</a:t>
                      </a:r>
                      <a:endParaRPr lang="zh-CN" altLang="en-US" sz="2400" b="1" kern="1200" dirty="0">
                        <a:solidFill>
                          <a:schemeClr val="tx1"/>
                        </a:solidFill>
                        <a:latin typeface="+mn-lt"/>
                        <a:ea typeface="+mn-ea"/>
                        <a:cs typeface="+mn-cs"/>
                      </a:endParaRPr>
                    </a:p>
                  </a:txBody>
                  <a:tcPr anchor="ctr">
                    <a:solidFill>
                      <a:srgbClr val="00B0F0"/>
                    </a:solidFill>
                  </a:tcPr>
                </a:tc>
                <a:tc>
                  <a:txBody>
                    <a:bodyPr/>
                    <a:lstStyle/>
                    <a:p>
                      <a:pPr algn="ctr"/>
                      <a:r>
                        <a:rPr lang="zh-CN" altLang="en-US" sz="2400" b="1" dirty="0" smtClean="0">
                          <a:solidFill>
                            <a:schemeClr val="tx1"/>
                          </a:solidFill>
                        </a:rPr>
                        <a:t>自身</a:t>
                      </a:r>
                      <a:endParaRPr lang="zh-CN" altLang="en-US" sz="2400" b="1" dirty="0">
                        <a:solidFill>
                          <a:schemeClr val="tx1"/>
                        </a:solidFill>
                      </a:endParaRPr>
                    </a:p>
                  </a:txBody>
                  <a:tcPr anchor="ctr">
                    <a:solidFill>
                      <a:srgbClr val="00B0F0"/>
                    </a:solidFill>
                  </a:tcPr>
                </a:tc>
                <a:tc>
                  <a:txBody>
                    <a:bodyPr/>
                    <a:lstStyle/>
                    <a:p>
                      <a:pPr algn="ctr"/>
                      <a:r>
                        <a:rPr lang="zh-CN" altLang="en-US" sz="2400" dirty="0" smtClean="0">
                          <a:solidFill>
                            <a:schemeClr val="tx1"/>
                          </a:solidFill>
                        </a:rPr>
                        <a:t>信托</a:t>
                      </a:r>
                      <a:endParaRPr lang="zh-CN" altLang="en-US" sz="2400" dirty="0">
                        <a:solidFill>
                          <a:schemeClr val="tx1"/>
                        </a:solidFill>
                      </a:endParaRPr>
                    </a:p>
                  </a:txBody>
                  <a:tcPr anchor="ctr">
                    <a:solidFill>
                      <a:srgbClr val="00B0F0"/>
                    </a:solidFill>
                  </a:tcPr>
                </a:tc>
                <a:tc>
                  <a:txBody>
                    <a:bodyPr/>
                    <a:lstStyle/>
                    <a:p>
                      <a:pPr algn="ctr"/>
                      <a:r>
                        <a:rPr lang="zh-CN" altLang="en-US" sz="2400" dirty="0" smtClean="0">
                          <a:solidFill>
                            <a:schemeClr val="tx1"/>
                          </a:solidFill>
                        </a:rPr>
                        <a:t>北金所</a:t>
                      </a:r>
                      <a:endParaRPr lang="zh-CN" altLang="en-US" sz="2400" dirty="0">
                        <a:solidFill>
                          <a:schemeClr val="tx1"/>
                        </a:solidFill>
                      </a:endParaRPr>
                    </a:p>
                  </a:txBody>
                  <a:tcPr anchor="ctr">
                    <a:solidFill>
                      <a:srgbClr val="00B0F0"/>
                    </a:solidFill>
                  </a:tcPr>
                </a:tc>
              </a:tr>
              <a:tr h="1507444">
                <a:tc>
                  <a:txBody>
                    <a:bodyPr/>
                    <a:lstStyle/>
                    <a:p>
                      <a:pPr algn="ctr"/>
                      <a:r>
                        <a:rPr lang="zh-CN" altLang="en-US" sz="2400" dirty="0" smtClean="0"/>
                        <a:t>优势</a:t>
                      </a:r>
                      <a:endParaRPr lang="zh-CN" altLang="en-US" sz="2400" dirty="0"/>
                    </a:p>
                  </a:txBody>
                  <a:tcPr anchor="ctr"/>
                </a:tc>
                <a:tc>
                  <a:txBody>
                    <a:bodyPr/>
                    <a:lstStyle/>
                    <a:p>
                      <a:pPr>
                        <a:buFont typeface="Arial" pitchFamily="34" charset="0"/>
                        <a:buChar char="•"/>
                      </a:pPr>
                      <a:r>
                        <a:rPr lang="zh-CN" altLang="en-US" dirty="0" smtClean="0"/>
                        <a:t>节约成本</a:t>
                      </a:r>
                      <a:endParaRPr lang="zh-CN" altLang="en-US" dirty="0"/>
                    </a:p>
                  </a:txBody>
                  <a:tcPr anchor="ctr"/>
                </a:tc>
                <a:tc>
                  <a:txBody>
                    <a:bodyPr/>
                    <a:lstStyle/>
                    <a:p>
                      <a:pPr>
                        <a:buFont typeface="Arial" pitchFamily="34" charset="0"/>
                        <a:buChar char="•"/>
                      </a:pPr>
                      <a:r>
                        <a:rPr lang="zh-CN" altLang="en-US" dirty="0" smtClean="0"/>
                        <a:t>破产保护</a:t>
                      </a:r>
                      <a:endParaRPr lang="zh-CN" altLang="en-US" dirty="0"/>
                    </a:p>
                  </a:txBody>
                  <a:tcPr anchor="ctr"/>
                </a:tc>
                <a:tc>
                  <a:txBody>
                    <a:bodyPr/>
                    <a:lstStyle/>
                    <a:p>
                      <a:pPr>
                        <a:buFont typeface="Arial" pitchFamily="34" charset="0"/>
                        <a:buChar char="•"/>
                      </a:pPr>
                      <a:r>
                        <a:rPr lang="zh-CN" altLang="en-US" dirty="0" smtClean="0"/>
                        <a:t>安全性</a:t>
                      </a:r>
                      <a:endParaRPr lang="en-US" altLang="zh-CN" dirty="0" smtClean="0"/>
                    </a:p>
                    <a:p>
                      <a:pPr>
                        <a:buFont typeface="Arial" pitchFamily="34" charset="0"/>
                        <a:buChar char="•"/>
                      </a:pPr>
                      <a:r>
                        <a:rPr lang="zh-CN" altLang="en-US" dirty="0" smtClean="0"/>
                        <a:t>效益性</a:t>
                      </a:r>
                      <a:endParaRPr lang="en-US" altLang="zh-CN" dirty="0" smtClean="0"/>
                    </a:p>
                    <a:p>
                      <a:pPr>
                        <a:buFont typeface="Arial" pitchFamily="34" charset="0"/>
                        <a:buChar char="•"/>
                      </a:pPr>
                      <a:r>
                        <a:rPr lang="zh-CN" altLang="en-US" dirty="0" smtClean="0"/>
                        <a:t>流动性</a:t>
                      </a:r>
                      <a:endParaRPr lang="en-US" altLang="zh-CN" dirty="0" smtClean="0"/>
                    </a:p>
                    <a:p>
                      <a:pPr>
                        <a:buFont typeface="Arial" pitchFamily="34" charset="0"/>
                        <a:buChar char="•"/>
                      </a:pPr>
                      <a:r>
                        <a:rPr lang="zh-CN" altLang="en-US" smtClean="0"/>
                        <a:t>流程简便</a:t>
                      </a:r>
                      <a:endParaRPr lang="en-US" altLang="zh-CN" dirty="0" smtClean="0"/>
                    </a:p>
                  </a:txBody>
                  <a:tcPr anchor="ctr"/>
                </a:tc>
              </a:tr>
              <a:tr h="1860108">
                <a:tc>
                  <a:txBody>
                    <a:bodyPr/>
                    <a:lstStyle/>
                    <a:p>
                      <a:pPr algn="ctr"/>
                      <a:r>
                        <a:rPr lang="zh-CN" altLang="en-US" sz="2400" dirty="0" smtClean="0"/>
                        <a:t>劣势</a:t>
                      </a:r>
                      <a:endParaRPr lang="zh-CN" altLang="en-US" sz="2400" dirty="0"/>
                    </a:p>
                  </a:txBody>
                  <a:tcPr anchor="ctr"/>
                </a:tc>
                <a:tc>
                  <a:txBody>
                    <a:bodyPr/>
                    <a:lstStyle/>
                    <a:p>
                      <a:pPr>
                        <a:buFont typeface="Arial" pitchFamily="34" charset="0"/>
                        <a:buChar char="•"/>
                      </a:pPr>
                      <a:r>
                        <a:rPr lang="zh-CN" altLang="en-US" dirty="0" smtClean="0"/>
                        <a:t>规模有限</a:t>
                      </a:r>
                      <a:endParaRPr lang="en-US" altLang="zh-CN" dirty="0" smtClean="0"/>
                    </a:p>
                    <a:p>
                      <a:pPr>
                        <a:buFont typeface="Arial" pitchFamily="34" charset="0"/>
                        <a:buChar char="•"/>
                      </a:pPr>
                      <a:r>
                        <a:rPr lang="zh-CN" altLang="en-US" dirty="0" smtClean="0"/>
                        <a:t>关联交易</a:t>
                      </a:r>
                      <a:endParaRPr lang="zh-CN" altLang="en-US"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zh-CN" altLang="en-US" dirty="0" smtClean="0"/>
                        <a:t>交易成本高</a:t>
                      </a:r>
                      <a:endParaRPr lang="en-US" altLang="zh-CN" dirty="0" smtClean="0"/>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zh-CN" altLang="en-US" dirty="0" smtClean="0"/>
                        <a:t>操作流程复杂</a:t>
                      </a:r>
                      <a:endParaRPr lang="en-US" altLang="zh-CN" dirty="0" smtClean="0"/>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zh-CN" altLang="en-US" dirty="0" smtClean="0"/>
                        <a:t>规模受限（银信合作业务融资类不得超过银信合作业务余额</a:t>
                      </a:r>
                      <a:r>
                        <a:rPr lang="en-US" altLang="zh-CN" dirty="0" smtClean="0"/>
                        <a:t>30%</a:t>
                      </a:r>
                      <a:r>
                        <a:rPr lang="zh-CN" altLang="en-US" dirty="0" smtClean="0"/>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zh-CN" altLang="en-US" dirty="0" smtClean="0"/>
                        <a:t>市场认知度有待提高</a:t>
                      </a:r>
                    </a:p>
                  </a:txBody>
                  <a:tcPr anchor="ct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CB7FC5E-8E1B-4DD0-B6BF-A96313A3CF55}" type="slidenum">
              <a:rPr lang="zh-CN" altLang="en-US" smtClean="0"/>
              <a:pPr/>
              <a:t>20</a:t>
            </a:fld>
            <a:endParaRPr lang="zh-CN" altLang="en-US" dirty="0"/>
          </a:p>
        </p:txBody>
      </p:sp>
      <p:grpSp>
        <p:nvGrpSpPr>
          <p:cNvPr id="3" name="组合 2"/>
          <p:cNvGrpSpPr/>
          <p:nvPr/>
        </p:nvGrpSpPr>
        <p:grpSpPr>
          <a:xfrm>
            <a:off x="1643042" y="1214422"/>
            <a:ext cx="5897565" cy="4348031"/>
            <a:chOff x="1989138" y="2708920"/>
            <a:chExt cx="5540375" cy="3333750"/>
          </a:xfrm>
        </p:grpSpPr>
        <p:pic>
          <p:nvPicPr>
            <p:cNvPr id="4" name="Picture 5" descr="握手2"/>
            <p:cNvPicPr>
              <a:picLocks noChangeAspect="1" noChangeArrowheads="1"/>
            </p:cNvPicPr>
            <p:nvPr/>
          </p:nvPicPr>
          <p:blipFill>
            <a:blip r:embed="rId2" cstate="print"/>
            <a:srcRect/>
            <a:stretch>
              <a:fillRect/>
            </a:stretch>
          </p:blipFill>
          <p:spPr bwMode="auto">
            <a:xfrm>
              <a:off x="1989138" y="2708920"/>
              <a:ext cx="5540375" cy="3333750"/>
            </a:xfrm>
            <a:prstGeom prst="rect">
              <a:avLst/>
            </a:prstGeom>
            <a:noFill/>
          </p:spPr>
        </p:pic>
        <p:sp>
          <p:nvSpPr>
            <p:cNvPr id="5" name="TextBox 4"/>
            <p:cNvSpPr txBox="1"/>
            <p:nvPr/>
          </p:nvSpPr>
          <p:spPr>
            <a:xfrm>
              <a:off x="2458917" y="2865814"/>
              <a:ext cx="4563569" cy="778736"/>
            </a:xfrm>
            <a:prstGeom prst="rect">
              <a:avLst/>
            </a:prstGeom>
            <a:noFill/>
          </p:spPr>
          <p:txBody>
            <a:bodyPr wrap="square" rtlCol="0">
              <a:spAutoFit/>
            </a:bodyPr>
            <a:lstStyle/>
            <a:p>
              <a:pPr algn="ctr"/>
              <a:r>
                <a:rPr lang="zh-CN" altLang="en-US" sz="6000" b="1" dirty="0" smtClean="0">
                  <a:latin typeface="华文楷体" pitchFamily="2" charset="-122"/>
                  <a:ea typeface="华文楷体" pitchFamily="2" charset="-122"/>
                </a:rPr>
                <a:t>谢谢</a:t>
              </a:r>
              <a:endParaRPr lang="zh-CN" altLang="en-US" sz="6000" b="1" dirty="0">
                <a:latin typeface="华文楷体" pitchFamily="2" charset="-122"/>
                <a:ea typeface="华文楷体" pitchFamily="2" charset="-122"/>
              </a:endParaRPr>
            </a:p>
          </p:txBody>
        </p:sp>
      </p:grpSp>
      <p:sp>
        <p:nvSpPr>
          <p:cNvPr id="7" name="圆角矩形 6"/>
          <p:cNvSpPr/>
          <p:nvPr/>
        </p:nvSpPr>
        <p:spPr>
          <a:xfrm>
            <a:off x="32" y="642918"/>
            <a:ext cx="9144000" cy="785818"/>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w="19050">
          <a:solidFill>
            <a:schemeClr val="tx1"/>
          </a:solidFill>
        </a:ln>
      </a:spPr>
      <a:bodyPr rtlCol="0" anchor="ctr"/>
      <a:lstStyle>
        <a:defPPr algn="ctr">
          <a:defRPr sz="28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9580</TotalTime>
  <Words>1816</Words>
  <Application>Microsoft Office PowerPoint</Application>
  <PresentationFormat>全屏显示(4:3)</PresentationFormat>
  <Paragraphs>220</Paragraphs>
  <Slides>20</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仿宋_GB2312</vt:lpstr>
      <vt:lpstr>华文楷体</vt:lpstr>
      <vt:lpstr>华文隶书</vt:lpstr>
      <vt:lpstr>楷体_GB2312</vt:lpstr>
      <vt:lpstr>宋体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信托信息系统</dc:title>
  <cp:lastModifiedBy>张艳坤</cp:lastModifiedBy>
  <cp:revision>1096</cp:revision>
  <dcterms:modified xsi:type="dcterms:W3CDTF">2015-06-08T19:09:08Z</dcterms:modified>
</cp:coreProperties>
</file>