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25"/>
  </p:notesMasterIdLst>
  <p:sldIdLst>
    <p:sldId id="321" r:id="rId2"/>
    <p:sldId id="324" r:id="rId3"/>
    <p:sldId id="267" r:id="rId4"/>
    <p:sldId id="357" r:id="rId5"/>
    <p:sldId id="370" r:id="rId6"/>
    <p:sldId id="377" r:id="rId7"/>
    <p:sldId id="398" r:id="rId8"/>
    <p:sldId id="399" r:id="rId9"/>
    <p:sldId id="413" r:id="rId10"/>
    <p:sldId id="366" r:id="rId11"/>
    <p:sldId id="360" r:id="rId12"/>
    <p:sldId id="364" r:id="rId13"/>
    <p:sldId id="277" r:id="rId14"/>
    <p:sldId id="279" r:id="rId15"/>
    <p:sldId id="362" r:id="rId16"/>
    <p:sldId id="414" r:id="rId17"/>
    <p:sldId id="395" r:id="rId18"/>
    <p:sldId id="284" r:id="rId19"/>
    <p:sldId id="328" r:id="rId20"/>
    <p:sldId id="288" r:id="rId21"/>
    <p:sldId id="363" r:id="rId22"/>
    <p:sldId id="345" r:id="rId23"/>
    <p:sldId id="412" r:id="rId2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3300"/>
    <a:srgbClr val="CC99FF"/>
    <a:srgbClr val="000000"/>
    <a:srgbClr val="0000FF"/>
    <a:srgbClr val="FF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97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latinLnBrk="1">
              <a:defRPr sz="1200"/>
            </a:lvl1pPr>
          </a:lstStyle>
          <a:p>
            <a:endParaRPr lang="zh-CN" altLang="zh-CN"/>
          </a:p>
        </p:txBody>
      </p:sp>
      <p:sp>
        <p:nvSpPr>
          <p:cNvPr id="307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latinLnBrk="1">
              <a:defRPr sz="1200"/>
            </a:lvl1pPr>
          </a:lstStyle>
          <a:p>
            <a:endParaRPr lang="zh-CN" altLang="zh-CN"/>
          </a:p>
        </p:txBody>
      </p:sp>
      <p:sp>
        <p:nvSpPr>
          <p:cNvPr id="3076" name="Rectangle 4"/>
          <p:cNvSpPr>
            <a:spLocks noGrp="1" noRot="1" noChangeAspect="1" noChangeArrowheads="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latinLnBrk="1">
              <a:defRPr sz="1200"/>
            </a:lvl1pPr>
          </a:lstStyle>
          <a:p>
            <a:endParaRPr lang="zh-CN" altLang="zh-CN"/>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latinLnBrk="1">
              <a:defRPr sz="1200"/>
            </a:lvl1pPr>
          </a:lstStyle>
          <a:p>
            <a:fld id="{ABFAE178-159A-4D44-93F0-972F1E5C0418}" type="slidenum">
              <a:rPr lang="zh-CN" altLang="zh-CN"/>
              <a:pPr/>
              <a:t>‹#›</a:t>
            </a:fld>
            <a:endParaRPr lang="zh-CN" altLang="zh-CN"/>
          </a:p>
        </p:txBody>
      </p:sp>
    </p:spTree>
    <p:extLst>
      <p:ext uri="{BB962C8B-B14F-4D97-AF65-F5344CB8AC3E}">
        <p14:creationId xmlns:p14="http://schemas.microsoft.com/office/powerpoint/2010/main" val="151389559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9750" y="1866900"/>
            <a:ext cx="7772400" cy="1438275"/>
          </a:xfrm>
        </p:spPr>
        <p:txBody>
          <a:bodyPr/>
          <a:lstStyle>
            <a:lvl1pPr algn="ctr">
              <a:defRPr sz="4400" b="1">
                <a:solidFill>
                  <a:schemeClr val="bg1"/>
                </a:solidFill>
                <a:effectLst>
                  <a:outerShdw blurRad="38100" dist="38100" dir="2700000" algn="tl">
                    <a:srgbClr val="C0C0C0"/>
                  </a:outerShdw>
                </a:effectLst>
              </a:defRPr>
            </a:lvl1pPr>
          </a:lstStyle>
          <a:p>
            <a:pPr lvl="0"/>
            <a:r>
              <a:rPr lang="zh-CN" altLang="zh-CN" noProof="0" smtClean="0"/>
              <a:t>单击此处编辑母版标题样式</a:t>
            </a:r>
          </a:p>
        </p:txBody>
      </p:sp>
      <p:sp>
        <p:nvSpPr>
          <p:cNvPr id="2051" name="Rectangle 3"/>
          <p:cNvSpPr>
            <a:spLocks noGrp="1" noChangeArrowheads="1"/>
          </p:cNvSpPr>
          <p:nvPr>
            <p:ph type="subTitle" idx="1"/>
          </p:nvPr>
        </p:nvSpPr>
        <p:spPr>
          <a:xfrm>
            <a:off x="1225550" y="3522663"/>
            <a:ext cx="6400800" cy="1058862"/>
          </a:xfrm>
        </p:spPr>
        <p:txBody>
          <a:bodyPr anchor="ctr" anchorCtr="1"/>
          <a:lstStyle>
            <a:lvl1pPr marL="0" indent="0" algn="ctr">
              <a:buFontTx/>
              <a:buNone/>
              <a:defRPr>
                <a:solidFill>
                  <a:schemeClr val="bg1"/>
                </a:solidFill>
              </a:defRPr>
            </a:lvl1pPr>
          </a:lstStyle>
          <a:p>
            <a:pPr lvl="0"/>
            <a:r>
              <a:rPr lang="zh-CN" altLang="zh-CN" noProof="0" smtClean="0"/>
              <a:t>单击此处编辑母版副标题样式</a:t>
            </a:r>
          </a:p>
        </p:txBody>
      </p:sp>
      <p:sp>
        <p:nvSpPr>
          <p:cNvPr id="2052" name="Rectangle 4"/>
          <p:cNvSpPr>
            <a:spLocks noGrp="1" noChangeArrowheads="1"/>
          </p:cNvSpPr>
          <p:nvPr>
            <p:ph type="dt" sz="half" idx="2"/>
          </p:nvPr>
        </p:nvSpPr>
        <p:spPr/>
        <p:txBody>
          <a:bodyPr/>
          <a:lstStyle>
            <a:lvl1pPr>
              <a:defRPr/>
            </a:lvl1pPr>
          </a:lstStyle>
          <a:p>
            <a:fld id="{84FDEC02-BBE0-4859-AD02-FB7547622CBD}" type="datetime1">
              <a:rPr lang="zh-CN" altLang="en-US"/>
              <a:pPr/>
              <a:t>2015-06-22-Monday</a:t>
            </a:fld>
            <a:endParaRPr lang="en-US" altLang="zh-CN"/>
          </a:p>
        </p:txBody>
      </p:sp>
      <p:sp>
        <p:nvSpPr>
          <p:cNvPr id="2053" name="Rectangle 5"/>
          <p:cNvSpPr>
            <a:spLocks noGrp="1" noChangeArrowheads="1"/>
          </p:cNvSpPr>
          <p:nvPr>
            <p:ph type="ftr" sz="quarter" idx="3"/>
          </p:nvPr>
        </p:nvSpPr>
        <p:spPr/>
        <p:txBody>
          <a:bodyPr/>
          <a:lstStyle>
            <a:lvl1pPr>
              <a:defRPr/>
            </a:lvl1pPr>
          </a:lstStyle>
          <a:p>
            <a:endParaRPr lang="en-US" altLang="zh-CN"/>
          </a:p>
        </p:txBody>
      </p:sp>
      <p:sp>
        <p:nvSpPr>
          <p:cNvPr id="2054" name="Rectangle 6"/>
          <p:cNvSpPr>
            <a:spLocks noGrp="1" noChangeArrowheads="1"/>
          </p:cNvSpPr>
          <p:nvPr>
            <p:ph type="sldNum" sz="quarter" idx="4"/>
          </p:nvPr>
        </p:nvSpPr>
        <p:spPr/>
        <p:txBody>
          <a:bodyPr/>
          <a:lstStyle>
            <a:lvl1pPr>
              <a:defRPr/>
            </a:lvl1pPr>
          </a:lstStyle>
          <a:p>
            <a:fld id="{E43C7602-B7B5-4A9A-B4C7-BF3ACB86272F}" type="slidenum">
              <a:rPr lang="zh-CN" altLang="en-US"/>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4D34C341-086A-4EB8-8811-6A7B088CFD2F}" type="datetime1">
              <a:rPr lang="zh-CN" altLang="en-US"/>
              <a:pPr/>
              <a:t>2015-06-22-Monday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84BB92B-9E71-4D9F-9EEB-1A7BD7335407}" type="slidenum">
              <a:rPr lang="zh-CN" altLang="en-US"/>
              <a:pPr/>
              <a:t>‹#›</a:t>
            </a:fld>
            <a:endParaRPr lang="zh-CN" altLang="en-US"/>
          </a:p>
        </p:txBody>
      </p:sp>
    </p:spTree>
    <p:extLst>
      <p:ext uri="{BB962C8B-B14F-4D97-AF65-F5344CB8AC3E}">
        <p14:creationId xmlns:p14="http://schemas.microsoft.com/office/powerpoint/2010/main" val="1309343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fld id="{261014D7-39E5-447A-9DDB-937F9137880A}" type="datetime1">
              <a:rPr lang="zh-CN" altLang="en-US"/>
              <a:pPr/>
              <a:t>2015-06-22-Monday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5F2421B-F9A8-45CB-9615-C45B1CF2C74A}" type="slidenum">
              <a:rPr lang="zh-CN" altLang="en-US"/>
              <a:pPr/>
              <a:t>‹#›</a:t>
            </a:fld>
            <a:endParaRPr lang="zh-CN" altLang="en-US"/>
          </a:p>
        </p:txBody>
      </p:sp>
    </p:spTree>
    <p:extLst>
      <p:ext uri="{BB962C8B-B14F-4D97-AF65-F5344CB8AC3E}">
        <p14:creationId xmlns:p14="http://schemas.microsoft.com/office/powerpoint/2010/main" val="2185317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95288" y="1855788"/>
            <a:ext cx="4038600" cy="431006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86288" y="1855788"/>
            <a:ext cx="4038600" cy="431006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B3035E3E-1750-49FF-BD77-C3C6DA1B7FB8}" type="datetime1">
              <a:rPr lang="zh-CN" altLang="en-US"/>
              <a:pPr/>
              <a:t>2015-06-22-Monday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5EA70AB6-B011-4261-9188-392BEE79A8B1}" type="slidenum">
              <a:rPr lang="zh-CN" altLang="en-US"/>
              <a:pPr/>
              <a:t>‹#›</a:t>
            </a:fld>
            <a:endParaRPr lang="zh-CN" altLang="en-US"/>
          </a:p>
        </p:txBody>
      </p:sp>
    </p:spTree>
    <p:extLst>
      <p:ext uri="{BB962C8B-B14F-4D97-AF65-F5344CB8AC3E}">
        <p14:creationId xmlns:p14="http://schemas.microsoft.com/office/powerpoint/2010/main" val="1824168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63A0A05D-D896-40AB-B27B-F19DC0BE25F3}" type="datetime1">
              <a:rPr lang="zh-CN" altLang="en-US"/>
              <a:pPr/>
              <a:t>2015-06-22-Monday</a:t>
            </a:fld>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D84DE5E9-3202-4930-A37B-0BAB0FCEF442}" type="slidenum">
              <a:rPr lang="zh-CN" altLang="en-US"/>
              <a:pPr/>
              <a:t>‹#›</a:t>
            </a:fld>
            <a:endParaRPr lang="zh-CN" altLang="en-US"/>
          </a:p>
        </p:txBody>
      </p:sp>
    </p:spTree>
    <p:extLst>
      <p:ext uri="{BB962C8B-B14F-4D97-AF65-F5344CB8AC3E}">
        <p14:creationId xmlns:p14="http://schemas.microsoft.com/office/powerpoint/2010/main" val="2403075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5169B596-3FAA-4E17-9F63-EBBF71599A8F}" type="datetime1">
              <a:rPr lang="zh-CN" altLang="en-US"/>
              <a:pPr/>
              <a:t>2015-06-22-Monday</a:t>
            </a:fld>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C247C981-1C72-4AF6-BA8A-F842D5A04043}" type="slidenum">
              <a:rPr lang="zh-CN" altLang="en-US"/>
              <a:pPr/>
              <a:t>‹#›</a:t>
            </a:fld>
            <a:endParaRPr lang="zh-CN" altLang="en-US"/>
          </a:p>
        </p:txBody>
      </p:sp>
    </p:spTree>
    <p:extLst>
      <p:ext uri="{BB962C8B-B14F-4D97-AF65-F5344CB8AC3E}">
        <p14:creationId xmlns:p14="http://schemas.microsoft.com/office/powerpoint/2010/main" val="1943363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0646560B-4549-4C9D-8A77-BEFF3B8ADA84}" type="datetime1">
              <a:rPr lang="zh-CN" altLang="en-US"/>
              <a:pPr/>
              <a:t>2015-06-22-Monday</a:t>
            </a:fld>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112082CC-52BD-4E49-BCE0-14CF63A4ECE6}" type="slidenum">
              <a:rPr lang="zh-CN" altLang="en-US"/>
              <a:pPr/>
              <a:t>‹#›</a:t>
            </a:fld>
            <a:endParaRPr lang="zh-CN" altLang="en-US"/>
          </a:p>
        </p:txBody>
      </p:sp>
    </p:spTree>
    <p:extLst>
      <p:ext uri="{BB962C8B-B14F-4D97-AF65-F5344CB8AC3E}">
        <p14:creationId xmlns:p14="http://schemas.microsoft.com/office/powerpoint/2010/main" val="793853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2248239F-9230-47A3-9752-7B05C774E9B7}" type="datetime1">
              <a:rPr lang="zh-CN" altLang="en-US"/>
              <a:pPr/>
              <a:t>2015-06-22-Monday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C1A80F97-3289-4934-8B5E-F3FE260F471C}" type="slidenum">
              <a:rPr lang="zh-CN" altLang="en-US"/>
              <a:pPr/>
              <a:t>‹#›</a:t>
            </a:fld>
            <a:endParaRPr lang="zh-CN" altLang="en-US"/>
          </a:p>
        </p:txBody>
      </p:sp>
    </p:spTree>
    <p:extLst>
      <p:ext uri="{BB962C8B-B14F-4D97-AF65-F5344CB8AC3E}">
        <p14:creationId xmlns:p14="http://schemas.microsoft.com/office/powerpoint/2010/main" val="4073497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A0055717-2B0F-4E25-BCCD-8051CE9DDFF4}" type="datetime1">
              <a:rPr lang="zh-CN" altLang="en-US"/>
              <a:pPr/>
              <a:t>2015-06-22-Monday</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2F403F47-A9B1-4F40-91C7-E3EE35310E3D}" type="slidenum">
              <a:rPr lang="zh-CN" altLang="en-US"/>
              <a:pPr/>
              <a:t>‹#›</a:t>
            </a:fld>
            <a:endParaRPr lang="zh-CN" altLang="en-US"/>
          </a:p>
        </p:txBody>
      </p:sp>
    </p:spTree>
    <p:extLst>
      <p:ext uri="{BB962C8B-B14F-4D97-AF65-F5344CB8AC3E}">
        <p14:creationId xmlns:p14="http://schemas.microsoft.com/office/powerpoint/2010/main" val="1457048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F92C3BA1-3471-4E26-B5B3-4275E331EE4E}" type="datetime1">
              <a:rPr lang="zh-CN" altLang="en-US"/>
              <a:pPr/>
              <a:t>2015-06-22-Monday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964E92B7-B76D-4AE5-AA0D-3748EDF65E98}" type="slidenum">
              <a:rPr lang="zh-CN" altLang="en-US"/>
              <a:pPr/>
              <a:t>‹#›</a:t>
            </a:fld>
            <a:endParaRPr lang="zh-CN" altLang="en-US"/>
          </a:p>
        </p:txBody>
      </p:sp>
    </p:spTree>
    <p:extLst>
      <p:ext uri="{BB962C8B-B14F-4D97-AF65-F5344CB8AC3E}">
        <p14:creationId xmlns:p14="http://schemas.microsoft.com/office/powerpoint/2010/main" val="1736235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67488" y="776288"/>
            <a:ext cx="2057400" cy="538956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776288"/>
            <a:ext cx="6019800" cy="538956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24C4653-C3A7-4040-956B-623386AEBC0D}" type="datetime1">
              <a:rPr lang="zh-CN" altLang="en-US"/>
              <a:pPr/>
              <a:t>2015-06-22-Monday</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78EBFB85-BEDB-489F-B38C-66E927138E91}" type="slidenum">
              <a:rPr lang="zh-CN" altLang="en-US"/>
              <a:pPr/>
              <a:t>‹#›</a:t>
            </a:fld>
            <a:endParaRPr lang="zh-CN" altLang="en-US"/>
          </a:p>
        </p:txBody>
      </p:sp>
    </p:spTree>
    <p:extLst>
      <p:ext uri="{BB962C8B-B14F-4D97-AF65-F5344CB8AC3E}">
        <p14:creationId xmlns:p14="http://schemas.microsoft.com/office/powerpoint/2010/main" val="2615691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06400" y="776288"/>
            <a:ext cx="8210550" cy="935037"/>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95288" y="1855788"/>
            <a:ext cx="8229600" cy="4310062"/>
          </a:xfrm>
        </p:spPr>
        <p:txBody>
          <a:bodyPr/>
          <a:lstStyle/>
          <a:p>
            <a:endParaRPr lang="zh-CN" altLang="en-US"/>
          </a:p>
        </p:txBody>
      </p:sp>
      <p:sp>
        <p:nvSpPr>
          <p:cNvPr id="4" name="日期占位符 3"/>
          <p:cNvSpPr>
            <a:spLocks noGrp="1"/>
          </p:cNvSpPr>
          <p:nvPr>
            <p:ph type="dt" sz="half" idx="10"/>
          </p:nvPr>
        </p:nvSpPr>
        <p:spPr>
          <a:xfrm>
            <a:off x="457200" y="6245225"/>
            <a:ext cx="2133600" cy="476250"/>
          </a:xfrm>
        </p:spPr>
        <p:txBody>
          <a:bodyPr/>
          <a:lstStyle>
            <a:lvl1pPr>
              <a:defRPr/>
            </a:lvl1pPr>
          </a:lstStyle>
          <a:p>
            <a:fld id="{93893B38-1FE5-4647-878F-BC5CAC5F0FA3}" type="datetime1">
              <a:rPr lang="zh-CN" altLang="en-US"/>
              <a:pPr/>
              <a:t>2015-06-22-Monday</a:t>
            </a:fld>
            <a:endParaRPr lang="zh-CN" altLang="en-US"/>
          </a:p>
        </p:txBody>
      </p:sp>
      <p:sp>
        <p:nvSpPr>
          <p:cNvPr id="5" name="页脚占位符 4"/>
          <p:cNvSpPr>
            <a:spLocks noGrp="1"/>
          </p:cNvSpPr>
          <p:nvPr>
            <p:ph type="ftr" sz="quarter" idx="11"/>
          </p:nvPr>
        </p:nvSpPr>
        <p:spPr>
          <a:xfrm>
            <a:off x="3124200" y="6245225"/>
            <a:ext cx="2895600" cy="476250"/>
          </a:xfrm>
        </p:spPr>
        <p:txBody>
          <a:bodyPr/>
          <a:lstStyle>
            <a:lvl1pPr>
              <a:defRPr/>
            </a:lvl1pPr>
          </a:lstStyle>
          <a:p>
            <a:endParaRPr lang="zh-CN" altLang="en-US"/>
          </a:p>
        </p:txBody>
      </p:sp>
      <p:sp>
        <p:nvSpPr>
          <p:cNvPr id="6" name="灯片编号占位符 5"/>
          <p:cNvSpPr>
            <a:spLocks noGrp="1"/>
          </p:cNvSpPr>
          <p:nvPr>
            <p:ph type="sldNum" sz="quarter" idx="12"/>
          </p:nvPr>
        </p:nvSpPr>
        <p:spPr>
          <a:xfrm>
            <a:off x="6553200" y="6245225"/>
            <a:ext cx="2133600" cy="476250"/>
          </a:xfrm>
        </p:spPr>
        <p:txBody>
          <a:bodyPr/>
          <a:lstStyle>
            <a:lvl1pPr>
              <a:defRPr/>
            </a:lvl1pPr>
          </a:lstStyle>
          <a:p>
            <a:fld id="{9FC329C3-6C3E-4F41-9896-5A363700AD0D}" type="slidenum">
              <a:rPr lang="zh-CN" altLang="en-US"/>
              <a:pPr/>
              <a:t>‹#›</a:t>
            </a:fld>
            <a:endParaRPr lang="zh-CN" altLang="en-US"/>
          </a:p>
        </p:txBody>
      </p:sp>
    </p:spTree>
    <p:extLst>
      <p:ext uri="{BB962C8B-B14F-4D97-AF65-F5344CB8AC3E}">
        <p14:creationId xmlns:p14="http://schemas.microsoft.com/office/powerpoint/2010/main" val="2034332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06400" y="776288"/>
            <a:ext cx="8210550" cy="935037"/>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95288" y="1855788"/>
            <a:ext cx="4038600" cy="431006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86288" y="1855788"/>
            <a:ext cx="4038600" cy="431006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fld id="{322C2D1B-C133-4FC0-B9DA-1D95AE26F66E}" type="datetime1">
              <a:rPr lang="zh-CN" altLang="en-US"/>
              <a:pPr/>
              <a:t>2015-06-22-Monday</a:t>
            </a:fld>
            <a:endParaRPr lang="zh-CN" altLang="en-US"/>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zh-CN" altLang="en-US"/>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295E220E-8C33-47E6-AEF2-12C6FAA93E98}" type="slidenum">
              <a:rPr lang="zh-CN" altLang="en-US"/>
              <a:pPr/>
              <a:t>‹#›</a:t>
            </a:fld>
            <a:endParaRPr lang="zh-CN" altLang="en-US"/>
          </a:p>
        </p:txBody>
      </p:sp>
    </p:spTree>
    <p:extLst>
      <p:ext uri="{BB962C8B-B14F-4D97-AF65-F5344CB8AC3E}">
        <p14:creationId xmlns:p14="http://schemas.microsoft.com/office/powerpoint/2010/main" val="1681889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06400" y="776288"/>
            <a:ext cx="8210550" cy="93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395288" y="1855788"/>
            <a:ext cx="8229600" cy="431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E0F02651-47CD-4D2E-8E0C-7391D31F591B}" type="datetime1">
              <a:rPr lang="zh-CN" altLang="en-US"/>
              <a:pPr/>
              <a:t>2015-06-22-Monday</a:t>
            </a:fld>
            <a:endParaRPr lang="zh-CN"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zh-CN"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1277E47-C35F-4F8D-8ECE-E4C29C4AB75E}"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hf hdr="0" ftr="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2pPr>
      <a:lvl3pPr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3pPr>
      <a:lvl4pPr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4pPr>
      <a:lvl5pPr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5pPr>
      <a:lvl6pPr marL="457200"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6pPr>
      <a:lvl7pPr marL="914400"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7pPr>
      <a:lvl8pPr marL="1371600"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8pPr>
      <a:lvl9pPr marL="1828800" algn="l" rtl="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slideLayout" Target="../slideLayouts/slideLayout7.xml"/><Relationship Id="rId4" Type="http://schemas.openxmlformats.org/officeDocument/2006/relationships/image" Target="../media/image8.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a:spLocks noGrp="1" noChangeArrowheads="1"/>
          </p:cNvSpPr>
          <p:nvPr>
            <p:ph type="dt" sz="half" idx="2"/>
          </p:nvPr>
        </p:nvSpPr>
        <p:spPr/>
        <p:txBody>
          <a:bodyPr/>
          <a:lstStyle/>
          <a:p>
            <a:fld id="{768A9142-FAD2-4727-B8D9-763AF7789294}" type="datetime1">
              <a:rPr lang="zh-CN" altLang="en-US"/>
              <a:pPr/>
              <a:t>2015-06-22-Monday</a:t>
            </a:fld>
            <a:endParaRPr lang="en-US" altLang="zh-CN"/>
          </a:p>
        </p:txBody>
      </p:sp>
      <p:sp>
        <p:nvSpPr>
          <p:cNvPr id="8" name="Rectangle 6"/>
          <p:cNvSpPr>
            <a:spLocks noGrp="1" noChangeArrowheads="1"/>
          </p:cNvSpPr>
          <p:nvPr>
            <p:ph type="sldNum" sz="quarter" idx="4"/>
          </p:nvPr>
        </p:nvSpPr>
        <p:spPr/>
        <p:txBody>
          <a:bodyPr/>
          <a:lstStyle/>
          <a:p>
            <a:fld id="{CE57836C-55E4-495A-9FC4-8A99D145262E}" type="slidenum">
              <a:rPr lang="zh-CN" altLang="en-US"/>
              <a:pPr/>
              <a:t>1</a:t>
            </a:fld>
            <a:endParaRPr lang="en-US" altLang="zh-CN"/>
          </a:p>
        </p:txBody>
      </p:sp>
      <p:sp>
        <p:nvSpPr>
          <p:cNvPr id="4098" name="Text Box 2"/>
          <p:cNvSpPr txBox="1">
            <a:spLocks noChangeArrowheads="1"/>
          </p:cNvSpPr>
          <p:nvPr/>
        </p:nvSpPr>
        <p:spPr bwMode="auto">
          <a:xfrm>
            <a:off x="1835150" y="4149725"/>
            <a:ext cx="5954713" cy="44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2"/>
                  </a:outerShdw>
                </a:effectLst>
              </a14:hiddenEffects>
            </a:ext>
          </a:extLst>
        </p:spPr>
        <p:txBody>
          <a:bodyPr>
            <a:spAutoFit/>
          </a:bodyPr>
          <a:lstStyle/>
          <a:p>
            <a:pPr algn="ctr" fontAlgn="ctr"/>
            <a:r>
              <a:rPr lang="zh-CN" altLang="zh-CN" sz="2300" b="1">
                <a:effectLst>
                  <a:outerShdw blurRad="38100" dist="38100" dir="2700000" algn="tl">
                    <a:srgbClr val="C0C0C0"/>
                  </a:outerShdw>
                </a:effectLst>
                <a:latin typeface="宋体" panose="02010600030101010101" pitchFamily="2" charset="-122"/>
              </a:rPr>
              <a:t> </a:t>
            </a:r>
          </a:p>
        </p:txBody>
      </p:sp>
      <p:sp>
        <p:nvSpPr>
          <p:cNvPr id="4099" name="Rectangle 3"/>
          <p:cNvSpPr>
            <a:spLocks noChangeArrowheads="1"/>
          </p:cNvSpPr>
          <p:nvPr/>
        </p:nvSpPr>
        <p:spPr bwMode="auto">
          <a:xfrm>
            <a:off x="0" y="1989138"/>
            <a:ext cx="9144000" cy="1143000"/>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zh-CN" sz="6600" b="1">
                <a:solidFill>
                  <a:schemeClr val="accent1"/>
                </a:solidFill>
                <a:effectLst>
                  <a:outerShdw blurRad="38100" dist="38100" dir="2700000" algn="tl">
                    <a:srgbClr val="C0C0C0"/>
                  </a:outerShdw>
                </a:effectLst>
                <a:ea typeface="华文中宋" panose="02010600040101010101" pitchFamily="2" charset="-122"/>
              </a:rPr>
              <a:t>国内保理业务</a:t>
            </a:r>
            <a:r>
              <a:rPr lang="zh-CN" altLang="zh-CN" sz="6600" b="1" smtClean="0">
                <a:solidFill>
                  <a:schemeClr val="accent1"/>
                </a:solidFill>
                <a:effectLst>
                  <a:outerShdw blurRad="38100" dist="38100" dir="2700000" algn="tl">
                    <a:srgbClr val="C0C0C0"/>
                  </a:outerShdw>
                </a:effectLst>
                <a:ea typeface="华文中宋" panose="02010600040101010101" pitchFamily="2" charset="-122"/>
              </a:rPr>
              <a:t>简介</a:t>
            </a:r>
            <a:endParaRPr lang="en-US" altLang="zh-CN" sz="6600" b="1" smtClean="0">
              <a:solidFill>
                <a:schemeClr val="accent1"/>
              </a:solidFill>
              <a:effectLst>
                <a:outerShdw blurRad="38100" dist="38100" dir="2700000" algn="tl">
                  <a:srgbClr val="C0C0C0"/>
                </a:outerShdw>
              </a:effectLst>
              <a:ea typeface="华文中宋" panose="02010600040101010101" pitchFamily="2" charset="-122"/>
            </a:endParaRPr>
          </a:p>
          <a:p>
            <a:pPr algn="ctr"/>
            <a:r>
              <a:rPr lang="en-US" altLang="zh-CN" sz="2000" b="1" smtClean="0">
                <a:solidFill>
                  <a:schemeClr val="accent1"/>
                </a:solidFill>
                <a:effectLst>
                  <a:outerShdw blurRad="38100" dist="38100" dir="2700000" algn="tl">
                    <a:srgbClr val="C0C0C0"/>
                  </a:outerShdw>
                </a:effectLst>
                <a:ea typeface="华文中宋" panose="02010600040101010101" pitchFamily="2" charset="-122"/>
              </a:rPr>
              <a:t>Tjrzzl.com</a:t>
            </a:r>
            <a:r>
              <a:rPr lang="zh-CN" altLang="en-US" sz="2000" b="1" smtClean="0">
                <a:solidFill>
                  <a:schemeClr val="accent1"/>
                </a:solidFill>
                <a:effectLst>
                  <a:outerShdw blurRad="38100" dist="38100" dir="2700000" algn="tl">
                    <a:srgbClr val="C0C0C0"/>
                  </a:outerShdw>
                </a:effectLst>
                <a:ea typeface="华文中宋" panose="02010600040101010101" pitchFamily="2" charset="-122"/>
              </a:rPr>
              <a:t>推荐学习</a:t>
            </a:r>
            <a:endParaRPr lang="zh-CN" altLang="zh-CN" sz="2000" b="1">
              <a:solidFill>
                <a:schemeClr val="accent1"/>
              </a:solidFill>
              <a:effectLst>
                <a:outerShdw blurRad="38100" dist="38100" dir="2700000" algn="tl">
                  <a:srgbClr val="C0C0C0"/>
                </a:outerShdw>
              </a:effectLst>
              <a:ea typeface="华文中宋" panose="02010600040101010101" pitchFamily="2" charset="-122"/>
            </a:endParaRPr>
          </a:p>
        </p:txBody>
      </p:sp>
      <p:sp>
        <p:nvSpPr>
          <p:cNvPr id="4100" name="Rectangle 4"/>
          <p:cNvSpPr>
            <a:spLocks noChangeArrowheads="1"/>
          </p:cNvSpPr>
          <p:nvPr/>
        </p:nvSpPr>
        <p:spPr bwMode="auto">
          <a:xfrm>
            <a:off x="6516688" y="1844675"/>
            <a:ext cx="914400" cy="914400"/>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a:p>
        </p:txBody>
      </p:sp>
      <p:sp>
        <p:nvSpPr>
          <p:cNvPr id="4101" name="Rectangle 5"/>
          <p:cNvSpPr>
            <a:spLocks noGrp="1" noChangeArrowheads="1"/>
          </p:cNvSpPr>
          <p:nvPr>
            <p:ph type="ctrTitle"/>
          </p:nvPr>
        </p:nvSpPr>
        <p:spPr>
          <a:xfrm>
            <a:off x="611188" y="44450"/>
            <a:ext cx="7773987" cy="1466850"/>
          </a:xfrm>
          <a:noFill/>
        </p:spPr>
        <p:txBody>
          <a:bodyPr/>
          <a:lstStyle/>
          <a:p>
            <a:r>
              <a:rPr lang="zh-CN" altLang="zh-CN"/>
              <a:t/>
            </a:r>
            <a:br>
              <a:rPr lang="zh-CN" altLang="zh-CN"/>
            </a:br>
            <a:endParaRPr lang="zh-CN" altLang="zh-CN"/>
          </a:p>
        </p:txBody>
      </p:sp>
    </p:spTree>
  </p:cSld>
  <p:clrMapOvr>
    <a:masterClrMapping/>
  </p:clrMapOvr>
  <p:transition advTm="6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type="dt" sz="half" idx="2"/>
          </p:nvPr>
        </p:nvSpPr>
        <p:spPr/>
        <p:txBody>
          <a:bodyPr/>
          <a:lstStyle/>
          <a:p>
            <a:fld id="{D678929B-03ED-4864-BB68-A07688D22F45}" type="datetime1">
              <a:rPr lang="zh-CN" altLang="en-US"/>
              <a:pPr/>
              <a:t>2015-06-22-Monday</a:t>
            </a:fld>
            <a:endParaRPr lang="en-US" altLang="zh-CN"/>
          </a:p>
        </p:txBody>
      </p:sp>
      <p:sp>
        <p:nvSpPr>
          <p:cNvPr id="6" name="Rectangle 6"/>
          <p:cNvSpPr>
            <a:spLocks noGrp="1" noChangeArrowheads="1"/>
          </p:cNvSpPr>
          <p:nvPr>
            <p:ph type="sldNum" sz="quarter" idx="4"/>
          </p:nvPr>
        </p:nvSpPr>
        <p:spPr/>
        <p:txBody>
          <a:bodyPr/>
          <a:lstStyle/>
          <a:p>
            <a:fld id="{D5E3A3DD-8437-41CC-9070-BB2EF024957B}" type="slidenum">
              <a:rPr lang="zh-CN" altLang="en-US"/>
              <a:pPr/>
              <a:t>2</a:t>
            </a:fld>
            <a:endParaRPr lang="en-US" altLang="zh-CN"/>
          </a:p>
        </p:txBody>
      </p:sp>
      <p:sp>
        <p:nvSpPr>
          <p:cNvPr id="5122" name="Rectangle 2"/>
          <p:cNvSpPr>
            <a:spLocks noChangeArrowheads="1"/>
          </p:cNvSpPr>
          <p:nvPr/>
        </p:nvSpPr>
        <p:spPr bwMode="auto">
          <a:xfrm>
            <a:off x="762000" y="1295400"/>
            <a:ext cx="914400" cy="914400"/>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a:p>
        </p:txBody>
      </p:sp>
      <p:sp>
        <p:nvSpPr>
          <p:cNvPr id="5123" name="Rectangle 3"/>
          <p:cNvSpPr>
            <a:spLocks noChangeArrowheads="1"/>
          </p:cNvSpPr>
          <p:nvPr/>
        </p:nvSpPr>
        <p:spPr bwMode="auto">
          <a:xfrm>
            <a:off x="2771775" y="0"/>
            <a:ext cx="277018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2"/>
                  </a:outerShdw>
                </a:effectLst>
              </a14:hiddenEffects>
            </a:ext>
          </a:extLst>
        </p:spPr>
        <p:txBody>
          <a:bodyPr anchor="ctr"/>
          <a:lstStyle/>
          <a:p>
            <a:pPr algn="ctr"/>
            <a:r>
              <a:rPr lang="zh-CN" altLang="zh-CN" sz="4000">
                <a:latin typeface="华文中宋" panose="02010600040101010101" pitchFamily="2" charset="-122"/>
                <a:ea typeface="华文中宋" panose="02010600040101010101" pitchFamily="2" charset="-122"/>
              </a:rPr>
              <a:t>主要内容</a:t>
            </a:r>
          </a:p>
        </p:txBody>
      </p:sp>
      <p:sp>
        <p:nvSpPr>
          <p:cNvPr id="5124" name="Rectangle 4"/>
          <p:cNvSpPr>
            <a:spLocks noChangeArrowheads="1"/>
          </p:cNvSpPr>
          <p:nvPr/>
        </p:nvSpPr>
        <p:spPr bwMode="auto">
          <a:xfrm>
            <a:off x="755650" y="1268413"/>
            <a:ext cx="7715250" cy="292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buClr>
                <a:srgbClr val="993300"/>
              </a:buClr>
              <a:buFont typeface="Wingdings" panose="05000000000000000000" pitchFamily="2" charset="2"/>
              <a:buNone/>
            </a:pPr>
            <a:r>
              <a:rPr lang="zh-CN" altLang="zh-CN" sz="3200">
                <a:solidFill>
                  <a:schemeClr val="accent1"/>
                </a:solidFill>
                <a:latin typeface="华文中宋" panose="02010600040101010101" pitchFamily="2" charset="-122"/>
                <a:ea typeface="华文中宋" panose="02010600040101010101" pitchFamily="2" charset="-122"/>
              </a:rPr>
              <a:t>目　录</a:t>
            </a:r>
          </a:p>
          <a:p>
            <a:pPr>
              <a:lnSpc>
                <a:spcPct val="150000"/>
              </a:lnSpc>
              <a:buClr>
                <a:srgbClr val="993300"/>
              </a:buClr>
              <a:buFont typeface="Wingdings" panose="05000000000000000000" pitchFamily="2" charset="2"/>
              <a:buNone/>
            </a:pPr>
            <a:r>
              <a:rPr lang="zh-CN" altLang="zh-CN" sz="3200">
                <a:solidFill>
                  <a:schemeClr val="accent1"/>
                </a:solidFill>
                <a:latin typeface="华文中宋" panose="02010600040101010101" pitchFamily="2" charset="-122"/>
                <a:ea typeface="华文中宋" panose="02010600040101010101" pitchFamily="2" charset="-122"/>
              </a:rPr>
              <a:t>第一章 国内保理业务概述</a:t>
            </a:r>
          </a:p>
          <a:p>
            <a:pPr>
              <a:lnSpc>
                <a:spcPct val="150000"/>
              </a:lnSpc>
              <a:buClr>
                <a:srgbClr val="993300"/>
              </a:buClr>
              <a:buFont typeface="Wingdings" panose="05000000000000000000" pitchFamily="2" charset="2"/>
              <a:buNone/>
            </a:pPr>
            <a:r>
              <a:rPr lang="zh-CN" altLang="zh-CN" sz="3200">
                <a:solidFill>
                  <a:schemeClr val="accent1"/>
                </a:solidFill>
                <a:latin typeface="华文中宋" panose="02010600040101010101" pitchFamily="2" charset="-122"/>
                <a:ea typeface="华文中宋" panose="02010600040101010101" pitchFamily="2" charset="-122"/>
              </a:rPr>
              <a:t>第二章 国内保理业务主要内容和操作流程</a:t>
            </a:r>
          </a:p>
          <a:p>
            <a:pPr algn="just">
              <a:lnSpc>
                <a:spcPct val="150000"/>
              </a:lnSpc>
              <a:buFont typeface="Wingdings" panose="05000000000000000000" pitchFamily="2" charset="2"/>
              <a:buNone/>
            </a:pPr>
            <a:r>
              <a:rPr lang="zh-CN" altLang="zh-CN" sz="3200">
                <a:solidFill>
                  <a:schemeClr val="accent1"/>
                </a:solidFill>
                <a:latin typeface="华文中宋" panose="02010600040101010101" pitchFamily="2" charset="-122"/>
                <a:ea typeface="华文中宋" panose="02010600040101010101" pitchFamily="2" charset="-122"/>
              </a:rPr>
              <a:t>第三章 风险控制要点</a:t>
            </a:r>
          </a:p>
        </p:txBody>
      </p:sp>
    </p:spTree>
  </p:cSld>
  <p:clrMapOvr>
    <a:masterClrMapping/>
  </p:clrMapOvr>
  <p:transition advTm="6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Grp="1" noChangeArrowheads="1"/>
          </p:cNvSpPr>
          <p:nvPr>
            <p:ph type="dt" sz="half" idx="2"/>
          </p:nvPr>
        </p:nvSpPr>
        <p:spPr/>
        <p:txBody>
          <a:bodyPr/>
          <a:lstStyle/>
          <a:p>
            <a:fld id="{5F820EAB-6AB5-4AEC-99D5-0B63C3CFFF01}" type="datetime1">
              <a:rPr lang="zh-CN" altLang="en-US"/>
              <a:pPr/>
              <a:t>2015-06-22-Monday</a:t>
            </a:fld>
            <a:endParaRPr lang="en-US" altLang="zh-CN"/>
          </a:p>
        </p:txBody>
      </p:sp>
      <p:sp>
        <p:nvSpPr>
          <p:cNvPr id="4" name="Rectangle 6"/>
          <p:cNvSpPr>
            <a:spLocks noGrp="1" noChangeArrowheads="1"/>
          </p:cNvSpPr>
          <p:nvPr>
            <p:ph type="sldNum" sz="quarter" idx="4"/>
          </p:nvPr>
        </p:nvSpPr>
        <p:spPr/>
        <p:txBody>
          <a:bodyPr/>
          <a:lstStyle/>
          <a:p>
            <a:fld id="{9CD2C81D-E23A-4992-9C31-CE84D8262F24}" type="slidenum">
              <a:rPr lang="zh-CN" altLang="en-US"/>
              <a:pPr/>
              <a:t>3</a:t>
            </a:fld>
            <a:endParaRPr lang="en-US" altLang="zh-CN"/>
          </a:p>
        </p:txBody>
      </p:sp>
      <p:sp>
        <p:nvSpPr>
          <p:cNvPr id="6146" name="Rectangle 2"/>
          <p:cNvSpPr>
            <a:spLocks noGrp="1" noChangeArrowheads="1"/>
          </p:cNvSpPr>
          <p:nvPr>
            <p:ph type="ctrTitle"/>
          </p:nvPr>
        </p:nvSpPr>
        <p:spPr>
          <a:xfrm>
            <a:off x="920750" y="1866900"/>
            <a:ext cx="6172200" cy="1438275"/>
          </a:xfrm>
        </p:spPr>
        <p:txBody>
          <a:bodyPr/>
          <a:lstStyle/>
          <a:p>
            <a:r>
              <a:rPr lang="zh-CN" altLang="zh-CN" sz="4000">
                <a:latin typeface="华文中宋" panose="02010600040101010101" pitchFamily="2" charset="-122"/>
                <a:ea typeface="华文中宋" panose="02010600040101010101" pitchFamily="2" charset="-122"/>
              </a:rPr>
              <a:t>第一章    保理业务概述</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1AACCEE-EC5A-4AA9-9D8F-8463882A2AC6}"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DB095B7B-D08A-4999-ADFE-5B90B43A9D9D}" type="slidenum">
              <a:rPr lang="zh-CN" altLang="en-US"/>
              <a:pPr/>
              <a:t>4</a:t>
            </a:fld>
            <a:endParaRPr lang="zh-CN" altLang="en-US"/>
          </a:p>
        </p:txBody>
      </p:sp>
      <p:sp>
        <p:nvSpPr>
          <p:cNvPr id="7170" name="Rectangle 2"/>
          <p:cNvSpPr>
            <a:spLocks noGrp="1" noChangeArrowheads="1"/>
          </p:cNvSpPr>
          <p:nvPr>
            <p:ph type="title"/>
          </p:nvPr>
        </p:nvSpPr>
        <p:spPr>
          <a:xfrm>
            <a:off x="468313" y="0"/>
            <a:ext cx="8675687" cy="1143000"/>
          </a:xfrm>
        </p:spPr>
        <p:txBody>
          <a:bodyPr/>
          <a:lstStyle/>
          <a:p>
            <a:r>
              <a:rPr lang="zh-CN" altLang="zh-CN" sz="4000">
                <a:ea typeface="华文中宋" panose="02010600040101010101" pitchFamily="2" charset="-122"/>
              </a:rPr>
              <a:t>一、国内保理业务定义</a:t>
            </a:r>
          </a:p>
        </p:txBody>
      </p:sp>
      <p:sp>
        <p:nvSpPr>
          <p:cNvPr id="7171" name="Rectangle 3"/>
          <p:cNvSpPr>
            <a:spLocks noGrp="1" noChangeArrowheads="1"/>
          </p:cNvSpPr>
          <p:nvPr>
            <p:ph type="body" idx="1"/>
          </p:nvPr>
        </p:nvSpPr>
        <p:spPr>
          <a:xfrm>
            <a:off x="468313" y="908050"/>
            <a:ext cx="7772400" cy="5949950"/>
          </a:xfrm>
        </p:spPr>
        <p:txBody>
          <a:bodyPr/>
          <a:lstStyle/>
          <a:p>
            <a:pPr>
              <a:buFontTx/>
              <a:buBlip>
                <a:blip r:embed="rId2"/>
              </a:buBlip>
            </a:pPr>
            <a:r>
              <a:rPr lang="zh-CN" altLang="zh-CN" b="1">
                <a:latin typeface="华文中宋" panose="02010600040101010101" pitchFamily="2" charset="-122"/>
                <a:ea typeface="华文中宋" panose="02010600040101010101" pitchFamily="2" charset="-122"/>
              </a:rPr>
              <a:t>保理的一般定义：</a:t>
            </a:r>
          </a:p>
          <a:p>
            <a:pPr>
              <a:lnSpc>
                <a:spcPct val="110000"/>
              </a:lnSpc>
              <a:buFontTx/>
              <a:buNone/>
            </a:pPr>
            <a:r>
              <a:rPr lang="zh-CN" altLang="zh-CN">
                <a:latin typeface="华文中宋" panose="02010600040101010101" pitchFamily="2" charset="-122"/>
                <a:ea typeface="华文中宋" panose="02010600040101010101" pitchFamily="2" charset="-122"/>
              </a:rPr>
              <a:t>       </a:t>
            </a:r>
            <a:r>
              <a:rPr lang="zh-CN" altLang="zh-CN" sz="2800">
                <a:latin typeface="华文中宋" panose="02010600040101010101" pitchFamily="2" charset="-122"/>
                <a:ea typeface="华文中宋" panose="02010600040101010101" pitchFamily="2" charset="-122"/>
              </a:rPr>
              <a:t>保理即保付代理，国内保理业务是指国内贸易中，卖方将应收账款转让给银行，由银行针对受让的应收账款为卖方提供应收账款管理、保理预付款和信用风险担保等服务的综合性金融产品。</a:t>
            </a:r>
          </a:p>
          <a:p>
            <a:pPr>
              <a:lnSpc>
                <a:spcPct val="110000"/>
              </a:lnSpc>
              <a:buFontTx/>
              <a:buNone/>
            </a:pPr>
            <a:endParaRPr lang="zh-CN" altLang="zh-CN" sz="2800">
              <a:latin typeface="华文中宋" panose="02010600040101010101" pitchFamily="2" charset="-122"/>
              <a:ea typeface="华文中宋" panose="02010600040101010101" pitchFamily="2" charset="-122"/>
            </a:endParaRPr>
          </a:p>
          <a:p>
            <a:pPr>
              <a:lnSpc>
                <a:spcPct val="110000"/>
              </a:lnSpc>
              <a:buFontTx/>
              <a:buBlip>
                <a:blip r:embed="rId2"/>
              </a:buBlip>
            </a:pPr>
            <a:r>
              <a:rPr lang="zh-CN" altLang="zh-CN" b="1">
                <a:latin typeface="华文中宋" panose="02010600040101010101" pitchFamily="2" charset="-122"/>
                <a:ea typeface="华文中宋" panose="02010600040101010101" pitchFamily="2" charset="-122"/>
              </a:rPr>
              <a:t>保理的核心：</a:t>
            </a:r>
          </a:p>
          <a:p>
            <a:pPr>
              <a:lnSpc>
                <a:spcPct val="110000"/>
              </a:lnSpc>
              <a:buFontTx/>
              <a:buNone/>
            </a:pPr>
            <a:r>
              <a:rPr lang="zh-CN" altLang="zh-CN">
                <a:latin typeface="华文中宋" panose="02010600040101010101" pitchFamily="2" charset="-122"/>
                <a:ea typeface="华文中宋" panose="02010600040101010101" pitchFamily="2" charset="-122"/>
              </a:rPr>
              <a:t>       </a:t>
            </a:r>
            <a:r>
              <a:rPr lang="zh-CN" altLang="zh-CN" sz="2800">
                <a:latin typeface="华文中宋" panose="02010600040101010101" pitchFamily="2" charset="-122"/>
                <a:ea typeface="华文中宋" panose="02010600040101010101" pitchFamily="2" charset="-122"/>
              </a:rPr>
              <a:t>应收账款的买断。</a:t>
            </a:r>
          </a:p>
          <a:p>
            <a:pPr>
              <a:lnSpc>
                <a:spcPct val="110000"/>
              </a:lnSpc>
              <a:buFontTx/>
              <a:buNone/>
            </a:pPr>
            <a:endParaRPr lang="zh-CN" altLang="zh-CN">
              <a:latin typeface="华文中宋" panose="02010600040101010101" pitchFamily="2" charset="-122"/>
              <a:ea typeface="华文中宋" panose="02010600040101010101" pitchFamily="2" charset="-122"/>
            </a:endParaRPr>
          </a:p>
          <a:p>
            <a:pPr>
              <a:buFontTx/>
              <a:buNone/>
            </a:pPr>
            <a:endParaRPr lang="zh-CN" altLang="zh-CN">
              <a:latin typeface="楷体_GB2312" panose="02010609030101010101" pitchFamily="49" charset="-122"/>
              <a:ea typeface="楷体_GB2312" panose="02010609030101010101" pitchFamily="49" charset="-122"/>
            </a:endParaRPr>
          </a:p>
          <a:p>
            <a:endParaRPr lang="zh-CN" altLang="zh-CN" sz="3600">
              <a:ea typeface="楷体_GB2312" panose="02010609030101010101" pitchFamily="49"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6AA2655D-33F0-46BF-A264-D25A91F96E00}"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6CE161AA-1EBB-460F-A12E-CDFBED893FE0}" type="slidenum">
              <a:rPr lang="zh-CN" altLang="en-US"/>
              <a:pPr/>
              <a:t>5</a:t>
            </a:fld>
            <a:endParaRPr lang="zh-CN" altLang="en-US"/>
          </a:p>
        </p:txBody>
      </p:sp>
      <p:sp>
        <p:nvSpPr>
          <p:cNvPr id="8194" name="Rectangle 2"/>
          <p:cNvSpPr>
            <a:spLocks noGrp="1" noChangeArrowheads="1"/>
          </p:cNvSpPr>
          <p:nvPr>
            <p:ph type="title"/>
          </p:nvPr>
        </p:nvSpPr>
        <p:spPr>
          <a:xfrm>
            <a:off x="468313" y="0"/>
            <a:ext cx="7989887" cy="981075"/>
          </a:xfrm>
        </p:spPr>
        <p:txBody>
          <a:bodyPr/>
          <a:lstStyle/>
          <a:p>
            <a:r>
              <a:rPr lang="zh-CN" altLang="zh-CN" sz="4000">
                <a:solidFill>
                  <a:schemeClr val="accent1"/>
                </a:solidFill>
                <a:ea typeface="华文中宋" panose="02010600040101010101" pitchFamily="2" charset="-122"/>
              </a:rPr>
              <a:t>二、保理业务的主要服务功能</a:t>
            </a:r>
          </a:p>
        </p:txBody>
      </p:sp>
      <p:sp>
        <p:nvSpPr>
          <p:cNvPr id="8195" name="Rectangle 3"/>
          <p:cNvSpPr>
            <a:spLocks noGrp="1" noChangeArrowheads="1"/>
          </p:cNvSpPr>
          <p:nvPr>
            <p:ph type="body" idx="1"/>
          </p:nvPr>
        </p:nvSpPr>
        <p:spPr>
          <a:xfrm>
            <a:off x="838200" y="1925638"/>
            <a:ext cx="7772400" cy="3916362"/>
          </a:xfrm>
        </p:spPr>
        <p:txBody>
          <a:bodyPr/>
          <a:lstStyle/>
          <a:p>
            <a:pPr>
              <a:buFontTx/>
              <a:buBlip>
                <a:blip r:embed="rId2"/>
              </a:buBlip>
            </a:pPr>
            <a:r>
              <a:rPr lang="zh-CN" altLang="zh-CN" sz="3600">
                <a:ea typeface="华文中宋" panose="02010600040101010101" pitchFamily="2" charset="-122"/>
              </a:rPr>
              <a:t>三大功能：</a:t>
            </a:r>
          </a:p>
          <a:p>
            <a:pPr>
              <a:lnSpc>
                <a:spcPct val="150000"/>
              </a:lnSpc>
            </a:pPr>
            <a:r>
              <a:rPr lang="zh-CN" altLang="zh-CN">
                <a:ea typeface="华文中宋" panose="02010600040101010101" pitchFamily="2" charset="-122"/>
              </a:rPr>
              <a:t>服务功能</a:t>
            </a:r>
            <a:r>
              <a:rPr lang="zh-CN" altLang="zh-CN">
                <a:latin typeface="华文中宋" panose="02010600040101010101" pitchFamily="2" charset="-122"/>
                <a:ea typeface="华文中宋" panose="02010600040101010101" pitchFamily="2" charset="-122"/>
              </a:rPr>
              <a:t>——</a:t>
            </a:r>
            <a:r>
              <a:rPr lang="zh-CN" altLang="zh-CN">
                <a:ea typeface="华文中宋" panose="02010600040101010101" pitchFamily="2" charset="-122"/>
              </a:rPr>
              <a:t>应收账款管理</a:t>
            </a:r>
          </a:p>
          <a:p>
            <a:pPr>
              <a:lnSpc>
                <a:spcPct val="150000"/>
              </a:lnSpc>
            </a:pPr>
            <a:r>
              <a:rPr lang="zh-CN" altLang="zh-CN">
                <a:ea typeface="华文中宋" panose="02010600040101010101" pitchFamily="2" charset="-122"/>
              </a:rPr>
              <a:t>融资功能</a:t>
            </a:r>
            <a:r>
              <a:rPr lang="zh-CN" altLang="zh-CN">
                <a:latin typeface="华文中宋" panose="02010600040101010101" pitchFamily="2" charset="-122"/>
                <a:ea typeface="华文中宋" panose="02010600040101010101" pitchFamily="2" charset="-122"/>
              </a:rPr>
              <a:t>——</a:t>
            </a:r>
            <a:r>
              <a:rPr lang="zh-CN" altLang="zh-CN">
                <a:ea typeface="华文中宋" panose="02010600040101010101" pitchFamily="2" charset="-122"/>
              </a:rPr>
              <a:t>保理预付款</a:t>
            </a:r>
          </a:p>
          <a:p>
            <a:pPr>
              <a:lnSpc>
                <a:spcPct val="150000"/>
              </a:lnSpc>
            </a:pPr>
            <a:r>
              <a:rPr lang="zh-CN" altLang="zh-CN">
                <a:ea typeface="华文中宋" panose="02010600040101010101" pitchFamily="2" charset="-122"/>
              </a:rPr>
              <a:t>保险功能</a:t>
            </a:r>
            <a:r>
              <a:rPr lang="zh-CN" altLang="zh-CN">
                <a:latin typeface="华文中宋" panose="02010600040101010101" pitchFamily="2" charset="-122"/>
                <a:ea typeface="华文中宋" panose="02010600040101010101" pitchFamily="2" charset="-122"/>
              </a:rPr>
              <a:t>——</a:t>
            </a:r>
            <a:r>
              <a:rPr lang="zh-CN" altLang="zh-CN">
                <a:ea typeface="华文中宋" panose="02010600040101010101" pitchFamily="2" charset="-122"/>
              </a:rPr>
              <a:t>信用风险担保</a:t>
            </a:r>
          </a:p>
          <a:p>
            <a:pPr>
              <a:lnSpc>
                <a:spcPct val="150000"/>
              </a:lnSpc>
              <a:buFontTx/>
              <a:buNone/>
            </a:pPr>
            <a:endParaRPr lang="zh-CN" altLang="zh-CN">
              <a:latin typeface="仿宋_GB2312" panose="02010609030101010101" pitchFamily="49"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Effect transition="in" filter="blinds(horizontal)">
                                      <p:cBhvr>
                                        <p:cTn id="7" dur="1000"/>
                                        <p:tgtEl>
                                          <p:spTgt spid="81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195">
                                            <p:txEl>
                                              <p:pRg st="2" end="2"/>
                                            </p:txEl>
                                          </p:spTgt>
                                        </p:tgtEl>
                                        <p:attrNameLst>
                                          <p:attrName>style.visibility</p:attrName>
                                        </p:attrNameLst>
                                      </p:cBhvr>
                                      <p:to>
                                        <p:strVal val="visible"/>
                                      </p:to>
                                    </p:set>
                                    <p:animEffect transition="in" filter="blinds(horizontal)">
                                      <p:cBhvr>
                                        <p:cTn id="12" dur="1000"/>
                                        <p:tgtEl>
                                          <p:spTgt spid="819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Effect transition="in" filter="blinds(horizontal)">
                                      <p:cBhvr>
                                        <p:cTn id="17" dur="1000"/>
                                        <p:tgtEl>
                                          <p:spTgt spid="81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日期占位符 1"/>
          <p:cNvSpPr>
            <a:spLocks noGrp="1"/>
          </p:cNvSpPr>
          <p:nvPr>
            <p:ph type="dt" sz="half" idx="10"/>
          </p:nvPr>
        </p:nvSpPr>
        <p:spPr/>
        <p:txBody>
          <a:bodyPr/>
          <a:lstStyle/>
          <a:p>
            <a:fld id="{FCA8C3D4-CDAA-440D-AD87-896A1E3BC86C}" type="datetime1">
              <a:rPr lang="zh-CN" altLang="en-US"/>
              <a:pPr/>
              <a:t>2015-06-22-Monday</a:t>
            </a:fld>
            <a:endParaRPr lang="zh-CN" altLang="en-US"/>
          </a:p>
        </p:txBody>
      </p:sp>
      <p:sp>
        <p:nvSpPr>
          <p:cNvPr id="30" name="灯片编号占位符 3"/>
          <p:cNvSpPr>
            <a:spLocks noGrp="1"/>
          </p:cNvSpPr>
          <p:nvPr>
            <p:ph type="sldNum" sz="quarter" idx="12"/>
          </p:nvPr>
        </p:nvSpPr>
        <p:spPr/>
        <p:txBody>
          <a:bodyPr/>
          <a:lstStyle/>
          <a:p>
            <a:fld id="{13A6DE6A-D399-4AC5-B66A-B22A5DB6F66F}" type="slidenum">
              <a:rPr lang="zh-CN" altLang="en-US"/>
              <a:pPr/>
              <a:t>6</a:t>
            </a:fld>
            <a:endParaRPr lang="zh-CN" altLang="en-US"/>
          </a:p>
        </p:txBody>
      </p:sp>
      <p:sp>
        <p:nvSpPr>
          <p:cNvPr id="9218" name="AutoShape 2"/>
          <p:cNvSpPr>
            <a:spLocks noChangeArrowheads="1"/>
          </p:cNvSpPr>
          <p:nvPr/>
        </p:nvSpPr>
        <p:spPr bwMode="auto">
          <a:xfrm>
            <a:off x="1447800" y="2708275"/>
            <a:ext cx="762000" cy="1524000"/>
          </a:xfrm>
          <a:prstGeom prst="upDownArrow">
            <a:avLst>
              <a:gd name="adj1" fmla="val 50000"/>
              <a:gd name="adj2" fmla="val 40000"/>
            </a:avLst>
          </a:prstGeom>
          <a:solidFill>
            <a:srgbClr val="00CCFF"/>
          </a:solidFill>
          <a:ln w="12700" cap="sq"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zh-CN" altLang="zh-CN" sz="1200"/>
          </a:p>
        </p:txBody>
      </p:sp>
      <p:sp>
        <p:nvSpPr>
          <p:cNvPr id="9219" name="Rectangle 3"/>
          <p:cNvSpPr>
            <a:spLocks noGrp="1" noChangeArrowheads="1"/>
          </p:cNvSpPr>
          <p:nvPr>
            <p:ph type="title" idx="4294967295"/>
          </p:nvPr>
        </p:nvSpPr>
        <p:spPr>
          <a:xfrm>
            <a:off x="468313" y="0"/>
            <a:ext cx="7653337" cy="1104900"/>
          </a:xfrm>
        </p:spPr>
        <p:txBody>
          <a:bodyPr/>
          <a:lstStyle/>
          <a:p>
            <a:r>
              <a:rPr lang="zh-CN" altLang="zh-CN" sz="4000">
                <a:solidFill>
                  <a:schemeClr val="accent1"/>
                </a:solidFill>
                <a:latin typeface="华文中宋" panose="02010600040101010101" pitchFamily="2" charset="-122"/>
                <a:ea typeface="华文中宋" panose="02010600040101010101" pitchFamily="2" charset="-122"/>
              </a:rPr>
              <a:t>三、保理业务的几方关系人</a:t>
            </a:r>
          </a:p>
        </p:txBody>
      </p:sp>
      <p:sp>
        <p:nvSpPr>
          <p:cNvPr id="9220" name="Text Box 4"/>
          <p:cNvSpPr txBox="1">
            <a:spLocks noChangeArrowheads="1"/>
          </p:cNvSpPr>
          <p:nvPr/>
        </p:nvSpPr>
        <p:spPr bwMode="auto">
          <a:xfrm>
            <a:off x="1622425" y="2636838"/>
            <a:ext cx="458788"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ctr">
            <a:spAutoFit/>
          </a:bodyPr>
          <a:lstStyle/>
          <a:p>
            <a:pPr algn="ctr" eaLnBrk="0" hangingPunct="0">
              <a:spcBef>
                <a:spcPct val="50000"/>
              </a:spcBef>
            </a:pPr>
            <a:r>
              <a:rPr lang="zh-CN" altLang="zh-CN">
                <a:solidFill>
                  <a:schemeClr val="bg1"/>
                </a:solidFill>
              </a:rPr>
              <a:t>保理合同</a:t>
            </a:r>
          </a:p>
        </p:txBody>
      </p:sp>
      <p:grpSp>
        <p:nvGrpSpPr>
          <p:cNvPr id="9221" name="Group 5"/>
          <p:cNvGrpSpPr>
            <a:grpSpLocks/>
          </p:cNvGrpSpPr>
          <p:nvPr/>
        </p:nvGrpSpPr>
        <p:grpSpPr bwMode="auto">
          <a:xfrm>
            <a:off x="2987675" y="1700213"/>
            <a:ext cx="2736850" cy="900112"/>
            <a:chOff x="0" y="0"/>
            <a:chExt cx="1296" cy="567"/>
          </a:xfrm>
        </p:grpSpPr>
        <p:sp>
          <p:nvSpPr>
            <p:cNvPr id="9222" name="AutoShape 6"/>
            <p:cNvSpPr>
              <a:spLocks noChangeArrowheads="1"/>
            </p:cNvSpPr>
            <p:nvPr/>
          </p:nvSpPr>
          <p:spPr bwMode="auto">
            <a:xfrm>
              <a:off x="0" y="0"/>
              <a:ext cx="1296" cy="432"/>
            </a:xfrm>
            <a:prstGeom prst="leftRightArrow">
              <a:avLst>
                <a:gd name="adj1" fmla="val 50000"/>
                <a:gd name="adj2" fmla="val 60000"/>
              </a:avLst>
            </a:prstGeom>
            <a:solidFill>
              <a:srgbClr val="00CCFF"/>
            </a:solidFill>
            <a:ln w="12700" cap="sq"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zh-CN" sz="2000">
                  <a:solidFill>
                    <a:schemeClr val="bg1"/>
                  </a:solidFill>
                </a:rPr>
                <a:t>商务合同</a:t>
              </a:r>
            </a:p>
          </p:txBody>
        </p:sp>
        <p:sp>
          <p:nvSpPr>
            <p:cNvPr id="9223" name="Text Box 7"/>
            <p:cNvSpPr txBox="1">
              <a:spLocks noChangeArrowheads="1"/>
            </p:cNvSpPr>
            <p:nvPr/>
          </p:nvSpPr>
          <p:spPr bwMode="auto">
            <a:xfrm>
              <a:off x="480" y="336"/>
              <a:ext cx="5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spcBef>
                  <a:spcPct val="50000"/>
                </a:spcBef>
              </a:pPr>
              <a:r>
                <a:rPr lang="zh-CN" altLang="zh-CN" b="1">
                  <a:solidFill>
                    <a:schemeClr val="folHlink"/>
                  </a:solidFill>
                </a:rPr>
                <a:t>赊销</a:t>
              </a:r>
              <a:endParaRPr lang="zh-CN" altLang="zh-CN">
                <a:solidFill>
                  <a:schemeClr val="folHlink"/>
                </a:solidFill>
              </a:endParaRPr>
            </a:p>
          </p:txBody>
        </p:sp>
      </p:grpSp>
      <p:sp>
        <p:nvSpPr>
          <p:cNvPr id="9224" name="AutoShape 8"/>
          <p:cNvSpPr>
            <a:spLocks noChangeArrowheads="1"/>
          </p:cNvSpPr>
          <p:nvPr/>
        </p:nvSpPr>
        <p:spPr bwMode="auto">
          <a:xfrm>
            <a:off x="900113" y="4365625"/>
            <a:ext cx="2133600" cy="838200"/>
          </a:xfrm>
          <a:prstGeom prst="roundRect">
            <a:avLst>
              <a:gd name="adj" fmla="val 16667"/>
            </a:avLst>
          </a:prstGeom>
          <a:solidFill>
            <a:srgbClr val="FF00FF"/>
          </a:solidFill>
          <a:ln w="12700" cap="sq" cmpd="sng">
            <a:round/>
            <a:headEnd/>
            <a:tailEnd/>
          </a:ln>
          <a:effectLst/>
          <a:scene3d>
            <a:camera prst="legacyObliqueTopRight"/>
            <a:lightRig rig="legacyFlat3" dir="b"/>
          </a:scene3d>
          <a:sp3d extrusionH="430200" prstMaterial="legacyMatte">
            <a:bevelT w="13500" h="13500" prst="angle"/>
            <a:bevelB w="13500" h="13500" prst="angle"/>
            <a:extrusionClr>
              <a:srgbClr val="FF00FF"/>
            </a:extrusionClr>
            <a:contourClr>
              <a:srgbClr val="FF00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zh-CN" altLang="zh-CN" sz="2400">
                <a:solidFill>
                  <a:schemeClr val="bg1"/>
                </a:solidFill>
              </a:rPr>
              <a:t>卖方保理商</a:t>
            </a:r>
          </a:p>
        </p:txBody>
      </p:sp>
      <p:grpSp>
        <p:nvGrpSpPr>
          <p:cNvPr id="9225" name="Group 9"/>
          <p:cNvGrpSpPr>
            <a:grpSpLocks/>
          </p:cNvGrpSpPr>
          <p:nvPr/>
        </p:nvGrpSpPr>
        <p:grpSpPr bwMode="auto">
          <a:xfrm>
            <a:off x="2339975" y="2565400"/>
            <a:ext cx="603250" cy="1728788"/>
            <a:chOff x="0" y="0"/>
            <a:chExt cx="380" cy="1089"/>
          </a:xfrm>
        </p:grpSpPr>
        <p:sp>
          <p:nvSpPr>
            <p:cNvPr id="9226" name="AutoShape 10"/>
            <p:cNvSpPr>
              <a:spLocks noChangeArrowheads="1"/>
            </p:cNvSpPr>
            <p:nvPr/>
          </p:nvSpPr>
          <p:spPr bwMode="auto">
            <a:xfrm>
              <a:off x="0" y="0"/>
              <a:ext cx="182" cy="1043"/>
            </a:xfrm>
            <a:prstGeom prst="upArrow">
              <a:avLst>
                <a:gd name="adj1" fmla="val 50000"/>
                <a:gd name="adj2" fmla="val 143269"/>
              </a:avLst>
            </a:prstGeom>
            <a:solidFill>
              <a:schemeClr val="accent1"/>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9227" name="Text Box 11"/>
            <p:cNvSpPr txBox="1">
              <a:spLocks noChangeArrowheads="1"/>
            </p:cNvSpPr>
            <p:nvPr/>
          </p:nvSpPr>
          <p:spPr bwMode="auto">
            <a:xfrm>
              <a:off x="91" y="363"/>
              <a:ext cx="289" cy="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r>
                <a:rPr lang="zh-CN" altLang="zh-CN" b="1">
                  <a:latin typeface="Tahoma" panose="020B0604030504040204" pitchFamily="34" charset="0"/>
                </a:rPr>
                <a:t>预付款</a:t>
              </a:r>
            </a:p>
          </p:txBody>
        </p:sp>
      </p:grpSp>
      <p:grpSp>
        <p:nvGrpSpPr>
          <p:cNvPr id="9228" name="Group 12"/>
          <p:cNvGrpSpPr>
            <a:grpSpLocks/>
          </p:cNvGrpSpPr>
          <p:nvPr/>
        </p:nvGrpSpPr>
        <p:grpSpPr bwMode="auto">
          <a:xfrm>
            <a:off x="2916238" y="3284538"/>
            <a:ext cx="3095625" cy="652462"/>
            <a:chOff x="0" y="0"/>
            <a:chExt cx="1950" cy="411"/>
          </a:xfrm>
        </p:grpSpPr>
        <p:sp>
          <p:nvSpPr>
            <p:cNvPr id="9229" name="AutoShape 13"/>
            <p:cNvSpPr>
              <a:spLocks noChangeArrowheads="1"/>
            </p:cNvSpPr>
            <p:nvPr/>
          </p:nvSpPr>
          <p:spPr bwMode="auto">
            <a:xfrm rot="3500960">
              <a:off x="881" y="-882"/>
              <a:ext cx="185" cy="1950"/>
            </a:xfrm>
            <a:prstGeom prst="downArrow">
              <a:avLst>
                <a:gd name="adj1" fmla="val 50000"/>
                <a:gd name="adj2" fmla="val 263514"/>
              </a:avLst>
            </a:prstGeom>
            <a:solidFill>
              <a:schemeClr val="accent1"/>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9230" name="Text Box 14"/>
            <p:cNvSpPr txBox="1">
              <a:spLocks noChangeArrowheads="1"/>
            </p:cNvSpPr>
            <p:nvPr/>
          </p:nvSpPr>
          <p:spPr bwMode="auto">
            <a:xfrm rot="3182484">
              <a:off x="1027" y="-52"/>
              <a:ext cx="289" cy="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r>
                <a:rPr lang="zh-CN" altLang="zh-CN" b="1">
                  <a:latin typeface="Tahoma" panose="020B0604030504040204" pitchFamily="34" charset="0"/>
                </a:rPr>
                <a:t>货款</a:t>
              </a:r>
            </a:p>
          </p:txBody>
        </p:sp>
      </p:grpSp>
      <p:sp>
        <p:nvSpPr>
          <p:cNvPr id="9231" name="AutoShape 15"/>
          <p:cNvSpPr>
            <a:spLocks noChangeArrowheads="1"/>
          </p:cNvSpPr>
          <p:nvPr/>
        </p:nvSpPr>
        <p:spPr bwMode="auto">
          <a:xfrm>
            <a:off x="3414713" y="4283075"/>
            <a:ext cx="2057400" cy="838200"/>
          </a:xfrm>
          <a:prstGeom prst="leftRightArrow">
            <a:avLst>
              <a:gd name="adj1" fmla="val 50000"/>
              <a:gd name="adj2" fmla="val 49091"/>
            </a:avLst>
          </a:prstGeom>
          <a:solidFill>
            <a:srgbClr val="00CCFF"/>
          </a:solidFill>
          <a:ln w="12700" cap="sq" cmpd="sng">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zh-CN" altLang="zh-CN" sz="2000">
                <a:solidFill>
                  <a:schemeClr val="bg1"/>
                </a:solidFill>
              </a:rPr>
              <a:t>协商</a:t>
            </a:r>
          </a:p>
        </p:txBody>
      </p:sp>
      <p:sp>
        <p:nvSpPr>
          <p:cNvPr id="9232" name="AutoShape 16"/>
          <p:cNvSpPr>
            <a:spLocks noChangeArrowheads="1"/>
          </p:cNvSpPr>
          <p:nvPr/>
        </p:nvSpPr>
        <p:spPr bwMode="auto">
          <a:xfrm>
            <a:off x="5700713" y="4283075"/>
            <a:ext cx="2133600" cy="914400"/>
          </a:xfrm>
          <a:prstGeom prst="roundRect">
            <a:avLst>
              <a:gd name="adj" fmla="val 16667"/>
            </a:avLst>
          </a:prstGeom>
          <a:solidFill>
            <a:srgbClr val="FF00FF"/>
          </a:solidFill>
          <a:ln w="12700" cap="sq" cmpd="sng">
            <a:round/>
            <a:headEnd/>
            <a:tailEnd/>
          </a:ln>
          <a:effectLst/>
          <a:scene3d>
            <a:camera prst="legacyObliqueTopRight"/>
            <a:lightRig rig="legacyFlat3" dir="b"/>
          </a:scene3d>
          <a:sp3d extrusionH="430200" prstMaterial="legacyMatte">
            <a:bevelT w="13500" h="13500" prst="angle"/>
            <a:bevelB w="13500" h="13500" prst="angle"/>
            <a:extrusionClr>
              <a:srgbClr val="FF00FF"/>
            </a:extrusionClr>
            <a:contourClr>
              <a:srgbClr val="FF00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zh-CN" altLang="zh-CN" sz="2400">
                <a:solidFill>
                  <a:schemeClr val="bg1"/>
                </a:solidFill>
              </a:rPr>
              <a:t>买方保理商</a:t>
            </a:r>
          </a:p>
        </p:txBody>
      </p:sp>
      <p:sp>
        <p:nvSpPr>
          <p:cNvPr id="9233" name="Text Box 17"/>
          <p:cNvSpPr txBox="1">
            <a:spLocks noChangeArrowheads="1"/>
          </p:cNvSpPr>
          <p:nvPr/>
        </p:nvSpPr>
        <p:spPr bwMode="auto">
          <a:xfrm rot="5191447">
            <a:off x="4551363" y="5521325"/>
            <a:ext cx="4587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b="1">
              <a:latin typeface="Tahoma" panose="020B0604030504040204" pitchFamily="34" charset="0"/>
            </a:endParaRPr>
          </a:p>
        </p:txBody>
      </p:sp>
      <p:grpSp>
        <p:nvGrpSpPr>
          <p:cNvPr id="9234" name="Group 18"/>
          <p:cNvGrpSpPr>
            <a:grpSpLocks/>
          </p:cNvGrpSpPr>
          <p:nvPr/>
        </p:nvGrpSpPr>
        <p:grpSpPr bwMode="auto">
          <a:xfrm>
            <a:off x="3203575" y="5157788"/>
            <a:ext cx="2303463" cy="725487"/>
            <a:chOff x="0" y="0"/>
            <a:chExt cx="1451" cy="457"/>
          </a:xfrm>
        </p:grpSpPr>
        <p:sp>
          <p:nvSpPr>
            <p:cNvPr id="9235" name="AutoShape 19"/>
            <p:cNvSpPr>
              <a:spLocks noChangeArrowheads="1"/>
            </p:cNvSpPr>
            <p:nvPr/>
          </p:nvSpPr>
          <p:spPr bwMode="auto">
            <a:xfrm rot="5400000">
              <a:off x="635" y="-635"/>
              <a:ext cx="181" cy="1451"/>
            </a:xfrm>
            <a:prstGeom prst="downArrow">
              <a:avLst>
                <a:gd name="adj1" fmla="val 50000"/>
                <a:gd name="adj2" fmla="val 200414"/>
              </a:avLst>
            </a:prstGeom>
            <a:solidFill>
              <a:schemeClr val="accent1"/>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9236" name="Text Box 20"/>
            <p:cNvSpPr txBox="1">
              <a:spLocks noChangeArrowheads="1"/>
            </p:cNvSpPr>
            <p:nvPr/>
          </p:nvSpPr>
          <p:spPr bwMode="auto">
            <a:xfrm>
              <a:off x="318" y="226"/>
              <a:ext cx="104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b="1">
                  <a:latin typeface="Tahoma" panose="020B0604030504040204" pitchFamily="34" charset="0"/>
                </a:rPr>
                <a:t>担保付款</a:t>
              </a:r>
            </a:p>
          </p:txBody>
        </p:sp>
      </p:grpSp>
      <p:grpSp>
        <p:nvGrpSpPr>
          <p:cNvPr id="9237" name="Group 21"/>
          <p:cNvGrpSpPr>
            <a:grpSpLocks/>
          </p:cNvGrpSpPr>
          <p:nvPr/>
        </p:nvGrpSpPr>
        <p:grpSpPr bwMode="auto">
          <a:xfrm>
            <a:off x="900113" y="2852738"/>
            <a:ext cx="530225" cy="1368425"/>
            <a:chOff x="0" y="0"/>
            <a:chExt cx="334" cy="862"/>
          </a:xfrm>
        </p:grpSpPr>
        <p:sp>
          <p:nvSpPr>
            <p:cNvPr id="9238" name="Text Box 22"/>
            <p:cNvSpPr txBox="1">
              <a:spLocks noChangeArrowheads="1"/>
            </p:cNvSpPr>
            <p:nvPr/>
          </p:nvSpPr>
          <p:spPr bwMode="auto">
            <a:xfrm>
              <a:off x="45" y="91"/>
              <a:ext cx="289"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ctr">
              <a:spAutoFit/>
            </a:bodyPr>
            <a:lstStyle/>
            <a:p>
              <a:pPr algn="ctr" eaLnBrk="0" hangingPunct="0">
                <a:spcBef>
                  <a:spcPct val="50000"/>
                </a:spcBef>
              </a:pPr>
              <a:r>
                <a:rPr lang="zh-CN" altLang="zh-CN" b="1">
                  <a:solidFill>
                    <a:schemeClr val="folHlink"/>
                  </a:solidFill>
                </a:rPr>
                <a:t>债权转让</a:t>
              </a:r>
              <a:endParaRPr lang="zh-CN" altLang="zh-CN">
                <a:solidFill>
                  <a:schemeClr val="folHlink"/>
                </a:solidFill>
              </a:endParaRPr>
            </a:p>
          </p:txBody>
        </p:sp>
        <p:sp>
          <p:nvSpPr>
            <p:cNvPr id="9239" name="Line 23"/>
            <p:cNvSpPr>
              <a:spLocks noChangeShapeType="1"/>
            </p:cNvSpPr>
            <p:nvPr/>
          </p:nvSpPr>
          <p:spPr bwMode="auto">
            <a:xfrm>
              <a:off x="0" y="0"/>
              <a:ext cx="0" cy="862"/>
            </a:xfrm>
            <a:prstGeom prst="line">
              <a:avLst/>
            </a:prstGeom>
            <a:noFill/>
            <a:ln w="76200" cmpd="sng">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9240" name="Text Box 24"/>
          <p:cNvSpPr txBox="1">
            <a:spLocks noChangeArrowheads="1"/>
          </p:cNvSpPr>
          <p:nvPr/>
        </p:nvSpPr>
        <p:spPr bwMode="auto">
          <a:xfrm>
            <a:off x="3851275" y="1484313"/>
            <a:ext cx="12969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a:latin typeface="Tahoma" panose="020B0604030504040204" pitchFamily="34" charset="0"/>
              </a:rPr>
              <a:t>应收账款</a:t>
            </a:r>
          </a:p>
        </p:txBody>
      </p:sp>
      <p:sp>
        <p:nvSpPr>
          <p:cNvPr id="9241" name="Line 25"/>
          <p:cNvSpPr>
            <a:spLocks noChangeShapeType="1"/>
          </p:cNvSpPr>
          <p:nvPr/>
        </p:nvSpPr>
        <p:spPr bwMode="auto">
          <a:xfrm rot="16200000">
            <a:off x="4535488" y="422275"/>
            <a:ext cx="0" cy="2232025"/>
          </a:xfrm>
          <a:prstGeom prst="line">
            <a:avLst/>
          </a:prstGeom>
          <a:noFill/>
          <a:ln w="76200" cmpd="sng">
            <a:solidFill>
              <a:schemeClr val="hlink"/>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242" name="Text Box 26"/>
          <p:cNvSpPr txBox="1">
            <a:spLocks noChangeArrowheads="1"/>
          </p:cNvSpPr>
          <p:nvPr/>
        </p:nvSpPr>
        <p:spPr bwMode="auto">
          <a:xfrm>
            <a:off x="3635375" y="1125538"/>
            <a:ext cx="2016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a:latin typeface="Tahoma" panose="020B0604030504040204" pitchFamily="34" charset="0"/>
              </a:rPr>
              <a:t>债权转让通知</a:t>
            </a:r>
          </a:p>
        </p:txBody>
      </p:sp>
      <p:sp>
        <p:nvSpPr>
          <p:cNvPr id="9243" name="Rectangle 27"/>
          <p:cNvSpPr>
            <a:spLocks noChangeArrowheads="1"/>
          </p:cNvSpPr>
          <p:nvPr/>
        </p:nvSpPr>
        <p:spPr bwMode="auto">
          <a:xfrm>
            <a:off x="827088" y="1700213"/>
            <a:ext cx="2133600" cy="762000"/>
          </a:xfrm>
          <a:prstGeom prst="rect">
            <a:avLst/>
          </a:prstGeom>
          <a:solidFill>
            <a:srgbClr val="FF00FF"/>
          </a:solidFill>
          <a:ln w="12700" cap="sq"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00FF"/>
            </a:extrusionClr>
            <a:contourClr>
              <a:srgbClr val="FF00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zh-CN" altLang="zh-CN" sz="2400">
                <a:solidFill>
                  <a:schemeClr val="bg1"/>
                </a:solidFill>
              </a:rPr>
              <a:t>卖方</a:t>
            </a:r>
          </a:p>
        </p:txBody>
      </p:sp>
      <p:sp>
        <p:nvSpPr>
          <p:cNvPr id="9244" name="Rectangle 28"/>
          <p:cNvSpPr>
            <a:spLocks noChangeArrowheads="1"/>
          </p:cNvSpPr>
          <p:nvPr/>
        </p:nvSpPr>
        <p:spPr bwMode="auto">
          <a:xfrm>
            <a:off x="5795963" y="1700213"/>
            <a:ext cx="2133600" cy="762000"/>
          </a:xfrm>
          <a:prstGeom prst="rect">
            <a:avLst/>
          </a:prstGeom>
          <a:solidFill>
            <a:srgbClr val="FF00FF"/>
          </a:solidFill>
          <a:ln w="12700" cap="sq" cmpd="sng">
            <a:miter lim="800000"/>
            <a:headEnd/>
            <a:tailEnd/>
          </a:ln>
          <a:effectLst/>
          <a:scene3d>
            <a:camera prst="legacyObliqueTopRight"/>
            <a:lightRig rig="legacyFlat3" dir="b"/>
          </a:scene3d>
          <a:sp3d extrusionH="430200" prstMaterial="legacyMatte">
            <a:bevelT w="13500" h="13500" prst="angle"/>
            <a:bevelB w="13500" h="13500" prst="angle"/>
            <a:extrusionClr>
              <a:srgbClr val="FF00FF"/>
            </a:extrusionClr>
            <a:contourClr>
              <a:srgbClr val="FF00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zh-CN" altLang="zh-CN" sz="2400">
                <a:solidFill>
                  <a:schemeClr val="bg1"/>
                </a:solidFill>
              </a:rPr>
              <a:t>买方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9243"/>
                                        </p:tgtEl>
                                        <p:attrNameLst>
                                          <p:attrName>style.visibility</p:attrName>
                                        </p:attrNameLst>
                                      </p:cBhvr>
                                      <p:to>
                                        <p:strVal val="visible"/>
                                      </p:to>
                                    </p:set>
                                    <p:animEffect transition="in" filter="dissolve">
                                      <p:cBhvr>
                                        <p:cTn id="7" dur="500"/>
                                        <p:tgtEl>
                                          <p:spTgt spid="9243"/>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9244"/>
                                        </p:tgtEl>
                                        <p:attrNameLst>
                                          <p:attrName>style.visibility</p:attrName>
                                        </p:attrNameLst>
                                      </p:cBhvr>
                                      <p:to>
                                        <p:strVal val="visible"/>
                                      </p:to>
                                    </p:set>
                                    <p:animEffect transition="in" filter="dissolve">
                                      <p:cBhvr>
                                        <p:cTn id="11" dur="500"/>
                                        <p:tgtEl>
                                          <p:spTgt spid="924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nodeType="clickEffect">
                                  <p:stCondLst>
                                    <p:cond delay="0"/>
                                  </p:stCondLst>
                                  <p:childTnLst>
                                    <p:set>
                                      <p:cBhvr>
                                        <p:cTn id="15" dur="1" fill="hold">
                                          <p:stCondLst>
                                            <p:cond delay="0"/>
                                          </p:stCondLst>
                                        </p:cTn>
                                        <p:tgtEl>
                                          <p:spTgt spid="9221"/>
                                        </p:tgtEl>
                                        <p:attrNameLst>
                                          <p:attrName>style.visibility</p:attrName>
                                        </p:attrNameLst>
                                      </p:cBhvr>
                                      <p:to>
                                        <p:strVal val="visible"/>
                                      </p:to>
                                    </p:set>
                                    <p:animEffect transition="in" filter="box(in)">
                                      <p:cBhvr>
                                        <p:cTn id="16" dur="500"/>
                                        <p:tgtEl>
                                          <p:spTgt spid="922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224"/>
                                        </p:tgtEl>
                                        <p:attrNameLst>
                                          <p:attrName>style.visibility</p:attrName>
                                        </p:attrNameLst>
                                      </p:cBhvr>
                                      <p:to>
                                        <p:strVal val="visible"/>
                                      </p:to>
                                    </p:set>
                                    <p:animEffect transition="in" filter="box(in)">
                                      <p:cBhvr>
                                        <p:cTn id="21" dur="500"/>
                                        <p:tgtEl>
                                          <p:spTgt spid="922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3" presetClass="entr" presetSubtype="16" fill="hold" grpId="0" nodeType="clickEffect">
                                  <p:stCondLst>
                                    <p:cond delay="0"/>
                                  </p:stCondLst>
                                  <p:childTnLst>
                                    <p:set>
                                      <p:cBhvr>
                                        <p:cTn id="25" dur="1" fill="hold">
                                          <p:stCondLst>
                                            <p:cond delay="0"/>
                                          </p:stCondLst>
                                        </p:cTn>
                                        <p:tgtEl>
                                          <p:spTgt spid="9220"/>
                                        </p:tgtEl>
                                        <p:attrNameLst>
                                          <p:attrName>style.visibility</p:attrName>
                                        </p:attrNameLst>
                                      </p:cBhvr>
                                      <p:to>
                                        <p:strVal val="visible"/>
                                      </p:to>
                                    </p:set>
                                    <p:animEffect transition="in" filter="plus(in)">
                                      <p:cBhvr>
                                        <p:cTn id="26" dur="2000"/>
                                        <p:tgtEl>
                                          <p:spTgt spid="9220"/>
                                        </p:tgtEl>
                                      </p:cBhvr>
                                    </p:animEffect>
                                  </p:childTnLst>
                                </p:cTn>
                              </p:par>
                              <p:par>
                                <p:cTn id="27" presetID="13" presetClass="entr" presetSubtype="16" fill="hold" grpId="0" nodeType="withEffect">
                                  <p:stCondLst>
                                    <p:cond delay="0"/>
                                  </p:stCondLst>
                                  <p:childTnLst>
                                    <p:set>
                                      <p:cBhvr>
                                        <p:cTn id="28" dur="1" fill="hold">
                                          <p:stCondLst>
                                            <p:cond delay="0"/>
                                          </p:stCondLst>
                                        </p:cTn>
                                        <p:tgtEl>
                                          <p:spTgt spid="9218"/>
                                        </p:tgtEl>
                                        <p:attrNameLst>
                                          <p:attrName>style.visibility</p:attrName>
                                        </p:attrNameLst>
                                      </p:cBhvr>
                                      <p:to>
                                        <p:strVal val="visible"/>
                                      </p:to>
                                    </p:set>
                                    <p:animEffect transition="in" filter="plus(in)">
                                      <p:cBhvr>
                                        <p:cTn id="29" dur="2000"/>
                                        <p:tgtEl>
                                          <p:spTgt spid="921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nodeType="clickEffect">
                                  <p:stCondLst>
                                    <p:cond delay="0"/>
                                  </p:stCondLst>
                                  <p:childTnLst>
                                    <p:set>
                                      <p:cBhvr>
                                        <p:cTn id="33" dur="1" fill="hold">
                                          <p:stCondLst>
                                            <p:cond delay="0"/>
                                          </p:stCondLst>
                                        </p:cTn>
                                        <p:tgtEl>
                                          <p:spTgt spid="9237"/>
                                        </p:tgtEl>
                                        <p:attrNameLst>
                                          <p:attrName>style.visibility</p:attrName>
                                        </p:attrNameLst>
                                      </p:cBhvr>
                                      <p:to>
                                        <p:strVal val="visible"/>
                                      </p:to>
                                    </p:set>
                                    <p:anim calcmode="lin" valueType="num">
                                      <p:cBhvr>
                                        <p:cTn id="34" dur="1000" fill="hold"/>
                                        <p:tgtEl>
                                          <p:spTgt spid="9237"/>
                                        </p:tgtEl>
                                        <p:attrNameLst>
                                          <p:attrName>ppt_w</p:attrName>
                                        </p:attrNameLst>
                                      </p:cBhvr>
                                      <p:tavLst>
                                        <p:tav tm="0">
                                          <p:val>
                                            <p:strVal val="#ppt_w*0.70"/>
                                          </p:val>
                                        </p:tav>
                                        <p:tav tm="100000">
                                          <p:val>
                                            <p:strVal val="#ppt_w"/>
                                          </p:val>
                                        </p:tav>
                                      </p:tavLst>
                                    </p:anim>
                                    <p:anim calcmode="lin" valueType="num">
                                      <p:cBhvr>
                                        <p:cTn id="35" dur="1000" fill="hold"/>
                                        <p:tgtEl>
                                          <p:spTgt spid="9237"/>
                                        </p:tgtEl>
                                        <p:attrNameLst>
                                          <p:attrName>ppt_h</p:attrName>
                                        </p:attrNameLst>
                                      </p:cBhvr>
                                      <p:tavLst>
                                        <p:tav tm="0">
                                          <p:val>
                                            <p:strVal val="#ppt_h"/>
                                          </p:val>
                                        </p:tav>
                                        <p:tav tm="100000">
                                          <p:val>
                                            <p:strVal val="#ppt_h"/>
                                          </p:val>
                                        </p:tav>
                                      </p:tavLst>
                                    </p:anim>
                                    <p:animEffect transition="in" filter="fade">
                                      <p:cBhvr>
                                        <p:cTn id="36" dur="1000"/>
                                        <p:tgtEl>
                                          <p:spTgt spid="923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9225"/>
                                        </p:tgtEl>
                                        <p:attrNameLst>
                                          <p:attrName>style.visibility</p:attrName>
                                        </p:attrNameLst>
                                      </p:cBhvr>
                                      <p:to>
                                        <p:strVal val="visible"/>
                                      </p:to>
                                    </p:set>
                                    <p:animEffect transition="in" filter="fade">
                                      <p:cBhvr>
                                        <p:cTn id="41" dur="1000"/>
                                        <p:tgtEl>
                                          <p:spTgt spid="9225"/>
                                        </p:tgtEl>
                                      </p:cBhvr>
                                    </p:animEffect>
                                    <p:anim calcmode="lin" valueType="num">
                                      <p:cBhvr>
                                        <p:cTn id="42" dur="1000" fill="hold"/>
                                        <p:tgtEl>
                                          <p:spTgt spid="9225"/>
                                        </p:tgtEl>
                                        <p:attrNameLst>
                                          <p:attrName>ppt_x</p:attrName>
                                        </p:attrNameLst>
                                      </p:cBhvr>
                                      <p:tavLst>
                                        <p:tav tm="0">
                                          <p:val>
                                            <p:strVal val="#ppt_x"/>
                                          </p:val>
                                        </p:tav>
                                        <p:tav tm="100000">
                                          <p:val>
                                            <p:strVal val="#ppt_x"/>
                                          </p:val>
                                        </p:tav>
                                      </p:tavLst>
                                    </p:anim>
                                    <p:anim calcmode="lin" valueType="num">
                                      <p:cBhvr>
                                        <p:cTn id="43" dur="1000" fill="hold"/>
                                        <p:tgtEl>
                                          <p:spTgt spid="9225"/>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55" presetClass="entr" presetSubtype="0" fill="hold" nodeType="clickEffect">
                                  <p:stCondLst>
                                    <p:cond delay="0"/>
                                  </p:stCondLst>
                                  <p:childTnLst>
                                    <p:set>
                                      <p:cBhvr>
                                        <p:cTn id="47" dur="1" fill="hold">
                                          <p:stCondLst>
                                            <p:cond delay="0"/>
                                          </p:stCondLst>
                                        </p:cTn>
                                        <p:tgtEl>
                                          <p:spTgt spid="9228"/>
                                        </p:tgtEl>
                                        <p:attrNameLst>
                                          <p:attrName>style.visibility</p:attrName>
                                        </p:attrNameLst>
                                      </p:cBhvr>
                                      <p:to>
                                        <p:strVal val="visible"/>
                                      </p:to>
                                    </p:set>
                                    <p:anim calcmode="lin" valueType="num">
                                      <p:cBhvr>
                                        <p:cTn id="48" dur="1000" fill="hold"/>
                                        <p:tgtEl>
                                          <p:spTgt spid="9228"/>
                                        </p:tgtEl>
                                        <p:attrNameLst>
                                          <p:attrName>ppt_w</p:attrName>
                                        </p:attrNameLst>
                                      </p:cBhvr>
                                      <p:tavLst>
                                        <p:tav tm="0">
                                          <p:val>
                                            <p:strVal val="#ppt_w*0.70"/>
                                          </p:val>
                                        </p:tav>
                                        <p:tav tm="100000">
                                          <p:val>
                                            <p:strVal val="#ppt_w"/>
                                          </p:val>
                                        </p:tav>
                                      </p:tavLst>
                                    </p:anim>
                                    <p:anim calcmode="lin" valueType="num">
                                      <p:cBhvr>
                                        <p:cTn id="49" dur="1000" fill="hold"/>
                                        <p:tgtEl>
                                          <p:spTgt spid="9228"/>
                                        </p:tgtEl>
                                        <p:attrNameLst>
                                          <p:attrName>ppt_h</p:attrName>
                                        </p:attrNameLst>
                                      </p:cBhvr>
                                      <p:tavLst>
                                        <p:tav tm="0">
                                          <p:val>
                                            <p:strVal val="#ppt_h"/>
                                          </p:val>
                                        </p:tav>
                                        <p:tav tm="100000">
                                          <p:val>
                                            <p:strVal val="#ppt_h"/>
                                          </p:val>
                                        </p:tav>
                                      </p:tavLst>
                                    </p:anim>
                                    <p:animEffect transition="in" filter="fade">
                                      <p:cBhvr>
                                        <p:cTn id="50" dur="1000"/>
                                        <p:tgtEl>
                                          <p:spTgt spid="9228"/>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9232"/>
                                        </p:tgtEl>
                                        <p:attrNameLst>
                                          <p:attrName>style.visibility</p:attrName>
                                        </p:attrNameLst>
                                      </p:cBhvr>
                                      <p:to>
                                        <p:strVal val="visible"/>
                                      </p:to>
                                    </p:set>
                                    <p:animEffect transition="in" filter="box(in)">
                                      <p:cBhvr>
                                        <p:cTn id="55" dur="500"/>
                                        <p:tgtEl>
                                          <p:spTgt spid="9232"/>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55" presetClass="entr" presetSubtype="0" fill="hold" grpId="0" nodeType="clickEffect">
                                  <p:stCondLst>
                                    <p:cond delay="0"/>
                                  </p:stCondLst>
                                  <p:childTnLst>
                                    <p:set>
                                      <p:cBhvr>
                                        <p:cTn id="59" dur="1" fill="hold">
                                          <p:stCondLst>
                                            <p:cond delay="0"/>
                                          </p:stCondLst>
                                        </p:cTn>
                                        <p:tgtEl>
                                          <p:spTgt spid="9231"/>
                                        </p:tgtEl>
                                        <p:attrNameLst>
                                          <p:attrName>style.visibility</p:attrName>
                                        </p:attrNameLst>
                                      </p:cBhvr>
                                      <p:to>
                                        <p:strVal val="visible"/>
                                      </p:to>
                                    </p:set>
                                    <p:anim calcmode="lin" valueType="num">
                                      <p:cBhvr>
                                        <p:cTn id="60" dur="1000" fill="hold"/>
                                        <p:tgtEl>
                                          <p:spTgt spid="9231"/>
                                        </p:tgtEl>
                                        <p:attrNameLst>
                                          <p:attrName>ppt_w</p:attrName>
                                        </p:attrNameLst>
                                      </p:cBhvr>
                                      <p:tavLst>
                                        <p:tav tm="0">
                                          <p:val>
                                            <p:strVal val="#ppt_w*0.70"/>
                                          </p:val>
                                        </p:tav>
                                        <p:tav tm="100000">
                                          <p:val>
                                            <p:strVal val="#ppt_w"/>
                                          </p:val>
                                        </p:tav>
                                      </p:tavLst>
                                    </p:anim>
                                    <p:anim calcmode="lin" valueType="num">
                                      <p:cBhvr>
                                        <p:cTn id="61" dur="1000" fill="hold"/>
                                        <p:tgtEl>
                                          <p:spTgt spid="9231"/>
                                        </p:tgtEl>
                                        <p:attrNameLst>
                                          <p:attrName>ppt_h</p:attrName>
                                        </p:attrNameLst>
                                      </p:cBhvr>
                                      <p:tavLst>
                                        <p:tav tm="0">
                                          <p:val>
                                            <p:strVal val="#ppt_h"/>
                                          </p:val>
                                        </p:tav>
                                        <p:tav tm="100000">
                                          <p:val>
                                            <p:strVal val="#ppt_h"/>
                                          </p:val>
                                        </p:tav>
                                      </p:tavLst>
                                    </p:anim>
                                    <p:animEffect transition="in" filter="fade">
                                      <p:cBhvr>
                                        <p:cTn id="62" dur="1000"/>
                                        <p:tgtEl>
                                          <p:spTgt spid="923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55" presetClass="entr" presetSubtype="0" fill="hold" nodeType="clickEffect">
                                  <p:stCondLst>
                                    <p:cond delay="0"/>
                                  </p:stCondLst>
                                  <p:childTnLst>
                                    <p:set>
                                      <p:cBhvr>
                                        <p:cTn id="66" dur="1" fill="hold">
                                          <p:stCondLst>
                                            <p:cond delay="0"/>
                                          </p:stCondLst>
                                        </p:cTn>
                                        <p:tgtEl>
                                          <p:spTgt spid="9234"/>
                                        </p:tgtEl>
                                        <p:attrNameLst>
                                          <p:attrName>style.visibility</p:attrName>
                                        </p:attrNameLst>
                                      </p:cBhvr>
                                      <p:to>
                                        <p:strVal val="visible"/>
                                      </p:to>
                                    </p:set>
                                    <p:anim calcmode="lin" valueType="num">
                                      <p:cBhvr>
                                        <p:cTn id="67" dur="1000" fill="hold"/>
                                        <p:tgtEl>
                                          <p:spTgt spid="9234"/>
                                        </p:tgtEl>
                                        <p:attrNameLst>
                                          <p:attrName>ppt_w</p:attrName>
                                        </p:attrNameLst>
                                      </p:cBhvr>
                                      <p:tavLst>
                                        <p:tav tm="0">
                                          <p:val>
                                            <p:strVal val="#ppt_w*0.70"/>
                                          </p:val>
                                        </p:tav>
                                        <p:tav tm="100000">
                                          <p:val>
                                            <p:strVal val="#ppt_w"/>
                                          </p:val>
                                        </p:tav>
                                      </p:tavLst>
                                    </p:anim>
                                    <p:anim calcmode="lin" valueType="num">
                                      <p:cBhvr>
                                        <p:cTn id="68" dur="1000" fill="hold"/>
                                        <p:tgtEl>
                                          <p:spTgt spid="9234"/>
                                        </p:tgtEl>
                                        <p:attrNameLst>
                                          <p:attrName>ppt_h</p:attrName>
                                        </p:attrNameLst>
                                      </p:cBhvr>
                                      <p:tavLst>
                                        <p:tav tm="0">
                                          <p:val>
                                            <p:strVal val="#ppt_h"/>
                                          </p:val>
                                        </p:tav>
                                        <p:tav tm="100000">
                                          <p:val>
                                            <p:strVal val="#ppt_h"/>
                                          </p:val>
                                        </p:tav>
                                      </p:tavLst>
                                    </p:anim>
                                    <p:animEffect transition="in" filter="fade">
                                      <p:cBhvr>
                                        <p:cTn id="69" dur="1000"/>
                                        <p:tgtEl>
                                          <p:spTgt spid="9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autoUpdateAnimBg="0"/>
      <p:bldP spid="9220" grpId="0" autoUpdateAnimBg="0"/>
      <p:bldP spid="9224" grpId="0" animBg="1" autoUpdateAnimBg="0"/>
      <p:bldP spid="9231" grpId="0" animBg="1" autoUpdateAnimBg="0"/>
      <p:bldP spid="9232" grpId="0" animBg="1" autoUpdateAnimBg="0"/>
      <p:bldP spid="9243" grpId="0" animBg="1" autoUpdateAnimBg="0"/>
      <p:bldP spid="9244"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71EBA1A5-7EC4-4A8F-82A0-0368B407DBBC}"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35AE380E-9C10-4409-A8B7-A1714B99BFDE}" type="slidenum">
              <a:rPr lang="zh-CN" altLang="en-US"/>
              <a:pPr/>
              <a:t>7</a:t>
            </a:fld>
            <a:endParaRPr lang="zh-CN" altLang="en-US"/>
          </a:p>
        </p:txBody>
      </p:sp>
      <p:sp>
        <p:nvSpPr>
          <p:cNvPr id="10242" name="Rectangle 2"/>
          <p:cNvSpPr>
            <a:spLocks noGrp="1" noChangeArrowheads="1"/>
          </p:cNvSpPr>
          <p:nvPr>
            <p:ph type="title"/>
          </p:nvPr>
        </p:nvSpPr>
        <p:spPr>
          <a:xfrm>
            <a:off x="468313" y="0"/>
            <a:ext cx="8351837" cy="1143000"/>
          </a:xfrm>
        </p:spPr>
        <p:txBody>
          <a:bodyPr/>
          <a:lstStyle/>
          <a:p>
            <a:r>
              <a:rPr lang="zh-CN" altLang="zh-CN" sz="4000">
                <a:solidFill>
                  <a:schemeClr val="accent1"/>
                </a:solidFill>
                <a:latin typeface="华文中宋" panose="02010600040101010101" pitchFamily="2" charset="-122"/>
                <a:ea typeface="华文中宋" panose="02010600040101010101" pitchFamily="2" charset="-122"/>
              </a:rPr>
              <a:t>四、保理业务的作用　</a:t>
            </a:r>
          </a:p>
        </p:txBody>
      </p:sp>
      <p:sp>
        <p:nvSpPr>
          <p:cNvPr id="10243" name="Rectangle 3"/>
          <p:cNvSpPr>
            <a:spLocks noGrp="1" noChangeArrowheads="1"/>
          </p:cNvSpPr>
          <p:nvPr>
            <p:ph type="body" idx="1"/>
          </p:nvPr>
        </p:nvSpPr>
        <p:spPr>
          <a:xfrm>
            <a:off x="468313" y="908050"/>
            <a:ext cx="7772400" cy="5949950"/>
          </a:xfrm>
        </p:spPr>
        <p:txBody>
          <a:bodyPr/>
          <a:lstStyle/>
          <a:p>
            <a:pPr>
              <a:lnSpc>
                <a:spcPct val="110000"/>
              </a:lnSpc>
            </a:pPr>
            <a:r>
              <a:rPr lang="zh-CN" altLang="zh-CN" sz="2400">
                <a:latin typeface="华文中宋" panose="02010600040101010101" pitchFamily="2" charset="-122"/>
                <a:ea typeface="华文中宋" panose="02010600040101010101" pitchFamily="2" charset="-122"/>
              </a:rPr>
              <a:t>对卖方</a:t>
            </a:r>
          </a:p>
          <a:p>
            <a:pPr>
              <a:lnSpc>
                <a:spcPct val="110000"/>
              </a:lnSpc>
              <a:buFontTx/>
              <a:buNone/>
            </a:pPr>
            <a:r>
              <a:rPr lang="zh-CN" altLang="zh-CN" sz="2400">
                <a:latin typeface="华文中宋" panose="02010600040101010101" pitchFamily="2" charset="-122"/>
                <a:ea typeface="华文中宋" panose="02010600040101010101" pitchFamily="2" charset="-122"/>
              </a:rPr>
              <a:t>   　——解决企业抵押担保不足，融资困难的问题</a:t>
            </a:r>
          </a:p>
          <a:p>
            <a:pPr>
              <a:lnSpc>
                <a:spcPct val="110000"/>
              </a:lnSpc>
              <a:buFontTx/>
              <a:buNone/>
            </a:pPr>
            <a:r>
              <a:rPr lang="zh-CN" altLang="zh-CN" sz="2400">
                <a:latin typeface="华文中宋" panose="02010600040101010101" pitchFamily="2" charset="-122"/>
                <a:ea typeface="华文中宋" panose="02010600040101010101" pitchFamily="2" charset="-122"/>
              </a:rPr>
              <a:t>　　——为现有或潜在客户提供更有竞争力的付款条件</a:t>
            </a:r>
          </a:p>
          <a:p>
            <a:pPr>
              <a:lnSpc>
                <a:spcPct val="110000"/>
              </a:lnSpc>
              <a:buFontTx/>
              <a:buNone/>
            </a:pPr>
            <a:r>
              <a:rPr lang="zh-CN" altLang="zh-CN" sz="2400">
                <a:latin typeface="华文中宋" panose="02010600040101010101" pitchFamily="2" charset="-122"/>
                <a:ea typeface="华文中宋" panose="02010600040101010101" pitchFamily="2" charset="-122"/>
              </a:rPr>
              <a:t>　　——节约管理成本</a:t>
            </a:r>
          </a:p>
          <a:p>
            <a:pPr>
              <a:lnSpc>
                <a:spcPct val="110000"/>
              </a:lnSpc>
              <a:buFontTx/>
              <a:buNone/>
            </a:pPr>
            <a:r>
              <a:rPr lang="zh-CN" altLang="zh-CN" sz="2400">
                <a:latin typeface="华文中宋" panose="02010600040101010101" pitchFamily="2" charset="-122"/>
                <a:ea typeface="华文中宋" panose="02010600040101010101" pitchFamily="2" charset="-122"/>
              </a:rPr>
              <a:t>　　——得到收款风险保障</a:t>
            </a:r>
          </a:p>
          <a:p>
            <a:pPr>
              <a:lnSpc>
                <a:spcPct val="110000"/>
              </a:lnSpc>
              <a:buFontTx/>
              <a:buNone/>
            </a:pPr>
            <a:r>
              <a:rPr lang="zh-CN" altLang="zh-CN" sz="2400">
                <a:latin typeface="华文中宋" panose="02010600040101010101" pitchFamily="2" charset="-122"/>
                <a:ea typeface="华文中宋" panose="02010600040101010101" pitchFamily="2" charset="-122"/>
              </a:rPr>
              <a:t>　　——加速现金回流，改善企业财务报表</a:t>
            </a:r>
          </a:p>
          <a:p>
            <a:pPr>
              <a:lnSpc>
                <a:spcPct val="110000"/>
              </a:lnSpc>
              <a:buFontTx/>
              <a:buNone/>
            </a:pPr>
            <a:endParaRPr lang="zh-CN" altLang="zh-CN" sz="2400">
              <a:latin typeface="华文中宋" panose="02010600040101010101" pitchFamily="2" charset="-122"/>
              <a:ea typeface="华文中宋" panose="02010600040101010101" pitchFamily="2" charset="-122"/>
            </a:endParaRPr>
          </a:p>
          <a:p>
            <a:pPr>
              <a:lnSpc>
                <a:spcPct val="110000"/>
              </a:lnSpc>
            </a:pPr>
            <a:r>
              <a:rPr lang="zh-CN" altLang="zh-CN" sz="2400">
                <a:latin typeface="华文中宋" panose="02010600040101010101" pitchFamily="2" charset="-122"/>
                <a:ea typeface="华文中宋" panose="02010600040101010101" pitchFamily="2" charset="-122"/>
              </a:rPr>
              <a:t>对买方</a:t>
            </a:r>
          </a:p>
          <a:p>
            <a:pPr>
              <a:lnSpc>
                <a:spcPct val="110000"/>
              </a:lnSpc>
              <a:buFontTx/>
              <a:buNone/>
            </a:pPr>
            <a:r>
              <a:rPr lang="zh-CN" altLang="zh-CN" sz="2400">
                <a:latin typeface="华文中宋" panose="02010600040101010101" pitchFamily="2" charset="-122"/>
                <a:ea typeface="华文中宋" panose="02010600040101010101" pitchFamily="2" charset="-122"/>
              </a:rPr>
              <a:t>     ——获得更优惠的付款条件</a:t>
            </a:r>
          </a:p>
          <a:p>
            <a:pPr>
              <a:lnSpc>
                <a:spcPct val="110000"/>
              </a:lnSpc>
              <a:buFontTx/>
              <a:buNone/>
            </a:pPr>
            <a:r>
              <a:rPr lang="zh-CN" altLang="zh-CN" sz="2400">
                <a:latin typeface="华文中宋" panose="02010600040101010101" pitchFamily="2" charset="-122"/>
                <a:ea typeface="华文中宋" panose="02010600040101010101" pitchFamily="2" charset="-122"/>
              </a:rPr>
              <a:t>     ——间接获得银行信用支持（免费）</a:t>
            </a:r>
          </a:p>
          <a:p>
            <a:pPr>
              <a:lnSpc>
                <a:spcPct val="110000"/>
              </a:lnSpc>
              <a:buFontTx/>
              <a:buNone/>
            </a:pPr>
            <a:endParaRPr lang="zh-CN" altLang="zh-CN" sz="2800">
              <a:latin typeface="楷体_GB2312" panose="02010609030101010101" pitchFamily="49" charset="-122"/>
              <a:ea typeface="楷体_GB2312" panose="02010609030101010101" pitchFamily="49" charset="-122"/>
            </a:endParaRPr>
          </a:p>
          <a:p>
            <a:pPr>
              <a:lnSpc>
                <a:spcPct val="90000"/>
              </a:lnSpc>
              <a:buFontTx/>
              <a:buNone/>
            </a:pPr>
            <a:endParaRPr lang="zh-CN" altLang="zh-CN" sz="2800">
              <a:latin typeface="楷体_GB2312" panose="02010609030101010101" pitchFamily="49" charset="-122"/>
              <a:ea typeface="楷体_GB2312" panose="02010609030101010101" pitchFamily="49" charset="-122"/>
            </a:endParaRPr>
          </a:p>
          <a:p>
            <a:pPr>
              <a:lnSpc>
                <a:spcPct val="90000"/>
              </a:lnSpc>
            </a:pPr>
            <a:endParaRPr lang="zh-CN" altLang="zh-CN" sz="2800">
              <a:ea typeface="楷体_GB2312" panose="02010609030101010101" pitchFamily="49"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3"/>
          <p:cNvSpPr>
            <a:spLocks noGrp="1"/>
          </p:cNvSpPr>
          <p:nvPr>
            <p:ph type="dt" sz="half" idx="10"/>
          </p:nvPr>
        </p:nvSpPr>
        <p:spPr/>
        <p:txBody>
          <a:bodyPr/>
          <a:lstStyle/>
          <a:p>
            <a:fld id="{057D791A-B06D-49D2-82AA-DE2E54B2726B}" type="datetime1">
              <a:rPr lang="zh-CN" altLang="en-US"/>
              <a:pPr/>
              <a:t>2015-06-22-Monday</a:t>
            </a:fld>
            <a:endParaRPr lang="zh-CN" altLang="en-US"/>
          </a:p>
        </p:txBody>
      </p:sp>
      <p:sp>
        <p:nvSpPr>
          <p:cNvPr id="4" name="灯片编号占位符 5"/>
          <p:cNvSpPr>
            <a:spLocks noGrp="1"/>
          </p:cNvSpPr>
          <p:nvPr>
            <p:ph type="sldNum" sz="quarter" idx="12"/>
          </p:nvPr>
        </p:nvSpPr>
        <p:spPr/>
        <p:txBody>
          <a:bodyPr/>
          <a:lstStyle/>
          <a:p>
            <a:fld id="{66F3DC62-4A51-4811-904D-4A4895194CE6}" type="slidenum">
              <a:rPr lang="zh-CN" altLang="en-US"/>
              <a:pPr/>
              <a:t>8</a:t>
            </a:fld>
            <a:endParaRPr lang="zh-CN" altLang="en-US"/>
          </a:p>
        </p:txBody>
      </p:sp>
      <p:sp>
        <p:nvSpPr>
          <p:cNvPr id="11266" name="Rectangle 2"/>
          <p:cNvSpPr>
            <a:spLocks noGrp="1" noChangeArrowheads="1"/>
          </p:cNvSpPr>
          <p:nvPr>
            <p:ph type="body" idx="1"/>
          </p:nvPr>
        </p:nvSpPr>
        <p:spPr>
          <a:xfrm>
            <a:off x="468313" y="908050"/>
            <a:ext cx="7772400" cy="5949950"/>
          </a:xfrm>
        </p:spPr>
        <p:txBody>
          <a:bodyPr/>
          <a:lstStyle/>
          <a:p>
            <a:pPr>
              <a:lnSpc>
                <a:spcPct val="80000"/>
              </a:lnSpc>
              <a:buFontTx/>
              <a:buNone/>
            </a:pPr>
            <a:endParaRPr lang="zh-CN" altLang="zh-CN" sz="3600" b="1">
              <a:latin typeface="楷体_GB2312" panose="02010609030101010101" pitchFamily="49" charset="-122"/>
              <a:ea typeface="楷体_GB2312" panose="02010609030101010101" pitchFamily="49" charset="-122"/>
            </a:endParaRPr>
          </a:p>
          <a:p>
            <a:pPr>
              <a:lnSpc>
                <a:spcPct val="80000"/>
              </a:lnSpc>
              <a:buFontTx/>
              <a:buNone/>
            </a:pPr>
            <a:r>
              <a:rPr lang="zh-CN" altLang="zh-CN" sz="3600" b="1">
                <a:latin typeface="华文中宋" panose="02010600040101010101" pitchFamily="2" charset="-122"/>
                <a:ea typeface="华文中宋" panose="02010600040101010101" pitchFamily="2" charset="-122"/>
              </a:rPr>
              <a:t>对银行</a:t>
            </a:r>
          </a:p>
          <a:p>
            <a:pPr>
              <a:lnSpc>
                <a:spcPct val="80000"/>
              </a:lnSpc>
              <a:buSzPct val="40000"/>
              <a:buFont typeface="Wingdings" panose="05000000000000000000" pitchFamily="2" charset="2"/>
              <a:buChar char="l"/>
            </a:pPr>
            <a:r>
              <a:rPr lang="zh-CN" altLang="zh-CN">
                <a:latin typeface="华文中宋" panose="02010600040101010101" pitchFamily="2" charset="-122"/>
                <a:ea typeface="华文中宋" panose="02010600040101010101" pitchFamily="2" charset="-122"/>
              </a:rPr>
              <a:t>拓展服务领域，同时巩固现有的优质客户</a:t>
            </a:r>
          </a:p>
          <a:p>
            <a:r>
              <a:rPr lang="zh-CN" altLang="zh-CN">
                <a:latin typeface="华文中宋" panose="02010600040101010101" pitchFamily="2" charset="-122"/>
                <a:ea typeface="华文中宋" panose="02010600040101010101" pitchFamily="2" charset="-122"/>
              </a:rPr>
              <a:t>捆绑式销售，获取各类费用收入，包括提供预付款所收取的资金费用和提供服务收取的管理费用，扩大盈利空间</a:t>
            </a:r>
          </a:p>
          <a:p>
            <a:r>
              <a:rPr lang="zh-CN" altLang="zh-CN">
                <a:latin typeface="华文中宋" panose="02010600040101010101" pitchFamily="2" charset="-122"/>
                <a:ea typeface="华文中宋" panose="02010600040101010101" pitchFamily="2" charset="-122"/>
              </a:rPr>
              <a:t>改变传统的信贷投放方式，增加资金投放渠道</a:t>
            </a:r>
          </a:p>
          <a:p>
            <a:pPr>
              <a:buFontTx/>
              <a:buNone/>
            </a:pPr>
            <a:endParaRPr lang="zh-CN" altLang="zh-CN">
              <a:latin typeface="华文中宋" panose="02010600040101010101" pitchFamily="2" charset="-122"/>
              <a:ea typeface="华文中宋" panose="02010600040101010101" pitchFamily="2" charset="-122"/>
            </a:endParaRPr>
          </a:p>
          <a:p>
            <a:endParaRPr lang="zh-CN" altLang="zh-CN">
              <a:ea typeface="楷体_GB2312" panose="02010609030101010101" pitchFamily="49" charset="-122"/>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日期占位符 3"/>
          <p:cNvSpPr>
            <a:spLocks noGrp="1"/>
          </p:cNvSpPr>
          <p:nvPr>
            <p:ph type="dt" sz="half" idx="10"/>
          </p:nvPr>
        </p:nvSpPr>
        <p:spPr/>
        <p:txBody>
          <a:bodyPr/>
          <a:lstStyle/>
          <a:p>
            <a:fld id="{8B1F561F-B5BA-409D-9BD4-BAE11CE66C28}" type="datetime1">
              <a:rPr lang="zh-CN" altLang="en-US"/>
              <a:pPr/>
              <a:t>2015-06-22-Monday</a:t>
            </a:fld>
            <a:endParaRPr lang="zh-CN" altLang="en-US"/>
          </a:p>
        </p:txBody>
      </p:sp>
      <p:sp>
        <p:nvSpPr>
          <p:cNvPr id="34" name="灯片编号占位符 5"/>
          <p:cNvSpPr>
            <a:spLocks noGrp="1"/>
          </p:cNvSpPr>
          <p:nvPr>
            <p:ph type="sldNum" sz="quarter" idx="12"/>
          </p:nvPr>
        </p:nvSpPr>
        <p:spPr/>
        <p:txBody>
          <a:bodyPr/>
          <a:lstStyle/>
          <a:p>
            <a:fld id="{C3F6D372-E21C-41AD-9443-2C9808AADFDE}" type="slidenum">
              <a:rPr lang="zh-CN" altLang="en-US"/>
              <a:pPr/>
              <a:t>9</a:t>
            </a:fld>
            <a:endParaRPr lang="zh-CN" altLang="en-US"/>
          </a:p>
        </p:txBody>
      </p:sp>
      <p:sp>
        <p:nvSpPr>
          <p:cNvPr id="12290" name="Rectangle 2"/>
          <p:cNvSpPr>
            <a:spLocks noGrp="1" noChangeArrowheads="1"/>
          </p:cNvSpPr>
          <p:nvPr>
            <p:ph type="title"/>
          </p:nvPr>
        </p:nvSpPr>
        <p:spPr>
          <a:xfrm>
            <a:off x="652463" y="44450"/>
            <a:ext cx="8491537" cy="1104900"/>
          </a:xfrm>
        </p:spPr>
        <p:txBody>
          <a:bodyPr/>
          <a:lstStyle/>
          <a:p>
            <a:r>
              <a:rPr lang="zh-CN" altLang="zh-CN" sz="4000">
                <a:solidFill>
                  <a:schemeClr val="accent1"/>
                </a:solidFill>
                <a:ea typeface="华文中宋" panose="02010600040101010101" pitchFamily="2" charset="-122"/>
              </a:rPr>
              <a:t>五、保理与传统流贷的比较</a:t>
            </a:r>
          </a:p>
        </p:txBody>
      </p:sp>
      <p:graphicFrame>
        <p:nvGraphicFramePr>
          <p:cNvPr id="12291" name="Group 3"/>
          <p:cNvGraphicFramePr>
            <a:graphicFrameLocks noGrp="1"/>
          </p:cNvGraphicFramePr>
          <p:nvPr/>
        </p:nvGraphicFramePr>
        <p:xfrm>
          <a:off x="0" y="1196975"/>
          <a:ext cx="9144000" cy="4319589"/>
        </p:xfrm>
        <a:graphic>
          <a:graphicData uri="http://schemas.openxmlformats.org/drawingml/2006/table">
            <a:tbl>
              <a:tblPr/>
              <a:tblGrid>
                <a:gridCol w="2581275"/>
                <a:gridCol w="2563813"/>
                <a:gridCol w="3998912"/>
              </a:tblGrid>
              <a:tr h="647700">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 </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贷款</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保理</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20725">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业务申请人</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贷款人</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卖方企业</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9138">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担保措施</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有</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不需要其他方式担保</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20725">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第一还款来源</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贷款人</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买方企业</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9138">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第二还款来源</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保证人/抵押物</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卖方企业</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2163">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第三还款来源</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marL="539750">
                        <a:spcBef>
                          <a:spcPct val="20000"/>
                        </a:spcBef>
                        <a:defRPr sz="2400">
                          <a:solidFill>
                            <a:schemeClr val="tx1"/>
                          </a:solidFill>
                          <a:latin typeface="Arial Rounded MT Bold" panose="020F0704030504030204" pitchFamily="34" charset="0"/>
                          <a:ea typeface="黑体" panose="02010609060101010101" pitchFamily="49" charset="-122"/>
                        </a:defRPr>
                      </a:lvl2pPr>
                      <a:lvl3pPr marL="1079500">
                        <a:spcBef>
                          <a:spcPct val="20000"/>
                        </a:spcBef>
                        <a:defRPr sz="2000">
                          <a:solidFill>
                            <a:schemeClr val="tx1"/>
                          </a:solidFill>
                          <a:latin typeface="Arial Rounded MT Bold" panose="020F0704030504030204" pitchFamily="34" charset="0"/>
                          <a:ea typeface="黑体" panose="02010609060101010101" pitchFamily="49" charset="-122"/>
                        </a:defRPr>
                      </a:lvl3pPr>
                      <a:lvl4pPr marL="1612900">
                        <a:spcBef>
                          <a:spcPct val="20000"/>
                        </a:spcBef>
                        <a:defRPr>
                          <a:solidFill>
                            <a:schemeClr val="tx1"/>
                          </a:solidFill>
                          <a:latin typeface="Arial Rounded MT Bold" panose="020F0704030504030204" pitchFamily="34" charset="0"/>
                          <a:ea typeface="黑体" panose="02010609060101010101" pitchFamily="49" charset="-122"/>
                        </a:defRPr>
                      </a:lvl4pPr>
                      <a:lvl5pPr marL="1973263">
                        <a:spcBef>
                          <a:spcPct val="20000"/>
                        </a:spcBef>
                        <a:defRPr>
                          <a:solidFill>
                            <a:schemeClr val="tx1"/>
                          </a:solidFill>
                          <a:latin typeface="Arial Rounded MT Bold" panose="020F0704030504030204" pitchFamily="34" charset="0"/>
                          <a:ea typeface="黑体" panose="02010609060101010101" pitchFamily="49" charset="-122"/>
                        </a:defRPr>
                      </a:lvl5pPr>
                      <a:lvl6pPr marL="2430463"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marL="2887663"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marL="3344863"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marL="3802063"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2400" b="1" i="0" u="none" strike="noStrike" cap="none" normalizeH="0" baseline="0" smtClean="0">
                          <a:ln>
                            <a:noFill/>
                          </a:ln>
                          <a:solidFill>
                            <a:schemeClr val="tx1"/>
                          </a:solidFill>
                          <a:effectLst/>
                          <a:latin typeface="华文中宋" panose="02010600040101010101" pitchFamily="2" charset="-122"/>
                          <a:ea typeface="华文中宋" panose="02010600040101010101" pitchFamily="2" charset="-122"/>
                        </a:rPr>
                        <a:t>无</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400" b="1" i="0" u="none" strike="noStrike" cap="none" normalizeH="0" baseline="0" smtClean="0">
                          <a:ln>
                            <a:noFill/>
                          </a:ln>
                          <a:solidFill>
                            <a:schemeClr val="hlink"/>
                          </a:solidFill>
                          <a:effectLst/>
                          <a:latin typeface="华文中宋" panose="02010600040101010101" pitchFamily="2" charset="-122"/>
                          <a:ea typeface="华文中宋" panose="02010600040101010101" pitchFamily="2" charset="-122"/>
                        </a:rPr>
                        <a:t>保险公司、第三方担保企业</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日期占位符 4"/>
          <p:cNvSpPr>
            <a:spLocks noGrp="1"/>
          </p:cNvSpPr>
          <p:nvPr>
            <p:ph type="dt" sz="half" idx="10"/>
          </p:nvPr>
        </p:nvSpPr>
        <p:spPr/>
        <p:txBody>
          <a:bodyPr/>
          <a:lstStyle/>
          <a:p>
            <a:fld id="{FD49A14D-6C31-4982-AF27-492EEBEA20E0}" type="datetime1">
              <a:rPr lang="zh-CN" altLang="en-US"/>
              <a:pPr/>
              <a:t>2015-06-22-Monday</a:t>
            </a:fld>
            <a:endParaRPr lang="zh-CN" altLang="en-US"/>
          </a:p>
        </p:txBody>
      </p:sp>
      <p:sp>
        <p:nvSpPr>
          <p:cNvPr id="25" name="灯片编号占位符 6"/>
          <p:cNvSpPr>
            <a:spLocks noGrp="1"/>
          </p:cNvSpPr>
          <p:nvPr>
            <p:ph type="sldNum" sz="quarter" idx="12"/>
          </p:nvPr>
        </p:nvSpPr>
        <p:spPr/>
        <p:txBody>
          <a:bodyPr/>
          <a:lstStyle/>
          <a:p>
            <a:fld id="{F12EC1DD-6DF2-42A9-8A1C-E50F9E4CFB7F}" type="slidenum">
              <a:rPr lang="zh-CN" altLang="en-US"/>
              <a:pPr/>
              <a:t>10</a:t>
            </a:fld>
            <a:endParaRPr lang="zh-CN" altLang="en-US"/>
          </a:p>
        </p:txBody>
      </p:sp>
      <p:sp>
        <p:nvSpPr>
          <p:cNvPr id="13314" name="Rectangle 2"/>
          <p:cNvSpPr>
            <a:spLocks noGrp="1" noChangeArrowheads="1"/>
          </p:cNvSpPr>
          <p:nvPr>
            <p:ph type="title"/>
          </p:nvPr>
        </p:nvSpPr>
        <p:spPr>
          <a:xfrm>
            <a:off x="395288" y="0"/>
            <a:ext cx="7772400" cy="1143000"/>
          </a:xfrm>
        </p:spPr>
        <p:txBody>
          <a:bodyPr/>
          <a:lstStyle/>
          <a:p>
            <a:r>
              <a:rPr lang="zh-CN" altLang="zh-CN" sz="4000">
                <a:solidFill>
                  <a:schemeClr val="accent1"/>
                </a:solidFill>
                <a:latin typeface="隶书" panose="02010509060101010101" pitchFamily="49" charset="-122"/>
                <a:ea typeface="华文中宋" panose="02010600040101010101" pitchFamily="2" charset="-122"/>
              </a:rPr>
              <a:t>六、保理业务收费</a:t>
            </a:r>
          </a:p>
        </p:txBody>
      </p:sp>
      <p:sp>
        <p:nvSpPr>
          <p:cNvPr id="13315" name="Rectangle 3"/>
          <p:cNvSpPr>
            <a:spLocks noGrp="1" noChangeArrowheads="1"/>
          </p:cNvSpPr>
          <p:nvPr>
            <p:ph type="body" sz="half" idx="1"/>
          </p:nvPr>
        </p:nvSpPr>
        <p:spPr>
          <a:xfrm>
            <a:off x="685800" y="1052513"/>
            <a:ext cx="7486650" cy="5043487"/>
          </a:xfrm>
        </p:spPr>
        <p:txBody>
          <a:bodyPr/>
          <a:lstStyle/>
          <a:p>
            <a:pPr>
              <a:buFontTx/>
              <a:buBlip>
                <a:blip r:embed="rId2"/>
              </a:buBlip>
            </a:pPr>
            <a:r>
              <a:rPr lang="zh-CN" altLang="zh-CN" sz="2800">
                <a:latin typeface="华文中宋" panose="02010600040101010101" pitchFamily="2" charset="-122"/>
                <a:ea typeface="华文中宋" panose="02010600040101010101" pitchFamily="2" charset="-122"/>
              </a:rPr>
              <a:t>资金费用：</a:t>
            </a:r>
          </a:p>
          <a:p>
            <a:r>
              <a:rPr lang="zh-CN" altLang="zh-CN" sz="2400">
                <a:latin typeface="华文中宋" panose="02010600040101010101" pitchFamily="2" charset="-122"/>
                <a:ea typeface="华文中宋" panose="02010600040101010101" pitchFamily="2" charset="-122"/>
              </a:rPr>
              <a:t>人民币保理预付款利率执行我行公司类贷款利率相关管理规定（ 大于或等于同期基准利率*90%；期限：就高不就低）。</a:t>
            </a:r>
          </a:p>
          <a:p>
            <a:r>
              <a:rPr lang="zh-CN" altLang="zh-CN" sz="2400">
                <a:latin typeface="华文中宋" panose="02010600040101010101" pitchFamily="2" charset="-122"/>
                <a:ea typeface="华文中宋" panose="02010600040101010101" pitchFamily="2" charset="-122"/>
              </a:rPr>
              <a:t>逾期违约金：保理预付款利率*150%</a:t>
            </a:r>
          </a:p>
          <a:p>
            <a:r>
              <a:rPr lang="zh-CN" altLang="zh-CN" sz="2800">
                <a:latin typeface="华文中宋" panose="02010600040101010101" pitchFamily="2" charset="-122"/>
                <a:ea typeface="华文中宋" panose="02010600040101010101" pitchFamily="2" charset="-122"/>
              </a:rPr>
              <a:t>管理费用</a:t>
            </a:r>
            <a:r>
              <a:rPr lang="zh-CN" altLang="zh-CN" sz="2400">
                <a:latin typeface="华文中宋" panose="02010600040101010101" pitchFamily="2" charset="-122"/>
                <a:ea typeface="华文中宋" panose="02010600040101010101" pitchFamily="2" charset="-122"/>
              </a:rPr>
              <a:t>（逐笔一次性收取）</a:t>
            </a:r>
            <a:r>
              <a:rPr lang="zh-CN" altLang="zh-CN" sz="2800">
                <a:latin typeface="华文中宋" panose="02010600040101010101" pitchFamily="2" charset="-122"/>
                <a:ea typeface="华文中宋" panose="02010600040101010101" pitchFamily="2" charset="-122"/>
                <a:sym typeface="Wingdings" panose="05000000000000000000" pitchFamily="2" charset="2"/>
              </a:rPr>
              <a:t>:</a:t>
            </a:r>
          </a:p>
          <a:p>
            <a:pPr>
              <a:buFontTx/>
              <a:buNone/>
            </a:pPr>
            <a:endParaRPr lang="zh-CN" altLang="zh-CN" sz="2800">
              <a:latin typeface="华文中宋" panose="02010600040101010101" pitchFamily="2" charset="-122"/>
              <a:ea typeface="华文中宋" panose="02010600040101010101" pitchFamily="2" charset="-122"/>
              <a:sym typeface="Wingdings" panose="05000000000000000000" pitchFamily="2" charset="2"/>
            </a:endParaRPr>
          </a:p>
          <a:p>
            <a:pPr>
              <a:buFontTx/>
              <a:buNone/>
            </a:pPr>
            <a:endParaRPr lang="zh-CN" altLang="zh-CN" sz="2400"/>
          </a:p>
        </p:txBody>
      </p:sp>
      <p:graphicFrame>
        <p:nvGraphicFramePr>
          <p:cNvPr id="13316" name="Group 4"/>
          <p:cNvGraphicFramePr>
            <a:graphicFrameLocks noGrp="1"/>
          </p:cNvGraphicFramePr>
          <p:nvPr>
            <p:ph sz="half" idx="2"/>
          </p:nvPr>
        </p:nvGraphicFramePr>
        <p:xfrm>
          <a:off x="1077913" y="3900488"/>
          <a:ext cx="5416550" cy="2171701"/>
        </p:xfrm>
        <a:graphic>
          <a:graphicData uri="http://schemas.openxmlformats.org/drawingml/2006/table">
            <a:tbl>
              <a:tblPr/>
              <a:tblGrid>
                <a:gridCol w="2365375"/>
                <a:gridCol w="3051175"/>
              </a:tblGrid>
              <a:tr h="434975">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收费项目</a:t>
                      </a:r>
                    </a:p>
                  </a:txBody>
                  <a:tcPr horzOverflow="overflow">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费率标准</a:t>
                      </a:r>
                    </a:p>
                  </a:txBody>
                  <a:tcPr horzOverflow="overflow">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3388">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应收账款管理费</a:t>
                      </a:r>
                    </a:p>
                  </a:txBody>
                  <a:tcPr horzOverflow="overflow">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0.5%</a:t>
                      </a:r>
                    </a:p>
                  </a:txBody>
                  <a:tcPr horzOverflow="overflow">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4975">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信用风险担保费</a:t>
                      </a:r>
                    </a:p>
                  </a:txBody>
                  <a:tcPr horzOverflow="overflow">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1%</a:t>
                      </a:r>
                    </a:p>
                  </a:txBody>
                  <a:tcPr horzOverflow="overflow">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3388">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发票处理费</a:t>
                      </a:r>
                    </a:p>
                  </a:txBody>
                  <a:tcPr horzOverflow="overflow">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200元/笔</a:t>
                      </a:r>
                    </a:p>
                  </a:txBody>
                  <a:tcPr horzOverflow="overflow">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4975">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延期管理费</a:t>
                      </a:r>
                    </a:p>
                  </a:txBody>
                  <a:tcPr horzOverflow="overflow">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zh-CN" sz="2000" b="1" i="0" u="none" strike="noStrike" cap="none" normalizeH="0" baseline="0" smtClean="0">
                          <a:ln>
                            <a:noFill/>
                          </a:ln>
                          <a:effectLst/>
                          <a:latin typeface="华文中宋" panose="02010600040101010101" pitchFamily="2" charset="-122"/>
                          <a:ea typeface="华文中宋" panose="02010600040101010101" pitchFamily="2" charset="-122"/>
                        </a:rPr>
                        <a:t>5%</a:t>
                      </a:r>
                    </a:p>
                  </a:txBody>
                  <a:tcPr horzOverflow="overflow">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7A5512F5-F3FD-4D32-B76D-D9D33A000BFD}"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8082470D-CF21-4D8C-A892-6E4B3029074F}" type="slidenum">
              <a:rPr lang="zh-CN" altLang="en-US"/>
              <a:pPr/>
              <a:t>11</a:t>
            </a:fld>
            <a:endParaRPr lang="zh-CN" altLang="en-US"/>
          </a:p>
        </p:txBody>
      </p:sp>
      <p:sp>
        <p:nvSpPr>
          <p:cNvPr id="14338" name="Rectangle 2"/>
          <p:cNvSpPr>
            <a:spLocks noGrp="1" noChangeArrowheads="1"/>
          </p:cNvSpPr>
          <p:nvPr>
            <p:ph type="title"/>
          </p:nvPr>
        </p:nvSpPr>
        <p:spPr>
          <a:xfrm>
            <a:off x="468313" y="0"/>
            <a:ext cx="7772400" cy="1143000"/>
          </a:xfrm>
        </p:spPr>
        <p:txBody>
          <a:bodyPr/>
          <a:lstStyle/>
          <a:p>
            <a:r>
              <a:rPr lang="zh-CN" altLang="zh-CN" sz="4000">
                <a:solidFill>
                  <a:schemeClr val="accent1"/>
                </a:solidFill>
                <a:latin typeface="华文中宋" panose="02010600040101010101" pitchFamily="2" charset="-122"/>
                <a:ea typeface="华文中宋" panose="02010600040101010101" pitchFamily="2" charset="-122"/>
              </a:rPr>
              <a:t>八、保理业务的分类</a:t>
            </a:r>
            <a:r>
              <a:rPr lang="zh-CN" altLang="zh-CN" sz="4000">
                <a:latin typeface="华文中宋" panose="02010600040101010101" pitchFamily="2" charset="-122"/>
                <a:ea typeface="华文中宋" panose="02010600040101010101" pitchFamily="2" charset="-122"/>
              </a:rPr>
              <a:t>　</a:t>
            </a:r>
          </a:p>
        </p:txBody>
      </p:sp>
      <p:sp>
        <p:nvSpPr>
          <p:cNvPr id="14339" name="Rectangle 3"/>
          <p:cNvSpPr>
            <a:spLocks noGrp="1" noChangeArrowheads="1"/>
          </p:cNvSpPr>
          <p:nvPr>
            <p:ph type="body" idx="1"/>
          </p:nvPr>
        </p:nvSpPr>
        <p:spPr>
          <a:xfrm>
            <a:off x="685800" y="1412875"/>
            <a:ext cx="7772400" cy="4683125"/>
          </a:xfrm>
        </p:spPr>
        <p:txBody>
          <a:bodyPr/>
          <a:lstStyle/>
          <a:p>
            <a:pPr>
              <a:lnSpc>
                <a:spcPct val="120000"/>
              </a:lnSpc>
              <a:buFontTx/>
              <a:buBlip>
                <a:blip r:embed="rId2"/>
              </a:buBlip>
            </a:pPr>
            <a:r>
              <a:rPr lang="zh-CN" altLang="zh-CN">
                <a:latin typeface="华文中宋" panose="02010600040101010101" pitchFamily="2" charset="-122"/>
                <a:ea typeface="华文中宋" panose="02010600040101010101" pitchFamily="2" charset="-122"/>
              </a:rPr>
              <a:t>中国建设银行开办下列国内保理业务 </a:t>
            </a:r>
          </a:p>
          <a:p>
            <a:pPr>
              <a:lnSpc>
                <a:spcPct val="120000"/>
              </a:lnSpc>
            </a:pPr>
            <a:r>
              <a:rPr lang="zh-CN" altLang="zh-CN" sz="2800">
                <a:latin typeface="华文中宋" panose="02010600040101010101" pitchFamily="2" charset="-122"/>
                <a:ea typeface="华文中宋" panose="02010600040101010101" pitchFamily="2" charset="-122"/>
              </a:rPr>
              <a:t>有追索权保理业务 </a:t>
            </a:r>
          </a:p>
          <a:p>
            <a:pPr>
              <a:lnSpc>
                <a:spcPct val="120000"/>
              </a:lnSpc>
            </a:pPr>
            <a:r>
              <a:rPr lang="zh-CN" altLang="zh-CN" sz="2800">
                <a:latin typeface="华文中宋" panose="02010600040101010101" pitchFamily="2" charset="-122"/>
                <a:ea typeface="华文中宋" panose="02010600040101010101" pitchFamily="2" charset="-122"/>
              </a:rPr>
              <a:t>无追索权保理业务 </a:t>
            </a:r>
          </a:p>
          <a:p>
            <a:pPr>
              <a:lnSpc>
                <a:spcPct val="120000"/>
              </a:lnSpc>
            </a:pPr>
            <a:r>
              <a:rPr lang="zh-CN" altLang="zh-CN" sz="2800">
                <a:latin typeface="华文中宋" panose="02010600040101010101" pitchFamily="2" charset="-122"/>
                <a:ea typeface="华文中宋" panose="02010600040101010101" pitchFamily="2" charset="-122"/>
              </a:rPr>
              <a:t>信用保险保理业务 </a:t>
            </a:r>
          </a:p>
          <a:p>
            <a:pPr>
              <a:lnSpc>
                <a:spcPct val="120000"/>
              </a:lnSpc>
              <a:buFontTx/>
              <a:buNone/>
            </a:pPr>
            <a:r>
              <a:rPr lang="zh-CN" altLang="zh-CN" sz="2400">
                <a:latin typeface="华文中宋" panose="02010600040101010101" pitchFamily="2" charset="-122"/>
                <a:ea typeface="华文中宋" panose="02010600040101010101" pitchFamily="2" charset="-122"/>
              </a:rPr>
              <a:t>  - 信用保险保理业务中承保的保险公司应经总行核  准，目前可以开办该项业务的有中国出口信用保险公司和中国平安保险公司两家保险公司 </a:t>
            </a:r>
          </a:p>
          <a:p>
            <a:pPr>
              <a:lnSpc>
                <a:spcPct val="120000"/>
              </a:lnSpc>
            </a:pPr>
            <a:r>
              <a:rPr lang="zh-CN" altLang="zh-CN" sz="2800">
                <a:latin typeface="华文中宋" panose="02010600040101010101" pitchFamily="2" charset="-122"/>
                <a:ea typeface="华文中宋" panose="02010600040101010101" pitchFamily="2" charset="-122"/>
              </a:rPr>
              <a:t>第三方担保保理业务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059CD9B7-F31F-4762-B818-6C0D72F57435}"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EDFA272B-080E-4FFD-87E4-A1588360EB76}" type="slidenum">
              <a:rPr lang="zh-CN" altLang="en-US"/>
              <a:pPr/>
              <a:t>12</a:t>
            </a:fld>
            <a:endParaRPr lang="zh-CN" altLang="en-US"/>
          </a:p>
        </p:txBody>
      </p:sp>
      <p:sp>
        <p:nvSpPr>
          <p:cNvPr id="15362" name="Rectangle 2"/>
          <p:cNvSpPr>
            <a:spLocks noGrp="1" noChangeArrowheads="1"/>
          </p:cNvSpPr>
          <p:nvPr>
            <p:ph type="body" idx="1"/>
          </p:nvPr>
        </p:nvSpPr>
        <p:spPr>
          <a:xfrm>
            <a:off x="684213" y="981075"/>
            <a:ext cx="8280400" cy="5543550"/>
          </a:xfrm>
        </p:spPr>
        <p:txBody>
          <a:bodyPr/>
          <a:lstStyle/>
          <a:p>
            <a:r>
              <a:rPr lang="zh-CN" altLang="zh-CN" sz="2400">
                <a:latin typeface="华文中宋" panose="02010600040101010101" pitchFamily="2" charset="-122"/>
                <a:ea typeface="华文中宋" panose="02010600040101010101" pitchFamily="2" charset="-122"/>
              </a:rPr>
              <a:t>选择适合做保理的行业</a:t>
            </a:r>
          </a:p>
          <a:p>
            <a:r>
              <a:rPr lang="zh-CN" altLang="zh-CN" sz="2400">
                <a:latin typeface="华文中宋" panose="02010600040101010101" pitchFamily="2" charset="-122"/>
                <a:ea typeface="华文中宋" panose="02010600040101010101" pitchFamily="2" charset="-122"/>
              </a:rPr>
              <a:t>销售这种商品所产生的债务可自行成立，不需要大量的售后服务，比较容易确定接受程度，易耗品，销售重复性大，保理商可根据经验判断接受的可能性，才能在见到发票时预付款</a:t>
            </a:r>
          </a:p>
          <a:p>
            <a:r>
              <a:rPr lang="zh-CN" altLang="zh-CN" sz="2400">
                <a:latin typeface="华文中宋" panose="02010600040101010101" pitchFamily="2" charset="-122"/>
                <a:ea typeface="华文中宋" panose="02010600040101010101" pitchFamily="2" charset="-122"/>
              </a:rPr>
              <a:t>适宜行业</a:t>
            </a:r>
          </a:p>
          <a:p>
            <a:pPr>
              <a:buFontTx/>
              <a:buNone/>
            </a:pPr>
            <a:r>
              <a:rPr lang="zh-CN" altLang="zh-CN" sz="2400">
                <a:latin typeface="华文中宋" panose="02010600040101010101" pitchFamily="2" charset="-122"/>
                <a:ea typeface="华文中宋" panose="02010600040101010101" pitchFamily="2" charset="-122"/>
              </a:rPr>
              <a:t>  -生产资料:煤炭、钢材、矿石</a:t>
            </a:r>
          </a:p>
          <a:p>
            <a:pPr>
              <a:buFontTx/>
              <a:buNone/>
            </a:pPr>
            <a:r>
              <a:rPr lang="zh-CN" altLang="zh-CN" sz="2400">
                <a:latin typeface="华文中宋" panose="02010600040101010101" pitchFamily="2" charset="-122"/>
                <a:ea typeface="华文中宋" panose="02010600040101010101" pitchFamily="2" charset="-122"/>
              </a:rPr>
              <a:t>  -消费品：服装、家具、玩具</a:t>
            </a:r>
          </a:p>
          <a:p>
            <a:pPr>
              <a:buFontTx/>
              <a:buNone/>
            </a:pPr>
            <a:r>
              <a:rPr lang="zh-CN" altLang="zh-CN" sz="2400">
                <a:latin typeface="华文中宋" panose="02010600040101010101" pitchFamily="2" charset="-122"/>
                <a:ea typeface="华文中宋" panose="02010600040101010101" pitchFamily="2" charset="-122"/>
              </a:rPr>
              <a:t>  -零部件：机械、汽配     …</a:t>
            </a:r>
            <a:r>
              <a:rPr lang="zh-CN" altLang="zh-CN" sz="2000">
                <a:latin typeface="华文中宋" panose="02010600040101010101" pitchFamily="2" charset="-122"/>
                <a:ea typeface="华文中宋" panose="02010600040101010101" pitchFamily="2" charset="-122"/>
              </a:rPr>
              <a:t>…</a:t>
            </a:r>
            <a:endParaRPr lang="zh-CN" altLang="zh-CN" sz="2400">
              <a:latin typeface="华文中宋" panose="02010600040101010101" pitchFamily="2" charset="-122"/>
              <a:ea typeface="华文中宋" panose="02010600040101010101" pitchFamily="2" charset="-122"/>
            </a:endParaRPr>
          </a:p>
          <a:p>
            <a:r>
              <a:rPr lang="zh-CN" altLang="zh-CN" sz="2400">
                <a:latin typeface="华文中宋" panose="02010600040101010101" pitchFamily="2" charset="-122"/>
                <a:ea typeface="华文中宋" panose="02010600040101010101" pitchFamily="2" charset="-122"/>
              </a:rPr>
              <a:t>不适宜行业</a:t>
            </a:r>
          </a:p>
          <a:p>
            <a:pPr>
              <a:buFontTx/>
              <a:buNone/>
            </a:pPr>
            <a:r>
              <a:rPr lang="zh-CN" altLang="zh-CN" sz="2400">
                <a:latin typeface="华文中宋" panose="02010600040101010101" pitchFamily="2" charset="-122"/>
                <a:ea typeface="华文中宋" panose="02010600040101010101" pitchFamily="2" charset="-122"/>
              </a:rPr>
              <a:t>  -服务行业</a:t>
            </a:r>
          </a:p>
          <a:p>
            <a:pPr>
              <a:buFontTx/>
              <a:buNone/>
            </a:pPr>
            <a:r>
              <a:rPr lang="zh-CN" altLang="zh-CN" sz="2400">
                <a:latin typeface="华文中宋" panose="02010600040101010101" pitchFamily="2" charset="-122"/>
                <a:ea typeface="华文中宋" panose="02010600040101010101" pitchFamily="2" charset="-122"/>
              </a:rPr>
              <a:t>  -建筑行业      …</a:t>
            </a:r>
            <a:r>
              <a:rPr lang="zh-CN" altLang="zh-CN" sz="2000">
                <a:latin typeface="华文中宋" panose="02010600040101010101" pitchFamily="2" charset="-122"/>
                <a:ea typeface="华文中宋" panose="02010600040101010101" pitchFamily="2" charset="-122"/>
              </a:rPr>
              <a:t>…</a:t>
            </a:r>
            <a:endParaRPr lang="zh-CN" altLang="zh-CN" sz="2400">
              <a:latin typeface="华文中宋" panose="02010600040101010101" pitchFamily="2" charset="-122"/>
              <a:ea typeface="华文中宋" panose="02010600040101010101" pitchFamily="2" charset="-122"/>
            </a:endParaRPr>
          </a:p>
          <a:p>
            <a:pPr>
              <a:lnSpc>
                <a:spcPct val="80000"/>
              </a:lnSpc>
              <a:buFontTx/>
              <a:buNone/>
            </a:pPr>
            <a:endParaRPr lang="zh-CN" altLang="zh-CN" sz="2400">
              <a:latin typeface="华文中宋" panose="02010600040101010101" pitchFamily="2" charset="-122"/>
              <a:ea typeface="华文中宋" panose="02010600040101010101" pitchFamily="2" charset="-122"/>
            </a:endParaRPr>
          </a:p>
        </p:txBody>
      </p:sp>
      <p:sp>
        <p:nvSpPr>
          <p:cNvPr id="15363" name="Rectangle 3"/>
          <p:cNvSpPr>
            <a:spLocks noGrp="1" noChangeArrowheads="1"/>
          </p:cNvSpPr>
          <p:nvPr>
            <p:ph type="title"/>
          </p:nvPr>
        </p:nvSpPr>
        <p:spPr>
          <a:xfrm>
            <a:off x="468313" y="0"/>
            <a:ext cx="7772400" cy="1143000"/>
          </a:xfrm>
          <a:noFill/>
          <a:ln/>
        </p:spPr>
        <p:txBody>
          <a:bodyPr/>
          <a:lstStyle/>
          <a:p>
            <a:r>
              <a:rPr lang="zh-CN" altLang="zh-CN" sz="4000">
                <a:solidFill>
                  <a:schemeClr val="accent1"/>
                </a:solidFill>
                <a:latin typeface="隶书" panose="02010509060101010101" pitchFamily="49" charset="-122"/>
                <a:ea typeface="华文中宋" panose="02010600040101010101" pitchFamily="2" charset="-122"/>
              </a:rPr>
              <a:t>九、客户选择</a:t>
            </a:r>
            <a:r>
              <a:rPr lang="zh-CN" altLang="zh-CN" sz="4000">
                <a:solidFill>
                  <a:schemeClr val="accent1"/>
                </a:solidFill>
                <a:ea typeface="彩虹黑体" panose="03000509000000000000" pitchFamily="65" charset="-122"/>
              </a:rPr>
              <a:t>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Grp="1" noChangeArrowheads="1"/>
          </p:cNvSpPr>
          <p:nvPr>
            <p:ph type="dt" sz="half" idx="2"/>
          </p:nvPr>
        </p:nvSpPr>
        <p:spPr/>
        <p:txBody>
          <a:bodyPr/>
          <a:lstStyle/>
          <a:p>
            <a:fld id="{E56418E3-0DC7-4C37-9986-343E1BB006FC}" type="datetime1">
              <a:rPr lang="zh-CN" altLang="en-US"/>
              <a:pPr/>
              <a:t>2015-06-22-Monday</a:t>
            </a:fld>
            <a:endParaRPr lang="en-US" altLang="zh-CN"/>
          </a:p>
        </p:txBody>
      </p:sp>
      <p:sp>
        <p:nvSpPr>
          <p:cNvPr id="4" name="Rectangle 6"/>
          <p:cNvSpPr>
            <a:spLocks noGrp="1" noChangeArrowheads="1"/>
          </p:cNvSpPr>
          <p:nvPr>
            <p:ph type="sldNum" sz="quarter" idx="4"/>
          </p:nvPr>
        </p:nvSpPr>
        <p:spPr/>
        <p:txBody>
          <a:bodyPr/>
          <a:lstStyle/>
          <a:p>
            <a:fld id="{82E3E59D-6D1F-4CAA-9F81-E63A917C1102}" type="slidenum">
              <a:rPr lang="zh-CN" altLang="en-US"/>
              <a:pPr/>
              <a:t>13</a:t>
            </a:fld>
            <a:endParaRPr lang="en-US" altLang="zh-CN"/>
          </a:p>
        </p:txBody>
      </p:sp>
      <p:sp>
        <p:nvSpPr>
          <p:cNvPr id="16386" name="Rectangle 2"/>
          <p:cNvSpPr>
            <a:spLocks noGrp="1" noChangeArrowheads="1"/>
          </p:cNvSpPr>
          <p:nvPr>
            <p:ph type="ctrTitle"/>
          </p:nvPr>
        </p:nvSpPr>
        <p:spPr>
          <a:xfrm>
            <a:off x="468313" y="2057400"/>
            <a:ext cx="8142287" cy="1143000"/>
          </a:xfrm>
        </p:spPr>
        <p:txBody>
          <a:bodyPr/>
          <a:lstStyle/>
          <a:p>
            <a:r>
              <a:rPr lang="zh-CN" altLang="zh-CN" sz="3200">
                <a:solidFill>
                  <a:schemeClr val="accent1"/>
                </a:solidFill>
                <a:latin typeface="华文中宋" panose="02010600040101010101" pitchFamily="2" charset="-122"/>
                <a:ea typeface="华文中宋" panose="02010600040101010101" pitchFamily="2" charset="-122"/>
              </a:rPr>
              <a:t>第二章 国内保理业务主要内容和操作流程</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Grp="1" noChangeArrowheads="1"/>
          </p:cNvSpPr>
          <p:nvPr>
            <p:ph type="dt" sz="half" idx="2"/>
          </p:nvPr>
        </p:nvSpPr>
        <p:spPr/>
        <p:txBody>
          <a:bodyPr/>
          <a:lstStyle/>
          <a:p>
            <a:fld id="{DCB9378A-78FC-4BF3-84F2-366C17B9BBEE}" type="datetime1">
              <a:rPr lang="zh-CN" altLang="en-US"/>
              <a:pPr/>
              <a:t>2015-06-22-Monday</a:t>
            </a:fld>
            <a:endParaRPr lang="en-US" altLang="zh-CN"/>
          </a:p>
        </p:txBody>
      </p:sp>
      <p:sp>
        <p:nvSpPr>
          <p:cNvPr id="4" name="Rectangle 6"/>
          <p:cNvSpPr>
            <a:spLocks noGrp="1" noChangeArrowheads="1"/>
          </p:cNvSpPr>
          <p:nvPr>
            <p:ph type="sldNum" sz="quarter" idx="4"/>
          </p:nvPr>
        </p:nvSpPr>
        <p:spPr/>
        <p:txBody>
          <a:bodyPr/>
          <a:lstStyle/>
          <a:p>
            <a:fld id="{55B91589-EF9E-4D51-93CB-47619112AD19}" type="slidenum">
              <a:rPr lang="zh-CN" altLang="en-US"/>
              <a:pPr/>
              <a:t>14</a:t>
            </a:fld>
            <a:endParaRPr lang="en-US" altLang="zh-CN"/>
          </a:p>
        </p:txBody>
      </p:sp>
      <p:sp>
        <p:nvSpPr>
          <p:cNvPr id="17410" name="Rectangle 2"/>
          <p:cNvSpPr>
            <a:spLocks noGrp="1" noChangeArrowheads="1"/>
          </p:cNvSpPr>
          <p:nvPr>
            <p:ph type="ctrTitle"/>
          </p:nvPr>
        </p:nvSpPr>
        <p:spPr/>
        <p:txBody>
          <a:bodyPr/>
          <a:lstStyle/>
          <a:p>
            <a:r>
              <a:rPr lang="zh-CN" altLang="zh-CN" sz="3600">
                <a:latin typeface="华文中宋" panose="02010600040101010101" pitchFamily="2" charset="-122"/>
                <a:ea typeface="华文中宋" panose="02010600040101010101" pitchFamily="2" charset="-122"/>
              </a:rPr>
              <a:t>第一节  我行国内保理业务主要内容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DF07B7F5-676A-4C6F-87D2-29C1C98C30F8}"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C2904EC6-E6C6-444D-9BF5-9753C5C77FFB}" type="slidenum">
              <a:rPr lang="zh-CN" altLang="en-US"/>
              <a:pPr/>
              <a:t>15</a:t>
            </a:fld>
            <a:endParaRPr lang="zh-CN" altLang="en-US"/>
          </a:p>
        </p:txBody>
      </p:sp>
      <p:sp>
        <p:nvSpPr>
          <p:cNvPr id="18434" name="Rectangle 2"/>
          <p:cNvSpPr>
            <a:spLocks noGrp="1" noChangeArrowheads="1"/>
          </p:cNvSpPr>
          <p:nvPr>
            <p:ph type="title"/>
          </p:nvPr>
        </p:nvSpPr>
        <p:spPr>
          <a:xfrm>
            <a:off x="395288" y="0"/>
            <a:ext cx="8569325" cy="1143000"/>
          </a:xfrm>
        </p:spPr>
        <p:txBody>
          <a:bodyPr/>
          <a:lstStyle/>
          <a:p>
            <a:r>
              <a:rPr lang="zh-CN" altLang="zh-CN" sz="4000">
                <a:solidFill>
                  <a:schemeClr val="accent1"/>
                </a:solidFill>
                <a:latin typeface="华文中宋" panose="02010600040101010101" pitchFamily="2" charset="-122"/>
                <a:ea typeface="华文中宋" panose="02010600040101010101" pitchFamily="2" charset="-122"/>
              </a:rPr>
              <a:t>一、额度管理</a:t>
            </a:r>
          </a:p>
        </p:txBody>
      </p:sp>
      <p:sp>
        <p:nvSpPr>
          <p:cNvPr id="18435" name="Rectangle 3"/>
          <p:cNvSpPr>
            <a:spLocks noGrp="1" noChangeArrowheads="1"/>
          </p:cNvSpPr>
          <p:nvPr>
            <p:ph type="body" idx="1"/>
          </p:nvPr>
        </p:nvSpPr>
        <p:spPr>
          <a:xfrm>
            <a:off x="685800" y="981075"/>
            <a:ext cx="7772400" cy="5114925"/>
          </a:xfrm>
        </p:spPr>
        <p:txBody>
          <a:bodyPr/>
          <a:lstStyle/>
          <a:p>
            <a:pPr>
              <a:lnSpc>
                <a:spcPct val="20000"/>
              </a:lnSpc>
              <a:buFontTx/>
              <a:buNone/>
            </a:pPr>
            <a:endParaRPr lang="zh-CN" altLang="zh-CN">
              <a:latin typeface="华文中宋" panose="02010600040101010101" pitchFamily="2" charset="-122"/>
              <a:ea typeface="华文中宋" panose="02010600040101010101" pitchFamily="2" charset="-122"/>
            </a:endParaRPr>
          </a:p>
          <a:p>
            <a:pPr>
              <a:lnSpc>
                <a:spcPct val="180000"/>
              </a:lnSpc>
            </a:pPr>
            <a:r>
              <a:rPr lang="zh-CN" altLang="zh-CN" sz="2800">
                <a:latin typeface="华文中宋" panose="02010600040101010101" pitchFamily="2" charset="-122"/>
                <a:ea typeface="华文中宋" panose="02010600040101010101" pitchFamily="2" charset="-122"/>
              </a:rPr>
              <a:t>占用国内贸易融资额度,可循环使用；</a:t>
            </a:r>
          </a:p>
          <a:p>
            <a:pPr>
              <a:lnSpc>
                <a:spcPct val="180000"/>
              </a:lnSpc>
            </a:pPr>
            <a:r>
              <a:rPr lang="zh-CN" altLang="zh-CN" sz="2800">
                <a:latin typeface="华文中宋" panose="02010600040101010101" pitchFamily="2" charset="-122"/>
                <a:ea typeface="华文中宋" panose="02010600040101010101" pitchFamily="2" charset="-122"/>
              </a:rPr>
              <a:t>存量授信客户，如需开办国内保理业务，需进行额度变更申报后方可办理业务；</a:t>
            </a:r>
          </a:p>
          <a:p>
            <a:pPr>
              <a:lnSpc>
                <a:spcPct val="180000"/>
              </a:lnSpc>
            </a:pPr>
            <a:r>
              <a:rPr lang="zh-CN" altLang="zh-CN" sz="2800">
                <a:latin typeface="华文中宋" panose="02010600040101010101" pitchFamily="2" charset="-122"/>
                <a:ea typeface="华文中宋" panose="02010600040101010101" pitchFamily="2" charset="-122"/>
              </a:rPr>
              <a:t>对于3月1日后新申报额度授信的客户，由经营主责任人签字审核后，可串用流贷额度</a:t>
            </a:r>
          </a:p>
          <a:p>
            <a:pPr>
              <a:lnSpc>
                <a:spcPct val="110000"/>
              </a:lnSpc>
              <a:buFontTx/>
              <a:buNone/>
            </a:pPr>
            <a:endParaRPr lang="zh-CN" altLang="zh-CN" sz="2800">
              <a:latin typeface="华文中宋" panose="02010600040101010101" pitchFamily="2" charset="-122"/>
              <a:ea typeface="华文中宋" panose="02010600040101010101" pitchFamily="2"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10F8AFE5-4856-47EF-9456-AD4AF70CD68E}"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A43B95D7-5C4E-4AB3-B16F-6846C86F2FAB}" type="slidenum">
              <a:rPr lang="zh-CN" altLang="en-US"/>
              <a:pPr/>
              <a:t>16</a:t>
            </a:fld>
            <a:endParaRPr lang="zh-CN" altLang="en-US"/>
          </a:p>
        </p:txBody>
      </p:sp>
      <p:sp>
        <p:nvSpPr>
          <p:cNvPr id="19458" name="Rectangle 2"/>
          <p:cNvSpPr>
            <a:spLocks noGrp="1" noChangeArrowheads="1"/>
          </p:cNvSpPr>
          <p:nvPr>
            <p:ph type="title"/>
          </p:nvPr>
        </p:nvSpPr>
        <p:spPr>
          <a:xfrm>
            <a:off x="395288" y="0"/>
            <a:ext cx="8569325" cy="1143000"/>
          </a:xfrm>
        </p:spPr>
        <p:txBody>
          <a:bodyPr/>
          <a:lstStyle/>
          <a:p>
            <a:r>
              <a:rPr lang="zh-CN" altLang="zh-CN" sz="4000">
                <a:solidFill>
                  <a:schemeClr val="accent1"/>
                </a:solidFill>
                <a:latin typeface="华文中宋" panose="02010600040101010101" pitchFamily="2" charset="-122"/>
                <a:ea typeface="华文中宋" panose="02010600040101010101" pitchFamily="2" charset="-122"/>
              </a:rPr>
              <a:t>二、最高预付款额度</a:t>
            </a:r>
          </a:p>
        </p:txBody>
      </p:sp>
      <p:sp>
        <p:nvSpPr>
          <p:cNvPr id="19459" name="Rectangle 3"/>
          <p:cNvSpPr>
            <a:spLocks noGrp="1" noChangeArrowheads="1"/>
          </p:cNvSpPr>
          <p:nvPr>
            <p:ph type="body" idx="1"/>
          </p:nvPr>
        </p:nvSpPr>
        <p:spPr>
          <a:xfrm>
            <a:off x="685800" y="981075"/>
            <a:ext cx="7772400" cy="5114925"/>
          </a:xfrm>
        </p:spPr>
        <p:txBody>
          <a:bodyPr/>
          <a:lstStyle/>
          <a:p>
            <a:pPr>
              <a:lnSpc>
                <a:spcPct val="110000"/>
              </a:lnSpc>
              <a:buFontTx/>
              <a:buBlip>
                <a:blip r:embed="rId2"/>
              </a:buBlip>
            </a:pPr>
            <a:r>
              <a:rPr lang="zh-CN" altLang="zh-CN" sz="2800">
                <a:latin typeface="华文中宋" panose="02010600040101010101" pitchFamily="2" charset="-122"/>
                <a:ea typeface="华文中宋" panose="02010600040101010101" pitchFamily="2" charset="-122"/>
              </a:rPr>
              <a:t>保理业务额度管理：</a:t>
            </a:r>
          </a:p>
          <a:p>
            <a:pPr lvl="1">
              <a:lnSpc>
                <a:spcPct val="110000"/>
              </a:lnSpc>
            </a:pPr>
            <a:r>
              <a:rPr lang="zh-CN" altLang="zh-CN" sz="2400">
                <a:latin typeface="华文中宋" panose="02010600040101010101" pitchFamily="2" charset="-122"/>
                <a:ea typeface="华文中宋" panose="02010600040101010101" pitchFamily="2" charset="-122"/>
              </a:rPr>
              <a:t>保理预付款最高额度：一般不超过受让应收账款的80%，在信用保险保理业务中，不超过保险公司赔付比例的90%</a:t>
            </a:r>
          </a:p>
          <a:p>
            <a:pPr lvl="1">
              <a:lnSpc>
                <a:spcPct val="110000"/>
              </a:lnSpc>
            </a:pPr>
            <a:r>
              <a:rPr lang="zh-CN" altLang="zh-CN" sz="2400">
                <a:latin typeface="华文中宋" panose="02010600040101010101" pitchFamily="2" charset="-122"/>
                <a:ea typeface="华文中宋" panose="02010600040101010101" pitchFamily="2" charset="-122"/>
              </a:rPr>
              <a:t>信用风险担保额度：针对无追索权保理业务</a:t>
            </a:r>
          </a:p>
          <a:p>
            <a:pPr>
              <a:lnSpc>
                <a:spcPct val="90000"/>
              </a:lnSpc>
              <a:buFontTx/>
              <a:buNone/>
            </a:pPr>
            <a:r>
              <a:rPr lang="zh-CN" altLang="zh-CN" sz="2400" b="1"/>
              <a:t>　　　</a:t>
            </a:r>
          </a:p>
          <a:p>
            <a:pPr>
              <a:lnSpc>
                <a:spcPct val="90000"/>
              </a:lnSpc>
              <a:buFontTx/>
              <a:buNone/>
            </a:pPr>
            <a:r>
              <a:rPr lang="zh-CN" altLang="zh-CN" sz="2400" b="1"/>
              <a:t>　　　</a:t>
            </a:r>
            <a:r>
              <a:rPr lang="zh-CN" altLang="zh-CN" sz="2400">
                <a:latin typeface="华文中宋" panose="02010600040101010101" pitchFamily="2" charset="-122"/>
                <a:ea typeface="华文中宋" panose="02010600040101010101" pitchFamily="2" charset="-122"/>
              </a:rPr>
              <a:t>在无追索权保理业务中，如果买方满足下列条件之一，保理预付款比例可以提高至100%：</a:t>
            </a:r>
          </a:p>
          <a:p>
            <a:pPr>
              <a:lnSpc>
                <a:spcPct val="90000"/>
              </a:lnSpc>
              <a:buFontTx/>
              <a:buNone/>
            </a:pPr>
            <a:r>
              <a:rPr lang="zh-CN" altLang="zh-CN" sz="2400">
                <a:latin typeface="华文中宋" panose="02010600040101010101" pitchFamily="2" charset="-122"/>
                <a:ea typeface="华文中宋" panose="02010600040101010101" pitchFamily="2" charset="-122"/>
              </a:rPr>
              <a:t>　1、经中国建设银行评定的信用等级为AAA级；</a:t>
            </a:r>
          </a:p>
          <a:p>
            <a:pPr>
              <a:lnSpc>
                <a:spcPct val="90000"/>
              </a:lnSpc>
              <a:buFontTx/>
              <a:buNone/>
            </a:pPr>
            <a:r>
              <a:rPr lang="zh-CN" altLang="zh-CN" sz="2400">
                <a:latin typeface="华文中宋" panose="02010600040101010101" pitchFamily="2" charset="-122"/>
                <a:ea typeface="华文中宋" panose="02010600040101010101" pitchFamily="2" charset="-122"/>
              </a:rPr>
              <a:t>　2、被中国建设银行认定为总行级重点客户；</a:t>
            </a:r>
          </a:p>
          <a:p>
            <a:pPr>
              <a:lnSpc>
                <a:spcPct val="90000"/>
              </a:lnSpc>
              <a:buFontTx/>
              <a:buNone/>
            </a:pPr>
            <a:r>
              <a:rPr lang="zh-CN" altLang="zh-CN" sz="2400">
                <a:latin typeface="华文中宋" panose="02010600040101010101" pitchFamily="2" charset="-122"/>
                <a:ea typeface="华文中宋" panose="02010600040101010101" pitchFamily="2" charset="-122"/>
              </a:rPr>
              <a:t>　3、全球500强企业在我国的全资或控股子公司。</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B544C291-A5DB-41D8-99A6-084EC4221A06}"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8DAC6A47-AF17-4F13-9B87-82E533839EE0}" type="slidenum">
              <a:rPr lang="zh-CN" altLang="en-US"/>
              <a:pPr/>
              <a:t>17</a:t>
            </a:fld>
            <a:endParaRPr lang="zh-CN" altLang="en-US"/>
          </a:p>
        </p:txBody>
      </p:sp>
      <p:sp>
        <p:nvSpPr>
          <p:cNvPr id="20482" name="Rectangle 2"/>
          <p:cNvSpPr>
            <a:spLocks noGrp="1" noChangeArrowheads="1"/>
          </p:cNvSpPr>
          <p:nvPr>
            <p:ph type="body" idx="1"/>
          </p:nvPr>
        </p:nvSpPr>
        <p:spPr>
          <a:xfrm>
            <a:off x="685800" y="981075"/>
            <a:ext cx="7772400" cy="5114925"/>
          </a:xfrm>
        </p:spPr>
        <p:txBody>
          <a:bodyPr/>
          <a:lstStyle/>
          <a:p>
            <a:pPr>
              <a:lnSpc>
                <a:spcPct val="0"/>
              </a:lnSpc>
              <a:buFontTx/>
              <a:buNone/>
            </a:pPr>
            <a:endParaRPr lang="zh-CN" altLang="zh-CN" sz="4000">
              <a:latin typeface="华文中宋" panose="02010600040101010101" pitchFamily="2" charset="-122"/>
              <a:ea typeface="华文中宋" panose="02010600040101010101" pitchFamily="2" charset="-122"/>
            </a:endParaRPr>
          </a:p>
          <a:p>
            <a:pPr>
              <a:lnSpc>
                <a:spcPct val="160000"/>
              </a:lnSpc>
              <a:buFontTx/>
              <a:buNone/>
            </a:pPr>
            <a:r>
              <a:rPr lang="zh-CN" altLang="zh-CN">
                <a:latin typeface="华文中宋" panose="02010600040101010101" pitchFamily="2" charset="-122"/>
                <a:ea typeface="华文中宋" panose="02010600040101010101" pitchFamily="2" charset="-122"/>
              </a:rPr>
              <a:t>　</a:t>
            </a:r>
            <a:r>
              <a:rPr lang="zh-CN" altLang="zh-CN" sz="3600">
                <a:latin typeface="华文中宋" panose="02010600040101010101" pitchFamily="2" charset="-122"/>
                <a:ea typeface="华文中宋" panose="02010600040101010101" pitchFamily="2" charset="-122"/>
              </a:rPr>
              <a:t> </a:t>
            </a:r>
            <a:r>
              <a:rPr lang="zh-CN" altLang="zh-CN">
                <a:latin typeface="华文中宋" panose="02010600040101010101" pitchFamily="2" charset="-122"/>
                <a:ea typeface="华文中宋" panose="02010600040101010101" pitchFamily="2" charset="-122"/>
              </a:rPr>
              <a:t>－占用卖方额度：有追索权保理业务和第三方担保保理业务 </a:t>
            </a:r>
          </a:p>
          <a:p>
            <a:pPr>
              <a:lnSpc>
                <a:spcPct val="160000"/>
              </a:lnSpc>
              <a:buFont typeface="Times New Roman" panose="02020603050405020304" pitchFamily="18" charset="0"/>
              <a:buNone/>
            </a:pPr>
            <a:r>
              <a:rPr lang="zh-CN" altLang="zh-CN">
                <a:latin typeface="华文中宋" panose="02010600040101010101" pitchFamily="2" charset="-122"/>
                <a:ea typeface="华文中宋" panose="02010600040101010101" pitchFamily="2" charset="-122"/>
              </a:rPr>
              <a:t>    －占用买方额度：无追索权保理业务 </a:t>
            </a:r>
          </a:p>
          <a:p>
            <a:pPr>
              <a:lnSpc>
                <a:spcPct val="160000"/>
              </a:lnSpc>
              <a:buFont typeface="Times New Roman" panose="02020603050405020304" pitchFamily="18" charset="0"/>
              <a:buNone/>
            </a:pPr>
            <a:r>
              <a:rPr lang="zh-CN" altLang="zh-CN">
                <a:latin typeface="华文中宋" panose="02010600040101010101" pitchFamily="2" charset="-122"/>
                <a:ea typeface="华文中宋" panose="02010600040101010101" pitchFamily="2" charset="-122"/>
              </a:rPr>
              <a:t>    －占用保险公司额度：信用保险保理业务</a:t>
            </a:r>
          </a:p>
        </p:txBody>
      </p:sp>
      <p:sp>
        <p:nvSpPr>
          <p:cNvPr id="20483" name="Rectangle 3"/>
          <p:cNvSpPr>
            <a:spLocks noGrp="1" noChangeArrowheads="1"/>
          </p:cNvSpPr>
          <p:nvPr>
            <p:ph type="title"/>
          </p:nvPr>
        </p:nvSpPr>
        <p:spPr>
          <a:xfrm>
            <a:off x="323528" y="72008"/>
            <a:ext cx="8569325" cy="620688"/>
          </a:xfrm>
          <a:noFill/>
          <a:ln/>
        </p:spPr>
        <p:txBody>
          <a:bodyPr/>
          <a:lstStyle/>
          <a:p>
            <a:r>
              <a:rPr lang="zh-CN" altLang="zh-CN" sz="4000">
                <a:solidFill>
                  <a:srgbClr val="FF0000"/>
                </a:solidFill>
                <a:latin typeface="华文中宋" panose="02010600040101010101" pitchFamily="2" charset="-122"/>
                <a:ea typeface="华文中宋" panose="02010600040101010101" pitchFamily="2" charset="-122"/>
              </a:rPr>
              <a:t>三、额度占用原则</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F926277-7F5F-432F-8242-701959636ECE}"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9FB394FC-FD90-46A5-B62F-F5666811436A}" type="slidenum">
              <a:rPr lang="zh-CN" altLang="en-US"/>
              <a:pPr/>
              <a:t>18</a:t>
            </a:fld>
            <a:endParaRPr lang="zh-CN" altLang="en-US"/>
          </a:p>
        </p:txBody>
      </p:sp>
      <p:sp>
        <p:nvSpPr>
          <p:cNvPr id="21506" name="Rectangle 2"/>
          <p:cNvSpPr>
            <a:spLocks noGrp="1" noChangeArrowheads="1"/>
          </p:cNvSpPr>
          <p:nvPr>
            <p:ph type="title"/>
          </p:nvPr>
        </p:nvSpPr>
        <p:spPr>
          <a:xfrm>
            <a:off x="539750" y="0"/>
            <a:ext cx="7772400" cy="1143000"/>
          </a:xfrm>
        </p:spPr>
        <p:txBody>
          <a:bodyPr/>
          <a:lstStyle/>
          <a:p>
            <a:r>
              <a:rPr lang="zh-CN" altLang="zh-CN" sz="4000">
                <a:solidFill>
                  <a:schemeClr val="accent1"/>
                </a:solidFill>
                <a:ea typeface="华文中宋" panose="02010600040101010101" pitchFamily="2" charset="-122"/>
              </a:rPr>
              <a:t>四、保理条件</a:t>
            </a:r>
          </a:p>
        </p:txBody>
      </p:sp>
      <p:sp>
        <p:nvSpPr>
          <p:cNvPr id="21507" name="Rectangle 3"/>
          <p:cNvSpPr>
            <a:spLocks noGrp="1" noChangeArrowheads="1"/>
          </p:cNvSpPr>
          <p:nvPr>
            <p:ph type="body" idx="1"/>
          </p:nvPr>
        </p:nvSpPr>
        <p:spPr>
          <a:xfrm>
            <a:off x="684213" y="1196975"/>
            <a:ext cx="7772400" cy="5661025"/>
          </a:xfrm>
        </p:spPr>
        <p:txBody>
          <a:bodyPr/>
          <a:lstStyle/>
          <a:p>
            <a:pPr>
              <a:buFontTx/>
              <a:buNone/>
            </a:pPr>
            <a:r>
              <a:rPr lang="zh-CN" altLang="zh-CN" sz="3500" b="1">
                <a:latin typeface="华文中宋" panose="02010600040101010101" pitchFamily="2" charset="-122"/>
                <a:ea typeface="华文中宋" panose="02010600040101010101" pitchFamily="2" charset="-122"/>
              </a:rPr>
              <a:t>应收账款基本条件：</a:t>
            </a:r>
          </a:p>
          <a:p>
            <a:pPr>
              <a:buFontTx/>
              <a:buNone/>
            </a:pPr>
            <a:r>
              <a:rPr lang="zh-CN" altLang="zh-CN">
                <a:latin typeface="华文中宋" panose="02010600040101010101" pitchFamily="2" charset="-122"/>
                <a:ea typeface="华文中宋" panose="02010600040101010101" pitchFamily="2" charset="-122"/>
              </a:rPr>
              <a:t>　</a:t>
            </a:r>
            <a:r>
              <a:rPr lang="zh-CN" altLang="zh-CN" sz="2400">
                <a:latin typeface="华文中宋" panose="02010600040101010101" pitchFamily="2" charset="-122"/>
                <a:ea typeface="华文中宋" panose="02010600040101010101" pitchFamily="2" charset="-122"/>
              </a:rPr>
              <a:t>－真实、 赊销、已交货;</a:t>
            </a:r>
          </a:p>
          <a:p>
            <a:pPr>
              <a:lnSpc>
                <a:spcPct val="150000"/>
              </a:lnSpc>
              <a:buFontTx/>
              <a:buNone/>
            </a:pPr>
            <a:r>
              <a:rPr lang="zh-CN" altLang="zh-CN" sz="2400">
                <a:latin typeface="华文中宋" panose="02010600040101010101" pitchFamily="2" charset="-122"/>
                <a:ea typeface="华文中宋" panose="02010600040101010101" pitchFamily="2" charset="-122"/>
              </a:rPr>
              <a:t>    －债权无暇疵；</a:t>
            </a:r>
          </a:p>
          <a:p>
            <a:pPr>
              <a:lnSpc>
                <a:spcPct val="150000"/>
              </a:lnSpc>
              <a:buFontTx/>
              <a:buNone/>
            </a:pPr>
            <a:r>
              <a:rPr lang="zh-CN" altLang="zh-CN" sz="2400">
                <a:latin typeface="华文中宋" panose="02010600040101010101" pitchFamily="2" charset="-122"/>
                <a:ea typeface="华文中宋" panose="02010600040101010101" pitchFamily="2" charset="-122"/>
              </a:rPr>
              <a:t>　 －买卖方非关联，对于AAA级客户，可以依据实际情况放宽上述限制；</a:t>
            </a:r>
          </a:p>
          <a:p>
            <a:pPr>
              <a:lnSpc>
                <a:spcPct val="150000"/>
              </a:lnSpc>
              <a:buFontTx/>
              <a:buNone/>
            </a:pPr>
            <a:r>
              <a:rPr lang="zh-CN" altLang="zh-CN" sz="2400">
                <a:latin typeface="华文中宋" panose="02010600040101010101" pitchFamily="2" charset="-122"/>
                <a:ea typeface="华文中宋" panose="02010600040101010101" pitchFamily="2" charset="-122"/>
              </a:rPr>
              <a:t>    －不少于15日且不超过6个月（含）； </a:t>
            </a:r>
          </a:p>
          <a:p>
            <a:pPr>
              <a:lnSpc>
                <a:spcPct val="150000"/>
              </a:lnSpc>
              <a:buFontTx/>
              <a:buNone/>
            </a:pPr>
            <a:r>
              <a:rPr lang="zh-CN" altLang="zh-CN" sz="2400">
                <a:latin typeface="华文中宋" panose="02010600040101010101" pitchFamily="2" charset="-122"/>
                <a:ea typeface="华文中宋" panose="02010600040101010101" pitchFamily="2" charset="-122"/>
              </a:rPr>
              <a:t>    －人民币计价标示并支付 ，保税区内企业可用外币。</a:t>
            </a:r>
          </a:p>
          <a:p>
            <a:r>
              <a:rPr lang="zh-CN" altLang="zh-CN" sz="2400">
                <a:latin typeface="华文中宋" panose="02010600040101010101" pitchFamily="2" charset="-122"/>
                <a:ea typeface="华文中宋" panose="02010600040101010101" pitchFamily="2" charset="-122"/>
              </a:rPr>
              <a:t>申请人（卖方）条件（如下表）</a:t>
            </a:r>
          </a:p>
          <a:p>
            <a:r>
              <a:rPr lang="zh-CN" altLang="zh-CN" sz="2400">
                <a:latin typeface="华文中宋" panose="02010600040101010101" pitchFamily="2" charset="-122"/>
                <a:ea typeface="华文中宋" panose="02010600040101010101" pitchFamily="2" charset="-122"/>
              </a:rPr>
              <a:t>付款人（买方）条件（如下表）</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日期占位符 1"/>
          <p:cNvSpPr>
            <a:spLocks noGrp="1"/>
          </p:cNvSpPr>
          <p:nvPr>
            <p:ph type="dt" sz="half" idx="10"/>
          </p:nvPr>
        </p:nvSpPr>
        <p:spPr/>
        <p:txBody>
          <a:bodyPr/>
          <a:lstStyle/>
          <a:p>
            <a:fld id="{2C2B5327-FCE8-4FD3-90FF-4F0E8ACB95BA}" type="datetime1">
              <a:rPr lang="zh-CN" altLang="en-US"/>
              <a:pPr/>
              <a:t>2015-06-22-Monday</a:t>
            </a:fld>
            <a:endParaRPr lang="zh-CN" altLang="en-US"/>
          </a:p>
        </p:txBody>
      </p:sp>
      <p:sp>
        <p:nvSpPr>
          <p:cNvPr id="73" name="灯片编号占位符 3"/>
          <p:cNvSpPr>
            <a:spLocks noGrp="1"/>
          </p:cNvSpPr>
          <p:nvPr>
            <p:ph type="sldNum" sz="quarter" idx="12"/>
          </p:nvPr>
        </p:nvSpPr>
        <p:spPr/>
        <p:txBody>
          <a:bodyPr/>
          <a:lstStyle/>
          <a:p>
            <a:fld id="{7C4AC49D-9D27-46AA-BF63-850BC3379CA9}" type="slidenum">
              <a:rPr lang="zh-CN" altLang="en-US"/>
              <a:pPr/>
              <a:t>19</a:t>
            </a:fld>
            <a:endParaRPr lang="zh-CN" altLang="en-US"/>
          </a:p>
        </p:txBody>
      </p:sp>
      <p:graphicFrame>
        <p:nvGraphicFramePr>
          <p:cNvPr id="22530" name="Group 2"/>
          <p:cNvGraphicFramePr>
            <a:graphicFrameLocks noGrp="1"/>
          </p:cNvGraphicFramePr>
          <p:nvPr/>
        </p:nvGraphicFramePr>
        <p:xfrm>
          <a:off x="0" y="0"/>
          <a:ext cx="9144000" cy="6864353"/>
        </p:xfrm>
        <a:graphic>
          <a:graphicData uri="http://schemas.openxmlformats.org/drawingml/2006/table">
            <a:tbl>
              <a:tblPr/>
              <a:tblGrid>
                <a:gridCol w="1125538"/>
                <a:gridCol w="1636712"/>
                <a:gridCol w="1720850"/>
                <a:gridCol w="2508250"/>
                <a:gridCol w="1077913"/>
                <a:gridCol w="1074737"/>
              </a:tblGrid>
              <a:tr h="334963">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保理产品</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卖方信用等级</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买方信用等级</a:t>
                      </a: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其他</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额度占用</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338138">
                <a:tc vMerge="1">
                  <a:txBody>
                    <a:bodyPr/>
                    <a:lstStyle/>
                    <a:p>
                      <a:endParaRPr lang="zh-CN" altLang="en-US"/>
                    </a:p>
                  </a:txBody>
                  <a:tcPr/>
                </a:tc>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买方已评级授信</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accent1"/>
                          </a:solidFill>
                          <a:effectLst/>
                          <a:latin typeface="楷体_GB2312" panose="02010609030101010101" pitchFamily="49" charset="-122"/>
                          <a:ea typeface="楷体_GB2312" panose="02010609030101010101" pitchFamily="49" charset="-122"/>
                        </a:rPr>
                        <a:t>买方未评级授信</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r>
              <a:tr h="334963">
                <a:tc rowSpan="5">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有</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追</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索</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权</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保</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理</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AAA</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不限制</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zh-CN" altLang="zh-CN" sz="12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a:noFill/>
                    </a:lnB>
                    <a:lnTlToBr>
                      <a:noFill/>
                    </a:lnTlToBr>
                    <a:lnBlToTr>
                      <a:noFill/>
                    </a:lnBlToTr>
                    <a:noFill/>
                  </a:tcPr>
                </a:tc>
              </a:tr>
              <a:tr h="1068388">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BBB级（含）以上</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最近三年在金融系统无不良信用记录，并与卖方有一年以上的商务合作且无恶意拖欠货款记录</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rowSpan="4">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占</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卖方</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一般</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授信</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额度</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a:noFill/>
                    </a:lnT>
                    <a:lnB w="25400" cap="flat" cmpd="sng" algn="ctr">
                      <a:solidFill>
                        <a:srgbClr val="000000"/>
                      </a:solidFill>
                      <a:prstDash val="solid"/>
                      <a:round/>
                      <a:headEnd type="none" w="med" len="med"/>
                      <a:tailEnd type="none" w="med" len="med"/>
                    </a:lnB>
                    <a:lnTlToBr>
                      <a:noFill/>
                    </a:lnTlToBr>
                    <a:lnBlToTr>
                      <a:noFill/>
                    </a:lnBlToTr>
                    <a:noFill/>
                  </a:tcPr>
                </a:tc>
              </a:tr>
              <a:tr h="365125">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A级（含）以上</a:t>
                      </a:r>
                      <a:endPar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一级分行级重点客户</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r>
              <a:tr h="823913">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aaa级</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买方为全球500强企业在我国的全资或控股子公司</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总行级重点客户</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r>
              <a:tr h="334963">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aa级（含）以上</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AAA级</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r>
              <a:tr h="579438">
                <a:tc rowSpan="3">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无追索权保理</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AA级（含）以上</a:t>
                      </a:r>
                      <a:b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aaa级</a:t>
                      </a:r>
                      <a:endPar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名单制</a:t>
                      </a:r>
                    </a:p>
                    <a:p>
                      <a:pPr marL="0" marR="0" lvl="0" indent="0" algn="l" defTabSz="914400" rtl="0" eaLnBrk="1" fontAlgn="ctr" latinLnBrk="0" hangingPunct="1">
                        <a:lnSpc>
                          <a:spcPct val="100000"/>
                        </a:lnSpc>
                        <a:spcBef>
                          <a:spcPct val="0"/>
                        </a:spcBef>
                        <a:spcAft>
                          <a:spcPct val="0"/>
                        </a:spcAft>
                        <a:buClrTx/>
                        <a:buSzTx/>
                        <a:buFontTx/>
                        <a:buNone/>
                        <a:tabLst/>
                      </a:pPr>
                      <a:endPar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占</a:t>
                      </a: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买方</a:t>
                      </a: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一般授信额度</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81025">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A级</a:t>
                      </a:r>
                      <a:b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AAA级</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r>
              <a:tr h="609600">
                <a:tc v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800" b="0" i="0" u="none" strike="noStrike" cap="none" normalizeH="0" baseline="0" smtClean="0">
                          <a:ln>
                            <a:noFill/>
                          </a:ln>
                          <a:solidFill>
                            <a:schemeClr val="folHlink"/>
                          </a:solidFill>
                          <a:effectLst/>
                          <a:latin typeface="楷体_GB2312" panose="02010609030101010101" pitchFamily="49" charset="-122"/>
                          <a:ea typeface="楷体_GB2312" panose="02010609030101010101" pitchFamily="49" charset="-122"/>
                        </a:rPr>
                        <a:t>未评级授信</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名单制</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823913">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信保</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保理</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A级</a:t>
                      </a:r>
                      <a:b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不作限制性要求</a:t>
                      </a:r>
                      <a:r>
                        <a:rPr kumimoji="0" lang="zh-CN" altLang="zh-CN" sz="2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总行核定保险公司额度</a:t>
                      </a:r>
                      <a:endParaRPr kumimoji="0" lang="zh-CN" altLang="zh-CN" sz="1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占</a:t>
                      </a:r>
                      <a:r>
                        <a:rPr kumimoji="0" lang="zh-CN" altLang="zh-CN" sz="14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保险公司</a:t>
                      </a:r>
                      <a:r>
                        <a:rPr kumimoji="0" lang="zh-CN" altLang="zh-CN"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国内信用保险额度</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668338">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第三方</a:t>
                      </a: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担保保理</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A级</a:t>
                      </a:r>
                      <a:b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br>
                      <a:r>
                        <a:rPr kumimoji="0" lang="zh-CN" altLang="zh-CN" sz="16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aa级（含）以上</a:t>
                      </a:r>
                      <a:endParaRPr kumimoji="0" lang="zh-CN" altLang="zh-CN" sz="18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6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不作限制性要求</a:t>
                      </a:r>
                      <a:r>
                        <a:rPr kumimoji="0" lang="zh-CN" altLang="zh-CN" sz="28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 </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担保人</a:t>
                      </a:r>
                      <a:r>
                        <a:rPr kumimoji="0" lang="zh-CN" altLang="zh-CN" sz="14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AA级(含)以上</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Rounded MT Bold" panose="020F0704030504030204" pitchFamily="34" charset="0"/>
                          <a:ea typeface="黑体" panose="02010609060101010101" pitchFamily="49" charset="-122"/>
                        </a:defRPr>
                      </a:lvl1pPr>
                      <a:lvl2pPr>
                        <a:spcBef>
                          <a:spcPct val="20000"/>
                        </a:spcBef>
                        <a:defRPr sz="2400">
                          <a:solidFill>
                            <a:schemeClr val="tx1"/>
                          </a:solidFill>
                          <a:latin typeface="Arial Rounded MT Bold" panose="020F0704030504030204" pitchFamily="34" charset="0"/>
                          <a:ea typeface="黑体" panose="02010609060101010101" pitchFamily="49" charset="-122"/>
                        </a:defRPr>
                      </a:lvl2pPr>
                      <a:lvl3pPr>
                        <a:spcBef>
                          <a:spcPct val="20000"/>
                        </a:spcBef>
                        <a:defRPr sz="2000">
                          <a:solidFill>
                            <a:schemeClr val="tx1"/>
                          </a:solidFill>
                          <a:latin typeface="Arial Rounded MT Bold" panose="020F0704030504030204" pitchFamily="34" charset="0"/>
                          <a:ea typeface="黑体" panose="02010609060101010101" pitchFamily="49" charset="-122"/>
                        </a:defRPr>
                      </a:lvl3pPr>
                      <a:lvl4pPr>
                        <a:spcBef>
                          <a:spcPct val="20000"/>
                        </a:spcBef>
                        <a:defRPr>
                          <a:solidFill>
                            <a:schemeClr val="tx1"/>
                          </a:solidFill>
                          <a:latin typeface="Arial Rounded MT Bold" panose="020F0704030504030204" pitchFamily="34" charset="0"/>
                          <a:ea typeface="黑体" panose="02010609060101010101" pitchFamily="49" charset="-122"/>
                        </a:defRPr>
                      </a:lvl4pPr>
                      <a:lvl5pPr>
                        <a:spcBef>
                          <a:spcPct val="20000"/>
                        </a:spcBef>
                        <a:defRPr>
                          <a:solidFill>
                            <a:schemeClr val="tx1"/>
                          </a:solidFill>
                          <a:latin typeface="Arial Rounded MT Bold" panose="020F0704030504030204" pitchFamily="34" charset="0"/>
                          <a:ea typeface="黑体" panose="02010609060101010101" pitchFamily="49" charset="-122"/>
                        </a:defRPr>
                      </a:lvl5pPr>
                      <a:lvl6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6pPr>
                      <a:lvl7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7pPr>
                      <a:lvl8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8pPr>
                      <a:lvl9pPr fontAlgn="base">
                        <a:spcBef>
                          <a:spcPct val="20000"/>
                        </a:spcBef>
                        <a:spcAft>
                          <a:spcPct val="0"/>
                        </a:spcAft>
                        <a:defRPr>
                          <a:solidFill>
                            <a:schemeClr val="tx1"/>
                          </a:solidFill>
                          <a:latin typeface="Arial Rounded MT Bold" panose="020F0704030504030204" pitchFamily="34" charset="0"/>
                          <a:ea typeface="黑体" panose="02010609060101010101" pitchFamily="49" charset="-122"/>
                        </a:defRPr>
                      </a:lvl9p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zh-CN"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占</a:t>
                      </a:r>
                      <a:r>
                        <a:rPr kumimoji="0" lang="zh-CN" altLang="zh-CN" sz="1400" b="0" i="0" u="none" strike="noStrike" cap="none" normalizeH="0" baseline="0" smtClean="0">
                          <a:ln>
                            <a:noFill/>
                          </a:ln>
                          <a:solidFill>
                            <a:schemeClr val="hlink"/>
                          </a:solidFill>
                          <a:effectLst/>
                          <a:latin typeface="楷体_GB2312" panose="02010609030101010101" pitchFamily="49" charset="-122"/>
                          <a:ea typeface="楷体_GB2312" panose="02010609030101010101" pitchFamily="49" charset="-122"/>
                        </a:rPr>
                        <a:t>卖方</a:t>
                      </a:r>
                      <a:r>
                        <a:rPr kumimoji="0" lang="zh-CN" altLang="zh-CN" sz="1400" b="0" i="0" u="none" strike="noStrike" cap="none" normalizeH="0" baseline="0" smtClean="0">
                          <a:ln>
                            <a:noFill/>
                          </a:ln>
                          <a:solidFill>
                            <a:schemeClr val="tx1"/>
                          </a:solidFill>
                          <a:effectLst/>
                          <a:latin typeface="楷体_GB2312" panose="02010609030101010101" pitchFamily="49" charset="-122"/>
                          <a:ea typeface="楷体_GB2312" panose="02010609030101010101" pitchFamily="49" charset="-122"/>
                        </a:rPr>
                        <a:t>一般授信额度</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Grp="1" noChangeArrowheads="1"/>
          </p:cNvSpPr>
          <p:nvPr>
            <p:ph type="dt" sz="half" idx="2"/>
          </p:nvPr>
        </p:nvSpPr>
        <p:spPr/>
        <p:txBody>
          <a:bodyPr/>
          <a:lstStyle/>
          <a:p>
            <a:fld id="{9F4F2B96-91FC-4964-A48F-4EA841AD16BC}" type="datetime1">
              <a:rPr lang="zh-CN" altLang="en-US"/>
              <a:pPr/>
              <a:t>2015-06-22-Monday</a:t>
            </a:fld>
            <a:endParaRPr lang="en-US" altLang="zh-CN"/>
          </a:p>
        </p:txBody>
      </p:sp>
      <p:sp>
        <p:nvSpPr>
          <p:cNvPr id="4" name="Rectangle 6"/>
          <p:cNvSpPr>
            <a:spLocks noGrp="1" noChangeArrowheads="1"/>
          </p:cNvSpPr>
          <p:nvPr>
            <p:ph type="sldNum" sz="quarter" idx="4"/>
          </p:nvPr>
        </p:nvSpPr>
        <p:spPr/>
        <p:txBody>
          <a:bodyPr/>
          <a:lstStyle/>
          <a:p>
            <a:fld id="{F2BF9144-2C12-4CD3-A159-F1315330B1DC}" type="slidenum">
              <a:rPr lang="zh-CN" altLang="en-US"/>
              <a:pPr/>
              <a:t>20</a:t>
            </a:fld>
            <a:endParaRPr lang="en-US" altLang="zh-CN"/>
          </a:p>
        </p:txBody>
      </p:sp>
      <p:sp>
        <p:nvSpPr>
          <p:cNvPr id="23554" name="Rectangle 2"/>
          <p:cNvSpPr>
            <a:spLocks noGrp="1" noChangeArrowheads="1"/>
          </p:cNvSpPr>
          <p:nvPr>
            <p:ph type="ctrTitle"/>
          </p:nvPr>
        </p:nvSpPr>
        <p:spPr/>
        <p:txBody>
          <a:bodyPr/>
          <a:lstStyle/>
          <a:p>
            <a:r>
              <a:rPr lang="zh-CN" altLang="zh-CN" sz="4000">
                <a:latin typeface="华文中宋" panose="02010600040101010101" pitchFamily="2" charset="-122"/>
                <a:ea typeface="华文中宋" panose="02010600040101010101" pitchFamily="2" charset="-122"/>
              </a:rPr>
              <a:t>第二节  操作流程</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日期占位符 1"/>
          <p:cNvSpPr>
            <a:spLocks noGrp="1"/>
          </p:cNvSpPr>
          <p:nvPr>
            <p:ph type="dt" sz="half" idx="10"/>
          </p:nvPr>
        </p:nvSpPr>
        <p:spPr/>
        <p:txBody>
          <a:bodyPr/>
          <a:lstStyle/>
          <a:p>
            <a:fld id="{1C929D9A-46C4-4C47-85F2-DECB621CE842}" type="datetime1">
              <a:rPr lang="zh-CN" altLang="en-US"/>
              <a:pPr/>
              <a:t>2015-06-22-Monday</a:t>
            </a:fld>
            <a:endParaRPr lang="zh-CN" altLang="en-US"/>
          </a:p>
        </p:txBody>
      </p:sp>
      <p:sp>
        <p:nvSpPr>
          <p:cNvPr id="40" name="灯片编号占位符 3"/>
          <p:cNvSpPr>
            <a:spLocks noGrp="1"/>
          </p:cNvSpPr>
          <p:nvPr>
            <p:ph type="sldNum" sz="quarter" idx="12"/>
          </p:nvPr>
        </p:nvSpPr>
        <p:spPr/>
        <p:txBody>
          <a:bodyPr/>
          <a:lstStyle/>
          <a:p>
            <a:fld id="{D901C5B7-0FEA-4405-B98F-C574B6DDEC35}" type="slidenum">
              <a:rPr lang="zh-CN" altLang="en-US"/>
              <a:pPr/>
              <a:t>21</a:t>
            </a:fld>
            <a:endParaRPr lang="zh-CN" altLang="en-US"/>
          </a:p>
        </p:txBody>
      </p:sp>
      <p:sp>
        <p:nvSpPr>
          <p:cNvPr id="24578" name="Rectangle 28"/>
          <p:cNvSpPr txBox="1">
            <a:spLocks noGrp="1" noChangeArrowheads="1"/>
          </p:cNvSpPr>
          <p:nvPr/>
        </p:nvSpPr>
        <p:spPr bwMode="auto">
          <a:xfrm>
            <a:off x="222250" y="6505575"/>
            <a:ext cx="735013"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r"/>
            <a:fld id="{A617E0D6-F450-43CD-BD75-91E46F36122E}" type="slidenum">
              <a:rPr lang="zh-CN" altLang="zh-CN" sz="1400">
                <a:latin typeface="Arial" panose="020B0604020202020204" pitchFamily="34" charset="0"/>
              </a:rPr>
              <a:pPr algn="r"/>
              <a:t>21</a:t>
            </a:fld>
            <a:endParaRPr lang="zh-CN" altLang="zh-CN" sz="1400">
              <a:latin typeface="Arial" panose="020B0604020202020204" pitchFamily="34" charset="0"/>
            </a:endParaRPr>
          </a:p>
        </p:txBody>
      </p:sp>
      <p:sp>
        <p:nvSpPr>
          <p:cNvPr id="24579" name="Rectangle 28"/>
          <p:cNvSpPr txBox="1">
            <a:spLocks noGrp="1" noChangeArrowheads="1"/>
          </p:cNvSpPr>
          <p:nvPr/>
        </p:nvSpPr>
        <p:spPr bwMode="auto">
          <a:xfrm>
            <a:off x="222250" y="6505575"/>
            <a:ext cx="735013"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r"/>
            <a:fld id="{5095D2AB-E5EB-4F0B-821D-A3D8432FCF6E}" type="slidenum">
              <a:rPr lang="zh-CN" altLang="zh-CN" sz="1400">
                <a:latin typeface="Arial" panose="020B0604020202020204" pitchFamily="34" charset="0"/>
              </a:rPr>
              <a:pPr algn="r"/>
              <a:t>21</a:t>
            </a:fld>
            <a:endParaRPr lang="zh-CN" altLang="zh-CN" sz="1400">
              <a:latin typeface="Arial" panose="020B0604020202020204" pitchFamily="34" charset="0"/>
            </a:endParaRPr>
          </a:p>
        </p:txBody>
      </p:sp>
      <p:sp>
        <p:nvSpPr>
          <p:cNvPr id="24580" name="Rectangle 2"/>
          <p:cNvSpPr>
            <a:spLocks noChangeArrowheads="1"/>
          </p:cNvSpPr>
          <p:nvPr/>
        </p:nvSpPr>
        <p:spPr bwMode="auto">
          <a:xfrm>
            <a:off x="468313" y="63500"/>
            <a:ext cx="714692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600">
                <a:solidFill>
                  <a:schemeClr val="tx1"/>
                </a:solidFill>
                <a:latin typeface="Arial Rounded MT Bold" panose="020F0704030504030204" pitchFamily="34" charset="0"/>
                <a:ea typeface="黑体" panose="02010609060101010101" pitchFamily="49" charset="-122"/>
              </a:defRPr>
            </a:lvl1pPr>
            <a:lvl2pPr>
              <a:defRPr sz="3600">
                <a:solidFill>
                  <a:schemeClr val="tx1"/>
                </a:solidFill>
                <a:latin typeface="Arial Rounded MT Bold" panose="020F0704030504030204" pitchFamily="34" charset="0"/>
                <a:ea typeface="黑体" panose="02010609060101010101" pitchFamily="49" charset="-122"/>
              </a:defRPr>
            </a:lvl2pPr>
            <a:lvl3pPr>
              <a:defRPr sz="3600">
                <a:solidFill>
                  <a:schemeClr val="tx1"/>
                </a:solidFill>
                <a:latin typeface="Arial Rounded MT Bold" panose="020F0704030504030204" pitchFamily="34" charset="0"/>
                <a:ea typeface="黑体" panose="02010609060101010101" pitchFamily="49" charset="-122"/>
              </a:defRPr>
            </a:lvl3pPr>
            <a:lvl4pPr>
              <a:defRPr sz="3600">
                <a:solidFill>
                  <a:schemeClr val="tx1"/>
                </a:solidFill>
                <a:latin typeface="Arial Rounded MT Bold" panose="020F0704030504030204" pitchFamily="34" charset="0"/>
                <a:ea typeface="黑体" panose="02010609060101010101" pitchFamily="49" charset="-122"/>
              </a:defRPr>
            </a:lvl4pPr>
            <a:lvl5pPr>
              <a:defRPr sz="3600">
                <a:solidFill>
                  <a:schemeClr val="tx1"/>
                </a:solidFill>
                <a:latin typeface="Arial Rounded MT Bold" panose="020F0704030504030204" pitchFamily="34" charset="0"/>
                <a:ea typeface="黑体" panose="02010609060101010101" pitchFamily="49" charset="-122"/>
              </a:defRPr>
            </a:lvl5pPr>
            <a:lvl6pPr marL="45720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6pPr>
            <a:lvl7pPr marL="91440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7pPr>
            <a:lvl8pPr marL="137160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8pPr>
            <a:lvl9pPr marL="1828800" fontAlgn="base">
              <a:spcBef>
                <a:spcPct val="0"/>
              </a:spcBef>
              <a:spcAft>
                <a:spcPct val="0"/>
              </a:spcAft>
              <a:defRPr sz="3600">
                <a:solidFill>
                  <a:schemeClr val="tx1"/>
                </a:solidFill>
                <a:latin typeface="Arial Rounded MT Bold" panose="020F0704030504030204" pitchFamily="34" charset="0"/>
                <a:ea typeface="黑体" panose="02010609060101010101" pitchFamily="49" charset="-122"/>
              </a:defRPr>
            </a:lvl9pPr>
          </a:lstStyle>
          <a:p>
            <a:r>
              <a:rPr lang="zh-CN" altLang="zh-CN" sz="4000">
                <a:latin typeface="华文楷体" panose="02010600040101010101" pitchFamily="2" charset="-122"/>
                <a:ea typeface="华文中宋" panose="02010600040101010101" pitchFamily="2" charset="-122"/>
              </a:rPr>
              <a:t>一、保理业务简单流程</a:t>
            </a:r>
            <a:endParaRPr lang="zh-CN" altLang="zh-CN" sz="4000">
              <a:ea typeface="华文中宋" panose="02010600040101010101" pitchFamily="2" charset="-122"/>
            </a:endParaRPr>
          </a:p>
        </p:txBody>
      </p:sp>
      <p:sp>
        <p:nvSpPr>
          <p:cNvPr id="24581" name="Rectangle 28"/>
          <p:cNvSpPr txBox="1">
            <a:spLocks noGrp="1" noChangeArrowheads="1"/>
          </p:cNvSpPr>
          <p:nvPr/>
        </p:nvSpPr>
        <p:spPr bwMode="auto">
          <a:xfrm>
            <a:off x="222250" y="6505575"/>
            <a:ext cx="735013"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r"/>
            <a:fld id="{E5252FED-F9A7-4272-AA23-3DAF6E2EF973}" type="slidenum">
              <a:rPr lang="zh-CN" altLang="zh-CN" sz="1400">
                <a:latin typeface="Arial" panose="020B0604020202020204" pitchFamily="34" charset="0"/>
              </a:rPr>
              <a:pPr algn="r"/>
              <a:t>21</a:t>
            </a:fld>
            <a:endParaRPr lang="zh-CN" altLang="zh-CN" sz="1400">
              <a:latin typeface="Arial" panose="020B0604020202020204" pitchFamily="34" charset="0"/>
            </a:endParaRPr>
          </a:p>
        </p:txBody>
      </p:sp>
      <p:sp>
        <p:nvSpPr>
          <p:cNvPr id="24582" name="Rectangle 28"/>
          <p:cNvSpPr txBox="1">
            <a:spLocks noGrp="1" noChangeArrowheads="1"/>
          </p:cNvSpPr>
          <p:nvPr/>
        </p:nvSpPr>
        <p:spPr bwMode="auto">
          <a:xfrm>
            <a:off x="222250" y="6505575"/>
            <a:ext cx="735013"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lgn="r"/>
            <a:fld id="{E1CD7A68-086F-457D-A49F-C91685BCA44D}" type="slidenum">
              <a:rPr lang="zh-CN" altLang="zh-CN" sz="1400">
                <a:latin typeface="Arial" panose="020B0604020202020204" pitchFamily="34" charset="0"/>
              </a:rPr>
              <a:pPr algn="r"/>
              <a:t>21</a:t>
            </a:fld>
            <a:endParaRPr lang="zh-CN" altLang="zh-CN" sz="1400">
              <a:latin typeface="Arial" panose="020B0604020202020204" pitchFamily="34" charset="0"/>
            </a:endParaRPr>
          </a:p>
        </p:txBody>
      </p:sp>
      <p:grpSp>
        <p:nvGrpSpPr>
          <p:cNvPr id="24583" name="Group 7"/>
          <p:cNvGrpSpPr>
            <a:grpSpLocks/>
          </p:cNvGrpSpPr>
          <p:nvPr/>
        </p:nvGrpSpPr>
        <p:grpSpPr bwMode="auto">
          <a:xfrm>
            <a:off x="933450" y="2079625"/>
            <a:ext cx="1287463" cy="1300163"/>
            <a:chOff x="0" y="0"/>
            <a:chExt cx="811" cy="819"/>
          </a:xfrm>
        </p:grpSpPr>
        <p:sp>
          <p:nvSpPr>
            <p:cNvPr id="24584" name="AutoShape 8"/>
            <p:cNvSpPr>
              <a:spLocks noChangeArrowheads="1"/>
            </p:cNvSpPr>
            <p:nvPr/>
          </p:nvSpPr>
          <p:spPr bwMode="auto">
            <a:xfrm>
              <a:off x="0" y="20"/>
              <a:ext cx="768" cy="672"/>
            </a:xfrm>
            <a:prstGeom prst="roundRect">
              <a:avLst>
                <a:gd name="adj" fmla="val 16667"/>
              </a:avLst>
            </a:prstGeom>
            <a:solidFill>
              <a:srgbClr val="0033CC"/>
            </a:solidFill>
            <a:ln w="9525" cmpd="sng">
              <a:round/>
              <a:headEnd/>
              <a:tailEnd/>
            </a:ln>
            <a:effectLst/>
            <a:scene3d>
              <a:camera prst="legacyObliqueTopLeft"/>
              <a:lightRig rig="legacyFlat3" dir="t"/>
            </a:scene3d>
            <a:sp3d extrusionH="430200" prstMaterial="legacyMatte">
              <a:bevelT w="13500" h="13500" prst="angle"/>
              <a:bevelB w="13500" h="13500" prst="angle"/>
              <a:extrusionClr>
                <a:srgbClr val="0033CC"/>
              </a:extrusionClr>
              <a:contourClr>
                <a:srgbClr val="0033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pic>
          <p:nvPicPr>
            <p:cNvPr id="24585" name="Picture 9" descr="BS0089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 y="389"/>
              <a:ext cx="638" cy="4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 Box 10"/>
            <p:cNvSpPr txBox="1">
              <a:spLocks noChangeArrowheads="1"/>
            </p:cNvSpPr>
            <p:nvPr/>
          </p:nvSpPr>
          <p:spPr bwMode="auto">
            <a:xfrm>
              <a:off x="163" y="0"/>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zh-CN" altLang="en-US" sz="1400" b="1">
                  <a:solidFill>
                    <a:schemeClr val="bg1"/>
                  </a:solidFill>
                  <a:effectLst>
                    <a:outerShdw blurRad="38100" dist="38100" dir="2700000" algn="tl">
                      <a:srgbClr val="C0C0C0"/>
                    </a:outerShdw>
                  </a:effectLst>
                  <a:latin typeface="Arial" panose="020B0604020202020204" pitchFamily="34" charset="0"/>
                </a:rPr>
                <a:t>银行</a:t>
              </a:r>
            </a:p>
          </p:txBody>
        </p:sp>
      </p:grpSp>
      <p:grpSp>
        <p:nvGrpSpPr>
          <p:cNvPr id="24587" name="Group 11"/>
          <p:cNvGrpSpPr>
            <a:grpSpLocks/>
          </p:cNvGrpSpPr>
          <p:nvPr/>
        </p:nvGrpSpPr>
        <p:grpSpPr bwMode="auto">
          <a:xfrm>
            <a:off x="6083300" y="2101850"/>
            <a:ext cx="1219200" cy="1069975"/>
            <a:chOff x="0" y="0"/>
            <a:chExt cx="768" cy="674"/>
          </a:xfrm>
        </p:grpSpPr>
        <p:sp>
          <p:nvSpPr>
            <p:cNvPr id="24588" name="AutoShape 12"/>
            <p:cNvSpPr>
              <a:spLocks noChangeArrowheads="1"/>
            </p:cNvSpPr>
            <p:nvPr/>
          </p:nvSpPr>
          <p:spPr bwMode="auto">
            <a:xfrm>
              <a:off x="0" y="2"/>
              <a:ext cx="768" cy="672"/>
            </a:xfrm>
            <a:prstGeom prst="roundRect">
              <a:avLst>
                <a:gd name="adj" fmla="val 16667"/>
              </a:avLst>
            </a:prstGeom>
            <a:solidFill>
              <a:srgbClr val="00CC66"/>
            </a:solidFill>
            <a:ln w="9525" cmpd="sng">
              <a:round/>
              <a:headEnd/>
              <a:tailEnd/>
            </a:ln>
            <a:effectLst/>
            <a:scene3d>
              <a:camera prst="legacyObliqueTopLeft"/>
              <a:lightRig rig="legacyFlat3" dir="t"/>
            </a:scene3d>
            <a:sp3d extrusionH="430200" prstMaterial="legacyMatte">
              <a:bevelT w="13500" h="13500" prst="angle"/>
              <a:bevelB w="13500" h="13500" prst="angle"/>
              <a:extrusionClr>
                <a:srgbClr val="00CC66"/>
              </a:extrusionClr>
              <a:contourClr>
                <a:srgbClr val="00CC6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24589" name="Text Box 13"/>
            <p:cNvSpPr txBox="1">
              <a:spLocks noChangeArrowheads="1"/>
            </p:cNvSpPr>
            <p:nvPr/>
          </p:nvSpPr>
          <p:spPr bwMode="auto">
            <a:xfrm>
              <a:off x="182" y="0"/>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zh-CN" altLang="zh-CN" sz="1400" b="1">
                  <a:solidFill>
                    <a:schemeClr val="bg1"/>
                  </a:solidFill>
                  <a:latin typeface="Arial" panose="020B0604020202020204" pitchFamily="34" charset="0"/>
                  <a:cs typeface="Times New Roman" panose="02020603050405020304" pitchFamily="18" charset="0"/>
                </a:rPr>
                <a:t>卖方</a:t>
              </a:r>
              <a:endParaRPr lang="zh-CN" altLang="zh-CN" sz="1400" b="1">
                <a:solidFill>
                  <a:schemeClr val="bg1"/>
                </a:solidFill>
                <a:effectLst>
                  <a:outerShdw blurRad="38100" dist="38100" dir="2700000" algn="tl">
                    <a:srgbClr val="C0C0C0"/>
                  </a:outerShdw>
                </a:effectLst>
                <a:latin typeface="Arial" panose="020B0604020202020204" pitchFamily="34" charset="0"/>
                <a:cs typeface="Times New Roman" panose="02020603050405020304" pitchFamily="18" charset="0"/>
              </a:endParaRPr>
            </a:p>
          </p:txBody>
        </p:sp>
        <p:pic>
          <p:nvPicPr>
            <p:cNvPr id="24590" name="Picture 14" descr="j020346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 y="224"/>
              <a:ext cx="644" cy="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4591" name="Group 15"/>
          <p:cNvGrpSpPr>
            <a:grpSpLocks/>
          </p:cNvGrpSpPr>
          <p:nvPr/>
        </p:nvGrpSpPr>
        <p:grpSpPr bwMode="auto">
          <a:xfrm>
            <a:off x="3495675" y="5502275"/>
            <a:ext cx="1219200" cy="1066800"/>
            <a:chOff x="0" y="0"/>
            <a:chExt cx="768" cy="672"/>
          </a:xfrm>
        </p:grpSpPr>
        <p:sp>
          <p:nvSpPr>
            <p:cNvPr id="24592" name="AutoShape 16"/>
            <p:cNvSpPr>
              <a:spLocks noChangeArrowheads="1"/>
            </p:cNvSpPr>
            <p:nvPr/>
          </p:nvSpPr>
          <p:spPr bwMode="auto">
            <a:xfrm>
              <a:off x="0" y="0"/>
              <a:ext cx="768" cy="672"/>
            </a:xfrm>
            <a:prstGeom prst="roundRect">
              <a:avLst>
                <a:gd name="adj" fmla="val 16667"/>
              </a:avLst>
            </a:prstGeom>
            <a:solidFill>
              <a:srgbClr val="CC3300"/>
            </a:solidFill>
            <a:ln w="9525" cmpd="sng">
              <a:round/>
              <a:headEnd/>
              <a:tailEnd/>
            </a:ln>
            <a:effectLst/>
            <a:scene3d>
              <a:camera prst="legacyObliqueTopLeft"/>
              <a:lightRig rig="legacyFlat3" dir="t"/>
            </a:scene3d>
            <a:sp3d extrusionH="430200" prstMaterial="legacyMatte">
              <a:bevelT w="13500" h="13500" prst="angle"/>
              <a:bevelB w="13500" h="13500" prst="angle"/>
              <a:extrusionClr>
                <a:srgbClr val="CC3300"/>
              </a:extrusionClr>
              <a:contourClr>
                <a:srgbClr val="CC33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p>
          </p:txBody>
        </p:sp>
        <p:sp>
          <p:nvSpPr>
            <p:cNvPr id="24593" name="Text Box 17"/>
            <p:cNvSpPr txBox="1">
              <a:spLocks noChangeArrowheads="1"/>
            </p:cNvSpPr>
            <p:nvPr/>
          </p:nvSpPr>
          <p:spPr bwMode="auto">
            <a:xfrm>
              <a:off x="217" y="34"/>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zh-CN" altLang="zh-CN" sz="1400" b="1">
                  <a:solidFill>
                    <a:schemeClr val="bg1"/>
                  </a:solidFill>
                  <a:latin typeface="Arial" panose="020B0604020202020204" pitchFamily="34" charset="0"/>
                  <a:cs typeface="Times New Roman" panose="02020603050405020304" pitchFamily="18" charset="0"/>
                </a:rPr>
                <a:t>买方</a:t>
              </a:r>
              <a:endParaRPr lang="zh-CN" altLang="zh-CN" sz="1400" b="1">
                <a:solidFill>
                  <a:schemeClr val="bg1"/>
                </a:solidFill>
                <a:effectLst>
                  <a:outerShdw blurRad="38100" dist="38100" dir="2700000" algn="tl">
                    <a:srgbClr val="C0C0C0"/>
                  </a:outerShdw>
                </a:effectLst>
                <a:latin typeface="Arial" panose="020B0604020202020204" pitchFamily="34" charset="0"/>
                <a:cs typeface="Times New Roman" panose="02020603050405020304" pitchFamily="18" charset="0"/>
              </a:endParaRPr>
            </a:p>
          </p:txBody>
        </p:sp>
        <p:pic>
          <p:nvPicPr>
            <p:cNvPr id="24594" name="Picture 18" descr="BS01144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 y="228"/>
              <a:ext cx="624"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4595" name="Group 19"/>
          <p:cNvGrpSpPr>
            <a:grpSpLocks/>
          </p:cNvGrpSpPr>
          <p:nvPr/>
        </p:nvGrpSpPr>
        <p:grpSpPr bwMode="auto">
          <a:xfrm>
            <a:off x="2270125" y="2540000"/>
            <a:ext cx="3568700" cy="457200"/>
            <a:chOff x="0" y="0"/>
            <a:chExt cx="2248" cy="288"/>
          </a:xfrm>
        </p:grpSpPr>
        <p:sp>
          <p:nvSpPr>
            <p:cNvPr id="24596" name="Line 20"/>
            <p:cNvSpPr>
              <a:spLocks noChangeShapeType="1"/>
            </p:cNvSpPr>
            <p:nvPr/>
          </p:nvSpPr>
          <p:spPr bwMode="auto">
            <a:xfrm>
              <a:off x="22" y="266"/>
              <a:ext cx="2226" cy="0"/>
            </a:xfrm>
            <a:prstGeom prst="line">
              <a:avLst/>
            </a:prstGeom>
            <a:noFill/>
            <a:ln w="38100" cmpd="sng">
              <a:solidFill>
                <a:srgbClr val="00008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597" name="Text Box 21"/>
            <p:cNvSpPr txBox="1">
              <a:spLocks noChangeArrowheads="1"/>
            </p:cNvSpPr>
            <p:nvPr/>
          </p:nvSpPr>
          <p:spPr bwMode="auto">
            <a:xfrm>
              <a:off x="0" y="0"/>
              <a:ext cx="1988"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a:pPr>
              <a:r>
                <a:rPr lang="zh-CN" altLang="zh-CN" b="1">
                  <a:solidFill>
                    <a:srgbClr val="000099"/>
                  </a:solidFill>
                  <a:latin typeface="Arial" panose="020B0604020202020204" pitchFamily="34" charset="0"/>
                  <a:ea typeface="华文楷体" panose="02010600040101010101" pitchFamily="2" charset="-122"/>
                </a:rPr>
                <a:t>提出保理业务申请</a:t>
              </a:r>
            </a:p>
          </p:txBody>
        </p:sp>
      </p:grpSp>
      <p:grpSp>
        <p:nvGrpSpPr>
          <p:cNvPr id="24598" name="Group 22"/>
          <p:cNvGrpSpPr>
            <a:grpSpLocks/>
          </p:cNvGrpSpPr>
          <p:nvPr/>
        </p:nvGrpSpPr>
        <p:grpSpPr bwMode="auto">
          <a:xfrm>
            <a:off x="5094288" y="2797175"/>
            <a:ext cx="484187" cy="2790825"/>
            <a:chOff x="0" y="0"/>
            <a:chExt cx="305" cy="1758"/>
          </a:xfrm>
        </p:grpSpPr>
        <p:sp>
          <p:nvSpPr>
            <p:cNvPr id="24599" name="Line 23"/>
            <p:cNvSpPr>
              <a:spLocks noChangeShapeType="1"/>
            </p:cNvSpPr>
            <p:nvPr/>
          </p:nvSpPr>
          <p:spPr bwMode="auto">
            <a:xfrm rot="18766562" flipH="1">
              <a:off x="-849" y="848"/>
              <a:ext cx="1758" cy="59"/>
            </a:xfrm>
            <a:prstGeom prst="line">
              <a:avLst/>
            </a:prstGeom>
            <a:noFill/>
            <a:ln w="38100" cmpd="sng">
              <a:solidFill>
                <a:srgbClr val="0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00" name="Text Box 24"/>
            <p:cNvSpPr txBox="1">
              <a:spLocks noChangeArrowheads="1"/>
            </p:cNvSpPr>
            <p:nvPr/>
          </p:nvSpPr>
          <p:spPr bwMode="auto">
            <a:xfrm rot="18766562">
              <a:off x="-545" y="774"/>
              <a:ext cx="1412"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3"/>
              </a:pPr>
              <a:r>
                <a:rPr lang="zh-CN" altLang="zh-CN" b="1">
                  <a:solidFill>
                    <a:srgbClr val="000099"/>
                  </a:solidFill>
                  <a:latin typeface="Arial" panose="020B0604020202020204" pitchFamily="34" charset="0"/>
                  <a:ea typeface="华文楷体" panose="02010600040101010101" pitchFamily="2" charset="-122"/>
                </a:rPr>
                <a:t>发货、验货</a:t>
              </a:r>
            </a:p>
          </p:txBody>
        </p:sp>
      </p:grpSp>
      <p:grpSp>
        <p:nvGrpSpPr>
          <p:cNvPr id="24601" name="Group 25"/>
          <p:cNvGrpSpPr>
            <a:grpSpLocks/>
          </p:cNvGrpSpPr>
          <p:nvPr/>
        </p:nvGrpSpPr>
        <p:grpSpPr bwMode="auto">
          <a:xfrm>
            <a:off x="2260600" y="2111375"/>
            <a:ext cx="3578225" cy="457200"/>
            <a:chOff x="0" y="0"/>
            <a:chExt cx="2254" cy="288"/>
          </a:xfrm>
        </p:grpSpPr>
        <p:sp>
          <p:nvSpPr>
            <p:cNvPr id="24602" name="Line 26"/>
            <p:cNvSpPr>
              <a:spLocks noChangeShapeType="1"/>
            </p:cNvSpPr>
            <p:nvPr/>
          </p:nvSpPr>
          <p:spPr bwMode="auto">
            <a:xfrm>
              <a:off x="28" y="272"/>
              <a:ext cx="2226" cy="0"/>
            </a:xfrm>
            <a:prstGeom prst="line">
              <a:avLst/>
            </a:prstGeom>
            <a:noFill/>
            <a:ln w="38100" cmpd="sng">
              <a:solidFill>
                <a:srgbClr val="0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03" name="Text Box 27"/>
            <p:cNvSpPr txBox="1">
              <a:spLocks noChangeArrowheads="1"/>
            </p:cNvSpPr>
            <p:nvPr/>
          </p:nvSpPr>
          <p:spPr bwMode="auto">
            <a:xfrm>
              <a:off x="0" y="0"/>
              <a:ext cx="1604"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2"/>
              </a:pPr>
              <a:r>
                <a:rPr lang="zh-CN" altLang="zh-CN" b="1">
                  <a:solidFill>
                    <a:srgbClr val="000099"/>
                  </a:solidFill>
                  <a:latin typeface="Arial" panose="020B0604020202020204" pitchFamily="34" charset="0"/>
                  <a:ea typeface="华文楷体" panose="02010600040101010101" pitchFamily="2" charset="-122"/>
                </a:rPr>
                <a:t>签订保理合同</a:t>
              </a:r>
            </a:p>
          </p:txBody>
        </p:sp>
      </p:grpSp>
      <p:sp>
        <p:nvSpPr>
          <p:cNvPr id="24604" name="Line 28"/>
          <p:cNvSpPr>
            <a:spLocks noChangeShapeType="1"/>
          </p:cNvSpPr>
          <p:nvPr/>
        </p:nvSpPr>
        <p:spPr bwMode="auto">
          <a:xfrm rot="2833438">
            <a:off x="1688306" y="4174332"/>
            <a:ext cx="2790825" cy="93662"/>
          </a:xfrm>
          <a:prstGeom prst="line">
            <a:avLst/>
          </a:prstGeom>
          <a:noFill/>
          <a:ln w="38100" cmpd="sng">
            <a:solidFill>
              <a:srgbClr val="0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05" name="Text Box 29"/>
          <p:cNvSpPr txBox="1">
            <a:spLocks noChangeArrowheads="1"/>
          </p:cNvSpPr>
          <p:nvPr/>
        </p:nvSpPr>
        <p:spPr bwMode="auto">
          <a:xfrm rot="2929510" flipH="1">
            <a:off x="1577975" y="3987800"/>
            <a:ext cx="254635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6"/>
            </a:pPr>
            <a:r>
              <a:rPr lang="zh-CN" altLang="zh-CN" b="1">
                <a:solidFill>
                  <a:srgbClr val="000099"/>
                </a:solidFill>
                <a:latin typeface="Arial" panose="020B0604020202020204" pitchFamily="34" charset="0"/>
                <a:ea typeface="华文楷体" panose="02010600040101010101" pitchFamily="2" charset="-122"/>
              </a:rPr>
              <a:t>账款到期催收</a:t>
            </a:r>
          </a:p>
        </p:txBody>
      </p:sp>
      <p:grpSp>
        <p:nvGrpSpPr>
          <p:cNvPr id="24606" name="Group 30"/>
          <p:cNvGrpSpPr>
            <a:grpSpLocks/>
          </p:cNvGrpSpPr>
          <p:nvPr/>
        </p:nvGrpSpPr>
        <p:grpSpPr bwMode="auto">
          <a:xfrm>
            <a:off x="2251075" y="1682750"/>
            <a:ext cx="3549650" cy="457200"/>
            <a:chOff x="0" y="0"/>
            <a:chExt cx="2236" cy="288"/>
          </a:xfrm>
        </p:grpSpPr>
        <p:sp>
          <p:nvSpPr>
            <p:cNvPr id="24607" name="Line 31"/>
            <p:cNvSpPr>
              <a:spLocks noChangeShapeType="1"/>
            </p:cNvSpPr>
            <p:nvPr/>
          </p:nvSpPr>
          <p:spPr bwMode="auto">
            <a:xfrm>
              <a:off x="10" y="272"/>
              <a:ext cx="2226" cy="0"/>
            </a:xfrm>
            <a:prstGeom prst="line">
              <a:avLst/>
            </a:prstGeom>
            <a:noFill/>
            <a:ln w="38100" cmpd="sng">
              <a:solidFill>
                <a:srgbClr val="00008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08" name="Text Box 32"/>
            <p:cNvSpPr txBox="1">
              <a:spLocks noChangeArrowheads="1"/>
            </p:cNvSpPr>
            <p:nvPr/>
          </p:nvSpPr>
          <p:spPr bwMode="auto">
            <a:xfrm>
              <a:off x="0" y="0"/>
              <a:ext cx="2012"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4"/>
              </a:pPr>
              <a:r>
                <a:rPr lang="zh-CN" altLang="zh-CN" b="1">
                  <a:solidFill>
                    <a:srgbClr val="000099"/>
                  </a:solidFill>
                  <a:latin typeface="Arial" panose="020B0604020202020204" pitchFamily="34" charset="0"/>
                  <a:ea typeface="华文楷体" panose="02010600040101010101" pitchFamily="2" charset="-122"/>
                </a:rPr>
                <a:t>转让应收账款债权</a:t>
              </a:r>
            </a:p>
          </p:txBody>
        </p:sp>
      </p:grpSp>
      <p:grpSp>
        <p:nvGrpSpPr>
          <p:cNvPr id="24609" name="Group 33"/>
          <p:cNvGrpSpPr>
            <a:grpSpLocks/>
          </p:cNvGrpSpPr>
          <p:nvPr/>
        </p:nvGrpSpPr>
        <p:grpSpPr bwMode="auto">
          <a:xfrm>
            <a:off x="1992313" y="2892425"/>
            <a:ext cx="538162" cy="2790825"/>
            <a:chOff x="0" y="0"/>
            <a:chExt cx="339" cy="1758"/>
          </a:xfrm>
        </p:grpSpPr>
        <p:sp>
          <p:nvSpPr>
            <p:cNvPr id="24610" name="Line 34"/>
            <p:cNvSpPr>
              <a:spLocks noChangeShapeType="1"/>
            </p:cNvSpPr>
            <p:nvPr/>
          </p:nvSpPr>
          <p:spPr bwMode="auto">
            <a:xfrm rot="2833438">
              <a:off x="-569" y="848"/>
              <a:ext cx="1758" cy="59"/>
            </a:xfrm>
            <a:prstGeom prst="line">
              <a:avLst/>
            </a:prstGeom>
            <a:noFill/>
            <a:ln w="38100" cmpd="sng">
              <a:solidFill>
                <a:srgbClr val="00008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11" name="Text Box 35"/>
            <p:cNvSpPr txBox="1">
              <a:spLocks noChangeArrowheads="1"/>
            </p:cNvSpPr>
            <p:nvPr/>
          </p:nvSpPr>
          <p:spPr bwMode="auto">
            <a:xfrm rot="3049662" flipH="1">
              <a:off x="-274" y="755"/>
              <a:ext cx="836"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7"/>
              </a:pPr>
              <a:r>
                <a:rPr lang="zh-CN" altLang="zh-CN" b="1">
                  <a:solidFill>
                    <a:srgbClr val="000099"/>
                  </a:solidFill>
                  <a:latin typeface="Arial" panose="020B0604020202020204" pitchFamily="34" charset="0"/>
                  <a:ea typeface="华文楷体" panose="02010600040101010101" pitchFamily="2" charset="-122"/>
                </a:rPr>
                <a:t>付款</a:t>
              </a:r>
            </a:p>
          </p:txBody>
        </p:sp>
      </p:grpSp>
      <p:grpSp>
        <p:nvGrpSpPr>
          <p:cNvPr id="24612" name="Group 36"/>
          <p:cNvGrpSpPr>
            <a:grpSpLocks/>
          </p:cNvGrpSpPr>
          <p:nvPr/>
        </p:nvGrpSpPr>
        <p:grpSpPr bwMode="auto">
          <a:xfrm>
            <a:off x="2251075" y="1273175"/>
            <a:ext cx="3597275" cy="457200"/>
            <a:chOff x="0" y="0"/>
            <a:chExt cx="2266" cy="288"/>
          </a:xfrm>
        </p:grpSpPr>
        <p:sp>
          <p:nvSpPr>
            <p:cNvPr id="24613" name="Line 37"/>
            <p:cNvSpPr>
              <a:spLocks noChangeShapeType="1"/>
            </p:cNvSpPr>
            <p:nvPr/>
          </p:nvSpPr>
          <p:spPr bwMode="auto">
            <a:xfrm>
              <a:off x="40" y="278"/>
              <a:ext cx="2226" cy="0"/>
            </a:xfrm>
            <a:prstGeom prst="line">
              <a:avLst/>
            </a:prstGeom>
            <a:noFill/>
            <a:ln w="38100" cmpd="sng">
              <a:solidFill>
                <a:srgbClr val="0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14" name="Text Box 38"/>
            <p:cNvSpPr txBox="1">
              <a:spLocks noChangeArrowheads="1"/>
            </p:cNvSpPr>
            <p:nvPr/>
          </p:nvSpPr>
          <p:spPr bwMode="auto">
            <a:xfrm>
              <a:off x="0" y="0"/>
              <a:ext cx="2180"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533400" indent="-533400">
                <a:defRPr sz="2400">
                  <a:solidFill>
                    <a:schemeClr val="tx1"/>
                  </a:solidFill>
                  <a:latin typeface="Times New Roman" panose="02020603050405020304" pitchFamily="18" charset="0"/>
                  <a:ea typeface="宋体" panose="02010600030101010101" pitchFamily="2" charset="-122"/>
                </a:defRPr>
              </a:lvl1pPr>
              <a:lvl2pPr marL="762000" indent="-304800">
                <a:defRPr sz="2400">
                  <a:solidFill>
                    <a:schemeClr val="tx1"/>
                  </a:solidFill>
                  <a:latin typeface="Times New Roman" panose="02020603050405020304" pitchFamily="18" charset="0"/>
                  <a:ea typeface="宋体" panose="02010600030101010101" pitchFamily="2" charset="-122"/>
                </a:defRPr>
              </a:lvl2pPr>
              <a:lvl3pPr marL="1219200" indent="-304800">
                <a:defRPr sz="2400">
                  <a:solidFill>
                    <a:schemeClr val="tx1"/>
                  </a:solidFill>
                  <a:latin typeface="Times New Roman" panose="02020603050405020304" pitchFamily="18" charset="0"/>
                  <a:ea typeface="宋体" panose="02010600030101010101" pitchFamily="2" charset="-122"/>
                </a:defRPr>
              </a:lvl3pPr>
              <a:lvl4pPr marL="1676400" indent="-304800">
                <a:defRPr sz="2400">
                  <a:solidFill>
                    <a:schemeClr val="tx1"/>
                  </a:solidFill>
                  <a:latin typeface="Times New Roman" panose="02020603050405020304" pitchFamily="18" charset="0"/>
                  <a:ea typeface="宋体" panose="02010600030101010101" pitchFamily="2" charset="-122"/>
                </a:defRPr>
              </a:lvl4pPr>
              <a:lvl5pPr marL="2133600" indent="-304800">
                <a:defRPr sz="2400">
                  <a:solidFill>
                    <a:schemeClr val="tx1"/>
                  </a:solidFill>
                  <a:latin typeface="Times New Roman" panose="02020603050405020304" pitchFamily="18" charset="0"/>
                  <a:ea typeface="宋体" panose="02010600030101010101" pitchFamily="2" charset="-122"/>
                </a:defRPr>
              </a:lvl5pPr>
              <a:lvl6pPr marL="25908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30480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5052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962400" indent="-304800" fontAlgn="base">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a:spcBef>
                  <a:spcPct val="20000"/>
                </a:spcBef>
                <a:buClr>
                  <a:srgbClr val="000099"/>
                </a:buClr>
                <a:buFont typeface="Wingdings" panose="05000000000000000000" pitchFamily="2" charset="2"/>
                <a:buAutoNum type="circleNumDbPlain" startAt="5"/>
              </a:pPr>
              <a:r>
                <a:rPr lang="zh-CN" altLang="zh-CN" b="1">
                  <a:solidFill>
                    <a:srgbClr val="000099"/>
                  </a:solidFill>
                  <a:latin typeface="Arial" panose="020B0604020202020204" pitchFamily="34" charset="0"/>
                  <a:ea typeface="华文楷体" panose="02010600040101010101" pitchFamily="2" charset="-122"/>
                </a:rPr>
                <a:t>审核发放保理预付款</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4595"/>
                                        </p:tgtEl>
                                        <p:attrNameLst>
                                          <p:attrName>style.visibility</p:attrName>
                                        </p:attrNameLst>
                                      </p:cBhvr>
                                      <p:to>
                                        <p:strVal val="visible"/>
                                      </p:to>
                                    </p:set>
                                    <p:animEffect transition="in" filter="blinds(horizontal)">
                                      <p:cBhvr>
                                        <p:cTn id="7" dur="500"/>
                                        <p:tgtEl>
                                          <p:spTgt spid="245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4601"/>
                                        </p:tgtEl>
                                        <p:attrNameLst>
                                          <p:attrName>style.visibility</p:attrName>
                                        </p:attrNameLst>
                                      </p:cBhvr>
                                      <p:to>
                                        <p:strVal val="visible"/>
                                      </p:to>
                                    </p:set>
                                    <p:animEffect transition="in" filter="blinds(horizontal)">
                                      <p:cBhvr>
                                        <p:cTn id="12" dur="500"/>
                                        <p:tgtEl>
                                          <p:spTgt spid="2460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4598"/>
                                        </p:tgtEl>
                                        <p:attrNameLst>
                                          <p:attrName>style.visibility</p:attrName>
                                        </p:attrNameLst>
                                      </p:cBhvr>
                                      <p:to>
                                        <p:strVal val="visible"/>
                                      </p:to>
                                    </p:set>
                                    <p:animEffect transition="in" filter="blinds(horizontal)">
                                      <p:cBhvr>
                                        <p:cTn id="17" dur="500"/>
                                        <p:tgtEl>
                                          <p:spTgt spid="245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4606"/>
                                        </p:tgtEl>
                                        <p:attrNameLst>
                                          <p:attrName>style.visibility</p:attrName>
                                        </p:attrNameLst>
                                      </p:cBhvr>
                                      <p:to>
                                        <p:strVal val="visible"/>
                                      </p:to>
                                    </p:set>
                                    <p:animEffect transition="in" filter="blinds(horizontal)">
                                      <p:cBhvr>
                                        <p:cTn id="22" dur="500"/>
                                        <p:tgtEl>
                                          <p:spTgt spid="2460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4612"/>
                                        </p:tgtEl>
                                        <p:attrNameLst>
                                          <p:attrName>style.visibility</p:attrName>
                                        </p:attrNameLst>
                                      </p:cBhvr>
                                      <p:to>
                                        <p:strVal val="visible"/>
                                      </p:to>
                                    </p:set>
                                    <p:animEffect transition="in" filter="blinds(horizontal)">
                                      <p:cBhvr>
                                        <p:cTn id="27" dur="500"/>
                                        <p:tgtEl>
                                          <p:spTgt spid="246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4604"/>
                                        </p:tgtEl>
                                        <p:attrNameLst>
                                          <p:attrName>style.visibility</p:attrName>
                                        </p:attrNameLst>
                                      </p:cBhvr>
                                      <p:to>
                                        <p:strVal val="visible"/>
                                      </p:to>
                                    </p:set>
                                    <p:animEffect transition="in" filter="blinds(horizontal)">
                                      <p:cBhvr>
                                        <p:cTn id="32" dur="500"/>
                                        <p:tgtEl>
                                          <p:spTgt spid="24604"/>
                                        </p:tgtEl>
                                      </p:cBhvr>
                                    </p:animEffect>
                                  </p:childTnLst>
                                </p:cTn>
                              </p:par>
                            </p:childTnLst>
                          </p:cTn>
                        </p:par>
                        <p:par>
                          <p:cTn id="33" fill="hold" nodeType="afterGroup">
                            <p:stCondLst>
                              <p:cond delay="500"/>
                            </p:stCondLst>
                            <p:childTnLst>
                              <p:par>
                                <p:cTn id="34" presetID="3" presetClass="entr" presetSubtype="10" fill="hold" grpId="0" nodeType="afterEffect">
                                  <p:stCondLst>
                                    <p:cond delay="0"/>
                                  </p:stCondLst>
                                  <p:childTnLst>
                                    <p:set>
                                      <p:cBhvr>
                                        <p:cTn id="35" dur="1" fill="hold">
                                          <p:stCondLst>
                                            <p:cond delay="0"/>
                                          </p:stCondLst>
                                        </p:cTn>
                                        <p:tgtEl>
                                          <p:spTgt spid="24605"/>
                                        </p:tgtEl>
                                        <p:attrNameLst>
                                          <p:attrName>style.visibility</p:attrName>
                                        </p:attrNameLst>
                                      </p:cBhvr>
                                      <p:to>
                                        <p:strVal val="visible"/>
                                      </p:to>
                                    </p:set>
                                    <p:animEffect transition="in" filter="blinds(horizontal)">
                                      <p:cBhvr>
                                        <p:cTn id="36" dur="500"/>
                                        <p:tgtEl>
                                          <p:spTgt spid="24605"/>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nodeType="clickEffect">
                                  <p:stCondLst>
                                    <p:cond delay="0"/>
                                  </p:stCondLst>
                                  <p:childTnLst>
                                    <p:set>
                                      <p:cBhvr>
                                        <p:cTn id="40" dur="1" fill="hold">
                                          <p:stCondLst>
                                            <p:cond delay="0"/>
                                          </p:stCondLst>
                                        </p:cTn>
                                        <p:tgtEl>
                                          <p:spTgt spid="24609"/>
                                        </p:tgtEl>
                                        <p:attrNameLst>
                                          <p:attrName>style.visibility</p:attrName>
                                        </p:attrNameLst>
                                      </p:cBhvr>
                                      <p:to>
                                        <p:strVal val="visible"/>
                                      </p:to>
                                    </p:set>
                                    <p:animEffect transition="in" filter="blinds(horizontal)">
                                      <p:cBhvr>
                                        <p:cTn id="41" dur="500"/>
                                        <p:tgtEl>
                                          <p:spTgt spid="24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4" grpId="0" animBg="1"/>
      <p:bldP spid="2460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AF74955F-0B2B-407F-ABBA-2F35B4881BC4}" type="datetime1">
              <a:rPr lang="zh-CN" altLang="en-US"/>
              <a:pPr/>
              <a:t>2015-06-22-Monday</a:t>
            </a:fld>
            <a:endParaRPr lang="zh-CN" altLang="en-US"/>
          </a:p>
        </p:txBody>
      </p:sp>
      <p:sp>
        <p:nvSpPr>
          <p:cNvPr id="5" name="灯片编号占位符 5"/>
          <p:cNvSpPr>
            <a:spLocks noGrp="1"/>
          </p:cNvSpPr>
          <p:nvPr>
            <p:ph type="sldNum" sz="quarter" idx="12"/>
          </p:nvPr>
        </p:nvSpPr>
        <p:spPr/>
        <p:txBody>
          <a:bodyPr/>
          <a:lstStyle/>
          <a:p>
            <a:fld id="{AF4493F1-76EB-409F-AB3A-C6CE8AC84598}" type="slidenum">
              <a:rPr lang="zh-CN" altLang="en-US"/>
              <a:pPr/>
              <a:t>22</a:t>
            </a:fld>
            <a:endParaRPr lang="zh-CN" altLang="en-US"/>
          </a:p>
        </p:txBody>
      </p:sp>
      <p:sp>
        <p:nvSpPr>
          <p:cNvPr id="25602" name="Rectangle 2"/>
          <p:cNvSpPr>
            <a:spLocks noGrp="1" noChangeArrowheads="1"/>
          </p:cNvSpPr>
          <p:nvPr>
            <p:ph type="title"/>
          </p:nvPr>
        </p:nvSpPr>
        <p:spPr>
          <a:xfrm>
            <a:off x="395288" y="-25400"/>
            <a:ext cx="8748712" cy="1141413"/>
          </a:xfrm>
        </p:spPr>
        <p:txBody>
          <a:bodyPr/>
          <a:lstStyle/>
          <a:p>
            <a:r>
              <a:rPr lang="zh-CN" altLang="zh-CN" sz="4000">
                <a:solidFill>
                  <a:schemeClr val="accent1"/>
                </a:solidFill>
                <a:ea typeface="华文中宋" panose="02010600040101010101" pitchFamily="2" charset="-122"/>
              </a:rPr>
              <a:t>二、国内保理业务特殊操作环节</a:t>
            </a:r>
          </a:p>
        </p:txBody>
      </p:sp>
      <p:sp>
        <p:nvSpPr>
          <p:cNvPr id="25603" name="Rectangle 3"/>
          <p:cNvSpPr>
            <a:spLocks noGrp="1" noChangeArrowheads="1"/>
          </p:cNvSpPr>
          <p:nvPr>
            <p:ph type="body" idx="1"/>
          </p:nvPr>
        </p:nvSpPr>
        <p:spPr>
          <a:xfrm>
            <a:off x="684213" y="1125538"/>
            <a:ext cx="8207375" cy="5330825"/>
          </a:xfrm>
        </p:spPr>
        <p:txBody>
          <a:bodyPr/>
          <a:lstStyle/>
          <a:p>
            <a:r>
              <a:rPr lang="zh-CN" altLang="zh-CN" sz="2400" b="1">
                <a:latin typeface="华文中宋" panose="02010600040101010101" pitchFamily="2" charset="-122"/>
                <a:ea typeface="华文中宋" panose="02010600040101010101" pitchFamily="2" charset="-122"/>
              </a:rPr>
              <a:t>无追索权保理业务（单保理）</a:t>
            </a:r>
          </a:p>
          <a:p>
            <a:pPr>
              <a:buFontTx/>
              <a:buNone/>
            </a:pPr>
            <a:r>
              <a:rPr lang="zh-CN" altLang="zh-CN" sz="2000">
                <a:latin typeface="华文中宋" panose="02010600040101010101" pitchFamily="2" charset="-122"/>
                <a:ea typeface="华文中宋" panose="02010600040101010101" pitchFamily="2" charset="-122"/>
              </a:rPr>
              <a:t>      -目前由总行专门开辟“绿色通道”，采用“名单制”方式专门核定客户保理额度</a:t>
            </a:r>
            <a:r>
              <a:rPr lang="zh-CN" altLang="zh-CN" sz="2800">
                <a:latin typeface="华文中宋" panose="02010600040101010101" pitchFamily="2" charset="-122"/>
                <a:ea typeface="华文中宋" panose="02010600040101010101" pitchFamily="2" charset="-122"/>
              </a:rPr>
              <a:t> </a:t>
            </a:r>
            <a:endParaRPr lang="zh-CN" altLang="zh-CN" sz="2400">
              <a:latin typeface="华文中宋" panose="02010600040101010101" pitchFamily="2" charset="-122"/>
              <a:ea typeface="华文中宋" panose="02010600040101010101" pitchFamily="2" charset="-122"/>
            </a:endParaRPr>
          </a:p>
          <a:p>
            <a:r>
              <a:rPr lang="zh-CN" altLang="zh-CN" sz="2400" b="1">
                <a:latin typeface="华文中宋" panose="02010600040101010101" pitchFamily="2" charset="-122"/>
                <a:ea typeface="华文中宋" panose="02010600040101010101" pitchFamily="2" charset="-122"/>
              </a:rPr>
              <a:t>无追索权保理业务（行业双保理）</a:t>
            </a:r>
            <a:endParaRPr lang="zh-CN" altLang="zh-CN" sz="2400">
              <a:latin typeface="华文中宋" panose="02010600040101010101" pitchFamily="2" charset="-122"/>
              <a:ea typeface="华文中宋" panose="02010600040101010101" pitchFamily="2" charset="-122"/>
            </a:endParaRPr>
          </a:p>
          <a:p>
            <a:pPr>
              <a:buFontTx/>
              <a:buNone/>
            </a:pPr>
            <a:r>
              <a:rPr lang="zh-CN" altLang="zh-CN" sz="2800">
                <a:latin typeface="华文中宋" panose="02010600040101010101" pitchFamily="2" charset="-122"/>
                <a:ea typeface="华文中宋" panose="02010600040101010101" pitchFamily="2" charset="-122"/>
              </a:rPr>
              <a:t>  </a:t>
            </a:r>
            <a:r>
              <a:rPr lang="zh-CN" altLang="zh-CN" sz="2000">
                <a:latin typeface="华文中宋" panose="02010600040101010101" pitchFamily="2" charset="-122"/>
                <a:ea typeface="华文中宋" panose="02010600040101010101" pitchFamily="2" charset="-122"/>
              </a:rPr>
              <a:t>-卖方经办行向买方经办行申请买方“共用额度”</a:t>
            </a:r>
          </a:p>
          <a:p>
            <a:pPr>
              <a:buFontTx/>
              <a:buNone/>
            </a:pPr>
            <a:r>
              <a:rPr lang="zh-CN" altLang="zh-CN" sz="2000">
                <a:latin typeface="华文中宋" panose="02010600040101010101" pitchFamily="2" charset="-122"/>
                <a:ea typeface="华文中宋" panose="02010600040101010101" pitchFamily="2" charset="-122"/>
              </a:rPr>
              <a:t>   -买方经办行核定买方“信用风险担保额度”作为卖方“共用额度”</a:t>
            </a:r>
          </a:p>
          <a:p>
            <a:r>
              <a:rPr lang="zh-CN" altLang="zh-CN" sz="2400" b="1">
                <a:latin typeface="华文中宋" panose="02010600040101010101" pitchFamily="2" charset="-122"/>
                <a:ea typeface="华文中宋" panose="02010600040101010101" pitchFamily="2" charset="-122"/>
              </a:rPr>
              <a:t>信用保险保理业务</a:t>
            </a:r>
            <a:endParaRPr lang="zh-CN" altLang="zh-CN" sz="2400">
              <a:latin typeface="华文中宋" panose="02010600040101010101" pitchFamily="2" charset="-122"/>
              <a:ea typeface="华文中宋" panose="02010600040101010101" pitchFamily="2" charset="-122"/>
            </a:endParaRPr>
          </a:p>
          <a:p>
            <a:pPr>
              <a:buFontTx/>
              <a:buNone/>
            </a:pPr>
            <a:r>
              <a:rPr lang="zh-CN" altLang="zh-CN" sz="2800">
                <a:latin typeface="华文中宋" panose="02010600040101010101" pitchFamily="2" charset="-122"/>
                <a:ea typeface="华文中宋" panose="02010600040101010101" pitchFamily="2" charset="-122"/>
              </a:rPr>
              <a:t>  -</a:t>
            </a:r>
            <a:r>
              <a:rPr lang="zh-CN" altLang="zh-CN" sz="2000">
                <a:latin typeface="华文中宋" panose="02010600040101010101" pitchFamily="2" charset="-122"/>
                <a:ea typeface="华文中宋" panose="02010600040101010101" pitchFamily="2" charset="-122"/>
              </a:rPr>
              <a:t>总行在保理系统中维护保险公司一般受信额度 </a:t>
            </a:r>
          </a:p>
          <a:p>
            <a:pPr>
              <a:buFontTx/>
              <a:buNone/>
            </a:pPr>
            <a:r>
              <a:rPr lang="zh-CN" altLang="zh-CN" sz="2000">
                <a:latin typeface="华文中宋" panose="02010600040101010101" pitchFamily="2" charset="-122"/>
                <a:ea typeface="华文中宋" panose="02010600040101010101" pitchFamily="2" charset="-122"/>
              </a:rPr>
              <a:t>  -《赔款转让协议》</a:t>
            </a:r>
          </a:p>
          <a:p>
            <a:r>
              <a:rPr lang="zh-CN" altLang="zh-CN" sz="2400" b="1">
                <a:latin typeface="华文中宋" panose="02010600040101010101" pitchFamily="2" charset="-122"/>
                <a:ea typeface="华文中宋" panose="02010600040101010101" pitchFamily="2" charset="-122"/>
              </a:rPr>
              <a:t>第三方担保保理业务</a:t>
            </a:r>
          </a:p>
          <a:p>
            <a:pPr>
              <a:buFontTx/>
              <a:buNone/>
            </a:pPr>
            <a:r>
              <a:rPr lang="zh-CN" altLang="zh-CN" sz="2800">
                <a:latin typeface="华文中宋" panose="02010600040101010101" pitchFamily="2" charset="-122"/>
                <a:ea typeface="华文中宋" panose="02010600040101010101" pitchFamily="2" charset="-122"/>
              </a:rPr>
              <a:t>  </a:t>
            </a:r>
            <a:r>
              <a:rPr lang="zh-CN" altLang="zh-CN" sz="2000">
                <a:latin typeface="华文中宋" panose="02010600040101010101" pitchFamily="2" charset="-122"/>
                <a:ea typeface="华文中宋" panose="02010600040101010101" pitchFamily="2" charset="-122"/>
              </a:rPr>
              <a:t>-签订《担保协议》</a:t>
            </a:r>
          </a:p>
          <a:p>
            <a:pPr>
              <a:buFontTx/>
              <a:buNone/>
            </a:pPr>
            <a:endParaRPr lang="zh-CN" altLang="zh-CN" sz="2000"/>
          </a:p>
          <a:p>
            <a:pPr>
              <a:buFontTx/>
              <a:buNone/>
            </a:pPr>
            <a:endParaRPr lang="zh-CN" altLang="zh-CN" sz="28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3"/>
          <p:cNvSpPr>
            <a:spLocks noGrp="1"/>
          </p:cNvSpPr>
          <p:nvPr>
            <p:ph type="dt" sz="half" idx="10"/>
          </p:nvPr>
        </p:nvSpPr>
        <p:spPr/>
        <p:txBody>
          <a:bodyPr/>
          <a:lstStyle/>
          <a:p>
            <a:fld id="{048805D7-9095-4EB9-8461-6A3778E6B7B7}" type="datetime1">
              <a:rPr lang="zh-CN" altLang="en-US"/>
              <a:pPr/>
              <a:t>2015-06-22-Monday</a:t>
            </a:fld>
            <a:endParaRPr lang="zh-CN" altLang="en-US"/>
          </a:p>
        </p:txBody>
      </p:sp>
      <p:sp>
        <p:nvSpPr>
          <p:cNvPr id="4" name="灯片编号占位符 5"/>
          <p:cNvSpPr>
            <a:spLocks noGrp="1"/>
          </p:cNvSpPr>
          <p:nvPr>
            <p:ph type="sldNum" sz="quarter" idx="12"/>
          </p:nvPr>
        </p:nvSpPr>
        <p:spPr/>
        <p:txBody>
          <a:bodyPr/>
          <a:lstStyle/>
          <a:p>
            <a:fld id="{1B855754-F3C4-4277-9B0A-49F11F57B45C}" type="slidenum">
              <a:rPr lang="zh-CN" altLang="en-US"/>
              <a:pPr/>
              <a:t>23</a:t>
            </a:fld>
            <a:endParaRPr lang="zh-CN" altLang="en-US"/>
          </a:p>
        </p:txBody>
      </p:sp>
      <p:sp>
        <p:nvSpPr>
          <p:cNvPr id="26626" name="Rectangle 2"/>
          <p:cNvSpPr>
            <a:spLocks noGrp="1" noChangeArrowheads="1"/>
          </p:cNvSpPr>
          <p:nvPr>
            <p:ph type="title"/>
          </p:nvPr>
        </p:nvSpPr>
        <p:spPr>
          <a:xfrm>
            <a:off x="990600" y="1628775"/>
            <a:ext cx="7793038" cy="2952750"/>
          </a:xfrm>
        </p:spPr>
        <p:txBody>
          <a:bodyPr/>
          <a:lstStyle/>
          <a:p>
            <a:pPr algn="ctr"/>
            <a:r>
              <a:rPr lang="zh-CN" altLang="zh-CN" sz="6000" b="1">
                <a:solidFill>
                  <a:srgbClr val="0000FF"/>
                </a:solidFill>
                <a:effectLst>
                  <a:outerShdw blurRad="38100" dist="38100" dir="2700000" algn="tl">
                    <a:srgbClr val="C0C0C0"/>
                  </a:outerShdw>
                </a:effectLst>
                <a:latin typeface="华文中宋" panose="02010600040101010101" pitchFamily="2" charset="-122"/>
                <a:ea typeface="华文中宋" panose="02010600040101010101" pitchFamily="2" charset="-122"/>
              </a:rPr>
              <a:t>谢 谢 大 家！</a:t>
            </a:r>
          </a:p>
        </p:txBody>
      </p:sp>
    </p:spTree>
  </p:cSld>
  <p:clrMapOvr>
    <a:masterClrMapping/>
  </p:clrMapOvr>
  <p:transition/>
</p:sld>
</file>

<file path=ppt/theme/theme1.xml><?xml version="1.0" encoding="utf-8"?>
<a:theme xmlns:a="http://schemas.openxmlformats.org/drawingml/2006/main" name="世界地图">
  <a:themeElements>
    <a:clrScheme name="世界地图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世界地图">
      <a:majorFont>
        <a:latin typeface="Arial Rounded MT Bold"/>
        <a:ea typeface="黑体"/>
        <a:cs typeface=""/>
      </a:majorFont>
      <a:minorFont>
        <a:latin typeface="Arial Rounded MT Bold"/>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zh-CN"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世界地图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世界地图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世界地图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世界地图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世界地图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世界地图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世界地图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世界地图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世界地图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世界地图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世界地图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世界地图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CDESIGNH</Template>
  <TotalTime>2</TotalTime>
  <Pages>0</Pages>
  <Words>1043</Words>
  <Characters>0</Characters>
  <Application>Microsoft Office PowerPoint</Application>
  <DocSecurity>0</DocSecurity>
  <PresentationFormat>全屏显示(4:3)</PresentationFormat>
  <Lines>0</Lines>
  <Paragraphs>261</Paragraphs>
  <Slides>23</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彩虹黑体</vt:lpstr>
      <vt:lpstr>仿宋_GB2312</vt:lpstr>
      <vt:lpstr>黑体</vt:lpstr>
      <vt:lpstr>华文楷体</vt:lpstr>
      <vt:lpstr>华文中宋</vt:lpstr>
      <vt:lpstr>楷体_GB2312</vt:lpstr>
      <vt:lpstr>隶书</vt:lpstr>
      <vt:lpstr>宋体</vt:lpstr>
      <vt:lpstr>Arial</vt:lpstr>
      <vt:lpstr>Arial Rounded MT Bold</vt:lpstr>
      <vt:lpstr>Tahoma</vt:lpstr>
      <vt:lpstr>Times New Roman</vt:lpstr>
      <vt:lpstr>Wingdings</vt:lpstr>
      <vt:lpstr>世界地图</vt:lpstr>
      <vt:lpstr> </vt:lpstr>
      <vt:lpstr>PowerPoint 演示文稿</vt:lpstr>
      <vt:lpstr>第一章    保理业务概述</vt:lpstr>
      <vt:lpstr>一、国内保理业务定义</vt:lpstr>
      <vt:lpstr>二、保理业务的主要服务功能</vt:lpstr>
      <vt:lpstr>三、保理业务的几方关系人</vt:lpstr>
      <vt:lpstr>四、保理业务的作用　</vt:lpstr>
      <vt:lpstr>PowerPoint 演示文稿</vt:lpstr>
      <vt:lpstr>五、保理与传统流贷的比较</vt:lpstr>
      <vt:lpstr>六、保理业务收费</vt:lpstr>
      <vt:lpstr>八、保理业务的分类　</vt:lpstr>
      <vt:lpstr>九、客户选择 </vt:lpstr>
      <vt:lpstr>第二章 国内保理业务主要内容和操作流程</vt:lpstr>
      <vt:lpstr>第一节  我行国内保理业务主要内容</vt:lpstr>
      <vt:lpstr>一、额度管理</vt:lpstr>
      <vt:lpstr>二、最高预付款额度</vt:lpstr>
      <vt:lpstr>三、额度占用原则</vt:lpstr>
      <vt:lpstr>四、保理条件</vt:lpstr>
      <vt:lpstr>PowerPoint 演示文稿</vt:lpstr>
      <vt:lpstr>第二节  操作流程</vt:lpstr>
      <vt:lpstr>PowerPoint 演示文稿</vt:lpstr>
      <vt:lpstr>二、国内保理业务特殊操作环节</vt:lpstr>
      <vt:lpstr>谢 谢 大 家！</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Yankun Zhang</dc:creator>
  <cp:keywords/>
  <dc:description/>
  <cp:lastModifiedBy>张艳坤</cp:lastModifiedBy>
  <cp:revision>341</cp:revision>
  <cp:lastPrinted>1601-01-01T00:00:00Z</cp:lastPrinted>
  <dcterms:created xsi:type="dcterms:W3CDTF">1601-01-01T00:00:00Z</dcterms:created>
  <dcterms:modified xsi:type="dcterms:W3CDTF">2015-06-22T15:44:11Z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2052-6.6.0.2461</vt:lpwstr>
  </property>
</Properties>
</file>