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handoutMasterIdLst>
    <p:handoutMasterId r:id="rId53"/>
  </p:handoutMasterIdLst>
  <p:sldIdLst>
    <p:sldId id="257" r:id="rId2"/>
    <p:sldId id="258" r:id="rId3"/>
    <p:sldId id="259" r:id="rId4"/>
    <p:sldId id="265" r:id="rId5"/>
    <p:sldId id="266" r:id="rId6"/>
    <p:sldId id="314" r:id="rId7"/>
    <p:sldId id="315" r:id="rId8"/>
    <p:sldId id="316" r:id="rId9"/>
    <p:sldId id="317" r:id="rId10"/>
    <p:sldId id="318" r:id="rId11"/>
    <p:sldId id="260" r:id="rId12"/>
    <p:sldId id="313" r:id="rId13"/>
    <p:sldId id="296" r:id="rId14"/>
    <p:sldId id="279" r:id="rId15"/>
    <p:sldId id="302" r:id="rId16"/>
    <p:sldId id="294" r:id="rId17"/>
    <p:sldId id="301" r:id="rId18"/>
    <p:sldId id="305" r:id="rId19"/>
    <p:sldId id="280" r:id="rId20"/>
    <p:sldId id="293" r:id="rId21"/>
    <p:sldId id="348" r:id="rId22"/>
    <p:sldId id="262" r:id="rId23"/>
    <p:sldId id="285" r:id="rId24"/>
    <p:sldId id="329" r:id="rId25"/>
    <p:sldId id="330" r:id="rId26"/>
    <p:sldId id="331" r:id="rId27"/>
    <p:sldId id="320" r:id="rId28"/>
    <p:sldId id="332" r:id="rId29"/>
    <p:sldId id="333" r:id="rId30"/>
    <p:sldId id="334" r:id="rId31"/>
    <p:sldId id="335" r:id="rId32"/>
    <p:sldId id="336" r:id="rId33"/>
    <p:sldId id="288" r:id="rId34"/>
    <p:sldId id="339" r:id="rId35"/>
    <p:sldId id="289" r:id="rId36"/>
    <p:sldId id="295" r:id="rId37"/>
    <p:sldId id="340" r:id="rId38"/>
    <p:sldId id="286" r:id="rId39"/>
    <p:sldId id="292" r:id="rId40"/>
    <p:sldId id="341" r:id="rId41"/>
    <p:sldId id="342" r:id="rId42"/>
    <p:sldId id="345" r:id="rId43"/>
    <p:sldId id="346" r:id="rId44"/>
    <p:sldId id="347" r:id="rId45"/>
    <p:sldId id="263" r:id="rId46"/>
    <p:sldId id="290" r:id="rId47"/>
    <p:sldId id="261" r:id="rId48"/>
    <p:sldId id="281" r:id="rId49"/>
    <p:sldId id="282" r:id="rId50"/>
    <p:sldId id="283" r:id="rId51"/>
    <p:sldId id="284" r:id="rId52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hlink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hlink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hlink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hlink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hlink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hlink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hlink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hlink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hlink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8" autoAdjust="0"/>
    <p:restoredTop sz="94655" autoAdjust="0"/>
  </p:normalViewPr>
  <p:slideViewPr>
    <p:cSldViewPr>
      <p:cViewPr varScale="1">
        <p:scale>
          <a:sx n="70" d="100"/>
          <a:sy n="70" d="100"/>
        </p:scale>
        <p:origin x="138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522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522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A7005C55-70A1-42FC-94FB-3BCECD22457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17881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7171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717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717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7174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7175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7176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717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17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17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7180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8288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7181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7182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7183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7184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4DC66D14-C03E-44D9-A93A-3B5A7E6745B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A4FD88-023F-4B4B-8F58-88F03C5948E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048450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F5C3D8-90BB-4219-81DF-5074B7F42E5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78177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AB9DD5-0C60-490D-B3B1-4427C80AEFE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422485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4E03E6-5346-488A-B4C4-7AE9E6A97C1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131912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9910A6-932F-478D-A932-527818B962D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18986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1B25EB-E39F-41D1-B5C8-74EA32D8456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48531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B5E1D1-99D5-45BE-BD63-F32AB278A95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3385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6C6DF8-723A-40E1-9EAE-D0026FCA9EA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12248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84353C-F645-4B8F-A519-D364990B85C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605956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0" y="617538"/>
            <a:ext cx="1951038" cy="55149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617538"/>
            <a:ext cx="5700712" cy="55149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39C6CB-15ED-4A7C-81FA-97D24E2CA05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77779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zh-CN">
              <a:solidFill>
                <a:schemeClr val="tx1"/>
              </a:solidFill>
            </a:endParaRP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zh-CN">
              <a:solidFill>
                <a:schemeClr val="tx1"/>
              </a:solidFill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zh-CN">
              <a:solidFill>
                <a:schemeClr val="tx1"/>
              </a:solidFill>
            </a:endParaRPr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zh-CN">
              <a:solidFill>
                <a:schemeClr val="tx1"/>
              </a:solidFill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zh-CN">
              <a:solidFill>
                <a:schemeClr val="tx1"/>
              </a:solidFill>
            </a:endParaRPr>
          </a:p>
        </p:txBody>
      </p:sp>
      <p:sp>
        <p:nvSpPr>
          <p:cNvPr id="6151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zh-CN">
              <a:solidFill>
                <a:schemeClr val="tx1"/>
              </a:solidFill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zh-CN">
              <a:solidFill>
                <a:schemeClr val="tx1"/>
              </a:solidFill>
            </a:endParaRPr>
          </a:p>
        </p:txBody>
      </p:sp>
      <p:sp>
        <p:nvSpPr>
          <p:cNvPr id="615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617538"/>
            <a:ext cx="7793037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615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15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324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400">
                <a:solidFill>
                  <a:schemeClr val="tx1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615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3246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kumimoji="0" sz="1400">
                <a:solidFill>
                  <a:schemeClr val="tx1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615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324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400">
                <a:solidFill>
                  <a:schemeClr val="tx1"/>
                </a:solidFill>
              </a:defRPr>
            </a:lvl1pPr>
          </a:lstStyle>
          <a:p>
            <a:fld id="{B7656A4B-2110-42C2-A893-0EEA6961E7A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kumimoji="1"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13" Type="http://schemas.openxmlformats.org/officeDocument/2006/relationships/image" Target="../media/image6.wmf"/><Relationship Id="rId3" Type="http://schemas.openxmlformats.org/officeDocument/2006/relationships/audio" Target="../media/audio1.wav"/><Relationship Id="rId7" Type="http://schemas.openxmlformats.org/officeDocument/2006/relationships/image" Target="../media/image3.wmf"/><Relationship Id="rId12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5.wmf"/><Relationship Id="rId5" Type="http://schemas.openxmlformats.org/officeDocument/2006/relationships/image" Target="../media/image2.wmf"/><Relationship Id="rId10" Type="http://schemas.openxmlformats.org/officeDocument/2006/relationships/oleObject" Target="../embeddings/oleObject4.bin"/><Relationship Id="rId4" Type="http://schemas.openxmlformats.org/officeDocument/2006/relationships/oleObject" Target="../embeddings/oleObject1.bin"/><Relationship Id="rId9" Type="http://schemas.openxmlformats.org/officeDocument/2006/relationships/image" Target="../media/image4.w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3" Type="http://schemas.openxmlformats.org/officeDocument/2006/relationships/audio" Target="../media/audio1.wav"/><Relationship Id="rId7" Type="http://schemas.openxmlformats.org/officeDocument/2006/relationships/image" Target="../media/image8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7.wmf"/><Relationship Id="rId4" Type="http://schemas.openxmlformats.org/officeDocument/2006/relationships/oleObject" Target="../embeddings/oleObject6.bin"/><Relationship Id="rId9" Type="http://schemas.openxmlformats.org/officeDocument/2006/relationships/image" Target="../media/image9.wm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0.wmf"/><Relationship Id="rId4" Type="http://schemas.openxmlformats.org/officeDocument/2006/relationships/oleObject" Target="../embeddings/oleObject9.bin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12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1.bin"/><Relationship Id="rId5" Type="http://schemas.openxmlformats.org/officeDocument/2006/relationships/image" Target="../media/image11.wmf"/><Relationship Id="rId4" Type="http://schemas.openxmlformats.org/officeDocument/2006/relationships/oleObject" Target="../embeddings/oleObject10.bin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/>
              <a:t>财务报表分析</a:t>
            </a:r>
            <a:r>
              <a:rPr lang="zh-CN" altLang="en-US"/>
              <a:t> 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/>
          </a:p>
          <a:p>
            <a:endParaRPr lang="en-US" altLang="zh-CN"/>
          </a:p>
        </p:txBody>
      </p:sp>
      <p:pic>
        <p:nvPicPr>
          <p:cNvPr id="3076" name="Picture 4" descr="BS00554_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2590800"/>
            <a:ext cx="3975100" cy="346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build="p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主要内容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zh-CN" altLang="en-US"/>
              <a:t>财务分析概述</a:t>
            </a:r>
          </a:p>
          <a:p>
            <a:pPr>
              <a:lnSpc>
                <a:spcPct val="90000"/>
              </a:lnSpc>
            </a:pPr>
            <a:r>
              <a:rPr lang="zh-CN" altLang="en-US"/>
              <a:t>分项分析</a:t>
            </a:r>
          </a:p>
          <a:p>
            <a:pPr lvl="1">
              <a:lnSpc>
                <a:spcPct val="90000"/>
              </a:lnSpc>
            </a:pPr>
            <a:r>
              <a:rPr lang="zh-CN" altLang="en-US"/>
              <a:t>盈利能力分析</a:t>
            </a:r>
          </a:p>
          <a:p>
            <a:pPr lvl="1">
              <a:lnSpc>
                <a:spcPct val="90000"/>
              </a:lnSpc>
            </a:pPr>
            <a:r>
              <a:rPr lang="zh-CN" altLang="en-US"/>
              <a:t>偿债能力分析</a:t>
            </a:r>
          </a:p>
          <a:p>
            <a:pPr lvl="1">
              <a:lnSpc>
                <a:spcPct val="90000"/>
              </a:lnSpc>
            </a:pPr>
            <a:r>
              <a:rPr lang="zh-CN" altLang="en-US"/>
              <a:t>资产管理效率分析</a:t>
            </a:r>
          </a:p>
          <a:p>
            <a:pPr lvl="1">
              <a:lnSpc>
                <a:spcPct val="90000"/>
              </a:lnSpc>
            </a:pPr>
            <a:r>
              <a:rPr lang="zh-CN" altLang="en-US"/>
              <a:t>现金流量分析</a:t>
            </a:r>
          </a:p>
          <a:p>
            <a:pPr lvl="1">
              <a:lnSpc>
                <a:spcPct val="90000"/>
              </a:lnSpc>
            </a:pPr>
            <a:r>
              <a:rPr lang="zh-CN" altLang="en-US"/>
              <a:t>上市公司主要财务比率</a:t>
            </a:r>
          </a:p>
          <a:p>
            <a:pPr>
              <a:lnSpc>
                <a:spcPct val="90000"/>
              </a:lnSpc>
            </a:pPr>
            <a:r>
              <a:rPr lang="zh-CN" altLang="en-US"/>
              <a:t>综合分析：杜邦分析体系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build="p" autoUpdateAnimBg="0"/>
      <p:bldP spid="8195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第一节   财务分析概述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>
              <a:lnSpc>
                <a:spcPct val="90000"/>
              </a:lnSpc>
            </a:pPr>
            <a:r>
              <a:rPr lang="zh-CN" altLang="en-US" b="1"/>
              <a:t>一、 财务分析基本概念</a:t>
            </a:r>
          </a:p>
          <a:p>
            <a:pPr lvl="1" algn="just">
              <a:lnSpc>
                <a:spcPct val="90000"/>
              </a:lnSpc>
            </a:pPr>
            <a:r>
              <a:rPr lang="zh-CN" altLang="en-US" b="1"/>
              <a:t>内部分析与外部分析</a:t>
            </a:r>
          </a:p>
          <a:p>
            <a:pPr lvl="1" algn="just">
              <a:lnSpc>
                <a:spcPct val="90000"/>
              </a:lnSpc>
            </a:pPr>
            <a:r>
              <a:rPr lang="zh-CN" altLang="en-US" b="1"/>
              <a:t>资产负债表分析和利润表分析</a:t>
            </a:r>
          </a:p>
          <a:p>
            <a:pPr lvl="1" algn="just">
              <a:lnSpc>
                <a:spcPct val="90000"/>
              </a:lnSpc>
            </a:pPr>
            <a:r>
              <a:rPr lang="zh-CN" altLang="en-US" b="1"/>
              <a:t>比率分析与趋势分析</a:t>
            </a:r>
          </a:p>
          <a:p>
            <a:pPr algn="just">
              <a:lnSpc>
                <a:spcPct val="90000"/>
              </a:lnSpc>
            </a:pPr>
            <a:r>
              <a:rPr lang="zh-CN" altLang="en-US"/>
              <a:t>二、财务分析的主要方法</a:t>
            </a:r>
          </a:p>
          <a:p>
            <a:pPr lvl="1" algn="just">
              <a:lnSpc>
                <a:spcPct val="90000"/>
              </a:lnSpc>
            </a:pPr>
            <a:r>
              <a:rPr lang="zh-CN" altLang="en-US"/>
              <a:t>结构分析法</a:t>
            </a:r>
          </a:p>
          <a:p>
            <a:pPr lvl="1" algn="just">
              <a:lnSpc>
                <a:spcPct val="90000"/>
              </a:lnSpc>
            </a:pPr>
            <a:r>
              <a:rPr lang="zh-CN" altLang="en-US"/>
              <a:t>比率分析法</a:t>
            </a:r>
          </a:p>
          <a:p>
            <a:pPr lvl="1" algn="just">
              <a:lnSpc>
                <a:spcPct val="90000"/>
              </a:lnSpc>
            </a:pPr>
            <a:r>
              <a:rPr lang="zh-CN" altLang="en-US"/>
              <a:t>趋势分析法</a:t>
            </a:r>
          </a:p>
          <a:p>
            <a:pPr>
              <a:lnSpc>
                <a:spcPct val="90000"/>
              </a:lnSpc>
            </a:pPr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 build="p" autoUpdateAnimBg="0"/>
      <p:bldP spid="1027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第一节   财务分析概述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zh-CN" altLang="en-US"/>
              <a:t>三、财务报表分析的程序</a:t>
            </a:r>
          </a:p>
          <a:p>
            <a:pPr algn="just"/>
            <a:r>
              <a:rPr lang="zh-CN" altLang="en-US"/>
              <a:t>（一）明确财务分析的目的</a:t>
            </a:r>
          </a:p>
          <a:p>
            <a:pPr algn="just"/>
            <a:r>
              <a:rPr lang="zh-CN" altLang="en-US"/>
              <a:t>（二）收集有关信息资料</a:t>
            </a:r>
          </a:p>
          <a:p>
            <a:pPr algn="just"/>
            <a:r>
              <a:rPr lang="zh-CN" altLang="en-US"/>
              <a:t>（三）选择适当的分析方法</a:t>
            </a:r>
          </a:p>
          <a:p>
            <a:pPr algn="just"/>
            <a:r>
              <a:rPr lang="zh-CN" altLang="en-US"/>
              <a:t>（四）发现财务管理中存在的问题</a:t>
            </a:r>
          </a:p>
          <a:p>
            <a:pPr algn="just"/>
            <a:r>
              <a:rPr lang="zh-CN" altLang="en-US"/>
              <a:t>（五）提出改善财务状况的具体方案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build="p" autoUpdateAnimBg="0"/>
      <p:bldP spid="16387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第一节   财务分析概述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>
              <a:lnSpc>
                <a:spcPct val="90000"/>
              </a:lnSpc>
            </a:pPr>
            <a:r>
              <a:rPr lang="zh-CN" altLang="en-US"/>
              <a:t>四、判别财务指标优劣的标准</a:t>
            </a:r>
          </a:p>
          <a:p>
            <a:pPr lvl="1" algn="just">
              <a:lnSpc>
                <a:spcPct val="90000"/>
              </a:lnSpc>
            </a:pPr>
            <a:r>
              <a:rPr lang="zh-CN" altLang="en-US"/>
              <a:t>（一）经验数据标准</a:t>
            </a:r>
          </a:p>
          <a:p>
            <a:pPr lvl="1" algn="just">
              <a:lnSpc>
                <a:spcPct val="90000"/>
              </a:lnSpc>
            </a:pPr>
            <a:r>
              <a:rPr lang="zh-CN" altLang="en-US"/>
              <a:t>（二）历史数据标准</a:t>
            </a:r>
          </a:p>
          <a:p>
            <a:pPr lvl="1" algn="just">
              <a:lnSpc>
                <a:spcPct val="90000"/>
              </a:lnSpc>
            </a:pPr>
            <a:r>
              <a:rPr lang="zh-CN" altLang="en-US"/>
              <a:t>（三）行业数据标准</a:t>
            </a:r>
          </a:p>
          <a:p>
            <a:pPr lvl="1" algn="just">
              <a:lnSpc>
                <a:spcPct val="90000"/>
              </a:lnSpc>
            </a:pPr>
            <a:r>
              <a:rPr lang="zh-CN" altLang="en-US"/>
              <a:t>（四）预算数据标准</a:t>
            </a:r>
          </a:p>
          <a:p>
            <a:pPr algn="just">
              <a:lnSpc>
                <a:spcPct val="90000"/>
              </a:lnSpc>
            </a:pPr>
            <a:r>
              <a:rPr lang="zh-CN" altLang="en-US"/>
              <a:t>五、报表分析的局限性</a:t>
            </a:r>
          </a:p>
          <a:p>
            <a:pPr lvl="1" algn="just">
              <a:lnSpc>
                <a:spcPct val="90000"/>
              </a:lnSpc>
            </a:pPr>
            <a:r>
              <a:rPr lang="zh-CN" altLang="en-US"/>
              <a:t>报表本身的局限性</a:t>
            </a:r>
          </a:p>
          <a:p>
            <a:pPr lvl="1" algn="just">
              <a:lnSpc>
                <a:spcPct val="90000"/>
              </a:lnSpc>
            </a:pPr>
            <a:r>
              <a:rPr lang="zh-CN" altLang="en-US"/>
              <a:t>比较标准的局限性</a:t>
            </a:r>
          </a:p>
          <a:p>
            <a:pPr algn="just">
              <a:lnSpc>
                <a:spcPct val="90000"/>
              </a:lnSpc>
            </a:pPr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build="p" autoUpdateAnimBg="0"/>
      <p:bldP spid="17411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800" b="1">
                <a:ea typeface="黑体" pitchFamily="2" charset="-122"/>
              </a:rPr>
              <a:t>多套规则</a:t>
            </a:r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zh-CN" altLang="en-US" sz="2400" b="1"/>
              <a:t>会计法   </a:t>
            </a:r>
            <a:r>
              <a:rPr lang="en-US" altLang="zh-CN" sz="2400" b="1">
                <a:latin typeface="Times New Roman" panose="02020603050405020304" pitchFamily="18" charset="0"/>
              </a:rPr>
              <a:t>—————</a:t>
            </a:r>
            <a:r>
              <a:rPr lang="en-US" altLang="zh-CN" sz="2400" b="1"/>
              <a:t> </a:t>
            </a:r>
            <a:r>
              <a:rPr lang="zh-CN" altLang="en-US" sz="2400" b="1">
                <a:solidFill>
                  <a:srgbClr val="66FF66"/>
                </a:solidFill>
              </a:rPr>
              <a:t>所有企业</a:t>
            </a:r>
          </a:p>
          <a:p>
            <a:pPr>
              <a:lnSpc>
                <a:spcPct val="80000"/>
              </a:lnSpc>
            </a:pPr>
            <a:r>
              <a:rPr lang="zh-CN" altLang="en-US" sz="2400" b="1"/>
              <a:t>企业会计制度 </a:t>
            </a:r>
            <a:r>
              <a:rPr lang="en-US" altLang="zh-CN" sz="2400" b="1">
                <a:latin typeface="Times New Roman" panose="02020603050405020304" pitchFamily="18" charset="0"/>
              </a:rPr>
              <a:t>————</a:t>
            </a:r>
            <a:r>
              <a:rPr lang="en-US" altLang="zh-CN" sz="2400" b="1"/>
              <a:t>  </a:t>
            </a:r>
            <a:r>
              <a:rPr lang="zh-CN" altLang="en-US" sz="2400" b="1">
                <a:solidFill>
                  <a:srgbClr val="66FF66"/>
                </a:solidFill>
              </a:rPr>
              <a:t>企业按其行业选择会计制度</a:t>
            </a:r>
          </a:p>
          <a:p>
            <a:pPr>
              <a:lnSpc>
                <a:spcPct val="80000"/>
              </a:lnSpc>
            </a:pPr>
            <a:r>
              <a:rPr lang="zh-CN" altLang="en-US" sz="2400" b="1"/>
              <a:t>外商投资企业会计制度 </a:t>
            </a:r>
            <a:r>
              <a:rPr lang="en-US" altLang="zh-CN" sz="2400" b="1">
                <a:latin typeface="Times New Roman" panose="02020603050405020304" pitchFamily="18" charset="0"/>
              </a:rPr>
              <a:t>——</a:t>
            </a:r>
            <a:r>
              <a:rPr lang="en-US" altLang="zh-CN" sz="2400" b="1"/>
              <a:t> </a:t>
            </a:r>
            <a:r>
              <a:rPr lang="zh-CN" altLang="en-US" sz="2400" b="1">
                <a:solidFill>
                  <a:srgbClr val="66FF66"/>
                </a:solidFill>
              </a:rPr>
              <a:t>三资企业使用</a:t>
            </a:r>
          </a:p>
          <a:p>
            <a:pPr>
              <a:lnSpc>
                <a:spcPct val="80000"/>
              </a:lnSpc>
            </a:pPr>
            <a:r>
              <a:rPr lang="zh-CN" altLang="en-US" sz="2400" b="1"/>
              <a:t>（股份公司会计制度  </a:t>
            </a:r>
            <a:r>
              <a:rPr lang="en-US" altLang="zh-CN" sz="2400" b="1">
                <a:latin typeface="Times New Roman" panose="02020603050405020304" pitchFamily="18" charset="0"/>
              </a:rPr>
              <a:t>——</a:t>
            </a:r>
            <a:r>
              <a:rPr lang="en-US" altLang="zh-CN" sz="2400" b="1"/>
              <a:t>      </a:t>
            </a:r>
            <a:r>
              <a:rPr lang="zh-CN" altLang="en-US" sz="2400" b="1">
                <a:solidFill>
                  <a:srgbClr val="66FF66"/>
                </a:solidFill>
              </a:rPr>
              <a:t>股份公司使用</a:t>
            </a:r>
            <a:endParaRPr lang="zh-CN" altLang="en-US" sz="2400" b="1"/>
          </a:p>
          <a:p>
            <a:pPr>
              <a:lnSpc>
                <a:spcPct val="80000"/>
              </a:lnSpc>
            </a:pPr>
            <a:r>
              <a:rPr lang="zh-CN" altLang="en-US" sz="2400" b="1"/>
              <a:t>具体会计准则   </a:t>
            </a:r>
            <a:r>
              <a:rPr lang="en-US" altLang="zh-CN" sz="2400" b="1">
                <a:latin typeface="Times New Roman" panose="02020603050405020304" pitchFamily="18" charset="0"/>
              </a:rPr>
              <a:t>—</a:t>
            </a:r>
            <a:r>
              <a:rPr lang="en-US" altLang="zh-CN" sz="2400" b="1"/>
              <a:t> </a:t>
            </a:r>
            <a:r>
              <a:rPr lang="en-US" altLang="zh-CN" sz="2400" b="1">
                <a:latin typeface="Times New Roman" panose="02020603050405020304" pitchFamily="18" charset="0"/>
              </a:rPr>
              <a:t>——</a:t>
            </a:r>
            <a:r>
              <a:rPr lang="en-US" altLang="zh-CN" sz="2400" b="1"/>
              <a:t>  </a:t>
            </a:r>
            <a:r>
              <a:rPr lang="zh-CN" altLang="en-US" sz="2400" b="1">
                <a:solidFill>
                  <a:srgbClr val="66FF66"/>
                </a:solidFill>
              </a:rPr>
              <a:t>大部分只适用于股份公司， </a:t>
            </a:r>
          </a:p>
          <a:p>
            <a:pPr lvl="1">
              <a:lnSpc>
                <a:spcPct val="80000"/>
              </a:lnSpc>
              <a:buFont typeface="Wingdings" pitchFamily="2" charset="2"/>
              <a:buNone/>
            </a:pPr>
            <a:r>
              <a:rPr lang="zh-CN" altLang="en-US" sz="2000" b="1">
                <a:solidFill>
                  <a:srgbClr val="66FF66"/>
                </a:solidFill>
              </a:rPr>
              <a:t>                                               </a:t>
            </a:r>
            <a:r>
              <a:rPr lang="zh-CN" altLang="en-US" sz="2400" b="1">
                <a:solidFill>
                  <a:srgbClr val="66FF66"/>
                </a:solidFill>
              </a:rPr>
              <a:t>几个准则</a:t>
            </a:r>
            <a:r>
              <a:rPr lang="zh-CN" altLang="en-US" sz="2000" b="1">
                <a:solidFill>
                  <a:srgbClr val="66FF66"/>
                </a:solidFill>
              </a:rPr>
              <a:t> </a:t>
            </a:r>
            <a:r>
              <a:rPr lang="zh-CN" altLang="en-US" sz="2400" b="1">
                <a:solidFill>
                  <a:srgbClr val="66FF66"/>
                </a:solidFill>
              </a:rPr>
              <a:t>适用于所有企业</a:t>
            </a:r>
          </a:p>
          <a:p>
            <a:pPr>
              <a:lnSpc>
                <a:spcPct val="80000"/>
              </a:lnSpc>
            </a:pPr>
            <a:r>
              <a:rPr lang="zh-CN" altLang="en-US" sz="2400" b="1"/>
              <a:t>补充规定   </a:t>
            </a:r>
            <a:r>
              <a:rPr lang="en-US" altLang="zh-CN" sz="2400" b="1">
                <a:latin typeface="Times New Roman" panose="02020603050405020304" pitchFamily="18" charset="0"/>
              </a:rPr>
              <a:t>—————</a:t>
            </a:r>
            <a:r>
              <a:rPr lang="en-US" altLang="zh-CN" sz="2400" b="1"/>
              <a:t>    </a:t>
            </a:r>
            <a:r>
              <a:rPr lang="zh-CN" altLang="en-US" sz="2400" b="1">
                <a:solidFill>
                  <a:srgbClr val="66FF66"/>
                </a:solidFill>
              </a:rPr>
              <a:t>与具体会计准则相同</a:t>
            </a:r>
          </a:p>
          <a:p>
            <a:pPr>
              <a:lnSpc>
                <a:spcPct val="80000"/>
              </a:lnSpc>
            </a:pPr>
            <a:r>
              <a:rPr lang="zh-CN" altLang="en-US" sz="2400" b="1"/>
              <a:t>税务会计  </a:t>
            </a:r>
            <a:r>
              <a:rPr lang="en-US" altLang="zh-CN" sz="2400" b="1">
                <a:latin typeface="Times New Roman" panose="02020603050405020304" pitchFamily="18" charset="0"/>
              </a:rPr>
              <a:t>——————</a:t>
            </a:r>
            <a:r>
              <a:rPr lang="en-US" altLang="zh-CN" sz="2400" b="1"/>
              <a:t>  </a:t>
            </a:r>
            <a:r>
              <a:rPr lang="zh-CN" altLang="en-US" sz="2400" b="1">
                <a:solidFill>
                  <a:srgbClr val="66FF66"/>
                </a:solidFill>
              </a:rPr>
              <a:t>与财务会计的异同</a:t>
            </a:r>
          </a:p>
          <a:p>
            <a:pPr>
              <a:lnSpc>
                <a:spcPct val="80000"/>
              </a:lnSpc>
            </a:pPr>
            <a:endParaRPr lang="zh-CN" altLang="en-US" sz="2400" b="1">
              <a:solidFill>
                <a:srgbClr val="66FF66"/>
              </a:solidFill>
            </a:endParaRPr>
          </a:p>
          <a:p>
            <a:pPr>
              <a:lnSpc>
                <a:spcPct val="8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 b="1" i="1">
                <a:solidFill>
                  <a:srgbClr val="FF0000"/>
                </a:solidFill>
              </a:rPr>
              <a:t>         </a:t>
            </a:r>
            <a:r>
              <a:rPr lang="zh-CN" altLang="en-US" sz="2800" b="1" i="1" u="sng">
                <a:solidFill>
                  <a:srgbClr val="FF0000"/>
                </a:solidFill>
              </a:rPr>
              <a:t>不同企业使用不同的</a:t>
            </a:r>
            <a:r>
              <a:rPr lang="zh-CN" altLang="en-US" sz="2800" b="1" i="1" u="sng">
                <a:solidFill>
                  <a:srgbClr val="FF0000"/>
                </a:solidFill>
                <a:latin typeface="Times New Roman" panose="02020603050405020304" pitchFamily="18" charset="0"/>
              </a:rPr>
              <a:t>“</a:t>
            </a:r>
            <a:r>
              <a:rPr lang="zh-CN" altLang="en-US" sz="2800" b="1" i="1" u="sng">
                <a:solidFill>
                  <a:srgbClr val="FF0000"/>
                </a:solidFill>
              </a:rPr>
              <a:t>游戏规则</a:t>
            </a:r>
            <a:r>
              <a:rPr lang="zh-CN" altLang="en-US" sz="2800" b="1" i="1" u="sng">
                <a:solidFill>
                  <a:srgbClr val="FF0000"/>
                </a:solidFill>
                <a:latin typeface="Times New Roman" panose="02020603050405020304" pitchFamily="18" charset="0"/>
              </a:rPr>
              <a:t>”</a:t>
            </a:r>
            <a:endParaRPr lang="zh-CN" altLang="en-US" sz="2800" b="1" i="1" u="sng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72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72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727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727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727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6" grpId="0"/>
      <p:bldP spid="7270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b="1"/>
              <a:t>多元分析主体：各自立场的差异很难把握？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/>
              <a:t>康佳近年财务指标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grpSp>
        <p:nvGrpSpPr>
          <p:cNvPr id="74756" name="Group 4"/>
          <p:cNvGrpSpPr>
            <a:grpSpLocks/>
          </p:cNvGrpSpPr>
          <p:nvPr/>
        </p:nvGrpSpPr>
        <p:grpSpPr bwMode="auto">
          <a:xfrm>
            <a:off x="304800" y="1828800"/>
            <a:ext cx="8839200" cy="4572000"/>
            <a:chOff x="192" y="1152"/>
            <a:chExt cx="5568" cy="2880"/>
          </a:xfrm>
        </p:grpSpPr>
        <p:sp>
          <p:nvSpPr>
            <p:cNvPr id="74757" name="Text Box 5"/>
            <p:cNvSpPr txBox="1">
              <a:spLocks noChangeArrowheads="1"/>
            </p:cNvSpPr>
            <p:nvPr/>
          </p:nvSpPr>
          <p:spPr bwMode="auto">
            <a:xfrm>
              <a:off x="192" y="1200"/>
              <a:ext cx="5568" cy="270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 </a:t>
              </a:r>
              <a:r>
                <a:rPr lang="zh-CN" altLang="en-US" b="1" u="sng">
                  <a:solidFill>
                    <a:schemeClr val="tx1"/>
                  </a:solidFill>
                  <a:latin typeface="Times New Roman" panose="02020603050405020304" pitchFamily="18" charset="0"/>
                </a:rPr>
                <a:t>项     目             </a:t>
              </a:r>
              <a:r>
                <a:rPr lang="en-US" altLang="zh-CN" b="1" u="sng">
                  <a:solidFill>
                    <a:schemeClr val="tx1"/>
                  </a:solidFill>
                  <a:latin typeface="Times New Roman" panose="02020603050405020304" pitchFamily="18" charset="0"/>
                </a:rPr>
                <a:t>2001</a:t>
              </a:r>
              <a:r>
                <a:rPr lang="zh-CN" altLang="en-US" b="1" u="sng">
                  <a:solidFill>
                    <a:schemeClr val="tx1"/>
                  </a:solidFill>
                  <a:latin typeface="Times New Roman" panose="02020603050405020304" pitchFamily="18" charset="0"/>
                </a:rPr>
                <a:t>年     </a:t>
              </a:r>
              <a:r>
                <a:rPr lang="en-US" altLang="zh-CN" b="1" u="sng">
                  <a:solidFill>
                    <a:schemeClr val="tx1"/>
                  </a:solidFill>
                  <a:latin typeface="Times New Roman" panose="02020603050405020304" pitchFamily="18" charset="0"/>
                </a:rPr>
                <a:t>2000</a:t>
              </a:r>
              <a:r>
                <a:rPr lang="zh-CN" altLang="en-US" b="1" u="sng">
                  <a:solidFill>
                    <a:schemeClr val="tx1"/>
                  </a:solidFill>
                  <a:latin typeface="Times New Roman" panose="02020603050405020304" pitchFamily="18" charset="0"/>
                </a:rPr>
                <a:t>年调整后      </a:t>
              </a:r>
              <a:r>
                <a:rPr lang="en-US" altLang="zh-CN" b="1" u="sng">
                  <a:solidFill>
                    <a:schemeClr val="tx1"/>
                  </a:solidFill>
                  <a:latin typeface="Times New Roman" panose="02020603050405020304" pitchFamily="18" charset="0"/>
                </a:rPr>
                <a:t>2000</a:t>
              </a:r>
              <a:r>
                <a:rPr lang="zh-CN" altLang="en-US" b="1" u="sng">
                  <a:solidFill>
                    <a:schemeClr val="tx1"/>
                  </a:solidFill>
                  <a:latin typeface="Times New Roman" panose="02020603050405020304" pitchFamily="18" charset="0"/>
                </a:rPr>
                <a:t>年调整前   </a:t>
              </a:r>
              <a:r>
                <a:rPr lang="en-US" altLang="zh-CN" b="1" u="sng">
                  <a:solidFill>
                    <a:schemeClr val="tx1"/>
                  </a:solidFill>
                  <a:latin typeface="Times New Roman" panose="02020603050405020304" pitchFamily="18" charset="0"/>
                </a:rPr>
                <a:t>1999</a:t>
              </a:r>
              <a:r>
                <a:rPr lang="zh-CN" altLang="en-US" b="1" u="sng">
                  <a:solidFill>
                    <a:schemeClr val="tx1"/>
                  </a:solidFill>
                  <a:latin typeface="Times New Roman" panose="02020603050405020304" pitchFamily="18" charset="0"/>
                </a:rPr>
                <a:t>年</a:t>
              </a:r>
            </a:p>
            <a:p>
              <a:pPr>
                <a:spcBef>
                  <a:spcPct val="50000"/>
                </a:spcBef>
              </a:pPr>
              <a:r>
                <a:rPr lang="zh-CN" altLang="en-US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净利润 （亿元） </a:t>
              </a:r>
              <a:r>
                <a:rPr lang="en-US" altLang="zh-CN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—6.9          2.14                   2.2 4                      4.97</a:t>
              </a:r>
            </a:p>
            <a:p>
              <a:pPr>
                <a:spcBef>
                  <a:spcPct val="50000"/>
                </a:spcBef>
              </a:pPr>
              <a:r>
                <a:rPr lang="zh-CN" altLang="en-US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扣除后净利润     </a:t>
              </a:r>
              <a:r>
                <a:rPr lang="en-US" altLang="zh-CN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—7.20         2.15                    2.25                      2.05</a:t>
              </a:r>
            </a:p>
            <a:p>
              <a:pPr>
                <a:spcBef>
                  <a:spcPct val="50000"/>
                </a:spcBef>
              </a:pPr>
              <a:r>
                <a:rPr lang="zh-CN" altLang="en-US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摊薄</a:t>
              </a:r>
              <a:r>
                <a:rPr lang="en-US" altLang="zh-CN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EPS</a:t>
              </a:r>
              <a:r>
                <a:rPr lang="zh-CN" altLang="en-US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（元） </a:t>
              </a:r>
              <a:r>
                <a:rPr lang="en-US" altLang="zh-CN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— 1.16        0.357                 0.374                  0.901</a:t>
              </a:r>
            </a:p>
            <a:p>
              <a:pPr>
                <a:spcBef>
                  <a:spcPct val="50000"/>
                </a:spcBef>
              </a:pPr>
              <a:r>
                <a:rPr lang="zh-CN" altLang="en-US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加权</a:t>
              </a:r>
              <a:r>
                <a:rPr lang="en-US" altLang="zh-CN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EPS </a:t>
              </a:r>
              <a:r>
                <a:rPr lang="zh-CN" altLang="en-US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（元） </a:t>
              </a:r>
              <a:r>
                <a:rPr lang="en-US" altLang="zh-CN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— 1.16       0.357                 0.374                  1.083</a:t>
              </a:r>
            </a:p>
            <a:p>
              <a:pPr>
                <a:spcBef>
                  <a:spcPct val="50000"/>
                </a:spcBef>
              </a:pPr>
              <a:r>
                <a:rPr lang="en-US" altLang="zh-CN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ROE                     —24.18      5.98                    6.22                  14.32</a:t>
              </a:r>
            </a:p>
            <a:p>
              <a:pPr>
                <a:spcBef>
                  <a:spcPct val="50000"/>
                </a:spcBef>
              </a:pPr>
              <a:r>
                <a:rPr lang="zh-CN" altLang="en-US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每股经营</a:t>
              </a:r>
            </a:p>
            <a:p>
              <a:pPr>
                <a:spcBef>
                  <a:spcPct val="50000"/>
                </a:spcBef>
              </a:pPr>
              <a:r>
                <a:rPr lang="zh-CN" altLang="en-US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现金净流量       </a:t>
              </a:r>
              <a:r>
                <a:rPr lang="en-US" altLang="zh-CN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1.2014         — 0.0223         —0.0092</a:t>
              </a:r>
              <a:r>
                <a:rPr lang="en-US" altLang="zh-CN" b="1">
                  <a:solidFill>
                    <a:schemeClr val="bg1"/>
                  </a:solidFill>
                  <a:latin typeface="Times New Roman" panose="02020603050405020304" pitchFamily="18" charset="0"/>
                </a:rPr>
                <a:t>              </a:t>
              </a:r>
              <a:r>
                <a:rPr lang="en-US" altLang="zh-CN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0.7</a:t>
              </a:r>
            </a:p>
          </p:txBody>
        </p:sp>
        <p:sp>
          <p:nvSpPr>
            <p:cNvPr id="74758" name="Line 6"/>
            <p:cNvSpPr>
              <a:spLocks noChangeShapeType="1"/>
            </p:cNvSpPr>
            <p:nvPr/>
          </p:nvSpPr>
          <p:spPr bwMode="auto">
            <a:xfrm>
              <a:off x="288" y="1152"/>
              <a:ext cx="5376" cy="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74759" name="Line 7"/>
            <p:cNvSpPr>
              <a:spLocks noChangeShapeType="1"/>
            </p:cNvSpPr>
            <p:nvPr/>
          </p:nvSpPr>
          <p:spPr bwMode="auto">
            <a:xfrm>
              <a:off x="192" y="4032"/>
              <a:ext cx="5568" cy="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74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/>
              <a:t>媒体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2800" b="1"/>
              <a:t>①</a:t>
            </a:r>
            <a:r>
              <a:rPr lang="zh-CN" altLang="en-US" sz="2800" b="1"/>
              <a:t>康佳出现巨额的主要原因之一就是盲目多元化的投资，康佳单独做彩电是不会发生亏损的。（国务院发展研究中心陆刃波语）</a:t>
            </a:r>
          </a:p>
          <a:p>
            <a:r>
              <a:rPr lang="zh-CN" altLang="en-US" sz="2800" b="1"/>
              <a:t>②</a:t>
            </a:r>
            <a:r>
              <a:rPr lang="zh-CN" altLang="en-US" sz="2800" b="1">
                <a:latin typeface="Times New Roman" panose="02020603050405020304" pitchFamily="18" charset="0"/>
              </a:rPr>
              <a:t>“</a:t>
            </a:r>
            <a:r>
              <a:rPr lang="zh-CN" altLang="en-US" sz="2800" b="1"/>
              <a:t>就目前来看，康佳要想扭亏可谓</a:t>
            </a:r>
            <a:r>
              <a:rPr lang="zh-CN" altLang="en-US" sz="2800" b="1">
                <a:latin typeface="Times New Roman" panose="02020603050405020304" pitchFamily="18" charset="0"/>
              </a:rPr>
              <a:t>“</a:t>
            </a:r>
            <a:r>
              <a:rPr lang="zh-CN" altLang="en-US" sz="2800" b="1"/>
              <a:t>难于上青天</a:t>
            </a:r>
            <a:r>
              <a:rPr lang="zh-CN" altLang="en-US" sz="2800" b="1">
                <a:latin typeface="Times New Roman" panose="02020603050405020304" pitchFamily="18" charset="0"/>
              </a:rPr>
              <a:t>”</a:t>
            </a:r>
            <a:r>
              <a:rPr lang="zh-CN" altLang="en-US" sz="2800" b="1"/>
              <a:t>，预料今年康佳还会亏损，</a:t>
            </a:r>
            <a:r>
              <a:rPr lang="en-US" altLang="zh-CN" sz="2800" b="1"/>
              <a:t>ST</a:t>
            </a:r>
            <a:r>
              <a:rPr lang="zh-CN" altLang="en-US" sz="2800" b="1"/>
              <a:t>肯定不会逃脱了，甚至亏损幅度还要加大。</a:t>
            </a:r>
            <a:r>
              <a:rPr lang="zh-CN" altLang="en-US" sz="2800" b="1">
                <a:latin typeface="Times New Roman" panose="02020603050405020304" pitchFamily="18" charset="0"/>
              </a:rPr>
              <a:t>”</a:t>
            </a:r>
            <a:r>
              <a:rPr lang="zh-CN" altLang="en-US" sz="2800" b="1"/>
              <a:t>  </a:t>
            </a:r>
            <a:r>
              <a:rPr lang="en-US" altLang="zh-CN" sz="2800" b="1">
                <a:latin typeface="Times New Roman" panose="02020603050405020304" pitchFamily="18" charset="0"/>
              </a:rPr>
              <a:t>——</a:t>
            </a:r>
            <a:r>
              <a:rPr lang="zh-CN" altLang="en-US" sz="2800" b="1"/>
              <a:t>庞亚辉</a:t>
            </a:r>
            <a:r>
              <a:rPr lang="en-US" altLang="zh-CN" sz="2800" b="1"/>
              <a:t>《</a:t>
            </a:r>
            <a:r>
              <a:rPr lang="zh-CN" altLang="en-US" sz="2800" b="1"/>
              <a:t>康佳不能承受巨亏之重</a:t>
            </a:r>
            <a:r>
              <a:rPr lang="en-US" altLang="zh-CN" sz="2800" b="1"/>
              <a:t>》</a:t>
            </a:r>
            <a:r>
              <a:rPr lang="zh-CN" altLang="en-US" sz="2800" b="1">
                <a:solidFill>
                  <a:srgbClr val="66FF66"/>
                </a:solidFill>
              </a:rPr>
              <a:t>摘自</a:t>
            </a:r>
            <a:r>
              <a:rPr lang="en-US" altLang="zh-CN" sz="2800" b="1">
                <a:solidFill>
                  <a:srgbClr val="66FF66"/>
                </a:solidFill>
              </a:rPr>
              <a:t>《</a:t>
            </a:r>
            <a:r>
              <a:rPr lang="zh-CN" altLang="en-US" sz="2800" b="1">
                <a:solidFill>
                  <a:srgbClr val="66FF66"/>
                </a:solidFill>
              </a:rPr>
              <a:t>科技智囊</a:t>
            </a:r>
            <a:r>
              <a:rPr lang="en-US" altLang="zh-CN" sz="2800" b="1">
                <a:solidFill>
                  <a:srgbClr val="66FF66"/>
                </a:solidFill>
              </a:rPr>
              <a:t>》 2002</a:t>
            </a:r>
            <a:r>
              <a:rPr lang="zh-CN" altLang="en-US" sz="2800" b="1">
                <a:solidFill>
                  <a:srgbClr val="66FF66"/>
                </a:solidFill>
              </a:rPr>
              <a:t>年第八期</a:t>
            </a:r>
            <a:r>
              <a:rPr lang="zh-CN" altLang="en-US" sz="2800"/>
              <a:t> </a:t>
            </a:r>
            <a:endParaRPr lang="zh-CN" altLang="en-US" sz="2800" b="1"/>
          </a:p>
          <a:p>
            <a:endParaRPr lang="en-US" altLang="zh-CN" sz="28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8" grpId="0"/>
      <p:bldP spid="7577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/>
              <a:t>康佳的反驳</a:t>
            </a:r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altLang="zh-CN" sz="2400" b="1"/>
              <a:t>① </a:t>
            </a:r>
            <a:r>
              <a:rPr lang="zh-CN" altLang="en-US" sz="2400" b="1"/>
              <a:t>康佳去年亏损是国际国内大背景下的一种正常现象。很多美国公司如朗讯、摩托罗拉也发生亏损。</a:t>
            </a:r>
          </a:p>
          <a:p>
            <a:pPr>
              <a:lnSpc>
                <a:spcPct val="90000"/>
              </a:lnSpc>
            </a:pPr>
            <a:r>
              <a:rPr lang="zh-CN" altLang="en-US" sz="2400" b="1"/>
              <a:t> ②企业发展一定阶段，就要调整。现在康佳处于调整期</a:t>
            </a:r>
          </a:p>
          <a:p>
            <a:pPr>
              <a:lnSpc>
                <a:spcPct val="90000"/>
              </a:lnSpc>
            </a:pPr>
            <a:r>
              <a:rPr lang="zh-CN" altLang="en-US" sz="2400" b="1"/>
              <a:t> ③康佳</a:t>
            </a:r>
            <a:r>
              <a:rPr lang="en-US" altLang="zh-CN" sz="2400" b="1"/>
              <a:t>2002</a:t>
            </a:r>
            <a:r>
              <a:rPr lang="zh-CN" altLang="en-US" sz="2400" b="1"/>
              <a:t>年第一季度实现了盈利。亏损是阶段性的。不会伤害公司元气。</a:t>
            </a:r>
          </a:p>
          <a:p>
            <a:pPr>
              <a:lnSpc>
                <a:spcPct val="90000"/>
              </a:lnSpc>
            </a:pPr>
            <a:r>
              <a:rPr lang="zh-CN" altLang="en-US" sz="2400" b="1"/>
              <a:t> ④既是去年发生亏损，现金流量依然很高，达</a:t>
            </a:r>
            <a:r>
              <a:rPr lang="en-US" altLang="zh-CN" sz="2400" b="1"/>
              <a:t>20</a:t>
            </a:r>
            <a:r>
              <a:rPr lang="zh-CN" altLang="en-US" sz="2400" b="1"/>
              <a:t>多亿。经营与发展十分健康。</a:t>
            </a:r>
          </a:p>
          <a:p>
            <a:pPr>
              <a:lnSpc>
                <a:spcPct val="90000"/>
              </a:lnSpc>
            </a:pPr>
            <a:r>
              <a:rPr lang="zh-CN" altLang="en-US" sz="2400" b="1"/>
              <a:t> ⑤年报公布后公司股票不跌，而且涨幅居上市公司前列。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2" grpId="0"/>
      <p:bldP spid="7680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/>
              <a:t>第二节  分项财务分析：</a:t>
            </a:r>
            <a:br>
              <a:rPr lang="zh-CN" altLang="en-US" sz="3600"/>
            </a:br>
            <a:r>
              <a:rPr lang="zh-CN" altLang="en-US" sz="3600"/>
              <a:t>一、盈利能力分析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43000" y="1981200"/>
            <a:ext cx="7772400" cy="4114800"/>
          </a:xfrm>
        </p:spPr>
        <p:txBody>
          <a:bodyPr/>
          <a:lstStyle/>
          <a:p>
            <a:pPr algn="just"/>
            <a:r>
              <a:rPr lang="en-US" altLang="zh-CN" sz="1400"/>
              <a:t>1</a:t>
            </a:r>
            <a:r>
              <a:rPr lang="zh-CN" altLang="en-US" sz="1400"/>
              <a:t>．与销售有关的获利能力分析</a:t>
            </a:r>
          </a:p>
          <a:p>
            <a:pPr lvl="1" algn="just"/>
            <a:r>
              <a:rPr lang="zh-CN" altLang="en-US" sz="1400"/>
              <a:t>以销售收入为分母计算的各层次利润率指标：</a:t>
            </a:r>
          </a:p>
          <a:p>
            <a:pPr lvl="2" algn="just"/>
            <a:r>
              <a:rPr lang="zh-CN" altLang="en-US" sz="1400"/>
              <a:t>销售毛利率</a:t>
            </a:r>
          </a:p>
          <a:p>
            <a:pPr lvl="2" algn="just"/>
            <a:r>
              <a:rPr lang="zh-CN" altLang="en-US" sz="1400"/>
              <a:t>息税前利润率</a:t>
            </a:r>
          </a:p>
          <a:p>
            <a:pPr lvl="2" algn="just"/>
            <a:r>
              <a:rPr lang="zh-CN" altLang="en-US" sz="1400"/>
              <a:t>营业利润率</a:t>
            </a:r>
          </a:p>
          <a:p>
            <a:pPr lvl="2" algn="just"/>
            <a:r>
              <a:rPr lang="zh-CN" altLang="en-US" sz="1400"/>
              <a:t>税前利润率</a:t>
            </a:r>
          </a:p>
          <a:p>
            <a:pPr lvl="2" algn="just"/>
            <a:r>
              <a:rPr lang="zh-CN" altLang="en-US" sz="1400"/>
              <a:t>净利润率</a:t>
            </a:r>
          </a:p>
          <a:p>
            <a:r>
              <a:rPr lang="en-US" altLang="zh-CN" sz="1400"/>
              <a:t>2</a:t>
            </a:r>
            <a:r>
              <a:rPr lang="zh-CN" altLang="en-US" sz="1400">
                <a:latin typeface="Times New Roman" panose="02020603050405020304" pitchFamily="18" charset="0"/>
              </a:rPr>
              <a:t>．与资产有关的获利能力分析</a:t>
            </a:r>
            <a:r>
              <a:rPr lang="zh-CN" altLang="en-US" sz="1400"/>
              <a:t> </a:t>
            </a:r>
          </a:p>
          <a:p>
            <a:pPr lvl="1"/>
            <a:r>
              <a:rPr lang="zh-CN" altLang="en-US" sz="1400"/>
              <a:t>以总资产、净资产为分母计算的各层次利润率指标</a:t>
            </a:r>
          </a:p>
          <a:p>
            <a:pPr lvl="2"/>
            <a:r>
              <a:rPr lang="zh-CN" altLang="en-US" sz="1400"/>
              <a:t>总资产报酬率</a:t>
            </a:r>
          </a:p>
          <a:p>
            <a:pPr lvl="2"/>
            <a:r>
              <a:rPr lang="zh-CN" altLang="en-US" sz="1400"/>
              <a:t>净资产收益率</a:t>
            </a:r>
          </a:p>
          <a:p>
            <a:r>
              <a:rPr lang="en-US" altLang="zh-CN" sz="1400"/>
              <a:t>3.</a:t>
            </a:r>
            <a:r>
              <a:rPr lang="zh-CN" altLang="en-US" sz="1400"/>
              <a:t>与股票数量或股票价格有关的盈利能力指标</a:t>
            </a:r>
          </a:p>
          <a:p>
            <a:pPr lvl="1"/>
            <a:r>
              <a:rPr lang="zh-CN" altLang="en-US" sz="1400"/>
              <a:t>每股盈余</a:t>
            </a:r>
          </a:p>
          <a:p>
            <a:pPr lvl="1"/>
            <a:r>
              <a:rPr lang="zh-CN" altLang="en-US" sz="1400"/>
              <a:t>普通股每股股利</a:t>
            </a:r>
          </a:p>
          <a:p>
            <a:pPr lvl="1"/>
            <a:r>
              <a:rPr lang="zh-CN" altLang="en-US" sz="1400"/>
              <a:t>市盈率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2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2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921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921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921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921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21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921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build="p" autoUpdateAnimBg="0"/>
      <p:bldP spid="9219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000" b="1"/>
              <a:t>获利能力分析必须注意的问题</a:t>
            </a:r>
            <a:r>
              <a:rPr lang="zh-CN" altLang="en-US" sz="4000"/>
              <a:t>：</a:t>
            </a:r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2800" b="1">
                <a:solidFill>
                  <a:srgbClr val="00FFFF"/>
                </a:solidFill>
              </a:rPr>
              <a:t>讨论：</a:t>
            </a:r>
            <a:r>
              <a:rPr lang="en-US" altLang="zh-CN" sz="2800" b="1">
                <a:solidFill>
                  <a:srgbClr val="00FFFF"/>
                </a:solidFill>
              </a:rPr>
              <a:t>XYZ</a:t>
            </a:r>
            <a:r>
              <a:rPr lang="zh-CN" altLang="en-US" sz="2800" b="1">
                <a:solidFill>
                  <a:srgbClr val="00FFFF"/>
                </a:solidFill>
              </a:rPr>
              <a:t>公司</a:t>
            </a:r>
            <a:r>
              <a:rPr lang="en-US" altLang="zh-CN" sz="2800" b="1">
                <a:solidFill>
                  <a:srgbClr val="00FFFF"/>
                </a:solidFill>
              </a:rPr>
              <a:t>20*1</a:t>
            </a:r>
            <a:r>
              <a:rPr lang="zh-CN" altLang="en-US" sz="2800" b="1">
                <a:solidFill>
                  <a:srgbClr val="00FFFF"/>
                </a:solidFill>
              </a:rPr>
              <a:t>年实现净利润</a:t>
            </a:r>
            <a:r>
              <a:rPr lang="en-US" altLang="zh-CN" sz="2800" b="1">
                <a:solidFill>
                  <a:srgbClr val="00FFFF"/>
                </a:solidFill>
              </a:rPr>
              <a:t>1 000 000</a:t>
            </a:r>
            <a:r>
              <a:rPr lang="zh-CN" altLang="en-US" sz="2800" b="1">
                <a:solidFill>
                  <a:srgbClr val="00FFFF"/>
                </a:solidFill>
              </a:rPr>
              <a:t>元， </a:t>
            </a:r>
            <a:r>
              <a:rPr lang="en-US" altLang="zh-CN" sz="2800" b="1">
                <a:solidFill>
                  <a:srgbClr val="00FFFF"/>
                </a:solidFill>
              </a:rPr>
              <a:t>20*2</a:t>
            </a:r>
            <a:r>
              <a:rPr lang="zh-CN" altLang="en-US" sz="2800" b="1">
                <a:solidFill>
                  <a:srgbClr val="00FFFF"/>
                </a:solidFill>
              </a:rPr>
              <a:t>年实现净利润</a:t>
            </a:r>
            <a:r>
              <a:rPr lang="en-US" altLang="zh-CN" sz="2800" b="1">
                <a:solidFill>
                  <a:srgbClr val="00FFFF"/>
                </a:solidFill>
              </a:rPr>
              <a:t>1 500 000</a:t>
            </a:r>
            <a:r>
              <a:rPr lang="zh-CN" altLang="en-US" sz="2800" b="1">
                <a:solidFill>
                  <a:srgbClr val="00FFFF"/>
                </a:solidFill>
              </a:rPr>
              <a:t>元（其中：包括一项非常收益</a:t>
            </a:r>
            <a:r>
              <a:rPr lang="en-US" altLang="zh-CN" sz="2800" b="1">
                <a:solidFill>
                  <a:srgbClr val="00FFFF"/>
                </a:solidFill>
              </a:rPr>
              <a:t>600 000</a:t>
            </a:r>
            <a:r>
              <a:rPr lang="zh-CN" altLang="en-US" sz="2800" b="1">
                <a:solidFill>
                  <a:srgbClr val="00FFFF"/>
                </a:solidFill>
              </a:rPr>
              <a:t>元），该公司</a:t>
            </a:r>
            <a:r>
              <a:rPr lang="en-US" altLang="zh-CN" sz="2800" b="1">
                <a:solidFill>
                  <a:srgbClr val="00FFFF"/>
                </a:solidFill>
              </a:rPr>
              <a:t>20*2</a:t>
            </a:r>
            <a:r>
              <a:rPr lang="zh-CN" altLang="en-US" sz="2800" b="1">
                <a:solidFill>
                  <a:srgbClr val="00FFFF"/>
                </a:solidFill>
              </a:rPr>
              <a:t>年的获利能力是否更好？</a:t>
            </a:r>
          </a:p>
          <a:p>
            <a:r>
              <a:rPr lang="zh-CN" altLang="en-US" sz="2800" b="1"/>
              <a:t>必须剔除以下非正常因素对收益的影响：</a:t>
            </a:r>
          </a:p>
          <a:p>
            <a:pPr lvl="1"/>
            <a:r>
              <a:rPr lang="zh-CN" altLang="en-US" sz="2400" b="1"/>
              <a:t>非正常或非经常项目</a:t>
            </a:r>
          </a:p>
          <a:p>
            <a:pPr lvl="1"/>
            <a:r>
              <a:rPr lang="zh-CN" altLang="en-US" sz="2400" b="1"/>
              <a:t>停止经营</a:t>
            </a:r>
          </a:p>
          <a:p>
            <a:pPr lvl="1"/>
            <a:r>
              <a:rPr lang="zh-CN" altLang="en-US" sz="2400" b="1"/>
              <a:t>会计原则变更的累计影响</a:t>
            </a:r>
            <a:endParaRPr lang="zh-CN" altLang="en-US" sz="240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-.5"/>
                                          </p:val>
                                        </p:tav>
                                        <p:tav tm="50000">
                                          <p:val>
                                            <p:strVal val="#ppt_w-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-.5"/>
                                          </p:val>
                                        </p:tav>
                                        <p:tav tm="100000">
                                          <p:val>
                                            <p:strVal val="ppt_w-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0">
                                          <p:val>
                                            <p:strVal val="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0" fill="hold">
                                          <p:stCondLst>
                                            <p:cond delay="1996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1" dur="500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0" fill="hold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4" dur="500"/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0" fill="hold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7" dur="500"/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0" fill="hold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0" dur="500"/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0" fill="hold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3" dur="500"/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0" fill="hold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2" grpId="0"/>
      <p:bldP spid="71682" grpId="1"/>
      <p:bldP spid="71683" grpId="0" build="p"/>
      <p:bldP spid="71683" grpId="1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简易损益表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zh-CN" altLang="en-US" sz="1800"/>
              <a:t>销售收入</a:t>
            </a:r>
          </a:p>
          <a:p>
            <a:pPr>
              <a:lnSpc>
                <a:spcPct val="90000"/>
              </a:lnSpc>
            </a:pPr>
            <a:r>
              <a:rPr lang="en-US" altLang="zh-CN" sz="1800"/>
              <a:t>-</a:t>
            </a:r>
            <a:r>
              <a:rPr lang="zh-CN" altLang="en-US" sz="1800"/>
              <a:t>销售成本</a:t>
            </a:r>
          </a:p>
          <a:p>
            <a:pPr>
              <a:lnSpc>
                <a:spcPct val="90000"/>
              </a:lnSpc>
            </a:pPr>
            <a:r>
              <a:rPr lang="en-US" altLang="zh-CN" sz="1800">
                <a:solidFill>
                  <a:schemeClr val="hlink"/>
                </a:solidFill>
              </a:rPr>
              <a:t>=</a:t>
            </a:r>
            <a:r>
              <a:rPr lang="zh-CN" altLang="en-US" sz="1800">
                <a:solidFill>
                  <a:schemeClr val="hlink"/>
                </a:solidFill>
              </a:rPr>
              <a:t>毛利</a:t>
            </a:r>
          </a:p>
          <a:p>
            <a:pPr>
              <a:lnSpc>
                <a:spcPct val="90000"/>
              </a:lnSpc>
            </a:pPr>
            <a:r>
              <a:rPr lang="en-US" altLang="zh-CN" sz="1800"/>
              <a:t>-</a:t>
            </a:r>
            <a:r>
              <a:rPr lang="zh-CN" altLang="en-US" sz="1800"/>
              <a:t>管理费用</a:t>
            </a:r>
          </a:p>
          <a:p>
            <a:pPr>
              <a:lnSpc>
                <a:spcPct val="90000"/>
              </a:lnSpc>
            </a:pPr>
            <a:r>
              <a:rPr lang="en-US" altLang="zh-CN" sz="1800"/>
              <a:t>-</a:t>
            </a:r>
            <a:r>
              <a:rPr lang="zh-CN" altLang="en-US" sz="1800"/>
              <a:t>销售费用</a:t>
            </a:r>
          </a:p>
          <a:p>
            <a:pPr>
              <a:lnSpc>
                <a:spcPct val="90000"/>
              </a:lnSpc>
            </a:pPr>
            <a:r>
              <a:rPr lang="en-US" altLang="zh-CN" sz="1800">
                <a:solidFill>
                  <a:schemeClr val="hlink"/>
                </a:solidFill>
              </a:rPr>
              <a:t>=</a:t>
            </a:r>
            <a:r>
              <a:rPr lang="zh-CN" altLang="en-US" sz="1800">
                <a:solidFill>
                  <a:schemeClr val="hlink"/>
                </a:solidFill>
              </a:rPr>
              <a:t>息税前利润</a:t>
            </a:r>
          </a:p>
          <a:p>
            <a:pPr>
              <a:lnSpc>
                <a:spcPct val="90000"/>
              </a:lnSpc>
            </a:pPr>
            <a:r>
              <a:rPr lang="en-US" altLang="zh-CN" sz="1800"/>
              <a:t>-</a:t>
            </a:r>
            <a:r>
              <a:rPr lang="zh-CN" altLang="en-US" sz="1800"/>
              <a:t>利息</a:t>
            </a:r>
          </a:p>
          <a:p>
            <a:pPr>
              <a:lnSpc>
                <a:spcPct val="90000"/>
              </a:lnSpc>
            </a:pPr>
            <a:r>
              <a:rPr lang="en-US" altLang="zh-CN" sz="1800">
                <a:solidFill>
                  <a:schemeClr val="hlink"/>
                </a:solidFill>
              </a:rPr>
              <a:t>=</a:t>
            </a:r>
            <a:r>
              <a:rPr lang="zh-CN" altLang="en-US" sz="1800">
                <a:solidFill>
                  <a:schemeClr val="hlink"/>
                </a:solidFill>
              </a:rPr>
              <a:t>营业利润</a:t>
            </a:r>
          </a:p>
          <a:p>
            <a:pPr>
              <a:lnSpc>
                <a:spcPct val="90000"/>
              </a:lnSpc>
            </a:pPr>
            <a:r>
              <a:rPr lang="en-US" altLang="zh-CN" sz="1800"/>
              <a:t>+</a:t>
            </a:r>
            <a:r>
              <a:rPr lang="zh-CN" altLang="en-US" sz="1800"/>
              <a:t>投资收益</a:t>
            </a:r>
          </a:p>
          <a:p>
            <a:pPr>
              <a:lnSpc>
                <a:spcPct val="90000"/>
              </a:lnSpc>
            </a:pPr>
            <a:r>
              <a:rPr lang="en-US" altLang="zh-CN" sz="1800"/>
              <a:t>±</a:t>
            </a:r>
            <a:r>
              <a:rPr lang="zh-CN" altLang="en-US" sz="1800"/>
              <a:t>营业外收支净额</a:t>
            </a:r>
          </a:p>
          <a:p>
            <a:pPr>
              <a:lnSpc>
                <a:spcPct val="90000"/>
              </a:lnSpc>
            </a:pPr>
            <a:r>
              <a:rPr lang="en-US" altLang="zh-CN" sz="1800">
                <a:solidFill>
                  <a:schemeClr val="hlink"/>
                </a:solidFill>
              </a:rPr>
              <a:t>=</a:t>
            </a:r>
            <a:r>
              <a:rPr lang="zh-CN" altLang="en-US" sz="1800">
                <a:solidFill>
                  <a:schemeClr val="hlink"/>
                </a:solidFill>
              </a:rPr>
              <a:t>利润总额</a:t>
            </a:r>
          </a:p>
          <a:p>
            <a:pPr>
              <a:lnSpc>
                <a:spcPct val="90000"/>
              </a:lnSpc>
            </a:pPr>
            <a:r>
              <a:rPr lang="en-US" altLang="zh-CN" sz="1800"/>
              <a:t>-</a:t>
            </a:r>
            <a:r>
              <a:rPr lang="zh-CN" altLang="en-US" sz="1800"/>
              <a:t>所得税</a:t>
            </a:r>
          </a:p>
          <a:p>
            <a:pPr>
              <a:lnSpc>
                <a:spcPct val="90000"/>
              </a:lnSpc>
            </a:pPr>
            <a:r>
              <a:rPr lang="en-US" altLang="zh-CN" sz="1800">
                <a:solidFill>
                  <a:schemeClr val="hlink"/>
                </a:solidFill>
              </a:rPr>
              <a:t>=</a:t>
            </a:r>
            <a:r>
              <a:rPr lang="zh-CN" altLang="en-US" sz="1800">
                <a:solidFill>
                  <a:schemeClr val="hlink"/>
                </a:solidFill>
              </a:rPr>
              <a:t>净利润</a:t>
            </a:r>
          </a:p>
          <a:p>
            <a:pPr>
              <a:lnSpc>
                <a:spcPct val="90000"/>
              </a:lnSpc>
            </a:pPr>
            <a:endParaRPr lang="en-US" altLang="zh-CN" sz="1800">
              <a:solidFill>
                <a:schemeClr val="hlink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z="3600"/>
              <a:t>1.</a:t>
            </a:r>
            <a:r>
              <a:rPr lang="zh-CN" altLang="en-US" sz="3600"/>
              <a:t>与销售有关的获利能力分析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2400"/>
              <a:t>1.</a:t>
            </a:r>
            <a:r>
              <a:rPr lang="zh-CN" altLang="en-US" sz="2400"/>
              <a:t>销售毛利率</a:t>
            </a:r>
            <a:r>
              <a:rPr lang="en-US" altLang="zh-CN" sz="2400"/>
              <a:t>=</a:t>
            </a:r>
          </a:p>
          <a:p>
            <a:endParaRPr lang="en-US" altLang="zh-CN" sz="2400"/>
          </a:p>
          <a:p>
            <a:r>
              <a:rPr lang="en-US" altLang="zh-CN" sz="2400"/>
              <a:t>2.</a:t>
            </a:r>
            <a:r>
              <a:rPr lang="zh-CN" altLang="en-US" sz="2400"/>
              <a:t>息税前利润率</a:t>
            </a:r>
            <a:r>
              <a:rPr lang="en-US" altLang="zh-CN" sz="2400"/>
              <a:t>=</a:t>
            </a:r>
          </a:p>
          <a:p>
            <a:endParaRPr lang="en-US" altLang="zh-CN" sz="2400"/>
          </a:p>
          <a:p>
            <a:r>
              <a:rPr lang="en-US" altLang="zh-CN" sz="2400"/>
              <a:t>3.</a:t>
            </a:r>
            <a:r>
              <a:rPr lang="zh-CN" altLang="en-US" sz="2400"/>
              <a:t>营业利润率</a:t>
            </a:r>
            <a:r>
              <a:rPr lang="en-US" altLang="zh-CN" sz="2400"/>
              <a:t>=</a:t>
            </a:r>
          </a:p>
          <a:p>
            <a:r>
              <a:rPr lang="en-US" altLang="zh-CN" sz="2400"/>
              <a:t>4.</a:t>
            </a:r>
            <a:r>
              <a:rPr lang="zh-CN" altLang="en-US" sz="2400"/>
              <a:t>税前利润率</a:t>
            </a:r>
            <a:r>
              <a:rPr lang="en-US" altLang="zh-CN" sz="2400"/>
              <a:t>=</a:t>
            </a:r>
          </a:p>
          <a:p>
            <a:endParaRPr lang="en-US" altLang="zh-CN" sz="2400"/>
          </a:p>
          <a:p>
            <a:endParaRPr lang="en-US" altLang="zh-CN" sz="2400"/>
          </a:p>
          <a:p>
            <a:r>
              <a:rPr lang="en-US" altLang="zh-CN" sz="2400"/>
              <a:t>5.</a:t>
            </a:r>
            <a:r>
              <a:rPr lang="zh-CN" altLang="en-US" sz="2400"/>
              <a:t>销售净利率</a:t>
            </a:r>
            <a:r>
              <a:rPr lang="en-US" altLang="zh-CN" sz="2400"/>
              <a:t>=</a:t>
            </a:r>
          </a:p>
        </p:txBody>
      </p:sp>
      <p:graphicFrame>
        <p:nvGraphicFramePr>
          <p:cNvPr id="31748" name="Object 4"/>
          <p:cNvGraphicFramePr>
            <a:graphicFrameLocks noChangeAspect="1"/>
          </p:cNvGraphicFramePr>
          <p:nvPr/>
        </p:nvGraphicFramePr>
        <p:xfrm>
          <a:off x="3733800" y="1905000"/>
          <a:ext cx="4051300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3" name="公式" r:id="rId4" imgW="4051080" imgH="647640" progId="Equation.3">
                  <p:embed/>
                </p:oleObj>
              </mc:Choice>
              <mc:Fallback>
                <p:oleObj name="公式" r:id="rId4" imgW="4051080" imgH="6476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3800" y="1905000"/>
                        <a:ext cx="4051300" cy="647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749" name="Object 5"/>
          <p:cNvGraphicFramePr>
            <a:graphicFrameLocks noChangeAspect="1"/>
          </p:cNvGraphicFramePr>
          <p:nvPr/>
        </p:nvGraphicFramePr>
        <p:xfrm>
          <a:off x="3759200" y="2794000"/>
          <a:ext cx="4610100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4" name="公式" r:id="rId6" imgW="4609800" imgH="622080" progId="Equation.3">
                  <p:embed/>
                </p:oleObj>
              </mc:Choice>
              <mc:Fallback>
                <p:oleObj name="公式" r:id="rId6" imgW="4609800" imgH="62208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9200" y="2794000"/>
                        <a:ext cx="4610100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750" name="Object 6"/>
          <p:cNvGraphicFramePr>
            <a:graphicFrameLocks noChangeAspect="1"/>
          </p:cNvGraphicFramePr>
          <p:nvPr/>
        </p:nvGraphicFramePr>
        <p:xfrm>
          <a:off x="4006850" y="3727450"/>
          <a:ext cx="3441700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5" name="公式" r:id="rId8" imgW="3441600" imgH="622080" progId="Equation.3">
                  <p:embed/>
                </p:oleObj>
              </mc:Choice>
              <mc:Fallback>
                <p:oleObj name="公式" r:id="rId8" imgW="3441600" imgH="62208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06850" y="3727450"/>
                        <a:ext cx="3441700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751" name="Object 7"/>
          <p:cNvGraphicFramePr>
            <a:graphicFrameLocks noChangeAspect="1"/>
          </p:cNvGraphicFramePr>
          <p:nvPr/>
        </p:nvGraphicFramePr>
        <p:xfrm>
          <a:off x="2559050" y="4641850"/>
          <a:ext cx="5930900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6" name="公式" r:id="rId10" imgW="5930640" imgH="622080" progId="Equation.3">
                  <p:embed/>
                </p:oleObj>
              </mc:Choice>
              <mc:Fallback>
                <p:oleObj name="公式" r:id="rId10" imgW="5930640" imgH="62208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9050" y="4641850"/>
                        <a:ext cx="5930900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752" name="Object 8"/>
          <p:cNvGraphicFramePr>
            <a:graphicFrameLocks noChangeAspect="1"/>
          </p:cNvGraphicFramePr>
          <p:nvPr/>
        </p:nvGraphicFramePr>
        <p:xfrm>
          <a:off x="3860800" y="5403850"/>
          <a:ext cx="3530600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7" name="公式" r:id="rId12" imgW="3530520" imgH="622080" progId="Equation.3">
                  <p:embed/>
                </p:oleObj>
              </mc:Choice>
              <mc:Fallback>
                <p:oleObj name="公式" r:id="rId12" imgW="3530520" imgH="62208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60800" y="5403850"/>
                        <a:ext cx="3530600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7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7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 build="p" autoUpdateAnimBg="0"/>
      <p:bldP spid="31747" grpId="0" build="p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销售毛利率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b="1"/>
              <a:t>反映市场给与企业的获利空间、企业的经营定位</a:t>
            </a:r>
          </a:p>
          <a:p>
            <a:r>
              <a:rPr lang="zh-CN" altLang="en-US" b="1"/>
              <a:t>应与企业目标毛利率、同行业数据对比或进行趋势分析</a:t>
            </a:r>
          </a:p>
          <a:p>
            <a:r>
              <a:rPr lang="zh-CN" altLang="en-US" b="1"/>
              <a:t>销售毛利率分析的意义</a:t>
            </a:r>
          </a:p>
          <a:p>
            <a:pPr lvl="1"/>
            <a:r>
              <a:rPr lang="zh-CN" altLang="en-US" b="1"/>
              <a:t>预测获利能力</a:t>
            </a:r>
          </a:p>
          <a:p>
            <a:pPr lvl="1"/>
            <a:r>
              <a:rPr lang="zh-CN" altLang="en-US" b="1"/>
              <a:t>用于成本控制</a:t>
            </a:r>
          </a:p>
          <a:p>
            <a:endParaRPr lang="en-US" altLang="zh-CN" b="1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29800">
                                          <p:val>
                                            <p:strVal val="#ppt_h/2"/>
                                          </p:val>
                                        </p:tav>
                                        <p:tav tm="39800">
                                          <p:val>
                                            <p:strVal val="#ppt_h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"/>
                                          </p:val>
                                        </p:tav>
                                        <p:tav tm="59700">
                                          <p:val>
                                            <p:strVal val="#ppt_h"/>
                                          </p:val>
                                        </p:tav>
                                        <p:tav tm="69800">
                                          <p:val>
                                            <p:strVal val="#ppt_h/2"/>
                                          </p:val>
                                        </p:tav>
                                        <p:tav tm="799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5"/>
                                          </p:val>
                                        </p:tav>
                                        <p:tav tm="19900">
                                          <p:val>
                                            <p:strVal val="#ppt_y-.2"/>
                                          </p:val>
                                        </p:tav>
                                        <p:tav tm="29800">
                                          <p:val>
                                            <p:strVal val="#ppt_y"/>
                                          </p:val>
                                        </p:tav>
                                        <p:tav tm="39800">
                                          <p:val>
                                            <p:strVal val="#ppt_y-.15"/>
                                          </p:val>
                                        </p:tav>
                                        <p:tav tm="50000">
                                          <p:val>
                                            <p:strVal val="#ppt_y"/>
                                          </p:val>
                                        </p:tav>
                                        <p:tav tm="59700">
                                          <p:val>
                                            <p:strVal val="#ppt_y-.1"/>
                                          </p:val>
                                        </p:tav>
                                        <p:tav tm="69800">
                                          <p:val>
                                            <p:strVal val="#ppt_y"/>
                                          </p:val>
                                        </p:tav>
                                        <p:tav tm="79900">
                                          <p:val>
                                            <p:strVal val="#ppt_y-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8" grpId="0"/>
      <p:bldP spid="60419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哈药的相关数据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2400"/>
              <a:t>指标                     </a:t>
            </a:r>
            <a:r>
              <a:rPr lang="en-US" altLang="zh-CN" sz="2400"/>
              <a:t>2000            1999            1998</a:t>
            </a:r>
          </a:p>
          <a:p>
            <a:r>
              <a:rPr lang="zh-CN" altLang="en-US" sz="2400"/>
              <a:t>销售毛利率          </a:t>
            </a:r>
            <a:r>
              <a:rPr lang="en-US" altLang="zh-CN" sz="2400"/>
              <a:t>50.9%         38.2%          23.1%</a:t>
            </a:r>
          </a:p>
          <a:p>
            <a:r>
              <a:rPr lang="zh-CN" altLang="en-US" sz="2400"/>
              <a:t>息税前利润率       </a:t>
            </a:r>
            <a:r>
              <a:rPr lang="en-US" altLang="zh-CN" sz="2400"/>
              <a:t>6.75%          5.6%           8.52%</a:t>
            </a:r>
          </a:p>
          <a:p>
            <a:r>
              <a:rPr lang="zh-CN" altLang="en-US" sz="2400"/>
              <a:t>营业利润率          </a:t>
            </a:r>
            <a:r>
              <a:rPr lang="en-US" altLang="zh-CN" sz="2400"/>
              <a:t>5.18%         4.81%          5.22%</a:t>
            </a:r>
          </a:p>
          <a:p>
            <a:r>
              <a:rPr lang="zh-CN" altLang="en-US" sz="2400"/>
              <a:t>税前利润率          </a:t>
            </a:r>
            <a:r>
              <a:rPr lang="en-US" altLang="zh-CN" sz="2400"/>
              <a:t>5.37%         4.62%          5.58%  </a:t>
            </a:r>
          </a:p>
          <a:p>
            <a:r>
              <a:rPr lang="zh-CN" altLang="en-US" sz="2400"/>
              <a:t>销售净利率          </a:t>
            </a:r>
            <a:r>
              <a:rPr lang="en-US" altLang="zh-CN" sz="2400"/>
              <a:t>3.54%         3.32%          4.56%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9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9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91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91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 build="p" autoUpdateAnimBg="0"/>
      <p:bldP spid="49155" grpId="0" build="p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/>
              <a:t>构成分析（结构分析）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grpSp>
        <p:nvGrpSpPr>
          <p:cNvPr id="59396" name="Group 4"/>
          <p:cNvGrpSpPr>
            <a:grpSpLocks/>
          </p:cNvGrpSpPr>
          <p:nvPr/>
        </p:nvGrpSpPr>
        <p:grpSpPr bwMode="auto">
          <a:xfrm>
            <a:off x="0" y="1981200"/>
            <a:ext cx="9144000" cy="4648200"/>
            <a:chOff x="0" y="1248"/>
            <a:chExt cx="5760" cy="2928"/>
          </a:xfrm>
        </p:grpSpPr>
        <p:sp>
          <p:nvSpPr>
            <p:cNvPr id="59397" name="Text Box 5"/>
            <p:cNvSpPr txBox="1">
              <a:spLocks noChangeArrowheads="1"/>
            </p:cNvSpPr>
            <p:nvPr/>
          </p:nvSpPr>
          <p:spPr bwMode="auto">
            <a:xfrm>
              <a:off x="0" y="1248"/>
              <a:ext cx="552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                                 A            B          C            D           E              F </a:t>
              </a:r>
            </a:p>
          </p:txBody>
        </p:sp>
        <p:sp>
          <p:nvSpPr>
            <p:cNvPr id="59398" name="Text Box 6"/>
            <p:cNvSpPr txBox="1">
              <a:spLocks noChangeArrowheads="1"/>
            </p:cNvSpPr>
            <p:nvPr/>
          </p:nvSpPr>
          <p:spPr bwMode="auto">
            <a:xfrm>
              <a:off x="0" y="1968"/>
              <a:ext cx="5520" cy="20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主业利润               </a:t>
              </a:r>
              <a:r>
                <a:rPr lang="en-US" altLang="zh-CN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—            —        </a:t>
              </a:r>
              <a:r>
                <a:rPr lang="zh-CN" altLang="en-US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＋            </a:t>
              </a:r>
              <a:r>
                <a:rPr lang="en-US" altLang="zh-CN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—         </a:t>
              </a:r>
              <a:r>
                <a:rPr lang="zh-CN" altLang="en-US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＋             ＋</a:t>
              </a:r>
            </a:p>
            <a:p>
              <a:pPr>
                <a:spcBef>
                  <a:spcPct val="50000"/>
                </a:spcBef>
              </a:pPr>
              <a:r>
                <a:rPr lang="zh-CN" altLang="en-US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其他业务利润       </a:t>
              </a:r>
              <a:r>
                <a:rPr lang="en-US" altLang="zh-CN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—            </a:t>
              </a:r>
              <a:r>
                <a:rPr lang="zh-CN" altLang="en-US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＋        ＋            </a:t>
              </a:r>
              <a:r>
                <a:rPr lang="en-US" altLang="zh-CN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—         —             —</a:t>
              </a:r>
            </a:p>
            <a:p>
              <a:pPr>
                <a:spcBef>
                  <a:spcPct val="50000"/>
                </a:spcBef>
              </a:pPr>
              <a:r>
                <a:rPr lang="zh-CN" altLang="en-US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投资收益              ＋             </a:t>
              </a:r>
              <a:r>
                <a:rPr lang="en-US" altLang="zh-CN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—        </a:t>
              </a:r>
              <a:r>
                <a:rPr lang="zh-CN" altLang="en-US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＋            </a:t>
              </a:r>
              <a:r>
                <a:rPr lang="en-US" altLang="zh-CN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—        —             </a:t>
              </a:r>
              <a:r>
                <a:rPr lang="zh-CN" altLang="en-US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＋</a:t>
              </a:r>
            </a:p>
            <a:p>
              <a:pPr>
                <a:spcBef>
                  <a:spcPct val="50000"/>
                </a:spcBef>
              </a:pPr>
              <a:r>
                <a:rPr lang="zh-CN" altLang="en-US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营业外收支净额   </a:t>
              </a:r>
              <a:r>
                <a:rPr lang="en-US" altLang="zh-CN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—            —         —           </a:t>
              </a:r>
              <a:r>
                <a:rPr lang="zh-CN" altLang="en-US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＋         </a:t>
              </a:r>
              <a:r>
                <a:rPr lang="en-US" altLang="zh-CN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—             —</a:t>
              </a:r>
            </a:p>
            <a:p>
              <a:pPr>
                <a:spcBef>
                  <a:spcPct val="50000"/>
                </a:spcBef>
              </a:pPr>
              <a:endParaRPr lang="en-US" altLang="zh-CN" b="1">
                <a:solidFill>
                  <a:schemeClr val="tx1"/>
                </a:solidFill>
                <a:latin typeface="Times New Roman" panose="02020603050405020304" pitchFamily="18" charset="0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利润总额               ＋              ＋        </a:t>
              </a:r>
              <a:r>
                <a:rPr lang="en-US" altLang="zh-CN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—           </a:t>
              </a:r>
              <a:r>
                <a:rPr lang="zh-CN" altLang="en-US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＋         </a:t>
              </a:r>
              <a:r>
                <a:rPr lang="en-US" altLang="zh-CN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—             </a:t>
              </a:r>
              <a:r>
                <a:rPr lang="zh-CN" altLang="en-US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＋</a:t>
              </a:r>
            </a:p>
          </p:txBody>
        </p:sp>
        <p:sp>
          <p:nvSpPr>
            <p:cNvPr id="59399" name="Line 7"/>
            <p:cNvSpPr>
              <a:spLocks noChangeShapeType="1"/>
            </p:cNvSpPr>
            <p:nvPr/>
          </p:nvSpPr>
          <p:spPr bwMode="auto">
            <a:xfrm>
              <a:off x="0" y="1728"/>
              <a:ext cx="576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9400" name="Line 8"/>
            <p:cNvSpPr>
              <a:spLocks noChangeShapeType="1"/>
            </p:cNvSpPr>
            <p:nvPr/>
          </p:nvSpPr>
          <p:spPr bwMode="auto">
            <a:xfrm>
              <a:off x="0" y="3504"/>
              <a:ext cx="576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9401" name="Line 9"/>
            <p:cNvSpPr>
              <a:spLocks noChangeShapeType="1"/>
            </p:cNvSpPr>
            <p:nvPr/>
          </p:nvSpPr>
          <p:spPr bwMode="auto">
            <a:xfrm>
              <a:off x="1392" y="1344"/>
              <a:ext cx="0" cy="283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9402" name="Line 10"/>
            <p:cNvSpPr>
              <a:spLocks noChangeShapeType="1"/>
            </p:cNvSpPr>
            <p:nvPr/>
          </p:nvSpPr>
          <p:spPr bwMode="auto">
            <a:xfrm>
              <a:off x="0" y="4128"/>
              <a:ext cx="576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8" y="617538"/>
            <a:ext cx="7793037" cy="795337"/>
          </a:xfrm>
        </p:spPr>
        <p:txBody>
          <a:bodyPr/>
          <a:lstStyle/>
          <a:p>
            <a:r>
              <a:rPr lang="zh-CN" altLang="en-US" b="1"/>
              <a:t>销售净利率分析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grpSp>
        <p:nvGrpSpPr>
          <p:cNvPr id="63492" name="Group 4"/>
          <p:cNvGrpSpPr>
            <a:grpSpLocks/>
          </p:cNvGrpSpPr>
          <p:nvPr/>
        </p:nvGrpSpPr>
        <p:grpSpPr bwMode="auto">
          <a:xfrm>
            <a:off x="136525" y="1920875"/>
            <a:ext cx="8356600" cy="4191000"/>
            <a:chOff x="86" y="1210"/>
            <a:chExt cx="5264" cy="2640"/>
          </a:xfrm>
        </p:grpSpPr>
        <p:sp>
          <p:nvSpPr>
            <p:cNvPr id="63493" name="Line 5"/>
            <p:cNvSpPr>
              <a:spLocks noChangeShapeType="1"/>
            </p:cNvSpPr>
            <p:nvPr/>
          </p:nvSpPr>
          <p:spPr bwMode="auto">
            <a:xfrm>
              <a:off x="1392" y="1728"/>
              <a:ext cx="0" cy="62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63494" name="Text Box 6"/>
            <p:cNvSpPr txBox="1">
              <a:spLocks noChangeArrowheads="1"/>
            </p:cNvSpPr>
            <p:nvPr/>
          </p:nvSpPr>
          <p:spPr bwMode="auto">
            <a:xfrm>
              <a:off x="288" y="2448"/>
              <a:ext cx="1727" cy="44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4000" b="1">
                  <a:solidFill>
                    <a:schemeClr val="tx1"/>
                  </a:solidFill>
                </a:rPr>
                <a:t>销售净利额</a:t>
              </a:r>
            </a:p>
          </p:txBody>
        </p:sp>
        <p:sp>
          <p:nvSpPr>
            <p:cNvPr id="63495" name="Line 7"/>
            <p:cNvSpPr>
              <a:spLocks noChangeShapeType="1"/>
            </p:cNvSpPr>
            <p:nvPr/>
          </p:nvSpPr>
          <p:spPr bwMode="auto">
            <a:xfrm flipH="1" flipV="1">
              <a:off x="2074" y="2723"/>
              <a:ext cx="1200" cy="72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63496" name="Text Box 8"/>
            <p:cNvSpPr txBox="1">
              <a:spLocks noChangeArrowheads="1"/>
            </p:cNvSpPr>
            <p:nvPr/>
          </p:nvSpPr>
          <p:spPr bwMode="auto">
            <a:xfrm>
              <a:off x="2352" y="2541"/>
              <a:ext cx="1850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3600" b="1">
                  <a:solidFill>
                    <a:srgbClr val="66FF99"/>
                  </a:solidFill>
                </a:rPr>
                <a:t>关键影响因素</a:t>
              </a:r>
            </a:p>
          </p:txBody>
        </p:sp>
        <p:sp>
          <p:nvSpPr>
            <p:cNvPr id="63497" name="Text Box 9"/>
            <p:cNvSpPr txBox="1">
              <a:spLocks noChangeArrowheads="1"/>
            </p:cNvSpPr>
            <p:nvPr/>
          </p:nvSpPr>
          <p:spPr bwMode="auto">
            <a:xfrm>
              <a:off x="3552" y="1728"/>
              <a:ext cx="758" cy="44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4000" b="1">
                  <a:solidFill>
                    <a:schemeClr val="tx1"/>
                  </a:solidFill>
                </a:rPr>
                <a:t>收入</a:t>
              </a:r>
            </a:p>
          </p:txBody>
        </p:sp>
        <p:sp>
          <p:nvSpPr>
            <p:cNvPr id="63498" name="Text Box 10"/>
            <p:cNvSpPr txBox="1">
              <a:spLocks noChangeArrowheads="1"/>
            </p:cNvSpPr>
            <p:nvPr/>
          </p:nvSpPr>
          <p:spPr bwMode="auto">
            <a:xfrm>
              <a:off x="3408" y="3408"/>
              <a:ext cx="1721" cy="44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4000" b="1">
                  <a:solidFill>
                    <a:schemeClr val="tx1"/>
                  </a:solidFill>
                </a:rPr>
                <a:t>成本、费用</a:t>
              </a:r>
            </a:p>
          </p:txBody>
        </p:sp>
        <p:sp>
          <p:nvSpPr>
            <p:cNvPr id="63499" name="Line 11"/>
            <p:cNvSpPr>
              <a:spLocks noChangeShapeType="1"/>
            </p:cNvSpPr>
            <p:nvPr/>
          </p:nvSpPr>
          <p:spPr bwMode="auto">
            <a:xfrm>
              <a:off x="4848" y="3072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63500" name="Text Box 12"/>
            <p:cNvSpPr txBox="1">
              <a:spLocks noChangeArrowheads="1"/>
            </p:cNvSpPr>
            <p:nvPr/>
          </p:nvSpPr>
          <p:spPr bwMode="auto">
            <a:xfrm>
              <a:off x="4656" y="2637"/>
              <a:ext cx="694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3600" b="1">
                  <a:solidFill>
                    <a:srgbClr val="66FF99"/>
                  </a:solidFill>
                </a:rPr>
                <a:t>可控</a:t>
              </a:r>
            </a:p>
          </p:txBody>
        </p:sp>
        <p:sp>
          <p:nvSpPr>
            <p:cNvPr id="63501" name="Line 13"/>
            <p:cNvSpPr>
              <a:spLocks noChangeShapeType="1"/>
            </p:cNvSpPr>
            <p:nvPr/>
          </p:nvSpPr>
          <p:spPr bwMode="auto">
            <a:xfrm flipH="1">
              <a:off x="2160" y="2016"/>
              <a:ext cx="1248" cy="672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miter lim="800000"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63502" name="Text Box 14"/>
            <p:cNvSpPr txBox="1">
              <a:spLocks noChangeArrowheads="1"/>
            </p:cNvSpPr>
            <p:nvPr/>
          </p:nvSpPr>
          <p:spPr bwMode="auto">
            <a:xfrm>
              <a:off x="86" y="1210"/>
              <a:ext cx="3303" cy="412"/>
            </a:xfrm>
            <a:prstGeom prst="rect">
              <a:avLst/>
            </a:prstGeom>
            <a:solidFill>
              <a:schemeClr val="bg1"/>
            </a:solidFill>
            <a:ln w="12700" cap="sq">
              <a:solidFill>
                <a:schemeClr val="bg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3600" b="1">
                  <a:solidFill>
                    <a:schemeClr val="tx1"/>
                  </a:solidFill>
                </a:rPr>
                <a:t>影响获利能力的关键因素</a:t>
              </a:r>
            </a:p>
          </p:txBody>
        </p:sp>
      </p:grp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7" decel="100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7" decel="100000"/>
                                        <p:tgtEl>
                                          <p:spTgt spid="6349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28" accel="100000" fill="hold">
                                          <p:stCondLst>
                                            <p:cond delay="767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7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28" accel="100000" fill="hold">
                                          <p:stCondLst>
                                            <p:cond delay="767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7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28" accel="100000" fill="hold">
                                          <p:stCondLst>
                                            <p:cond delay="767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/>
      <p:bldP spid="63491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z="3600">
                <a:latin typeface="Times New Roman" panose="02020603050405020304" pitchFamily="18" charset="0"/>
              </a:rPr>
              <a:t>2.</a:t>
            </a:r>
            <a:r>
              <a:rPr lang="zh-CN" altLang="en-US" sz="3600">
                <a:latin typeface="Times New Roman" panose="02020603050405020304" pitchFamily="18" charset="0"/>
              </a:rPr>
              <a:t>与资产有关的获利能力分析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总资产报酬率</a:t>
            </a:r>
            <a:r>
              <a:rPr lang="en-US" altLang="zh-CN"/>
              <a:t>=</a:t>
            </a:r>
          </a:p>
          <a:p>
            <a:endParaRPr lang="en-US" altLang="zh-CN"/>
          </a:p>
          <a:p>
            <a:r>
              <a:rPr lang="zh-CN" altLang="en-US"/>
              <a:t>净资产收益率</a:t>
            </a:r>
            <a:r>
              <a:rPr lang="en-US" altLang="zh-CN"/>
              <a:t>=</a:t>
            </a:r>
          </a:p>
          <a:p>
            <a:r>
              <a:rPr lang="zh-CN" altLang="en-US"/>
              <a:t>总资产</a:t>
            </a:r>
            <a:r>
              <a:rPr lang="en-US" altLang="zh-CN"/>
              <a:t>=</a:t>
            </a:r>
            <a:r>
              <a:rPr lang="zh-CN" altLang="en-US"/>
              <a:t>负债</a:t>
            </a:r>
            <a:r>
              <a:rPr lang="en-US" altLang="zh-CN"/>
              <a:t>+</a:t>
            </a:r>
            <a:r>
              <a:rPr lang="zh-CN" altLang="en-US"/>
              <a:t>净资产</a:t>
            </a:r>
            <a:r>
              <a:rPr lang="en-US" altLang="zh-CN"/>
              <a:t>(</a:t>
            </a:r>
            <a:r>
              <a:rPr lang="zh-CN" altLang="en-US"/>
              <a:t>所有者权益</a:t>
            </a:r>
            <a:r>
              <a:rPr lang="en-US" altLang="zh-CN"/>
              <a:t>)</a:t>
            </a:r>
          </a:p>
          <a:p>
            <a:endParaRPr lang="en-US" altLang="zh-CN"/>
          </a:p>
          <a:p>
            <a:r>
              <a:rPr lang="zh-CN" altLang="en-US"/>
              <a:t>净资产收益率</a:t>
            </a:r>
            <a:r>
              <a:rPr lang="en-US" altLang="zh-CN"/>
              <a:t>=</a:t>
            </a:r>
            <a:r>
              <a:rPr lang="zh-CN" altLang="en-US"/>
              <a:t>总资产报酬率</a:t>
            </a:r>
          </a:p>
          <a:p>
            <a:endParaRPr lang="en-US" altLang="zh-CN"/>
          </a:p>
        </p:txBody>
      </p:sp>
      <p:graphicFrame>
        <p:nvGraphicFramePr>
          <p:cNvPr id="32772" name="Object 4"/>
          <p:cNvGraphicFramePr>
            <a:graphicFrameLocks noChangeAspect="1"/>
          </p:cNvGraphicFramePr>
          <p:nvPr/>
        </p:nvGraphicFramePr>
        <p:xfrm>
          <a:off x="5105400" y="1905000"/>
          <a:ext cx="1282700" cy="876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5" name="公式" r:id="rId4" imgW="1282680" imgH="876240" progId="Equation.3">
                  <p:embed/>
                </p:oleObj>
              </mc:Choice>
              <mc:Fallback>
                <p:oleObj name="公式" r:id="rId4" imgW="1282680" imgH="8762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5400" y="1905000"/>
                        <a:ext cx="1282700" cy="876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3" name="Object 5"/>
          <p:cNvGraphicFramePr>
            <a:graphicFrameLocks noChangeAspect="1"/>
          </p:cNvGraphicFramePr>
          <p:nvPr/>
        </p:nvGraphicFramePr>
        <p:xfrm>
          <a:off x="5029200" y="2990850"/>
          <a:ext cx="1282700" cy="876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6" name="公式" r:id="rId6" imgW="1282680" imgH="876240" progId="Equation.3">
                  <p:embed/>
                </p:oleObj>
              </mc:Choice>
              <mc:Fallback>
                <p:oleObj name="公式" r:id="rId6" imgW="1282680" imgH="87624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9200" y="2990850"/>
                        <a:ext cx="1282700" cy="876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4" name="Object 6"/>
          <p:cNvGraphicFramePr>
            <a:graphicFrameLocks noChangeAspect="1"/>
          </p:cNvGraphicFramePr>
          <p:nvPr/>
        </p:nvGraphicFramePr>
        <p:xfrm>
          <a:off x="6858000" y="4800600"/>
          <a:ext cx="14859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7" name="公式" r:id="rId8" imgW="1485720" imgH="888840" progId="Equation.3">
                  <p:embed/>
                </p:oleObj>
              </mc:Choice>
              <mc:Fallback>
                <p:oleObj name="公式" r:id="rId8" imgW="1485720" imgH="88884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00" y="4800600"/>
                        <a:ext cx="1485900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build="p" autoUpdateAnimBg="0"/>
      <p:bldP spid="32771" grpId="0" build="p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哈药的相关数据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2800"/>
              <a:t>指标                 </a:t>
            </a:r>
            <a:r>
              <a:rPr lang="en-US" altLang="zh-CN" sz="2800"/>
              <a:t>2000       1999          1998</a:t>
            </a:r>
          </a:p>
          <a:p>
            <a:r>
              <a:rPr lang="zh-CN" altLang="en-US" sz="2800"/>
              <a:t>总资产报酬率   </a:t>
            </a:r>
            <a:r>
              <a:rPr lang="en-US" altLang="zh-CN" sz="2800"/>
              <a:t>8.63%      6.44%      7.96%</a:t>
            </a:r>
          </a:p>
          <a:p>
            <a:r>
              <a:rPr lang="zh-CN" altLang="en-US" sz="2800"/>
              <a:t>净资产收益率  </a:t>
            </a:r>
            <a:r>
              <a:rPr lang="en-US" altLang="zh-CN" sz="2800"/>
              <a:t>14.13%     9.63%      8.16%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 build="p" autoUpdateAnimBg="0"/>
      <p:bldP spid="48131" grpId="0" build="p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z="2800"/>
              <a:t>3.</a:t>
            </a:r>
            <a:r>
              <a:rPr lang="zh-CN" altLang="en-US" sz="2800"/>
              <a:t>与股票数量或股票价格有关的盈利能力指标</a:t>
            </a:r>
          </a:p>
        </p:txBody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2000"/>
              <a:t>每股盈余（每股收益）</a:t>
            </a:r>
            <a:r>
              <a:rPr lang="en-US" altLang="zh-CN" sz="2000"/>
              <a:t>=</a:t>
            </a:r>
            <a:r>
              <a:rPr lang="zh-CN" altLang="en-US" sz="2000"/>
              <a:t>（税后利润</a:t>
            </a:r>
            <a:r>
              <a:rPr lang="en-US" altLang="zh-CN" sz="2000"/>
              <a:t>-</a:t>
            </a:r>
            <a:r>
              <a:rPr lang="zh-CN" altLang="en-US" sz="2000"/>
              <a:t>优先股股利）</a:t>
            </a:r>
            <a:r>
              <a:rPr lang="en-US" altLang="zh-CN" sz="2000"/>
              <a:t>/</a:t>
            </a:r>
            <a:r>
              <a:rPr lang="zh-CN" altLang="en-US" sz="2000"/>
              <a:t>普通股发行在外股数</a:t>
            </a:r>
          </a:p>
          <a:p>
            <a:endParaRPr lang="zh-CN" altLang="en-US" sz="2000"/>
          </a:p>
          <a:p>
            <a:r>
              <a:rPr lang="zh-CN" altLang="en-US" sz="2000"/>
              <a:t>普通股每股股利</a:t>
            </a:r>
            <a:r>
              <a:rPr lang="en-US" altLang="zh-CN" sz="2000"/>
              <a:t>=</a:t>
            </a:r>
            <a:r>
              <a:rPr lang="zh-CN" altLang="en-US" sz="2000"/>
              <a:t>现金股利</a:t>
            </a:r>
            <a:r>
              <a:rPr lang="en-US" altLang="zh-CN" sz="2000"/>
              <a:t>/</a:t>
            </a:r>
            <a:r>
              <a:rPr lang="zh-CN" altLang="en-US" sz="2000"/>
              <a:t>普通股发行在外股数</a:t>
            </a:r>
          </a:p>
          <a:p>
            <a:endParaRPr lang="zh-CN" altLang="en-US" sz="2000"/>
          </a:p>
          <a:p>
            <a:r>
              <a:rPr lang="zh-CN" altLang="en-US" sz="2000"/>
              <a:t>市盈率</a:t>
            </a:r>
            <a:r>
              <a:rPr lang="en-US" altLang="zh-CN" sz="2000"/>
              <a:t>=</a:t>
            </a:r>
            <a:r>
              <a:rPr lang="zh-CN" altLang="en-US" sz="2000"/>
              <a:t>普通股每股市价</a:t>
            </a:r>
            <a:r>
              <a:rPr lang="en-US" altLang="zh-CN" sz="2000"/>
              <a:t>/</a:t>
            </a:r>
            <a:r>
              <a:rPr lang="zh-CN" altLang="en-US" sz="2000"/>
              <a:t>普通股每股盈余</a:t>
            </a:r>
          </a:p>
          <a:p>
            <a:endParaRPr lang="en-US" altLang="zh-CN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二、偿债能力分析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1600"/>
              <a:t>短期偿债能力分析</a:t>
            </a:r>
          </a:p>
          <a:p>
            <a:pPr lvl="1"/>
            <a:r>
              <a:rPr lang="zh-CN" altLang="en-US" sz="1600"/>
              <a:t>流动比率</a:t>
            </a:r>
          </a:p>
          <a:p>
            <a:pPr lvl="1"/>
            <a:r>
              <a:rPr lang="zh-CN" altLang="en-US" sz="1600"/>
              <a:t>速动比率</a:t>
            </a:r>
          </a:p>
          <a:p>
            <a:pPr lvl="1"/>
            <a:r>
              <a:rPr lang="zh-CN" altLang="en-US" sz="1600"/>
              <a:t>现金比率</a:t>
            </a:r>
          </a:p>
          <a:p>
            <a:pPr lvl="1"/>
            <a:r>
              <a:rPr lang="zh-CN" altLang="en-US" sz="1600"/>
              <a:t>现金净流量比率</a:t>
            </a:r>
          </a:p>
          <a:p>
            <a:r>
              <a:rPr lang="zh-CN" altLang="en-US" sz="1600"/>
              <a:t>长期偿债能力分析</a:t>
            </a:r>
          </a:p>
          <a:p>
            <a:pPr lvl="1"/>
            <a:r>
              <a:rPr lang="zh-CN" altLang="en-US" sz="1600"/>
              <a:t>资产负债率</a:t>
            </a:r>
          </a:p>
          <a:p>
            <a:pPr lvl="1"/>
            <a:r>
              <a:rPr lang="zh-CN" altLang="en-US" sz="1600"/>
              <a:t>所有者权益比率</a:t>
            </a:r>
          </a:p>
          <a:p>
            <a:pPr lvl="1"/>
            <a:r>
              <a:rPr lang="zh-CN" altLang="en-US" sz="1600"/>
              <a:t>权益乘数</a:t>
            </a:r>
          </a:p>
          <a:p>
            <a:r>
              <a:rPr lang="zh-CN" altLang="en-US" sz="1600"/>
              <a:t>企业负担利息和固定费用的能力分析</a:t>
            </a:r>
          </a:p>
          <a:p>
            <a:pPr lvl="1"/>
            <a:r>
              <a:rPr lang="zh-CN" altLang="en-US" sz="1400"/>
              <a:t>利息周转倍数</a:t>
            </a:r>
          </a:p>
          <a:p>
            <a:pPr lvl="1"/>
            <a:r>
              <a:rPr lang="zh-CN" altLang="en-US" sz="1400"/>
              <a:t>固定费用周转倍数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2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2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2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12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12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2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26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26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build="p" autoUpdateAnimBg="0"/>
      <p:bldP spid="11267" grpId="0" build="p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000"/>
              <a:t>（一）短期偿债能力分析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>
                <a:latin typeface="Times New Roman" panose="02020603050405020304" pitchFamily="18" charset="0"/>
              </a:rPr>
              <a:t>1</a:t>
            </a:r>
            <a:r>
              <a:rPr lang="zh-CN" altLang="en-US">
                <a:latin typeface="Times New Roman" panose="02020603050405020304" pitchFamily="18" charset="0"/>
              </a:rPr>
              <a:t>、流动比率</a:t>
            </a:r>
            <a:r>
              <a:rPr lang="en-US" altLang="zh-CN">
                <a:latin typeface="Times New Roman" panose="02020603050405020304" pitchFamily="18" charset="0"/>
              </a:rPr>
              <a:t>=</a:t>
            </a:r>
            <a:r>
              <a:rPr lang="zh-CN" altLang="en-US">
                <a:latin typeface="Times New Roman" panose="02020603050405020304" pitchFamily="18" charset="0"/>
              </a:rPr>
              <a:t>流动资产</a:t>
            </a:r>
            <a:r>
              <a:rPr lang="en-US" altLang="zh-CN">
                <a:latin typeface="Times New Roman" panose="02020603050405020304" pitchFamily="18" charset="0"/>
              </a:rPr>
              <a:t>/</a:t>
            </a:r>
            <a:r>
              <a:rPr lang="zh-CN" altLang="en-US">
                <a:latin typeface="Times New Roman" panose="02020603050405020304" pitchFamily="18" charset="0"/>
              </a:rPr>
              <a:t>流动负债</a:t>
            </a:r>
          </a:p>
          <a:p>
            <a:pPr lvl="1"/>
            <a:r>
              <a:rPr lang="zh-CN" altLang="en-US">
                <a:latin typeface="Times New Roman" panose="02020603050405020304" pitchFamily="18" charset="0"/>
              </a:rPr>
              <a:t>反映企业流动资产对流动负债的保障能力</a:t>
            </a:r>
          </a:p>
          <a:p>
            <a:pPr lvl="1"/>
            <a:r>
              <a:rPr lang="zh-CN" altLang="en-US">
                <a:latin typeface="Times New Roman" panose="02020603050405020304" pitchFamily="18" charset="0"/>
              </a:rPr>
              <a:t>一般地，该指标越大，流动负债偿付能力就越强，但应具体分析资产构成和债务到期日</a:t>
            </a:r>
          </a:p>
          <a:p>
            <a:pPr lvl="1"/>
            <a:r>
              <a:rPr lang="zh-CN" altLang="en-US">
                <a:latin typeface="Times New Roman" panose="02020603050405020304" pitchFamily="18" charset="0"/>
              </a:rPr>
              <a:t>该指标不是越大越好：资产的流动性与收益性是相反的</a:t>
            </a:r>
          </a:p>
          <a:p>
            <a:pPr lvl="1"/>
            <a:r>
              <a:rPr lang="zh-CN" altLang="en-US">
                <a:latin typeface="Times New Roman" panose="02020603050405020304" pitchFamily="18" charset="0"/>
              </a:rPr>
              <a:t>经验比率为</a:t>
            </a:r>
            <a:r>
              <a:rPr lang="en-US" altLang="zh-CN">
                <a:latin typeface="Times New Roman" panose="02020603050405020304" pitchFamily="18" charset="0"/>
              </a:rPr>
              <a:t>2</a:t>
            </a:r>
          </a:p>
          <a:p>
            <a:pPr lvl="1"/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9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9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 build="p" autoUpdateAnimBg="0"/>
      <p:bldP spid="38915" grpId="0" build="p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/>
              <a:t>流动比率是否存在标准值？</a:t>
            </a:r>
          </a:p>
        </p:txBody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3600" b="1"/>
              <a:t>流动比率因行业而异。不存在统一的标准比率。</a:t>
            </a:r>
          </a:p>
          <a:p>
            <a:endParaRPr lang="zh-CN" altLang="en-US" sz="3600" b="1"/>
          </a:p>
          <a:p>
            <a:r>
              <a:rPr lang="zh-CN" altLang="en-US" sz="3600" b="1"/>
              <a:t>流动资产的质量和流动负债的质量，比流动比率的数值更重要</a:t>
            </a:r>
            <a:r>
              <a:rPr lang="zh-CN" altLang="en-US" sz="2800" b="1"/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5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>
                <a:solidFill>
                  <a:schemeClr val="tx1"/>
                </a:solidFill>
              </a:rPr>
              <a:t>标准是什么？</a:t>
            </a: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82688" y="3141663"/>
            <a:ext cx="7772400" cy="2990850"/>
          </a:xfrm>
        </p:spPr>
        <p:txBody>
          <a:bodyPr/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chemeClr val="accent1"/>
                </a:solidFill>
              </a:rPr>
              <a:t>本企业的流动比率优于同业水平</a:t>
            </a:r>
            <a:endParaRPr lang="zh-CN" altLang="en-US" b="1"/>
          </a:p>
          <a:p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39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/>
              <a:t>流动比率数据</a:t>
            </a:r>
          </a:p>
        </p:txBody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           </a:t>
            </a:r>
            <a:r>
              <a:rPr lang="zh-CN" altLang="en-US"/>
              <a:t>平均   纺织   食品    制造   商业</a:t>
            </a:r>
          </a:p>
          <a:p>
            <a:r>
              <a:rPr lang="zh-CN" altLang="en-US"/>
              <a:t>美国      </a:t>
            </a:r>
            <a:r>
              <a:rPr lang="en-US" altLang="zh-CN"/>
              <a:t>1.4     2.5     1.1       1       1.8</a:t>
            </a:r>
          </a:p>
          <a:p>
            <a:r>
              <a:rPr lang="zh-CN" altLang="en-US"/>
              <a:t>英国      </a:t>
            </a:r>
            <a:r>
              <a:rPr lang="en-US" altLang="zh-CN"/>
              <a:t>1.2     1.8     1.3      1.1     1.4</a:t>
            </a:r>
          </a:p>
          <a:p>
            <a:r>
              <a:rPr lang="zh-CN" altLang="en-US"/>
              <a:t>欧盟      </a:t>
            </a:r>
            <a:r>
              <a:rPr lang="en-US" altLang="zh-CN"/>
              <a:t>1.3     1.8     1.5      1.5       1</a:t>
            </a:r>
          </a:p>
          <a:p>
            <a:r>
              <a:rPr lang="zh-CN" altLang="en-US"/>
              <a:t>日本      </a:t>
            </a:r>
            <a:r>
              <a:rPr lang="en-US" altLang="zh-CN"/>
              <a:t>1.2     1.8     1.4      1.2     1.2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21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2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2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2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2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2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2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2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2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21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21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21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21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21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21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21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21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2" grpId="0"/>
      <p:bldP spid="9216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>
                <a:solidFill>
                  <a:schemeClr val="tx1"/>
                </a:solidFill>
              </a:rPr>
              <a:t>流动比率趋势分析</a:t>
            </a:r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          1997    1998   1999    2000</a:t>
            </a:r>
          </a:p>
          <a:p>
            <a:r>
              <a:rPr lang="en-US" altLang="zh-CN"/>
              <a:t>           2.11    1.68    1.07    0.77</a:t>
            </a:r>
          </a:p>
          <a:p>
            <a:endParaRPr lang="en-US" altLang="zh-CN" b="1">
              <a:solidFill>
                <a:srgbClr val="0000CC"/>
              </a:solidFill>
            </a:endParaRPr>
          </a:p>
          <a:p>
            <a:r>
              <a:rPr lang="zh-CN" altLang="en-US" b="1">
                <a:solidFill>
                  <a:srgbClr val="0000CC"/>
                </a:solidFill>
              </a:rPr>
              <a:t>问：偿债能力发生了什么变化？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0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0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0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9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2</a:t>
            </a:r>
            <a:r>
              <a:rPr lang="zh-CN" altLang="en-US"/>
              <a:t>、速动比率</a:t>
            </a:r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b="1"/>
              <a:t>速动比率的概念</a:t>
            </a:r>
          </a:p>
          <a:p>
            <a:endParaRPr lang="zh-CN" altLang="en-US" b="1"/>
          </a:p>
          <a:p>
            <a:r>
              <a:rPr lang="zh-CN" altLang="en-US" b="1"/>
              <a:t>速动比率的局限性</a:t>
            </a:r>
          </a:p>
          <a:p>
            <a:endParaRPr lang="zh-CN" altLang="en-US" b="1"/>
          </a:p>
          <a:p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3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93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6" grpId="0"/>
      <p:bldP spid="93187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/>
              <a:t>速动比率的概念</a:t>
            </a:r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2800">
                <a:latin typeface="Times New Roman" panose="02020603050405020304" pitchFamily="18" charset="0"/>
              </a:rPr>
              <a:t>速动资产</a:t>
            </a:r>
            <a:r>
              <a:rPr lang="en-US" altLang="zh-CN" sz="2800">
                <a:latin typeface="Times New Roman" panose="02020603050405020304" pitchFamily="18" charset="0"/>
              </a:rPr>
              <a:t>=</a:t>
            </a:r>
            <a:r>
              <a:rPr lang="zh-CN" altLang="en-US" sz="2800">
                <a:latin typeface="Times New Roman" panose="02020603050405020304" pitchFamily="18" charset="0"/>
              </a:rPr>
              <a:t>流动资产</a:t>
            </a:r>
            <a:r>
              <a:rPr lang="en-US" altLang="zh-CN" sz="2800">
                <a:latin typeface="Times New Roman" panose="02020603050405020304" pitchFamily="18" charset="0"/>
              </a:rPr>
              <a:t>-</a:t>
            </a:r>
            <a:r>
              <a:rPr lang="zh-CN" altLang="en-US" sz="2800">
                <a:latin typeface="Times New Roman" panose="02020603050405020304" pitchFamily="18" charset="0"/>
              </a:rPr>
              <a:t>存货</a:t>
            </a:r>
          </a:p>
          <a:p>
            <a:r>
              <a:rPr lang="zh-CN" altLang="en-US" sz="2800">
                <a:latin typeface="Times New Roman" panose="02020603050405020304" pitchFamily="18" charset="0"/>
              </a:rPr>
              <a:t>            </a:t>
            </a:r>
          </a:p>
          <a:p>
            <a:r>
              <a:rPr lang="zh-CN" altLang="en-US" sz="2800">
                <a:latin typeface="Times New Roman" panose="02020603050405020304" pitchFamily="18" charset="0"/>
              </a:rPr>
              <a:t>速动比率</a:t>
            </a:r>
            <a:r>
              <a:rPr lang="en-US" altLang="zh-CN" sz="2800">
                <a:latin typeface="Times New Roman" panose="02020603050405020304" pitchFamily="18" charset="0"/>
              </a:rPr>
              <a:t>=</a:t>
            </a:r>
            <a:r>
              <a:rPr lang="zh-CN" altLang="en-US" sz="2800">
                <a:latin typeface="Times New Roman" panose="02020603050405020304" pitchFamily="18" charset="0"/>
              </a:rPr>
              <a:t>速动资产</a:t>
            </a:r>
            <a:r>
              <a:rPr lang="en-US" altLang="zh-CN" sz="2800">
                <a:latin typeface="Times New Roman" panose="02020603050405020304" pitchFamily="18" charset="0"/>
              </a:rPr>
              <a:t>/</a:t>
            </a:r>
            <a:r>
              <a:rPr lang="zh-CN" altLang="en-US" sz="2800">
                <a:latin typeface="Times New Roman" panose="02020603050405020304" pitchFamily="18" charset="0"/>
              </a:rPr>
              <a:t>流动负债</a:t>
            </a:r>
          </a:p>
          <a:p>
            <a:pPr lvl="1"/>
            <a:r>
              <a:rPr lang="zh-CN" altLang="en-US" sz="2400">
                <a:latin typeface="Times New Roman" panose="02020603050405020304" pitchFamily="18" charset="0"/>
              </a:rPr>
              <a:t>反映企业速动资产对流动负债的保障能力</a:t>
            </a:r>
          </a:p>
          <a:p>
            <a:pPr lvl="1"/>
            <a:r>
              <a:rPr lang="zh-CN" altLang="en-US" sz="2400">
                <a:latin typeface="Times New Roman" panose="02020603050405020304" pitchFamily="18" charset="0"/>
              </a:rPr>
              <a:t>一般地，该指标越大，流动负债偿付能力就越强。</a:t>
            </a:r>
          </a:p>
          <a:p>
            <a:pPr lvl="1"/>
            <a:r>
              <a:rPr lang="zh-CN" altLang="en-US" sz="2400">
                <a:latin typeface="Times New Roman" panose="02020603050405020304" pitchFamily="18" charset="0"/>
              </a:rPr>
              <a:t>该指标不是越大越好：资产的流动型与收益性是相反的</a:t>
            </a:r>
          </a:p>
          <a:p>
            <a:pPr lvl="1"/>
            <a:r>
              <a:rPr lang="zh-CN" altLang="en-US" sz="2400">
                <a:latin typeface="Times New Roman" panose="02020603050405020304" pitchFamily="18" charset="0"/>
              </a:rPr>
              <a:t>经验比率为</a:t>
            </a:r>
            <a:r>
              <a:rPr lang="en-US" altLang="zh-CN" sz="2400">
                <a:latin typeface="Times New Roman" panose="02020603050405020304" pitchFamily="18" charset="0"/>
              </a:rPr>
              <a:t>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4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4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4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4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4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4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4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42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42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42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42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42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42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42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42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42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42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42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42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42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42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42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42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42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42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42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42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42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42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42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42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0" grpId="0"/>
      <p:bldP spid="94211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 b="1"/>
              <a:t>为什么要在流动资产中剔除存货？</a:t>
            </a:r>
          </a:p>
        </p:txBody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b="1"/>
              <a:t>在流动资产中存货的变现速度最慢</a:t>
            </a:r>
          </a:p>
          <a:p>
            <a:r>
              <a:rPr lang="zh-CN" altLang="en-US" b="1"/>
              <a:t>存货中可能含有已损失报废但还没作处理的不能变现的存货</a:t>
            </a:r>
          </a:p>
          <a:p>
            <a:r>
              <a:rPr lang="zh-CN" altLang="en-US" b="1"/>
              <a:t>存货可能已作为抵押物</a:t>
            </a:r>
          </a:p>
          <a:p>
            <a:r>
              <a:rPr lang="zh-CN" altLang="en-US" b="1"/>
              <a:t>成本与市价相差悬殊</a:t>
            </a:r>
          </a:p>
          <a:p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5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5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5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5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/>
              <a:t>流动比率与速动比率的比较</a:t>
            </a:r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US" altLang="zh-CN" b="1"/>
              <a:t>                               2001</a:t>
            </a:r>
            <a:r>
              <a:rPr lang="zh-CN" altLang="en-US" b="1"/>
              <a:t>年      </a:t>
            </a:r>
            <a:r>
              <a:rPr lang="en-US" altLang="zh-CN" b="1"/>
              <a:t>2002</a:t>
            </a:r>
            <a:r>
              <a:rPr lang="zh-CN" altLang="en-US" b="1"/>
              <a:t>年</a:t>
            </a:r>
          </a:p>
          <a:p>
            <a:pPr>
              <a:buFont typeface="Wingdings" pitchFamily="2" charset="2"/>
              <a:buNone/>
            </a:pPr>
            <a:r>
              <a:rPr lang="zh-CN" altLang="en-US" b="1"/>
              <a:t>流动比率                   </a:t>
            </a:r>
            <a:r>
              <a:rPr lang="en-US" altLang="zh-CN" b="1"/>
              <a:t>1.6             1.6</a:t>
            </a:r>
          </a:p>
          <a:p>
            <a:pPr>
              <a:buFont typeface="Wingdings" pitchFamily="2" charset="2"/>
              <a:buNone/>
            </a:pPr>
            <a:r>
              <a:rPr lang="zh-CN" altLang="en-US" b="1"/>
              <a:t>速动比率                   </a:t>
            </a:r>
            <a:r>
              <a:rPr lang="en-US" altLang="zh-CN" b="1"/>
              <a:t>1.06           0.8</a:t>
            </a:r>
          </a:p>
          <a:p>
            <a:pPr>
              <a:buFont typeface="Wingdings" pitchFamily="2" charset="2"/>
              <a:buNone/>
            </a:pPr>
            <a:endParaRPr lang="en-US" altLang="zh-CN" b="1"/>
          </a:p>
          <a:p>
            <a:pPr>
              <a:buFont typeface="Wingdings" pitchFamily="2" charset="2"/>
              <a:buNone/>
            </a:pPr>
            <a:endParaRPr lang="en-US" altLang="zh-CN" b="1"/>
          </a:p>
          <a:p>
            <a:pPr>
              <a:buFont typeface="Wingdings" pitchFamily="2" charset="2"/>
              <a:buNone/>
            </a:pPr>
            <a:r>
              <a:rPr lang="zh-CN" altLang="en-US" b="1"/>
              <a:t>流动比率不变，速动比率迅速下降，说明什么？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6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6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6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62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62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62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9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200" b="1"/>
              <a:t>为什么流动比率在实际工作中广泛使用？</a:t>
            </a:r>
          </a:p>
        </p:txBody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Char char="u"/>
            </a:pPr>
            <a:r>
              <a:rPr lang="zh-CN" altLang="en-US" b="1"/>
              <a:t>（</a:t>
            </a:r>
            <a:r>
              <a:rPr lang="en-US" altLang="zh-CN" b="1"/>
              <a:t>1</a:t>
            </a:r>
            <a:r>
              <a:rPr lang="zh-CN" altLang="en-US" b="1"/>
              <a:t>）易于理解；</a:t>
            </a:r>
          </a:p>
          <a:p>
            <a:pPr>
              <a:buFont typeface="Wingdings" pitchFamily="2" charset="2"/>
              <a:buChar char="u"/>
            </a:pPr>
            <a:r>
              <a:rPr lang="zh-CN" altLang="en-US" b="1"/>
              <a:t>（</a:t>
            </a:r>
            <a:r>
              <a:rPr lang="en-US" altLang="zh-CN" b="1"/>
              <a:t>2</a:t>
            </a:r>
            <a:r>
              <a:rPr lang="zh-CN" altLang="en-US" b="1"/>
              <a:t>）计算简单；</a:t>
            </a:r>
          </a:p>
          <a:p>
            <a:pPr>
              <a:buFont typeface="Wingdings" pitchFamily="2" charset="2"/>
              <a:buChar char="u"/>
            </a:pPr>
            <a:r>
              <a:rPr lang="zh-CN" altLang="en-US" b="1"/>
              <a:t>（</a:t>
            </a:r>
            <a:r>
              <a:rPr lang="en-US" altLang="zh-CN" b="1"/>
              <a:t>3</a:t>
            </a:r>
            <a:r>
              <a:rPr lang="zh-CN" altLang="en-US" b="1"/>
              <a:t>）数据易得；</a:t>
            </a:r>
          </a:p>
          <a:p>
            <a:pPr>
              <a:buFont typeface="Wingdings" pitchFamily="2" charset="2"/>
              <a:buChar char="u"/>
            </a:pPr>
            <a:r>
              <a:rPr lang="zh-CN" altLang="en-US" b="1"/>
              <a:t>（</a:t>
            </a:r>
            <a:r>
              <a:rPr lang="en-US" altLang="zh-CN" b="1"/>
              <a:t>4</a:t>
            </a:r>
            <a:r>
              <a:rPr lang="zh-CN" altLang="en-US" b="1"/>
              <a:t>）债权人将信用状况作为最后的解决方案（现金流入停止后，流动资产能否抵偿流动负债吗？）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7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7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7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72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72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72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72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72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72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72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72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72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现金比率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lvl="1"/>
            <a:r>
              <a:rPr lang="zh-CN" altLang="en-US">
                <a:latin typeface="Times New Roman" panose="02020603050405020304" pitchFamily="18" charset="0"/>
              </a:rPr>
              <a:t>现金比率</a:t>
            </a:r>
            <a:r>
              <a:rPr lang="en-US" altLang="zh-CN">
                <a:latin typeface="Times New Roman" panose="02020603050405020304" pitchFamily="18" charset="0"/>
              </a:rPr>
              <a:t>=</a:t>
            </a:r>
            <a:r>
              <a:rPr lang="zh-CN" altLang="en-US">
                <a:latin typeface="Times New Roman" panose="02020603050405020304" pitchFamily="18" charset="0"/>
              </a:rPr>
              <a:t>现金及现金等价物</a:t>
            </a:r>
            <a:r>
              <a:rPr lang="en-US" altLang="zh-CN">
                <a:latin typeface="Times New Roman" panose="02020603050405020304" pitchFamily="18" charset="0"/>
              </a:rPr>
              <a:t>/</a:t>
            </a:r>
            <a:r>
              <a:rPr lang="zh-CN" altLang="en-US">
                <a:latin typeface="Times New Roman" panose="02020603050405020304" pitchFamily="18" charset="0"/>
              </a:rPr>
              <a:t>流动负债</a:t>
            </a:r>
          </a:p>
          <a:p>
            <a:pPr lvl="1"/>
            <a:r>
              <a:rPr lang="zh-CN" altLang="en-US">
                <a:latin typeface="Times New Roman" panose="02020603050405020304" pitchFamily="18" charset="0"/>
              </a:rPr>
              <a:t>反映即时偿付能力</a:t>
            </a:r>
          </a:p>
          <a:p>
            <a:pPr lvl="1"/>
            <a:r>
              <a:rPr lang="zh-CN" altLang="en-US">
                <a:latin typeface="Times New Roman" panose="02020603050405020304" pitchFamily="18" charset="0"/>
              </a:rPr>
              <a:t>一般地，该指标越大，流动负债偿付能力就越强。</a:t>
            </a:r>
          </a:p>
          <a:p>
            <a:pPr lvl="1"/>
            <a:r>
              <a:rPr lang="zh-CN" altLang="en-US">
                <a:latin typeface="Times New Roman" panose="02020603050405020304" pitchFamily="18" charset="0"/>
              </a:rPr>
              <a:t>该指标不是越大越好：现金是收益能力最差的资产。</a:t>
            </a:r>
          </a:p>
          <a:p>
            <a:pPr lvl="1"/>
            <a:r>
              <a:rPr lang="zh-CN" altLang="en-US">
                <a:latin typeface="Times New Roman" panose="02020603050405020304" pitchFamily="18" charset="0"/>
              </a:rPr>
              <a:t>经验比率为</a:t>
            </a:r>
            <a:r>
              <a:rPr lang="en-US" altLang="zh-CN">
                <a:latin typeface="Times New Roman" panose="02020603050405020304" pitchFamily="18" charset="0"/>
              </a:rPr>
              <a:t>0.5</a:t>
            </a:r>
          </a:p>
          <a:p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 build="p" autoUpdateAnimBg="0"/>
      <p:bldP spid="43011" grpId="0" build="p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>
                <a:solidFill>
                  <a:schemeClr val="hlink"/>
                </a:solidFill>
              </a:rPr>
              <a:t>什么时候现金比率更重要？</a:t>
            </a:r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b="1"/>
              <a:t>最坏情况下的短期偿债能力。</a:t>
            </a:r>
          </a:p>
          <a:p>
            <a:endParaRPr lang="zh-CN" altLang="en-US" b="1"/>
          </a:p>
          <a:p>
            <a:r>
              <a:rPr lang="zh-CN" altLang="en-US" b="1"/>
              <a:t>正常情况下，这个比率是不重要的。期末现金不稳定， 易操纵</a:t>
            </a:r>
          </a:p>
          <a:p>
            <a:endParaRPr lang="zh-CN" altLang="en-US" b="1"/>
          </a:p>
          <a:p>
            <a:r>
              <a:rPr lang="zh-CN" altLang="en-US" b="1"/>
              <a:t>财务危机或清算</a:t>
            </a:r>
          </a:p>
          <a:p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03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03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03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03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03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03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5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4</a:t>
            </a:r>
            <a:r>
              <a:rPr lang="zh-CN" altLang="en-US"/>
              <a:t>、现金净流量比率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现金流量流动负债比</a:t>
            </a:r>
          </a:p>
          <a:p>
            <a:endParaRPr lang="zh-CN" altLang="en-US"/>
          </a:p>
          <a:p>
            <a:endParaRPr lang="zh-CN" altLang="en-US"/>
          </a:p>
          <a:p>
            <a:pPr lvl="1"/>
            <a:r>
              <a:rPr lang="zh-CN" altLang="en-US"/>
              <a:t>该指标越大，偿付能力越强。</a:t>
            </a:r>
          </a:p>
          <a:p>
            <a:pPr lvl="1"/>
            <a:r>
              <a:rPr lang="zh-CN" altLang="en-US"/>
              <a:t>不是越大越好，太大可能说明没能充分利用短期债务（成本低）。</a:t>
            </a:r>
          </a:p>
        </p:txBody>
      </p:sp>
      <p:graphicFrame>
        <p:nvGraphicFramePr>
          <p:cNvPr id="44036" name="Object 4"/>
          <p:cNvGraphicFramePr>
            <a:graphicFrameLocks noChangeAspect="1"/>
          </p:cNvGraphicFramePr>
          <p:nvPr/>
        </p:nvGraphicFramePr>
        <p:xfrm>
          <a:off x="2546350" y="2565400"/>
          <a:ext cx="40513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37" name="公式" r:id="rId4" imgW="4051080" imgH="863280" progId="Equation.3">
                  <p:embed/>
                </p:oleObj>
              </mc:Choice>
              <mc:Fallback>
                <p:oleObj name="公式" r:id="rId4" imgW="4051080" imgH="8632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46350" y="2565400"/>
                        <a:ext cx="4051300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0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0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 build="p" autoUpdateAnimBg="0"/>
      <p:bldP spid="44035" grpId="0" build="p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哈药的相关数据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2800"/>
              <a:t>指标                 </a:t>
            </a:r>
            <a:r>
              <a:rPr lang="en-US" altLang="zh-CN" sz="2800"/>
              <a:t>2000       1999          1998</a:t>
            </a:r>
          </a:p>
          <a:p>
            <a:r>
              <a:rPr lang="zh-CN" altLang="en-US" sz="2800"/>
              <a:t>流动比率            </a:t>
            </a:r>
            <a:r>
              <a:rPr lang="en-US" altLang="zh-CN" sz="2800"/>
              <a:t>1.05       1.12           1.108</a:t>
            </a:r>
          </a:p>
          <a:p>
            <a:r>
              <a:rPr lang="zh-CN" altLang="en-US" sz="2800"/>
              <a:t>速动比率            </a:t>
            </a:r>
            <a:r>
              <a:rPr lang="en-US" altLang="zh-CN" sz="2800"/>
              <a:t>0.62       0.64           0.613</a:t>
            </a:r>
          </a:p>
          <a:p>
            <a:r>
              <a:rPr lang="zh-CN" altLang="en-US" sz="2800"/>
              <a:t>现金比率            </a:t>
            </a:r>
            <a:r>
              <a:rPr lang="en-US" altLang="zh-CN" sz="2800"/>
              <a:t>0.12       0.19           0.092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影响短期偿债能力的表外因素</a:t>
            </a:r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zh-CN" altLang="en-US" b="1"/>
              <a:t>增加变现能力的因素</a:t>
            </a:r>
          </a:p>
          <a:p>
            <a:pPr lvl="1">
              <a:lnSpc>
                <a:spcPct val="90000"/>
              </a:lnSpc>
            </a:pPr>
            <a:r>
              <a:rPr lang="zh-CN" altLang="en-US" b="1"/>
              <a:t>可动用的贷款指标</a:t>
            </a:r>
          </a:p>
          <a:p>
            <a:pPr lvl="1">
              <a:lnSpc>
                <a:spcPct val="90000"/>
              </a:lnSpc>
            </a:pPr>
            <a:r>
              <a:rPr lang="zh-CN" altLang="en-US" b="1"/>
              <a:t>很快变现的长期资产</a:t>
            </a:r>
          </a:p>
          <a:p>
            <a:pPr lvl="1">
              <a:lnSpc>
                <a:spcPct val="90000"/>
              </a:lnSpc>
            </a:pPr>
            <a:r>
              <a:rPr lang="zh-CN" altLang="en-US" b="1"/>
              <a:t>偿债能力的声誉</a:t>
            </a:r>
          </a:p>
          <a:p>
            <a:pPr>
              <a:lnSpc>
                <a:spcPct val="90000"/>
              </a:lnSpc>
            </a:pPr>
            <a:r>
              <a:rPr lang="zh-CN" altLang="en-US" b="1"/>
              <a:t>减少变现能力的因素</a:t>
            </a:r>
          </a:p>
          <a:p>
            <a:pPr lvl="1">
              <a:lnSpc>
                <a:spcPct val="90000"/>
              </a:lnSpc>
            </a:pPr>
            <a:r>
              <a:rPr lang="zh-CN" altLang="en-US"/>
              <a:t>已贴现商业承兑汇票形成的或有负债</a:t>
            </a:r>
          </a:p>
          <a:p>
            <a:pPr lvl="1">
              <a:lnSpc>
                <a:spcPct val="90000"/>
              </a:lnSpc>
            </a:pPr>
            <a:r>
              <a:rPr lang="zh-CN" altLang="en-US"/>
              <a:t>未决诉讼、仲裁形成的或有负债</a:t>
            </a:r>
          </a:p>
          <a:p>
            <a:pPr lvl="1">
              <a:lnSpc>
                <a:spcPct val="90000"/>
              </a:lnSpc>
            </a:pPr>
            <a:r>
              <a:rPr lang="zh-CN" altLang="en-US"/>
              <a:t>为其他单位提供债务担保形成的或有负债</a:t>
            </a:r>
            <a:endParaRPr lang="zh-CN" altLang="en-US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1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1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1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13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13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13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1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1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1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13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13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13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13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13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13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13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13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13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13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13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13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13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13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13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79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000"/>
              <a:t>（二）长期偿债能力分析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资产负债率</a:t>
            </a:r>
            <a:r>
              <a:rPr lang="en-US" altLang="zh-CN"/>
              <a:t>=</a:t>
            </a:r>
          </a:p>
          <a:p>
            <a:endParaRPr lang="en-US" altLang="zh-CN"/>
          </a:p>
          <a:p>
            <a:r>
              <a:rPr lang="zh-CN" altLang="en-US"/>
              <a:t>所有者权益比率</a:t>
            </a:r>
            <a:r>
              <a:rPr lang="en-US" altLang="zh-CN"/>
              <a:t>=</a:t>
            </a:r>
            <a:r>
              <a:rPr lang="zh-CN" altLang="en-US"/>
              <a:t>所有者权益总额</a:t>
            </a:r>
            <a:r>
              <a:rPr lang="en-US" altLang="zh-CN"/>
              <a:t>/</a:t>
            </a:r>
            <a:r>
              <a:rPr lang="zh-CN" altLang="en-US"/>
              <a:t>资产总额</a:t>
            </a:r>
          </a:p>
          <a:p>
            <a:r>
              <a:rPr lang="zh-CN" altLang="en-US"/>
              <a:t>权益乘数</a:t>
            </a:r>
            <a:r>
              <a:rPr lang="en-US" altLang="zh-CN"/>
              <a:t>=</a:t>
            </a:r>
          </a:p>
        </p:txBody>
      </p:sp>
      <p:graphicFrame>
        <p:nvGraphicFramePr>
          <p:cNvPr id="40964" name="Object 4"/>
          <p:cNvGraphicFramePr>
            <a:graphicFrameLocks noChangeAspect="1"/>
          </p:cNvGraphicFramePr>
          <p:nvPr/>
        </p:nvGraphicFramePr>
        <p:xfrm>
          <a:off x="3937000" y="1905000"/>
          <a:ext cx="1270000" cy="876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66" name="公式" r:id="rId4" imgW="1269720" imgH="876240" progId="Equation.3">
                  <p:embed/>
                </p:oleObj>
              </mc:Choice>
              <mc:Fallback>
                <p:oleObj name="公式" r:id="rId4" imgW="1269720" imgH="8762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7000" y="1905000"/>
                        <a:ext cx="1270000" cy="876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65" name="Object 5"/>
          <p:cNvGraphicFramePr>
            <a:graphicFrameLocks noChangeAspect="1"/>
          </p:cNvGraphicFramePr>
          <p:nvPr/>
        </p:nvGraphicFramePr>
        <p:xfrm>
          <a:off x="3779838" y="4076700"/>
          <a:ext cx="12827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67" name="公式" r:id="rId6" imgW="1282680" imgH="888840" progId="Equation.3">
                  <p:embed/>
                </p:oleObj>
              </mc:Choice>
              <mc:Fallback>
                <p:oleObj name="公式" r:id="rId6" imgW="1282680" imgH="88884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9838" y="4076700"/>
                        <a:ext cx="1282700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 build="p" autoUpdateAnimBg="0"/>
      <p:bldP spid="40963" grpId="0" build="p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哈药资本结构简表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 </a:t>
            </a:r>
            <a:r>
              <a:rPr lang="zh-CN" altLang="en-US" sz="2400"/>
              <a:t>项目                     </a:t>
            </a:r>
            <a:r>
              <a:rPr lang="en-US" altLang="zh-CN" sz="2400"/>
              <a:t>2000          1999           1998</a:t>
            </a:r>
          </a:p>
          <a:p>
            <a:r>
              <a:rPr lang="zh-CN" altLang="en-US" sz="2400"/>
              <a:t>流动负债               </a:t>
            </a:r>
            <a:r>
              <a:rPr lang="en-US" altLang="zh-CN" sz="2400"/>
              <a:t>58.5%       59.13%        56.16%</a:t>
            </a:r>
          </a:p>
          <a:p>
            <a:r>
              <a:rPr lang="zh-CN" altLang="en-US" sz="2400"/>
              <a:t>长期负债               </a:t>
            </a:r>
            <a:r>
              <a:rPr lang="en-US" altLang="zh-CN" sz="2400"/>
              <a:t>4.95%       7.43%          8.67%</a:t>
            </a:r>
          </a:p>
          <a:p>
            <a:r>
              <a:rPr lang="zh-CN" altLang="en-US" sz="2400"/>
              <a:t>负债总额              </a:t>
            </a:r>
            <a:r>
              <a:rPr lang="en-US" altLang="zh-CN" sz="2400"/>
              <a:t>63.45%      66.56%        64.83%</a:t>
            </a:r>
          </a:p>
          <a:p>
            <a:r>
              <a:rPr lang="zh-CN" altLang="en-US" sz="2400"/>
              <a:t>股东权益              </a:t>
            </a:r>
            <a:r>
              <a:rPr lang="en-US" altLang="zh-CN" sz="2400"/>
              <a:t>36.55%      33.44%        35.17%</a:t>
            </a:r>
          </a:p>
          <a:p>
            <a:r>
              <a:rPr lang="zh-CN" altLang="en-US" sz="2400"/>
              <a:t>合计                    </a:t>
            </a:r>
            <a:r>
              <a:rPr lang="en-US" altLang="zh-CN" sz="2400"/>
              <a:t>100%         100%           100% </a:t>
            </a:r>
          </a:p>
          <a:p>
            <a:r>
              <a:rPr lang="zh-CN" altLang="en-US" sz="2400"/>
              <a:t>行业平均负债率    </a:t>
            </a:r>
            <a:r>
              <a:rPr lang="en-US" altLang="zh-CN" sz="2400"/>
              <a:t>40.35%      46.1%          41.93%         </a:t>
            </a:r>
          </a:p>
          <a:p>
            <a:endParaRPr lang="en-US" altLang="zh-CN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7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7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7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7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71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71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71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71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 build="p" autoUpdateAnimBg="0"/>
      <p:bldP spid="47107" grpId="0" build="p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000"/>
              <a:t>（三）企业负担利息和固定费用的能力分析</a:t>
            </a:r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b="1"/>
              <a:t>利息周转倍数       </a:t>
            </a:r>
          </a:p>
          <a:p>
            <a:pPr>
              <a:buFont typeface="Wingdings" pitchFamily="2" charset="2"/>
              <a:buNone/>
            </a:pPr>
            <a:r>
              <a:rPr lang="zh-CN" altLang="en-US" b="1"/>
              <a:t>         </a:t>
            </a:r>
          </a:p>
          <a:p>
            <a:r>
              <a:rPr lang="zh-CN" altLang="en-US" b="1"/>
              <a:t>固定费用周转倍数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4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4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4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3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1">
                <a:latin typeface="宋体" panose="02010600030101010101" pitchFamily="2" charset="-122"/>
              </a:rPr>
              <a:t>1</a:t>
            </a:r>
            <a:r>
              <a:rPr lang="zh-CN" altLang="en-US" b="1">
                <a:latin typeface="宋体" panose="02010600030101010101" pitchFamily="2" charset="-122"/>
              </a:rPr>
              <a:t>、利息周转倍数</a:t>
            </a:r>
          </a:p>
        </p:txBody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zh-CN" altLang="en-US" b="1"/>
              <a:t>是企业经营业务收益与利息费用的比率。</a:t>
            </a:r>
          </a:p>
          <a:p>
            <a:pPr lvl="2" algn="just">
              <a:buFont typeface="Wingdings" pitchFamily="2" charset="2"/>
              <a:buNone/>
            </a:pPr>
            <a:endParaRPr lang="zh-CN" altLang="en-US" b="1"/>
          </a:p>
          <a:p>
            <a:pPr algn="just"/>
            <a:r>
              <a:rPr lang="zh-CN" altLang="en-US" b="1"/>
              <a:t>利息费用保障倍数</a:t>
            </a:r>
            <a:r>
              <a:rPr lang="en-US" altLang="zh-CN" b="1"/>
              <a:t>=</a:t>
            </a:r>
            <a:r>
              <a:rPr lang="zh-CN" altLang="en-US" b="1"/>
              <a:t>息税前盈余（息税前利润）</a:t>
            </a:r>
            <a:r>
              <a:rPr lang="en-US" altLang="zh-CN" b="1"/>
              <a:t>÷</a:t>
            </a:r>
            <a:r>
              <a:rPr lang="zh-CN" altLang="en-US" b="1"/>
              <a:t>利息费用</a:t>
            </a:r>
            <a:r>
              <a:rPr lang="zh-CN" altLang="en-US" sz="2800"/>
              <a:t>   </a:t>
            </a:r>
          </a:p>
          <a:p>
            <a:pPr algn="just"/>
            <a:endParaRPr lang="zh-CN" altLang="en-US" sz="2800"/>
          </a:p>
          <a:p>
            <a:pPr algn="just"/>
            <a:r>
              <a:rPr lang="zh-CN" altLang="en-US" sz="2800" b="1"/>
              <a:t>利息费用：全部利息（利息费用和资本化利息）</a:t>
            </a:r>
            <a:endParaRPr lang="zh-CN" altLang="en-US" sz="2400" b="1"/>
          </a:p>
          <a:p>
            <a:endParaRPr lang="en-US" altLang="zh-CN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3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3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3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3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3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3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3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3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7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 b="1">
                <a:solidFill>
                  <a:schemeClr val="tx1"/>
                </a:solidFill>
              </a:rPr>
              <a:t>为什么用利息周转倍数评价长期偿债能力？</a:t>
            </a: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82688" y="2060575"/>
            <a:ext cx="7772400" cy="4071938"/>
          </a:xfrm>
        </p:spPr>
        <p:txBody>
          <a:bodyPr/>
          <a:lstStyle/>
          <a:p>
            <a:r>
              <a:rPr lang="zh-CN" altLang="en-US" b="1">
                <a:latin typeface="宋体" panose="02010600030101010101" pitchFamily="2" charset="-122"/>
              </a:rPr>
              <a:t>利息是唯一需要用收益偿还的</a:t>
            </a:r>
          </a:p>
          <a:p>
            <a:endParaRPr lang="zh-CN" altLang="en-US" b="1">
              <a:latin typeface="宋体" panose="02010600030101010101" pitchFamily="2" charset="-122"/>
            </a:endParaRPr>
          </a:p>
          <a:p>
            <a:r>
              <a:rPr lang="zh-CN" altLang="en-US" b="1">
                <a:latin typeface="宋体" panose="02010600030101010101" pitchFamily="2" charset="-122"/>
              </a:rPr>
              <a:t>从长期来看，收益终将变成现金，可用于支付利息</a:t>
            </a:r>
          </a:p>
          <a:p>
            <a:endParaRPr lang="zh-CN" altLang="en-US" b="1">
              <a:latin typeface="宋体" panose="02010600030101010101" pitchFamily="2" charset="-122"/>
            </a:endParaRPr>
          </a:p>
          <a:p>
            <a:r>
              <a:rPr lang="zh-CN" altLang="en-US" b="1">
                <a:latin typeface="宋体" panose="02010600030101010101" pitchFamily="2" charset="-122"/>
              </a:rPr>
              <a:t>企业能按时付息，长期保持良好的记录，债务到期时可以再借债</a:t>
            </a:r>
            <a:endParaRPr lang="zh-CN" altLang="en-US"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64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64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64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9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1"/>
              <a:t>2</a:t>
            </a:r>
            <a:r>
              <a:rPr lang="zh-CN" altLang="en-US" b="1"/>
              <a:t>、固定费用周转倍数</a:t>
            </a:r>
          </a:p>
        </p:txBody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zh-CN" altLang="en-US" b="1"/>
              <a:t>固定费用周转倍数</a:t>
            </a:r>
            <a:r>
              <a:rPr lang="en-US" altLang="zh-CN" b="1"/>
              <a:t>=</a:t>
            </a:r>
            <a:r>
              <a:rPr lang="zh-CN" altLang="en-US" b="1"/>
              <a:t>（税前利润</a:t>
            </a:r>
            <a:r>
              <a:rPr lang="en-US" altLang="zh-CN" b="1"/>
              <a:t>+</a:t>
            </a:r>
            <a:r>
              <a:rPr lang="zh-CN" altLang="en-US" b="1"/>
              <a:t>固定费用）</a:t>
            </a:r>
            <a:r>
              <a:rPr lang="en-US" altLang="zh-CN" b="1"/>
              <a:t>÷</a:t>
            </a:r>
            <a:r>
              <a:rPr lang="zh-CN" altLang="en-US" b="1"/>
              <a:t>固定费用</a:t>
            </a:r>
          </a:p>
          <a:p>
            <a:pPr algn="just"/>
            <a:r>
              <a:rPr lang="en-US" altLang="zh-CN" b="1"/>
              <a:t>=</a:t>
            </a:r>
            <a:r>
              <a:rPr lang="zh-CN" altLang="en-US" b="1"/>
              <a:t>（税后利润</a:t>
            </a:r>
            <a:r>
              <a:rPr lang="en-US" altLang="zh-CN" b="1"/>
              <a:t>+</a:t>
            </a:r>
            <a:r>
              <a:rPr lang="zh-CN" altLang="en-US" b="1"/>
              <a:t>所得税</a:t>
            </a:r>
            <a:r>
              <a:rPr lang="en-US" altLang="zh-CN" b="1"/>
              <a:t>+</a:t>
            </a:r>
            <a:r>
              <a:rPr lang="zh-CN" altLang="en-US" b="1"/>
              <a:t>利息</a:t>
            </a:r>
            <a:r>
              <a:rPr lang="en-US" altLang="zh-CN" b="1"/>
              <a:t>+</a:t>
            </a:r>
            <a:r>
              <a:rPr lang="zh-CN" altLang="en-US" b="1"/>
              <a:t>租金）</a:t>
            </a:r>
            <a:r>
              <a:rPr lang="en-US" altLang="zh-CN" b="1"/>
              <a:t>/</a:t>
            </a:r>
            <a:r>
              <a:rPr lang="en-US" altLang="zh-CN"/>
              <a:t>[</a:t>
            </a:r>
            <a:r>
              <a:rPr lang="zh-CN" altLang="en-US" b="1"/>
              <a:t>利息费用</a:t>
            </a:r>
            <a:r>
              <a:rPr lang="en-US" altLang="zh-CN" b="1"/>
              <a:t>+</a:t>
            </a:r>
            <a:r>
              <a:rPr lang="zh-CN" altLang="en-US" b="1"/>
              <a:t>租金</a:t>
            </a:r>
            <a:r>
              <a:rPr lang="en-US" altLang="zh-CN" b="1"/>
              <a:t>+</a:t>
            </a:r>
            <a:r>
              <a:rPr lang="zh-CN" altLang="en-US" b="1"/>
              <a:t>优先股</a:t>
            </a:r>
            <a:r>
              <a:rPr lang="en-US" altLang="zh-CN" b="1"/>
              <a:t>/</a:t>
            </a:r>
            <a:r>
              <a:rPr lang="zh-CN" altLang="en-US" b="1"/>
              <a:t>（</a:t>
            </a:r>
            <a:r>
              <a:rPr lang="en-US" altLang="zh-CN" b="1"/>
              <a:t>1-</a:t>
            </a:r>
            <a:r>
              <a:rPr lang="zh-CN" altLang="en-US" b="1"/>
              <a:t>税率</a:t>
            </a:r>
            <a:r>
              <a:rPr lang="en-US" altLang="zh-CN">
                <a:latin typeface="宋体" panose="02010600030101010101" pitchFamily="2" charset="-122"/>
              </a:rPr>
              <a:t>)</a:t>
            </a:r>
            <a:r>
              <a:rPr lang="en-US" altLang="zh-CN"/>
              <a:t>]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7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7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7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7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7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7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3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000" b="1"/>
              <a:t>影响长期偿债能力的其他因素</a:t>
            </a:r>
          </a:p>
        </p:txBody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b="1"/>
              <a:t>长期租赁</a:t>
            </a:r>
          </a:p>
          <a:p>
            <a:r>
              <a:rPr lang="zh-CN" altLang="en-US" b="1"/>
              <a:t>或有事项</a:t>
            </a:r>
          </a:p>
          <a:p>
            <a:r>
              <a:rPr lang="zh-CN" altLang="en-US" b="1"/>
              <a:t>承诺</a:t>
            </a:r>
          </a:p>
          <a:p>
            <a:r>
              <a:rPr lang="zh-CN" altLang="en-US" b="1"/>
              <a:t>金融工具</a:t>
            </a:r>
          </a:p>
          <a:p>
            <a:endParaRPr lang="en-US" altLang="zh-CN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9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9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85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85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85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85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85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85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85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85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85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85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85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85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6" grpId="0"/>
      <p:bldP spid="108547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/>
              <a:t>三、资产管理效率分析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2400"/>
              <a:t>应收账款周转次数 、收账期        </a:t>
            </a:r>
          </a:p>
          <a:p>
            <a:r>
              <a:rPr lang="zh-CN" altLang="en-US" sz="2400"/>
              <a:t>存货周转次数、存货期               </a:t>
            </a:r>
          </a:p>
          <a:p>
            <a:r>
              <a:rPr lang="zh-CN" altLang="en-US" sz="2400"/>
              <a:t>流动资产周转次数</a:t>
            </a:r>
          </a:p>
          <a:p>
            <a:r>
              <a:rPr lang="zh-CN" altLang="en-US" sz="2400"/>
              <a:t>固定资产周转次数        </a:t>
            </a:r>
          </a:p>
          <a:p>
            <a:r>
              <a:rPr lang="zh-CN" altLang="en-US" sz="2400"/>
              <a:t>总资产周转次数</a:t>
            </a:r>
          </a:p>
          <a:p>
            <a:endParaRPr lang="zh-CN" altLang="en-US" sz="2400"/>
          </a:p>
          <a:p>
            <a:endParaRPr lang="zh-CN" altLang="en-US" sz="2400"/>
          </a:p>
          <a:p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build="p" autoUpdateAnimBg="0"/>
      <p:bldP spid="12291" grpId="0" build="p" autoUpdateAnimBg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哈药的相关指标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2400"/>
              <a:t>指标                            </a:t>
            </a:r>
            <a:r>
              <a:rPr lang="en-US" altLang="zh-CN" sz="2400"/>
              <a:t>2000      1999       1998</a:t>
            </a:r>
          </a:p>
          <a:p>
            <a:r>
              <a:rPr lang="zh-CN" altLang="en-US" sz="2400"/>
              <a:t>应收账款周转次数         </a:t>
            </a:r>
            <a:r>
              <a:rPr lang="en-US" altLang="zh-CN" sz="2400"/>
              <a:t>8.507     7.742       4.83</a:t>
            </a:r>
          </a:p>
          <a:p>
            <a:r>
              <a:rPr lang="zh-CN" altLang="en-US" sz="2400"/>
              <a:t>存货周转次数               </a:t>
            </a:r>
            <a:r>
              <a:rPr lang="en-US" altLang="zh-CN" sz="2400"/>
              <a:t>3.191     2.78         2.432</a:t>
            </a:r>
          </a:p>
          <a:p>
            <a:r>
              <a:rPr lang="zh-CN" altLang="en-US" sz="2400"/>
              <a:t>流动资产周转次数        </a:t>
            </a:r>
            <a:r>
              <a:rPr lang="en-US" altLang="zh-CN" sz="2400"/>
              <a:t>2.277      1.808       1.404</a:t>
            </a:r>
          </a:p>
          <a:p>
            <a:r>
              <a:rPr lang="zh-CN" altLang="en-US" sz="2400"/>
              <a:t>固定资产周转次数        </a:t>
            </a:r>
            <a:r>
              <a:rPr lang="en-US" altLang="zh-CN" sz="2400"/>
              <a:t>5.494      3.729       2.844</a:t>
            </a:r>
          </a:p>
          <a:p>
            <a:r>
              <a:rPr lang="zh-CN" altLang="en-US" sz="2400"/>
              <a:t>总资产周转次数           </a:t>
            </a:r>
            <a:r>
              <a:rPr lang="en-US" altLang="zh-CN" sz="2400"/>
              <a:t>1.454      1.148       0.898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 build="p" autoUpdateAnimBg="0"/>
      <p:bldP spid="45059" grpId="0" build="p" autoUpdateAnimBg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/>
              <a:t>第三节  综合分析：</a:t>
            </a:r>
            <a:br>
              <a:rPr lang="zh-CN" altLang="en-US" sz="3600"/>
            </a:br>
            <a:r>
              <a:rPr lang="zh-CN" altLang="en-US" sz="3600"/>
              <a:t>杜邦分析体系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en-US" altLang="zh-CN"/>
              <a:t>                    </a:t>
            </a:r>
            <a:r>
              <a:rPr lang="zh-CN" altLang="en-US"/>
              <a:t>净资产收益率</a:t>
            </a:r>
          </a:p>
          <a:p>
            <a:pPr algn="just"/>
            <a:r>
              <a:rPr lang="zh-CN" altLang="en-US">
                <a:latin typeface="Courier New" panose="02070309020205020404" pitchFamily="49" charset="0"/>
              </a:rPr>
              <a:t> </a:t>
            </a:r>
            <a:endParaRPr lang="zh-CN" altLang="en-US"/>
          </a:p>
          <a:p>
            <a:pPr algn="just"/>
            <a:r>
              <a:rPr lang="zh-CN" altLang="en-US"/>
              <a:t>       总资产报酬率              权益乘数</a:t>
            </a:r>
          </a:p>
          <a:p>
            <a:pPr algn="just"/>
            <a:r>
              <a:rPr lang="zh-CN" altLang="en-US">
                <a:latin typeface="Courier New" panose="02070309020205020404" pitchFamily="49" charset="0"/>
              </a:rPr>
              <a:t>  </a:t>
            </a:r>
            <a:endParaRPr lang="zh-CN" altLang="en-US"/>
          </a:p>
          <a:p>
            <a:pPr algn="just"/>
            <a:r>
              <a:rPr lang="zh-CN" altLang="en-US"/>
              <a:t> 销售净利率      总资产周转次数</a:t>
            </a:r>
          </a:p>
          <a:p>
            <a:pPr algn="just"/>
            <a:r>
              <a:rPr lang="zh-CN" altLang="en-US">
                <a:latin typeface="Courier New" panose="02070309020205020404" pitchFamily="49" charset="0"/>
              </a:rPr>
              <a:t> </a:t>
            </a:r>
            <a:endParaRPr lang="zh-CN" altLang="en-US"/>
          </a:p>
          <a:p>
            <a:pPr algn="just"/>
            <a:r>
              <a:rPr lang="zh-CN" altLang="en-US"/>
              <a:t>净利润</a:t>
            </a:r>
            <a:r>
              <a:rPr lang="en-US" altLang="zh-CN"/>
              <a:t>/</a:t>
            </a:r>
            <a:r>
              <a:rPr lang="zh-CN" altLang="en-US"/>
              <a:t>销售收入     销售收入</a:t>
            </a:r>
            <a:r>
              <a:rPr lang="en-US" altLang="zh-CN"/>
              <a:t>/</a:t>
            </a:r>
            <a:r>
              <a:rPr lang="zh-CN" altLang="en-US"/>
              <a:t>总资产</a:t>
            </a:r>
          </a:p>
          <a:p>
            <a:endParaRPr lang="en-US" altLang="zh-CN"/>
          </a:p>
        </p:txBody>
      </p:sp>
      <p:grpSp>
        <p:nvGrpSpPr>
          <p:cNvPr id="10256" name="Group 16"/>
          <p:cNvGrpSpPr>
            <a:grpSpLocks/>
          </p:cNvGrpSpPr>
          <p:nvPr/>
        </p:nvGrpSpPr>
        <p:grpSpPr bwMode="auto">
          <a:xfrm>
            <a:off x="2819400" y="2514600"/>
            <a:ext cx="4648200" cy="2895600"/>
            <a:chOff x="1776" y="1584"/>
            <a:chExt cx="2928" cy="1824"/>
          </a:xfrm>
        </p:grpSpPr>
        <p:sp>
          <p:nvSpPr>
            <p:cNvPr id="10244" name="Line 4"/>
            <p:cNvSpPr>
              <a:spLocks noChangeShapeType="1"/>
            </p:cNvSpPr>
            <p:nvPr/>
          </p:nvSpPr>
          <p:spPr bwMode="auto">
            <a:xfrm>
              <a:off x="2160" y="1824"/>
              <a:ext cx="254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0245" name="Line 5"/>
            <p:cNvSpPr>
              <a:spLocks noChangeShapeType="1"/>
            </p:cNvSpPr>
            <p:nvPr/>
          </p:nvSpPr>
          <p:spPr bwMode="auto">
            <a:xfrm>
              <a:off x="3408" y="1584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0247" name="Line 7"/>
            <p:cNvSpPr>
              <a:spLocks noChangeShapeType="1"/>
            </p:cNvSpPr>
            <p:nvPr/>
          </p:nvSpPr>
          <p:spPr bwMode="auto">
            <a:xfrm>
              <a:off x="2160" y="1824"/>
              <a:ext cx="0" cy="3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0248" name="Line 8"/>
            <p:cNvSpPr>
              <a:spLocks noChangeShapeType="1"/>
            </p:cNvSpPr>
            <p:nvPr/>
          </p:nvSpPr>
          <p:spPr bwMode="auto">
            <a:xfrm>
              <a:off x="4704" y="1824"/>
              <a:ext cx="0" cy="3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0249" name="Line 9"/>
            <p:cNvSpPr>
              <a:spLocks noChangeShapeType="1"/>
            </p:cNvSpPr>
            <p:nvPr/>
          </p:nvSpPr>
          <p:spPr bwMode="auto">
            <a:xfrm>
              <a:off x="1776" y="2640"/>
              <a:ext cx="18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0250" name="Line 10"/>
            <p:cNvSpPr>
              <a:spLocks noChangeShapeType="1"/>
            </p:cNvSpPr>
            <p:nvPr/>
          </p:nvSpPr>
          <p:spPr bwMode="auto">
            <a:xfrm>
              <a:off x="1776" y="2640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0251" name="Line 11"/>
            <p:cNvSpPr>
              <a:spLocks noChangeShapeType="1"/>
            </p:cNvSpPr>
            <p:nvPr/>
          </p:nvSpPr>
          <p:spPr bwMode="auto">
            <a:xfrm>
              <a:off x="3648" y="2640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0252" name="Line 12"/>
            <p:cNvSpPr>
              <a:spLocks noChangeShapeType="1"/>
            </p:cNvSpPr>
            <p:nvPr/>
          </p:nvSpPr>
          <p:spPr bwMode="auto">
            <a:xfrm>
              <a:off x="2448" y="2352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0254" name="Line 14"/>
            <p:cNvSpPr>
              <a:spLocks noChangeShapeType="1"/>
            </p:cNvSpPr>
            <p:nvPr/>
          </p:nvSpPr>
          <p:spPr bwMode="auto">
            <a:xfrm>
              <a:off x="1776" y="3072"/>
              <a:ext cx="0" cy="3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0255" name="Line 15"/>
            <p:cNvSpPr>
              <a:spLocks noChangeShapeType="1"/>
            </p:cNvSpPr>
            <p:nvPr/>
          </p:nvSpPr>
          <p:spPr bwMode="auto">
            <a:xfrm>
              <a:off x="3888" y="3072"/>
              <a:ext cx="0" cy="3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build="p" autoUpdateAnimBg="0"/>
      <p:bldP spid="10243" grpId="0" build="p" autoUpdateAnimBg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举例分析</a:t>
            </a:r>
            <a:r>
              <a:rPr lang="en-US" altLang="zh-CN"/>
              <a:t>1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        20%                    24%</a:t>
            </a:r>
          </a:p>
          <a:p>
            <a:endParaRPr lang="en-US" altLang="zh-CN"/>
          </a:p>
          <a:p>
            <a:r>
              <a:rPr lang="en-US" altLang="zh-CN"/>
              <a:t>   10%        2          12%       2</a:t>
            </a:r>
          </a:p>
          <a:p>
            <a:endParaRPr lang="en-US" altLang="zh-CN"/>
          </a:p>
          <a:p>
            <a:r>
              <a:rPr lang="en-US" altLang="zh-CN"/>
              <a:t>8%    1.25           6%     2</a:t>
            </a:r>
          </a:p>
          <a:p>
            <a:r>
              <a:rPr lang="en-US" altLang="zh-CN"/>
              <a:t>        </a:t>
            </a:r>
          </a:p>
        </p:txBody>
      </p:sp>
      <p:sp>
        <p:nvSpPr>
          <p:cNvPr id="34841" name="Line 25"/>
          <p:cNvSpPr>
            <a:spLocks noChangeShapeType="1"/>
          </p:cNvSpPr>
          <p:nvPr/>
        </p:nvSpPr>
        <p:spPr bwMode="auto">
          <a:xfrm>
            <a:off x="5257800" y="40386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34842" name="Line 26"/>
          <p:cNvSpPr>
            <a:spLocks noChangeShapeType="1"/>
          </p:cNvSpPr>
          <p:nvPr/>
        </p:nvSpPr>
        <p:spPr bwMode="auto">
          <a:xfrm>
            <a:off x="6172200" y="40386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grpSp>
        <p:nvGrpSpPr>
          <p:cNvPr id="34844" name="Group 28"/>
          <p:cNvGrpSpPr>
            <a:grpSpLocks/>
          </p:cNvGrpSpPr>
          <p:nvPr/>
        </p:nvGrpSpPr>
        <p:grpSpPr bwMode="auto">
          <a:xfrm>
            <a:off x="1828800" y="2590800"/>
            <a:ext cx="5181600" cy="1752600"/>
            <a:chOff x="1152" y="1632"/>
            <a:chExt cx="3264" cy="1104"/>
          </a:xfrm>
        </p:grpSpPr>
        <p:sp>
          <p:nvSpPr>
            <p:cNvPr id="34823" name="Line 7"/>
            <p:cNvSpPr>
              <a:spLocks noChangeShapeType="1"/>
            </p:cNvSpPr>
            <p:nvPr/>
          </p:nvSpPr>
          <p:spPr bwMode="auto">
            <a:xfrm>
              <a:off x="1392" y="1824"/>
              <a:ext cx="105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4824" name="Line 8"/>
            <p:cNvSpPr>
              <a:spLocks noChangeShapeType="1"/>
            </p:cNvSpPr>
            <p:nvPr/>
          </p:nvSpPr>
          <p:spPr bwMode="auto">
            <a:xfrm>
              <a:off x="1872" y="1632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4825" name="Line 9"/>
            <p:cNvSpPr>
              <a:spLocks noChangeShapeType="1"/>
            </p:cNvSpPr>
            <p:nvPr/>
          </p:nvSpPr>
          <p:spPr bwMode="auto">
            <a:xfrm>
              <a:off x="1392" y="1824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4827" name="Line 11"/>
            <p:cNvSpPr>
              <a:spLocks noChangeShapeType="1"/>
            </p:cNvSpPr>
            <p:nvPr/>
          </p:nvSpPr>
          <p:spPr bwMode="auto">
            <a:xfrm>
              <a:off x="2448" y="1824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4828" name="Line 12"/>
            <p:cNvSpPr>
              <a:spLocks noChangeShapeType="1"/>
            </p:cNvSpPr>
            <p:nvPr/>
          </p:nvSpPr>
          <p:spPr bwMode="auto">
            <a:xfrm>
              <a:off x="1152" y="2544"/>
              <a:ext cx="76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4829" name="Line 13"/>
            <p:cNvSpPr>
              <a:spLocks noChangeShapeType="1"/>
            </p:cNvSpPr>
            <p:nvPr/>
          </p:nvSpPr>
          <p:spPr bwMode="auto">
            <a:xfrm>
              <a:off x="1440" y="2352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4830" name="Line 14"/>
            <p:cNvSpPr>
              <a:spLocks noChangeShapeType="1"/>
            </p:cNvSpPr>
            <p:nvPr/>
          </p:nvSpPr>
          <p:spPr bwMode="auto">
            <a:xfrm>
              <a:off x="1152" y="2544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4831" name="Line 15"/>
            <p:cNvSpPr>
              <a:spLocks noChangeShapeType="1"/>
            </p:cNvSpPr>
            <p:nvPr/>
          </p:nvSpPr>
          <p:spPr bwMode="auto">
            <a:xfrm>
              <a:off x="1920" y="2544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4832" name="Line 16"/>
            <p:cNvSpPr>
              <a:spLocks noChangeShapeType="1"/>
            </p:cNvSpPr>
            <p:nvPr/>
          </p:nvSpPr>
          <p:spPr bwMode="auto">
            <a:xfrm>
              <a:off x="3984" y="1632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4833" name="Line 17"/>
            <p:cNvSpPr>
              <a:spLocks noChangeShapeType="1"/>
            </p:cNvSpPr>
            <p:nvPr/>
          </p:nvSpPr>
          <p:spPr bwMode="auto">
            <a:xfrm>
              <a:off x="3600" y="1872"/>
              <a:ext cx="81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4836" name="Line 20"/>
            <p:cNvSpPr>
              <a:spLocks noChangeShapeType="1"/>
            </p:cNvSpPr>
            <p:nvPr/>
          </p:nvSpPr>
          <p:spPr bwMode="auto">
            <a:xfrm>
              <a:off x="3600" y="1872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4838" name="Line 22"/>
            <p:cNvSpPr>
              <a:spLocks noChangeShapeType="1"/>
            </p:cNvSpPr>
            <p:nvPr/>
          </p:nvSpPr>
          <p:spPr bwMode="auto">
            <a:xfrm>
              <a:off x="4416" y="1872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4839" name="Line 23"/>
            <p:cNvSpPr>
              <a:spLocks noChangeShapeType="1"/>
            </p:cNvSpPr>
            <p:nvPr/>
          </p:nvSpPr>
          <p:spPr bwMode="auto">
            <a:xfrm>
              <a:off x="3312" y="2544"/>
              <a:ext cx="6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4840" name="Line 24"/>
            <p:cNvSpPr>
              <a:spLocks noChangeShapeType="1"/>
            </p:cNvSpPr>
            <p:nvPr/>
          </p:nvSpPr>
          <p:spPr bwMode="auto">
            <a:xfrm>
              <a:off x="3600" y="2352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4843" name="Line 27"/>
            <p:cNvSpPr>
              <a:spLocks noChangeShapeType="1"/>
            </p:cNvSpPr>
            <p:nvPr/>
          </p:nvSpPr>
          <p:spPr bwMode="auto">
            <a:xfrm>
              <a:off x="3936" y="2544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 build="p" autoUpdateAnimBg="0"/>
      <p:bldP spid="34819" grpId="0" build="p" autoUpdateAnimBg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1150938" y="617538"/>
            <a:ext cx="7793037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400">
                <a:solidFill>
                  <a:schemeClr val="tx2"/>
                </a:solidFill>
                <a:latin typeface="Tahoma" panose="020B0604030504040204" pitchFamily="34" charset="0"/>
              </a:rPr>
              <a:t>举例分析</a:t>
            </a:r>
            <a:r>
              <a:rPr lang="en-US" altLang="zh-CN" sz="4400">
                <a:solidFill>
                  <a:schemeClr val="tx2"/>
                </a:solidFill>
                <a:latin typeface="Tahoma" panose="020B0604030504040204" pitchFamily="34" charset="0"/>
              </a:rPr>
              <a:t>2</a:t>
            </a:r>
          </a:p>
        </p:txBody>
      </p:sp>
      <p:sp>
        <p:nvSpPr>
          <p:cNvPr id="35845" name="Rectangle 5"/>
          <p:cNvSpPr>
            <a:spLocks noChangeArrowheads="1"/>
          </p:cNvSpPr>
          <p:nvPr/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altLang="zh-CN" sz="3200">
                <a:latin typeface="Tahoma" panose="020B0604030504040204" pitchFamily="34" charset="0"/>
              </a:rPr>
              <a:t>        20%                    24%</a:t>
            </a:r>
          </a:p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endParaRPr lang="en-US" altLang="zh-CN" sz="3200">
              <a:latin typeface="Tahoma" panose="020B0604030504040204" pitchFamily="34" charset="0"/>
            </a:endParaRPr>
          </a:p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altLang="zh-CN" sz="3200">
                <a:latin typeface="Tahoma" panose="020B0604030504040204" pitchFamily="34" charset="0"/>
              </a:rPr>
              <a:t>   10%        2            8%       3</a:t>
            </a:r>
          </a:p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endParaRPr lang="en-US" altLang="zh-CN" sz="3200">
              <a:latin typeface="Tahoma" panose="020B0604030504040204" pitchFamily="34" charset="0"/>
            </a:endParaRPr>
          </a:p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altLang="zh-CN" sz="3200">
                <a:latin typeface="Tahoma" panose="020B0604030504040204" pitchFamily="34" charset="0"/>
              </a:rPr>
              <a:t>8%    1.25           4%     2</a:t>
            </a:r>
          </a:p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altLang="zh-CN" sz="3200">
                <a:latin typeface="Tahoma" panose="020B0604030504040204" pitchFamily="34" charset="0"/>
              </a:rPr>
              <a:t>        </a:t>
            </a:r>
          </a:p>
        </p:txBody>
      </p:sp>
      <p:sp>
        <p:nvSpPr>
          <p:cNvPr id="35846" name="Line 6"/>
          <p:cNvSpPr>
            <a:spLocks noChangeShapeType="1"/>
          </p:cNvSpPr>
          <p:nvPr/>
        </p:nvSpPr>
        <p:spPr bwMode="auto">
          <a:xfrm>
            <a:off x="5257800" y="40386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35847" name="Line 7"/>
          <p:cNvSpPr>
            <a:spLocks noChangeShapeType="1"/>
          </p:cNvSpPr>
          <p:nvPr/>
        </p:nvSpPr>
        <p:spPr bwMode="auto">
          <a:xfrm>
            <a:off x="6172200" y="40386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grpSp>
        <p:nvGrpSpPr>
          <p:cNvPr id="35848" name="Group 8"/>
          <p:cNvGrpSpPr>
            <a:grpSpLocks/>
          </p:cNvGrpSpPr>
          <p:nvPr/>
        </p:nvGrpSpPr>
        <p:grpSpPr bwMode="auto">
          <a:xfrm>
            <a:off x="1828800" y="2590800"/>
            <a:ext cx="5181600" cy="1752600"/>
            <a:chOff x="1152" y="1632"/>
            <a:chExt cx="3264" cy="1104"/>
          </a:xfrm>
        </p:grpSpPr>
        <p:sp>
          <p:nvSpPr>
            <p:cNvPr id="35849" name="Line 9"/>
            <p:cNvSpPr>
              <a:spLocks noChangeShapeType="1"/>
            </p:cNvSpPr>
            <p:nvPr/>
          </p:nvSpPr>
          <p:spPr bwMode="auto">
            <a:xfrm>
              <a:off x="1392" y="1824"/>
              <a:ext cx="105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5850" name="Line 10"/>
            <p:cNvSpPr>
              <a:spLocks noChangeShapeType="1"/>
            </p:cNvSpPr>
            <p:nvPr/>
          </p:nvSpPr>
          <p:spPr bwMode="auto">
            <a:xfrm>
              <a:off x="1872" y="1632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5851" name="Line 11"/>
            <p:cNvSpPr>
              <a:spLocks noChangeShapeType="1"/>
            </p:cNvSpPr>
            <p:nvPr/>
          </p:nvSpPr>
          <p:spPr bwMode="auto">
            <a:xfrm>
              <a:off x="1392" y="1824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5852" name="Line 12"/>
            <p:cNvSpPr>
              <a:spLocks noChangeShapeType="1"/>
            </p:cNvSpPr>
            <p:nvPr/>
          </p:nvSpPr>
          <p:spPr bwMode="auto">
            <a:xfrm>
              <a:off x="2448" y="1824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5853" name="Line 13"/>
            <p:cNvSpPr>
              <a:spLocks noChangeShapeType="1"/>
            </p:cNvSpPr>
            <p:nvPr/>
          </p:nvSpPr>
          <p:spPr bwMode="auto">
            <a:xfrm>
              <a:off x="1152" y="2544"/>
              <a:ext cx="76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5854" name="Line 14"/>
            <p:cNvSpPr>
              <a:spLocks noChangeShapeType="1"/>
            </p:cNvSpPr>
            <p:nvPr/>
          </p:nvSpPr>
          <p:spPr bwMode="auto">
            <a:xfrm>
              <a:off x="1440" y="2352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5855" name="Line 15"/>
            <p:cNvSpPr>
              <a:spLocks noChangeShapeType="1"/>
            </p:cNvSpPr>
            <p:nvPr/>
          </p:nvSpPr>
          <p:spPr bwMode="auto">
            <a:xfrm>
              <a:off x="1152" y="2544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5856" name="Line 16"/>
            <p:cNvSpPr>
              <a:spLocks noChangeShapeType="1"/>
            </p:cNvSpPr>
            <p:nvPr/>
          </p:nvSpPr>
          <p:spPr bwMode="auto">
            <a:xfrm>
              <a:off x="1920" y="2544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5857" name="Line 17"/>
            <p:cNvSpPr>
              <a:spLocks noChangeShapeType="1"/>
            </p:cNvSpPr>
            <p:nvPr/>
          </p:nvSpPr>
          <p:spPr bwMode="auto">
            <a:xfrm>
              <a:off x="3984" y="1632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5858" name="Line 18"/>
            <p:cNvSpPr>
              <a:spLocks noChangeShapeType="1"/>
            </p:cNvSpPr>
            <p:nvPr/>
          </p:nvSpPr>
          <p:spPr bwMode="auto">
            <a:xfrm>
              <a:off x="3600" y="1872"/>
              <a:ext cx="81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5859" name="Line 19"/>
            <p:cNvSpPr>
              <a:spLocks noChangeShapeType="1"/>
            </p:cNvSpPr>
            <p:nvPr/>
          </p:nvSpPr>
          <p:spPr bwMode="auto">
            <a:xfrm>
              <a:off x="3600" y="1872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5860" name="Line 20"/>
            <p:cNvSpPr>
              <a:spLocks noChangeShapeType="1"/>
            </p:cNvSpPr>
            <p:nvPr/>
          </p:nvSpPr>
          <p:spPr bwMode="auto">
            <a:xfrm>
              <a:off x="4416" y="1872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5861" name="Line 21"/>
            <p:cNvSpPr>
              <a:spLocks noChangeShapeType="1"/>
            </p:cNvSpPr>
            <p:nvPr/>
          </p:nvSpPr>
          <p:spPr bwMode="auto">
            <a:xfrm>
              <a:off x="3312" y="2544"/>
              <a:ext cx="6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5862" name="Line 22"/>
            <p:cNvSpPr>
              <a:spLocks noChangeShapeType="1"/>
            </p:cNvSpPr>
            <p:nvPr/>
          </p:nvSpPr>
          <p:spPr bwMode="auto">
            <a:xfrm>
              <a:off x="3600" y="2352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5863" name="Line 23"/>
            <p:cNvSpPr>
              <a:spLocks noChangeShapeType="1"/>
            </p:cNvSpPr>
            <p:nvPr/>
          </p:nvSpPr>
          <p:spPr bwMode="auto">
            <a:xfrm>
              <a:off x="3936" y="2544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8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8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8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58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58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8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 build="p" autoUpdateAnimBg="0"/>
      <p:bldP spid="35845" grpId="0" build="p" autoUpdateAnimBg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1150938" y="617538"/>
            <a:ext cx="7793037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400">
                <a:solidFill>
                  <a:schemeClr val="tx2"/>
                </a:solidFill>
                <a:latin typeface="Tahoma" panose="020B0604030504040204" pitchFamily="34" charset="0"/>
              </a:rPr>
              <a:t>举例分析</a:t>
            </a:r>
            <a:r>
              <a:rPr lang="en-US" altLang="zh-CN" sz="4400">
                <a:solidFill>
                  <a:schemeClr val="tx2"/>
                </a:solidFill>
                <a:latin typeface="Tahoma" panose="020B0604030504040204" pitchFamily="34" charset="0"/>
              </a:rPr>
              <a:t>3</a:t>
            </a:r>
          </a:p>
        </p:txBody>
      </p:sp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altLang="zh-CN" sz="3200">
                <a:latin typeface="Tahoma" panose="020B0604030504040204" pitchFamily="34" charset="0"/>
              </a:rPr>
              <a:t>        20%                    18%</a:t>
            </a:r>
          </a:p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endParaRPr lang="en-US" altLang="zh-CN" sz="3200">
              <a:latin typeface="Tahoma" panose="020B0604030504040204" pitchFamily="34" charset="0"/>
            </a:endParaRPr>
          </a:p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altLang="zh-CN" sz="3200">
                <a:latin typeface="Tahoma" panose="020B0604030504040204" pitchFamily="34" charset="0"/>
              </a:rPr>
              <a:t>   10%        2          12%       1.5</a:t>
            </a:r>
          </a:p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endParaRPr lang="en-US" altLang="zh-CN" sz="3200">
              <a:latin typeface="Tahoma" panose="020B0604030504040204" pitchFamily="34" charset="0"/>
            </a:endParaRPr>
          </a:p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altLang="zh-CN" sz="3200">
                <a:latin typeface="Tahoma" panose="020B0604030504040204" pitchFamily="34" charset="0"/>
              </a:rPr>
              <a:t>8%    1.25           8%     1.5</a:t>
            </a:r>
          </a:p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altLang="zh-CN" sz="3200">
                <a:latin typeface="Tahoma" panose="020B0604030504040204" pitchFamily="34" charset="0"/>
              </a:rPr>
              <a:t>        </a:t>
            </a:r>
          </a:p>
        </p:txBody>
      </p:sp>
      <p:sp>
        <p:nvSpPr>
          <p:cNvPr id="36870" name="Line 6"/>
          <p:cNvSpPr>
            <a:spLocks noChangeShapeType="1"/>
          </p:cNvSpPr>
          <p:nvPr/>
        </p:nvSpPr>
        <p:spPr bwMode="auto">
          <a:xfrm>
            <a:off x="5257800" y="40386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36871" name="Line 7"/>
          <p:cNvSpPr>
            <a:spLocks noChangeShapeType="1"/>
          </p:cNvSpPr>
          <p:nvPr/>
        </p:nvSpPr>
        <p:spPr bwMode="auto">
          <a:xfrm>
            <a:off x="6172200" y="40386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grpSp>
        <p:nvGrpSpPr>
          <p:cNvPr id="36872" name="Group 8"/>
          <p:cNvGrpSpPr>
            <a:grpSpLocks/>
          </p:cNvGrpSpPr>
          <p:nvPr/>
        </p:nvGrpSpPr>
        <p:grpSpPr bwMode="auto">
          <a:xfrm>
            <a:off x="1828800" y="2590800"/>
            <a:ext cx="5181600" cy="1752600"/>
            <a:chOff x="1152" y="1632"/>
            <a:chExt cx="3264" cy="1104"/>
          </a:xfrm>
        </p:grpSpPr>
        <p:sp>
          <p:nvSpPr>
            <p:cNvPr id="36873" name="Line 9"/>
            <p:cNvSpPr>
              <a:spLocks noChangeShapeType="1"/>
            </p:cNvSpPr>
            <p:nvPr/>
          </p:nvSpPr>
          <p:spPr bwMode="auto">
            <a:xfrm>
              <a:off x="1392" y="1824"/>
              <a:ext cx="105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6874" name="Line 10"/>
            <p:cNvSpPr>
              <a:spLocks noChangeShapeType="1"/>
            </p:cNvSpPr>
            <p:nvPr/>
          </p:nvSpPr>
          <p:spPr bwMode="auto">
            <a:xfrm>
              <a:off x="1872" y="1632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6875" name="Line 11"/>
            <p:cNvSpPr>
              <a:spLocks noChangeShapeType="1"/>
            </p:cNvSpPr>
            <p:nvPr/>
          </p:nvSpPr>
          <p:spPr bwMode="auto">
            <a:xfrm>
              <a:off x="1392" y="1824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6876" name="Line 12"/>
            <p:cNvSpPr>
              <a:spLocks noChangeShapeType="1"/>
            </p:cNvSpPr>
            <p:nvPr/>
          </p:nvSpPr>
          <p:spPr bwMode="auto">
            <a:xfrm>
              <a:off x="2448" y="1824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6877" name="Line 13"/>
            <p:cNvSpPr>
              <a:spLocks noChangeShapeType="1"/>
            </p:cNvSpPr>
            <p:nvPr/>
          </p:nvSpPr>
          <p:spPr bwMode="auto">
            <a:xfrm>
              <a:off x="1152" y="2544"/>
              <a:ext cx="76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6878" name="Line 14"/>
            <p:cNvSpPr>
              <a:spLocks noChangeShapeType="1"/>
            </p:cNvSpPr>
            <p:nvPr/>
          </p:nvSpPr>
          <p:spPr bwMode="auto">
            <a:xfrm>
              <a:off x="1440" y="2352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6879" name="Line 15"/>
            <p:cNvSpPr>
              <a:spLocks noChangeShapeType="1"/>
            </p:cNvSpPr>
            <p:nvPr/>
          </p:nvSpPr>
          <p:spPr bwMode="auto">
            <a:xfrm>
              <a:off x="1152" y="2544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6880" name="Line 16"/>
            <p:cNvSpPr>
              <a:spLocks noChangeShapeType="1"/>
            </p:cNvSpPr>
            <p:nvPr/>
          </p:nvSpPr>
          <p:spPr bwMode="auto">
            <a:xfrm>
              <a:off x="1920" y="2544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6881" name="Line 17"/>
            <p:cNvSpPr>
              <a:spLocks noChangeShapeType="1"/>
            </p:cNvSpPr>
            <p:nvPr/>
          </p:nvSpPr>
          <p:spPr bwMode="auto">
            <a:xfrm>
              <a:off x="3984" y="1632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6882" name="Line 18"/>
            <p:cNvSpPr>
              <a:spLocks noChangeShapeType="1"/>
            </p:cNvSpPr>
            <p:nvPr/>
          </p:nvSpPr>
          <p:spPr bwMode="auto">
            <a:xfrm>
              <a:off x="3600" y="1872"/>
              <a:ext cx="81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6883" name="Line 19"/>
            <p:cNvSpPr>
              <a:spLocks noChangeShapeType="1"/>
            </p:cNvSpPr>
            <p:nvPr/>
          </p:nvSpPr>
          <p:spPr bwMode="auto">
            <a:xfrm>
              <a:off x="3600" y="1872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6884" name="Line 20"/>
            <p:cNvSpPr>
              <a:spLocks noChangeShapeType="1"/>
            </p:cNvSpPr>
            <p:nvPr/>
          </p:nvSpPr>
          <p:spPr bwMode="auto">
            <a:xfrm>
              <a:off x="4416" y="1872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6885" name="Line 21"/>
            <p:cNvSpPr>
              <a:spLocks noChangeShapeType="1"/>
            </p:cNvSpPr>
            <p:nvPr/>
          </p:nvSpPr>
          <p:spPr bwMode="auto">
            <a:xfrm>
              <a:off x="3312" y="2544"/>
              <a:ext cx="6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6886" name="Line 22"/>
            <p:cNvSpPr>
              <a:spLocks noChangeShapeType="1"/>
            </p:cNvSpPr>
            <p:nvPr/>
          </p:nvSpPr>
          <p:spPr bwMode="auto">
            <a:xfrm>
              <a:off x="3600" y="2352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6887" name="Line 23"/>
            <p:cNvSpPr>
              <a:spLocks noChangeShapeType="1"/>
            </p:cNvSpPr>
            <p:nvPr/>
          </p:nvSpPr>
          <p:spPr bwMode="auto">
            <a:xfrm>
              <a:off x="3936" y="2544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8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8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8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8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68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68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 build="p" autoUpdateAnimBg="0"/>
      <p:bldP spid="36869" grpId="0" build="p" autoUpdateAnimBg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举例分析</a:t>
            </a:r>
            <a:r>
              <a:rPr lang="en-US" altLang="zh-CN"/>
              <a:t>4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1150938" y="617538"/>
            <a:ext cx="7793037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endParaRPr lang="zh-CN" altLang="zh-CN" sz="4400">
              <a:solidFill>
                <a:schemeClr val="tx2"/>
              </a:solidFill>
              <a:latin typeface="Tahoma" panose="020B0604030504040204" pitchFamily="34" charset="0"/>
            </a:endParaRPr>
          </a:p>
        </p:txBody>
      </p:sp>
      <p:sp>
        <p:nvSpPr>
          <p:cNvPr id="37894" name="Rectangle 6"/>
          <p:cNvSpPr>
            <a:spLocks noChangeArrowheads="1"/>
          </p:cNvSpPr>
          <p:nvPr/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altLang="zh-CN" sz="3200">
                <a:latin typeface="Tahoma" panose="020B0604030504040204" pitchFamily="34" charset="0"/>
              </a:rPr>
              <a:t>        20%                    18%</a:t>
            </a:r>
          </a:p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endParaRPr lang="en-US" altLang="zh-CN" sz="3200">
              <a:latin typeface="Tahoma" panose="020B0604030504040204" pitchFamily="34" charset="0"/>
            </a:endParaRPr>
          </a:p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altLang="zh-CN" sz="3200">
                <a:latin typeface="Tahoma" panose="020B0604030504040204" pitchFamily="34" charset="0"/>
              </a:rPr>
              <a:t>   10%        2           6%       3</a:t>
            </a:r>
          </a:p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endParaRPr lang="en-US" altLang="zh-CN" sz="3200">
              <a:latin typeface="Tahoma" panose="020B0604030504040204" pitchFamily="34" charset="0"/>
            </a:endParaRPr>
          </a:p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altLang="zh-CN" sz="3200">
                <a:latin typeface="Tahoma" panose="020B0604030504040204" pitchFamily="34" charset="0"/>
              </a:rPr>
              <a:t>8%    1.25           6%     1</a:t>
            </a:r>
          </a:p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zh-CN" sz="3200">
                <a:latin typeface="Tahoma" panose="020B0604030504040204" pitchFamily="34" charset="0"/>
              </a:rPr>
              <a:t>        </a:t>
            </a:r>
          </a:p>
        </p:txBody>
      </p:sp>
      <p:sp>
        <p:nvSpPr>
          <p:cNvPr id="37895" name="Line 7"/>
          <p:cNvSpPr>
            <a:spLocks noChangeShapeType="1"/>
          </p:cNvSpPr>
          <p:nvPr/>
        </p:nvSpPr>
        <p:spPr bwMode="auto">
          <a:xfrm>
            <a:off x="5257800" y="40386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37896" name="Line 8"/>
          <p:cNvSpPr>
            <a:spLocks noChangeShapeType="1"/>
          </p:cNvSpPr>
          <p:nvPr/>
        </p:nvSpPr>
        <p:spPr bwMode="auto">
          <a:xfrm>
            <a:off x="6172200" y="40386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grpSp>
        <p:nvGrpSpPr>
          <p:cNvPr id="37897" name="Group 9"/>
          <p:cNvGrpSpPr>
            <a:grpSpLocks/>
          </p:cNvGrpSpPr>
          <p:nvPr/>
        </p:nvGrpSpPr>
        <p:grpSpPr bwMode="auto">
          <a:xfrm>
            <a:off x="1828800" y="2590800"/>
            <a:ext cx="5181600" cy="1752600"/>
            <a:chOff x="1152" y="1632"/>
            <a:chExt cx="3264" cy="1104"/>
          </a:xfrm>
        </p:grpSpPr>
        <p:sp>
          <p:nvSpPr>
            <p:cNvPr id="37898" name="Line 10"/>
            <p:cNvSpPr>
              <a:spLocks noChangeShapeType="1"/>
            </p:cNvSpPr>
            <p:nvPr/>
          </p:nvSpPr>
          <p:spPr bwMode="auto">
            <a:xfrm>
              <a:off x="1392" y="1824"/>
              <a:ext cx="105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7899" name="Line 11"/>
            <p:cNvSpPr>
              <a:spLocks noChangeShapeType="1"/>
            </p:cNvSpPr>
            <p:nvPr/>
          </p:nvSpPr>
          <p:spPr bwMode="auto">
            <a:xfrm>
              <a:off x="1872" y="1632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7900" name="Line 12"/>
            <p:cNvSpPr>
              <a:spLocks noChangeShapeType="1"/>
            </p:cNvSpPr>
            <p:nvPr/>
          </p:nvSpPr>
          <p:spPr bwMode="auto">
            <a:xfrm>
              <a:off x="1392" y="1824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7901" name="Line 13"/>
            <p:cNvSpPr>
              <a:spLocks noChangeShapeType="1"/>
            </p:cNvSpPr>
            <p:nvPr/>
          </p:nvSpPr>
          <p:spPr bwMode="auto">
            <a:xfrm>
              <a:off x="2448" y="1824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7902" name="Line 14"/>
            <p:cNvSpPr>
              <a:spLocks noChangeShapeType="1"/>
            </p:cNvSpPr>
            <p:nvPr/>
          </p:nvSpPr>
          <p:spPr bwMode="auto">
            <a:xfrm>
              <a:off x="1152" y="2544"/>
              <a:ext cx="76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7903" name="Line 15"/>
            <p:cNvSpPr>
              <a:spLocks noChangeShapeType="1"/>
            </p:cNvSpPr>
            <p:nvPr/>
          </p:nvSpPr>
          <p:spPr bwMode="auto">
            <a:xfrm>
              <a:off x="1440" y="2352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7904" name="Line 16"/>
            <p:cNvSpPr>
              <a:spLocks noChangeShapeType="1"/>
            </p:cNvSpPr>
            <p:nvPr/>
          </p:nvSpPr>
          <p:spPr bwMode="auto">
            <a:xfrm>
              <a:off x="1152" y="2544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7905" name="Line 17"/>
            <p:cNvSpPr>
              <a:spLocks noChangeShapeType="1"/>
            </p:cNvSpPr>
            <p:nvPr/>
          </p:nvSpPr>
          <p:spPr bwMode="auto">
            <a:xfrm>
              <a:off x="1920" y="2544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7906" name="Line 18"/>
            <p:cNvSpPr>
              <a:spLocks noChangeShapeType="1"/>
            </p:cNvSpPr>
            <p:nvPr/>
          </p:nvSpPr>
          <p:spPr bwMode="auto">
            <a:xfrm>
              <a:off x="3984" y="1632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7907" name="Line 19"/>
            <p:cNvSpPr>
              <a:spLocks noChangeShapeType="1"/>
            </p:cNvSpPr>
            <p:nvPr/>
          </p:nvSpPr>
          <p:spPr bwMode="auto">
            <a:xfrm>
              <a:off x="3600" y="1872"/>
              <a:ext cx="81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7908" name="Line 20"/>
            <p:cNvSpPr>
              <a:spLocks noChangeShapeType="1"/>
            </p:cNvSpPr>
            <p:nvPr/>
          </p:nvSpPr>
          <p:spPr bwMode="auto">
            <a:xfrm>
              <a:off x="3600" y="1872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7909" name="Line 21"/>
            <p:cNvSpPr>
              <a:spLocks noChangeShapeType="1"/>
            </p:cNvSpPr>
            <p:nvPr/>
          </p:nvSpPr>
          <p:spPr bwMode="auto">
            <a:xfrm>
              <a:off x="4416" y="1872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7910" name="Line 22"/>
            <p:cNvSpPr>
              <a:spLocks noChangeShapeType="1"/>
            </p:cNvSpPr>
            <p:nvPr/>
          </p:nvSpPr>
          <p:spPr bwMode="auto">
            <a:xfrm>
              <a:off x="3312" y="2544"/>
              <a:ext cx="6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7911" name="Line 23"/>
            <p:cNvSpPr>
              <a:spLocks noChangeShapeType="1"/>
            </p:cNvSpPr>
            <p:nvPr/>
          </p:nvSpPr>
          <p:spPr bwMode="auto">
            <a:xfrm>
              <a:off x="3600" y="2352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7912" name="Line 24"/>
            <p:cNvSpPr>
              <a:spLocks noChangeShapeType="1"/>
            </p:cNvSpPr>
            <p:nvPr/>
          </p:nvSpPr>
          <p:spPr bwMode="auto">
            <a:xfrm>
              <a:off x="3936" y="2544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8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8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8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8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78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8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3" grpId="0" build="p" autoUpdateAnimBg="0"/>
      <p:bldP spid="37894" grpId="0" build="p" autoUpdateAnimBg="0"/>
    </p:bldLst>
  </p:timing>
</p:sld>
</file>

<file path=ppt/theme/theme1.xml><?xml version="1.0" encoding="utf-8"?>
<a:theme xmlns:a="http://schemas.openxmlformats.org/drawingml/2006/main" name="Blends">
  <a:themeElements>
    <a:clrScheme name="Blends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hlink"/>
            </a:solidFill>
            <a:effectLst/>
            <a:latin typeface="Tahoma" panose="020B060403050404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hlink"/>
            </a:solidFill>
            <a:effectLst/>
            <a:latin typeface="Tahoma" panose="020B060403050404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Designs\Blends.pot</Template>
  <TotalTime>707</TotalTime>
  <Words>2147</Words>
  <Application>Microsoft Office PowerPoint</Application>
  <PresentationFormat>全屏显示(4:3)</PresentationFormat>
  <Paragraphs>340</Paragraphs>
  <Slides>51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51</vt:i4>
      </vt:variant>
    </vt:vector>
  </HeadingPairs>
  <TitlesOfParts>
    <vt:vector size="59" baseType="lpstr">
      <vt:lpstr>Times New Roman</vt:lpstr>
      <vt:lpstr>宋体</vt:lpstr>
      <vt:lpstr>Tahoma</vt:lpstr>
      <vt:lpstr>Wingdings</vt:lpstr>
      <vt:lpstr>Courier New</vt:lpstr>
      <vt:lpstr>黑体</vt:lpstr>
      <vt:lpstr>Blends</vt:lpstr>
      <vt:lpstr>Microsoft 公式 3.0</vt:lpstr>
      <vt:lpstr>财务报表分析 </vt:lpstr>
      <vt:lpstr>主要内容</vt:lpstr>
      <vt:lpstr>第一节   财务分析概述</vt:lpstr>
      <vt:lpstr>第一节   财务分析概述</vt:lpstr>
      <vt:lpstr>第一节   财务分析概述</vt:lpstr>
      <vt:lpstr>多套规则</vt:lpstr>
      <vt:lpstr>PowerPoint 演示文稿</vt:lpstr>
      <vt:lpstr>康佳近年财务指标</vt:lpstr>
      <vt:lpstr>媒体</vt:lpstr>
      <vt:lpstr>康佳的反驳</vt:lpstr>
      <vt:lpstr>第二节  分项财务分析： 一、盈利能力分析</vt:lpstr>
      <vt:lpstr>获利能力分析必须注意的问题：</vt:lpstr>
      <vt:lpstr>简易损益表</vt:lpstr>
      <vt:lpstr>1.与销售有关的获利能力分析</vt:lpstr>
      <vt:lpstr>销售毛利率</vt:lpstr>
      <vt:lpstr>哈药的相关数据</vt:lpstr>
      <vt:lpstr>构成分析（结构分析）</vt:lpstr>
      <vt:lpstr>销售净利率分析</vt:lpstr>
      <vt:lpstr>2.与资产有关的获利能力分析</vt:lpstr>
      <vt:lpstr>哈药的相关数据</vt:lpstr>
      <vt:lpstr>3.与股票数量或股票价格有关的盈利能力指标</vt:lpstr>
      <vt:lpstr>二、偿债能力分析</vt:lpstr>
      <vt:lpstr>（一）短期偿债能力分析</vt:lpstr>
      <vt:lpstr>流动比率是否存在标准值？</vt:lpstr>
      <vt:lpstr>标准是什么？</vt:lpstr>
      <vt:lpstr>流动比率数据</vt:lpstr>
      <vt:lpstr>流动比率趋势分析</vt:lpstr>
      <vt:lpstr>2、速动比率</vt:lpstr>
      <vt:lpstr>速动比率的概念</vt:lpstr>
      <vt:lpstr>为什么要在流动资产中剔除存货？</vt:lpstr>
      <vt:lpstr>流动比率与速动比率的比较</vt:lpstr>
      <vt:lpstr>为什么流动比率在实际工作中广泛使用？</vt:lpstr>
      <vt:lpstr>现金比率</vt:lpstr>
      <vt:lpstr>什么时候现金比率更重要？</vt:lpstr>
      <vt:lpstr>4、现金净流量比率</vt:lpstr>
      <vt:lpstr>哈药的相关数据</vt:lpstr>
      <vt:lpstr>影响短期偿债能力的表外因素</vt:lpstr>
      <vt:lpstr>（二）长期偿债能力分析</vt:lpstr>
      <vt:lpstr>哈药资本结构简表</vt:lpstr>
      <vt:lpstr>（三）企业负担利息和固定费用的能力分析</vt:lpstr>
      <vt:lpstr>1、利息周转倍数</vt:lpstr>
      <vt:lpstr>为什么用利息周转倍数评价长期偿债能力？</vt:lpstr>
      <vt:lpstr>2、固定费用周转倍数</vt:lpstr>
      <vt:lpstr>影响长期偿债能力的其他因素</vt:lpstr>
      <vt:lpstr>三、资产管理效率分析</vt:lpstr>
      <vt:lpstr>哈药的相关指标</vt:lpstr>
      <vt:lpstr>第三节  综合分析： 杜邦分析体系</vt:lpstr>
      <vt:lpstr>举例分析1</vt:lpstr>
      <vt:lpstr>PowerPoint 演示文稿</vt:lpstr>
      <vt:lpstr>PowerPoint 演示文稿</vt:lpstr>
      <vt:lpstr>举例分析4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利润表——A公司</dc:title>
  <dc:creator>user</dc:creator>
  <cp:lastModifiedBy>NTKO</cp:lastModifiedBy>
  <cp:revision>45</cp:revision>
  <dcterms:created xsi:type="dcterms:W3CDTF">2002-06-04T00:57:56Z</dcterms:created>
  <dcterms:modified xsi:type="dcterms:W3CDTF">2015-05-21T09:39:02Z</dcterms:modified>
</cp:coreProperties>
</file>