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20.xml" ContentType="application/vnd.openxmlformats-officedocument.presentationml.tags+xml"/>
  <Override PartName="/ppt/tags/tag2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0" r:id="rId1"/>
  </p:sldMasterIdLst>
  <p:notesMasterIdLst>
    <p:notesMasterId r:id="rId12"/>
  </p:notesMasterIdLst>
  <p:handoutMasterIdLst>
    <p:handoutMasterId r:id="rId13"/>
  </p:handoutMasterIdLst>
  <p:sldIdLst>
    <p:sldId id="665" r:id="rId2"/>
    <p:sldId id="927" r:id="rId3"/>
    <p:sldId id="935" r:id="rId4"/>
    <p:sldId id="812" r:id="rId5"/>
    <p:sldId id="905" r:id="rId6"/>
    <p:sldId id="933" r:id="rId7"/>
    <p:sldId id="936" r:id="rId8"/>
    <p:sldId id="934" r:id="rId9"/>
    <p:sldId id="931" r:id="rId10"/>
    <p:sldId id="937" r:id="rId11"/>
  </p:sldIdLst>
  <p:sldSz cx="10058400" cy="7543800"/>
  <p:notesSz cx="6797675" cy="9874250"/>
  <p:custDataLst>
    <p:tags r:id="rId14"/>
  </p:custDataLst>
  <p:defaultTextStyle>
    <a:defPPr>
      <a:defRPr lang="en-US"/>
    </a:defPPr>
    <a:lvl1pPr algn="l" rtl="0" fontAlgn="base">
      <a:spcBef>
        <a:spcPct val="0"/>
      </a:spcBef>
      <a:spcAft>
        <a:spcPct val="0"/>
      </a:spcAft>
      <a:defRPr sz="2400" kern="1200">
        <a:solidFill>
          <a:schemeClr val="tx1"/>
        </a:solidFill>
        <a:latin typeface="华文琥珀" panose="02010800040101010101" pitchFamily="2" charset="-122"/>
        <a:ea typeface="华文琥珀" panose="02010800040101010101" pitchFamily="2" charset="-122"/>
        <a:cs typeface="+mn-cs"/>
      </a:defRPr>
    </a:lvl1pPr>
    <a:lvl2pPr marL="457200" algn="l" rtl="0" fontAlgn="base">
      <a:spcBef>
        <a:spcPct val="0"/>
      </a:spcBef>
      <a:spcAft>
        <a:spcPct val="0"/>
      </a:spcAft>
      <a:defRPr sz="2400" kern="1200">
        <a:solidFill>
          <a:schemeClr val="tx1"/>
        </a:solidFill>
        <a:latin typeface="华文琥珀" panose="02010800040101010101" pitchFamily="2" charset="-122"/>
        <a:ea typeface="华文琥珀" panose="02010800040101010101" pitchFamily="2" charset="-122"/>
        <a:cs typeface="+mn-cs"/>
      </a:defRPr>
    </a:lvl2pPr>
    <a:lvl3pPr marL="914400" algn="l" rtl="0" fontAlgn="base">
      <a:spcBef>
        <a:spcPct val="0"/>
      </a:spcBef>
      <a:spcAft>
        <a:spcPct val="0"/>
      </a:spcAft>
      <a:defRPr sz="2400" kern="1200">
        <a:solidFill>
          <a:schemeClr val="tx1"/>
        </a:solidFill>
        <a:latin typeface="华文琥珀" panose="02010800040101010101" pitchFamily="2" charset="-122"/>
        <a:ea typeface="华文琥珀" panose="02010800040101010101" pitchFamily="2" charset="-122"/>
        <a:cs typeface="+mn-cs"/>
      </a:defRPr>
    </a:lvl3pPr>
    <a:lvl4pPr marL="1371600" algn="l" rtl="0" fontAlgn="base">
      <a:spcBef>
        <a:spcPct val="0"/>
      </a:spcBef>
      <a:spcAft>
        <a:spcPct val="0"/>
      </a:spcAft>
      <a:defRPr sz="2400" kern="1200">
        <a:solidFill>
          <a:schemeClr val="tx1"/>
        </a:solidFill>
        <a:latin typeface="华文琥珀" panose="02010800040101010101" pitchFamily="2" charset="-122"/>
        <a:ea typeface="华文琥珀" panose="02010800040101010101" pitchFamily="2" charset="-122"/>
        <a:cs typeface="+mn-cs"/>
      </a:defRPr>
    </a:lvl4pPr>
    <a:lvl5pPr marL="1828800" algn="l" rtl="0" fontAlgn="base">
      <a:spcBef>
        <a:spcPct val="0"/>
      </a:spcBef>
      <a:spcAft>
        <a:spcPct val="0"/>
      </a:spcAft>
      <a:defRPr sz="2400" kern="1200">
        <a:solidFill>
          <a:schemeClr val="tx1"/>
        </a:solidFill>
        <a:latin typeface="华文琥珀" panose="02010800040101010101" pitchFamily="2" charset="-122"/>
        <a:ea typeface="华文琥珀" panose="02010800040101010101" pitchFamily="2" charset="-122"/>
        <a:cs typeface="+mn-cs"/>
      </a:defRPr>
    </a:lvl5pPr>
    <a:lvl6pPr marL="2286000" algn="l" defTabSz="914400" rtl="0" eaLnBrk="1" latinLnBrk="0" hangingPunct="1">
      <a:defRPr sz="2400" kern="1200">
        <a:solidFill>
          <a:schemeClr val="tx1"/>
        </a:solidFill>
        <a:latin typeface="华文琥珀" panose="02010800040101010101" pitchFamily="2" charset="-122"/>
        <a:ea typeface="华文琥珀" panose="02010800040101010101" pitchFamily="2" charset="-122"/>
        <a:cs typeface="+mn-cs"/>
      </a:defRPr>
    </a:lvl6pPr>
    <a:lvl7pPr marL="2743200" algn="l" defTabSz="914400" rtl="0" eaLnBrk="1" latinLnBrk="0" hangingPunct="1">
      <a:defRPr sz="2400" kern="1200">
        <a:solidFill>
          <a:schemeClr val="tx1"/>
        </a:solidFill>
        <a:latin typeface="华文琥珀" panose="02010800040101010101" pitchFamily="2" charset="-122"/>
        <a:ea typeface="华文琥珀" panose="02010800040101010101" pitchFamily="2" charset="-122"/>
        <a:cs typeface="+mn-cs"/>
      </a:defRPr>
    </a:lvl7pPr>
    <a:lvl8pPr marL="3200400" algn="l" defTabSz="914400" rtl="0" eaLnBrk="1" latinLnBrk="0" hangingPunct="1">
      <a:defRPr sz="2400" kern="1200">
        <a:solidFill>
          <a:schemeClr val="tx1"/>
        </a:solidFill>
        <a:latin typeface="华文琥珀" panose="02010800040101010101" pitchFamily="2" charset="-122"/>
        <a:ea typeface="华文琥珀" panose="02010800040101010101" pitchFamily="2" charset="-122"/>
        <a:cs typeface="+mn-cs"/>
      </a:defRPr>
    </a:lvl8pPr>
    <a:lvl9pPr marL="3657600" algn="l" defTabSz="914400" rtl="0" eaLnBrk="1" latinLnBrk="0" hangingPunct="1">
      <a:defRPr sz="2400" kern="1200">
        <a:solidFill>
          <a:schemeClr val="tx1"/>
        </a:solidFill>
        <a:latin typeface="华文琥珀" panose="02010800040101010101" pitchFamily="2" charset="-122"/>
        <a:ea typeface="华文琥珀" panose="02010800040101010101" pitchFamily="2" charset="-122"/>
        <a:cs typeface="+mn-cs"/>
      </a:defRPr>
    </a:lvl9pPr>
  </p:defaultTextStyle>
  <p:extLst>
    <p:ext uri="{EFAFB233-063F-42B5-8137-9DF3F51BA10A}">
      <p15:sldGuideLst xmlns:p15="http://schemas.microsoft.com/office/powerpoint/2012/main">
        <p15:guide id="1" orient="horz" pos="984">
          <p15:clr>
            <a:srgbClr val="A4A3A4"/>
          </p15:clr>
        </p15:guide>
        <p15:guide id="2" orient="horz" pos="456">
          <p15:clr>
            <a:srgbClr val="A4A3A4"/>
          </p15:clr>
        </p15:guide>
        <p15:guide id="3" orient="horz" pos="451">
          <p15:clr>
            <a:srgbClr val="A4A3A4"/>
          </p15:clr>
        </p15:guide>
        <p15:guide id="4" orient="horz" pos="3624">
          <p15:clr>
            <a:srgbClr val="A4A3A4"/>
          </p15:clr>
        </p15:guide>
        <p15:guide id="5" orient="horz" pos="3432">
          <p15:clr>
            <a:srgbClr val="A4A3A4"/>
          </p15:clr>
        </p15:guide>
        <p15:guide id="6" orient="horz" pos="4728">
          <p15:clr>
            <a:srgbClr val="A4A3A4"/>
          </p15:clr>
        </p15:guide>
        <p15:guide id="7" orient="horz" pos="1368">
          <p15:clr>
            <a:srgbClr val="A4A3A4"/>
          </p15:clr>
        </p15:guide>
        <p15:guide id="8" pos="480">
          <p15:clr>
            <a:srgbClr val="A4A3A4"/>
          </p15:clr>
        </p15:guide>
        <p15:guide id="9" pos="5904">
          <p15:clr>
            <a:srgbClr val="A4A3A4"/>
          </p15:clr>
        </p15:guide>
        <p15:guide id="10" pos="3024">
          <p15:clr>
            <a:srgbClr val="A4A3A4"/>
          </p15:clr>
        </p15:guide>
        <p15:guide id="11" pos="5280">
          <p15:clr>
            <a:srgbClr val="A4A3A4"/>
          </p15:clr>
        </p15:guide>
      </p15:sldGuideLst>
    </p:ext>
    <p:ext uri="{2D200454-40CA-4A62-9FC3-DE9A4176ACB9}">
      <p15:notesGuideLst xmlns:p15="http://schemas.microsoft.com/office/powerpoint/2012/main">
        <p15:guide id="1" orient="horz" pos="183">
          <p15:clr>
            <a:srgbClr val="A4A3A4"/>
          </p15:clr>
        </p15:guide>
        <p15:guide id="2" orient="horz" pos="2436">
          <p15:clr>
            <a:srgbClr val="A4A3A4"/>
          </p15:clr>
        </p15:guide>
        <p15:guide id="3" pos="842">
          <p15:clr>
            <a:srgbClr val="A4A3A4"/>
          </p15:clr>
        </p15:guide>
        <p15:guide id="4" pos="357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6600"/>
    <a:srgbClr val="4246F4"/>
    <a:srgbClr val="FFCCFF"/>
    <a:srgbClr val="990033"/>
    <a:srgbClr val="00CC00"/>
    <a:srgbClr val="99CCFF"/>
    <a:srgbClr val="FF66CC"/>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378" autoAdjust="0"/>
    <p:restoredTop sz="77778" autoAdjust="0"/>
  </p:normalViewPr>
  <p:slideViewPr>
    <p:cSldViewPr>
      <p:cViewPr varScale="1">
        <p:scale>
          <a:sx n="68" d="100"/>
          <a:sy n="68" d="100"/>
        </p:scale>
        <p:origin x="1584" y="60"/>
      </p:cViewPr>
      <p:guideLst>
        <p:guide orient="horz" pos="984"/>
        <p:guide orient="horz" pos="456"/>
        <p:guide orient="horz" pos="451"/>
        <p:guide orient="horz" pos="3624"/>
        <p:guide orient="horz" pos="3432"/>
        <p:guide orient="horz" pos="4728"/>
        <p:guide orient="horz" pos="1368"/>
        <p:guide pos="480"/>
        <p:guide pos="5904"/>
        <p:guide pos="3024"/>
        <p:guide pos="5280"/>
      </p:guideLst>
    </p:cSldViewPr>
  </p:slideViewPr>
  <p:outlineViewPr>
    <p:cViewPr>
      <p:scale>
        <a:sx n="33" d="100"/>
        <a:sy n="33" d="100"/>
      </p:scale>
      <p:origin x="0" y="366"/>
    </p:cViewPr>
  </p:outlineViewPr>
  <p:notesTextViewPr>
    <p:cViewPr>
      <p:scale>
        <a:sx n="125" d="100"/>
        <a:sy n="125" d="100"/>
      </p:scale>
      <p:origin x="0" y="0"/>
    </p:cViewPr>
  </p:notesTextViewPr>
  <p:sorterViewPr>
    <p:cViewPr>
      <p:scale>
        <a:sx n="66" d="100"/>
        <a:sy n="66" d="100"/>
      </p:scale>
      <p:origin x="0" y="0"/>
    </p:cViewPr>
  </p:sorterViewPr>
  <p:notesViewPr>
    <p:cSldViewPr>
      <p:cViewPr>
        <p:scale>
          <a:sx n="100" d="100"/>
          <a:sy n="100" d="100"/>
        </p:scale>
        <p:origin x="-804" y="738"/>
      </p:cViewPr>
      <p:guideLst>
        <p:guide orient="horz" pos="183"/>
        <p:guide orient="horz" pos="2436"/>
        <p:guide pos="842"/>
        <p:guide pos="357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347663" cy="182563"/>
          </a:xfrm>
          <a:prstGeom prst="rect">
            <a:avLst/>
          </a:prstGeom>
          <a:noFill/>
          <a:ln w="28575">
            <a:noFill/>
            <a:miter lim="800000"/>
            <a:headEnd/>
            <a:tailEnd/>
          </a:ln>
          <a:effectLst/>
        </p:spPr>
        <p:txBody>
          <a:bodyPr vert="horz" wrap="none" lIns="0" tIns="0" rIns="0" bIns="0" numCol="1" anchor="t" anchorCtr="0" compatLnSpc="1">
            <a:prstTxWarp prst="textNoShape">
              <a:avLst/>
            </a:prstTxWarp>
            <a:spAutoFit/>
          </a:bodyPr>
          <a:lstStyle>
            <a:lvl1pPr algn="l" defTabSz="906463" eaLnBrk="0" hangingPunct="0">
              <a:lnSpc>
                <a:spcPct val="100000"/>
              </a:lnSpc>
              <a:spcBef>
                <a:spcPct val="50000"/>
              </a:spcBef>
              <a:buFontTx/>
              <a:buNone/>
              <a:defRPr sz="1200" b="0">
                <a:solidFill>
                  <a:schemeClr val="tx1"/>
                </a:solidFill>
                <a:latin typeface="Arial Unicode MS" pitchFamily="34" charset="-122"/>
                <a:ea typeface="Arial Unicode MS" pitchFamily="34" charset="-122"/>
                <a:cs typeface="Arial Unicode MS" pitchFamily="34" charset="-122"/>
              </a:defRPr>
            </a:lvl1pPr>
          </a:lstStyle>
          <a:p>
            <a:pPr>
              <a:defRPr/>
            </a:pPr>
            <a:endParaRPr lang="en-US" altLang="zh-TW"/>
          </a:p>
        </p:txBody>
      </p:sp>
      <p:sp>
        <p:nvSpPr>
          <p:cNvPr id="112643" name="Rectangle 3"/>
          <p:cNvSpPr>
            <a:spLocks noGrp="1" noChangeArrowheads="1"/>
          </p:cNvSpPr>
          <p:nvPr>
            <p:ph type="dt" sz="quarter" idx="1"/>
          </p:nvPr>
        </p:nvSpPr>
        <p:spPr bwMode="auto">
          <a:xfrm>
            <a:off x="6021388" y="0"/>
            <a:ext cx="754062" cy="182563"/>
          </a:xfrm>
          <a:prstGeom prst="rect">
            <a:avLst/>
          </a:prstGeom>
          <a:noFill/>
          <a:ln w="28575">
            <a:noFill/>
            <a:miter lim="800000"/>
            <a:headEnd/>
            <a:tailEnd/>
          </a:ln>
          <a:effectLst/>
        </p:spPr>
        <p:txBody>
          <a:bodyPr vert="horz" wrap="none" lIns="0" tIns="0" rIns="0" bIns="0" numCol="1" anchor="t" anchorCtr="0" compatLnSpc="1">
            <a:prstTxWarp prst="textNoShape">
              <a:avLst/>
            </a:prstTxWarp>
            <a:spAutoFit/>
          </a:bodyPr>
          <a:lstStyle>
            <a:lvl1pPr algn="r" defTabSz="906463" eaLnBrk="0" hangingPunct="0">
              <a:lnSpc>
                <a:spcPct val="100000"/>
              </a:lnSpc>
              <a:spcBef>
                <a:spcPct val="50000"/>
              </a:spcBef>
              <a:buFontTx/>
              <a:buNone/>
              <a:defRPr sz="1200" b="0">
                <a:solidFill>
                  <a:schemeClr val="tx1"/>
                </a:solidFill>
                <a:latin typeface="Arial Unicode MS" pitchFamily="34" charset="-122"/>
                <a:ea typeface="Arial Unicode MS" pitchFamily="34" charset="-122"/>
                <a:cs typeface="Arial Unicode MS" pitchFamily="34" charset="-122"/>
              </a:defRPr>
            </a:lvl1pPr>
          </a:lstStyle>
          <a:p>
            <a:pPr>
              <a:defRPr/>
            </a:pPr>
            <a:endParaRPr lang="en-US" altLang="zh-TW"/>
          </a:p>
        </p:txBody>
      </p:sp>
      <p:sp>
        <p:nvSpPr>
          <p:cNvPr id="112644" name="Rectangle 4"/>
          <p:cNvSpPr>
            <a:spLocks noGrp="1" noChangeArrowheads="1"/>
          </p:cNvSpPr>
          <p:nvPr>
            <p:ph type="ftr" sz="quarter" idx="2"/>
          </p:nvPr>
        </p:nvSpPr>
        <p:spPr bwMode="auto">
          <a:xfrm>
            <a:off x="0" y="9655175"/>
            <a:ext cx="406400" cy="182563"/>
          </a:xfrm>
          <a:prstGeom prst="rect">
            <a:avLst/>
          </a:prstGeom>
          <a:noFill/>
          <a:ln w="28575">
            <a:noFill/>
            <a:miter lim="800000"/>
            <a:headEnd/>
            <a:tailEnd/>
          </a:ln>
          <a:effectLst/>
        </p:spPr>
        <p:txBody>
          <a:bodyPr vert="horz" wrap="none" lIns="0" tIns="0" rIns="0" bIns="0" numCol="1" anchor="b" anchorCtr="0" compatLnSpc="1">
            <a:prstTxWarp prst="textNoShape">
              <a:avLst/>
            </a:prstTxWarp>
            <a:spAutoFit/>
          </a:bodyPr>
          <a:lstStyle>
            <a:lvl1pPr algn="l" defTabSz="906463" eaLnBrk="0" hangingPunct="0">
              <a:lnSpc>
                <a:spcPct val="100000"/>
              </a:lnSpc>
              <a:spcBef>
                <a:spcPct val="50000"/>
              </a:spcBef>
              <a:buFontTx/>
              <a:buNone/>
              <a:defRPr sz="1200" b="0">
                <a:solidFill>
                  <a:schemeClr val="tx1"/>
                </a:solidFill>
                <a:latin typeface="Arial Unicode MS" pitchFamily="34" charset="-122"/>
                <a:ea typeface="Arial Unicode MS" pitchFamily="34" charset="-122"/>
                <a:cs typeface="Arial Unicode MS" pitchFamily="34" charset="-122"/>
              </a:defRPr>
            </a:lvl1pPr>
          </a:lstStyle>
          <a:p>
            <a:pPr>
              <a:defRPr/>
            </a:pPr>
            <a:endParaRPr lang="en-US" altLang="zh-TW"/>
          </a:p>
        </p:txBody>
      </p:sp>
      <p:sp>
        <p:nvSpPr>
          <p:cNvPr id="112645" name="Rectangle 5"/>
          <p:cNvSpPr>
            <a:spLocks noGrp="1" noChangeArrowheads="1"/>
          </p:cNvSpPr>
          <p:nvPr>
            <p:ph type="sldNum" sz="quarter" idx="3"/>
          </p:nvPr>
        </p:nvSpPr>
        <p:spPr bwMode="auto">
          <a:xfrm>
            <a:off x="6546850" y="9655175"/>
            <a:ext cx="228600" cy="182563"/>
          </a:xfrm>
          <a:prstGeom prst="rect">
            <a:avLst/>
          </a:prstGeom>
          <a:noFill/>
          <a:ln w="28575">
            <a:noFill/>
            <a:miter lim="800000"/>
            <a:headEnd/>
            <a:tailEnd/>
          </a:ln>
          <a:effectLst/>
        </p:spPr>
        <p:txBody>
          <a:bodyPr vert="horz" wrap="none" lIns="0" tIns="0" rIns="0" bIns="0" numCol="1" anchor="b" anchorCtr="0" compatLnSpc="1">
            <a:prstTxWarp prst="textNoShape">
              <a:avLst/>
            </a:prstTxWarp>
            <a:spAutoFit/>
          </a:bodyPr>
          <a:lstStyle>
            <a:lvl1pPr algn="r" defTabSz="906463" eaLnBrk="0" hangingPunct="0">
              <a:spcBef>
                <a:spcPct val="50000"/>
              </a:spcBef>
              <a:defRPr sz="1200">
                <a:latin typeface="Arial Unicode MS" panose="020B0604020202020204" pitchFamily="34" charset="-122"/>
                <a:ea typeface="Arial Unicode MS" panose="020B0604020202020204" pitchFamily="34" charset="-122"/>
                <a:cs typeface="Arial Unicode MS" panose="020B0604020202020204" pitchFamily="34" charset="-122"/>
              </a:defRPr>
            </a:lvl1pPr>
          </a:lstStyle>
          <a:p>
            <a:fld id="{AA7AB270-C108-4CF9-A36B-AAD92B8B56F6}" type="slidenum">
              <a:rPr lang="zh-TW" altLang="en-US"/>
              <a:pPr/>
              <a:t>‹#›</a:t>
            </a:fld>
            <a:endParaRPr lang="en-US" altLang="zh-TW"/>
          </a:p>
        </p:txBody>
      </p:sp>
    </p:spTree>
    <p:extLst>
      <p:ext uri="{BB962C8B-B14F-4D97-AF65-F5344CB8AC3E}">
        <p14:creationId xmlns:p14="http://schemas.microsoft.com/office/powerpoint/2010/main" val="13058748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4"/>
          <p:cNvSpPr>
            <a:spLocks noGrp="1" noRot="1" noChangeAspect="1" noChangeArrowheads="1" noTextEdit="1"/>
          </p:cNvSpPr>
          <p:nvPr>
            <p:ph type="sldImg" idx="2"/>
          </p:nvPr>
        </p:nvSpPr>
        <p:spPr bwMode="auto">
          <a:xfrm>
            <a:off x="1112838" y="290513"/>
            <a:ext cx="4768850" cy="35766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660400" y="4006850"/>
            <a:ext cx="5770563" cy="512445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ltLang="zh-TW" noProof="0" smtClean="0"/>
              <a:t>Click to edit Master text styles</a:t>
            </a:r>
          </a:p>
          <a:p>
            <a:pPr lvl="1"/>
            <a:r>
              <a:rPr lang="en-US" altLang="zh-TW" noProof="0" smtClean="0"/>
              <a:t>Second level</a:t>
            </a:r>
          </a:p>
          <a:p>
            <a:pPr lvl="2"/>
            <a:r>
              <a:rPr lang="en-US" altLang="zh-TW" noProof="0" smtClean="0"/>
              <a:t>Third level</a:t>
            </a:r>
          </a:p>
          <a:p>
            <a:pPr lvl="3"/>
            <a:r>
              <a:rPr lang="en-US" altLang="zh-TW" noProof="0" smtClean="0"/>
              <a:t>Fourth level</a:t>
            </a:r>
          </a:p>
          <a:p>
            <a:pPr lvl="4"/>
            <a:r>
              <a:rPr lang="en-US" altLang="zh-TW" noProof="0" smtClean="0"/>
              <a:t>Fifth level</a:t>
            </a:r>
          </a:p>
        </p:txBody>
      </p:sp>
      <p:sp>
        <p:nvSpPr>
          <p:cNvPr id="10247" name="Rectangle 7"/>
          <p:cNvSpPr>
            <a:spLocks noGrp="1" noChangeArrowheads="1"/>
          </p:cNvSpPr>
          <p:nvPr>
            <p:ph type="sldNum" sz="quarter" idx="5"/>
          </p:nvPr>
        </p:nvSpPr>
        <p:spPr bwMode="auto">
          <a:xfrm>
            <a:off x="3683000" y="9382125"/>
            <a:ext cx="2947988" cy="444500"/>
          </a:xfrm>
          <a:prstGeom prst="rect">
            <a:avLst/>
          </a:prstGeom>
          <a:noFill/>
          <a:ln w="9525">
            <a:noFill/>
            <a:miter lim="800000"/>
            <a:headEnd/>
            <a:tailEnd/>
          </a:ln>
          <a:effectLst/>
        </p:spPr>
        <p:txBody>
          <a:bodyPr vert="horz" wrap="square" lIns="20497" tIns="0" rIns="20497" bIns="0" numCol="1" anchor="b" anchorCtr="0" compatLnSpc="1">
            <a:prstTxWarp prst="textNoShape">
              <a:avLst/>
            </a:prstTxWarp>
          </a:bodyPr>
          <a:lstStyle>
            <a:lvl1pPr algn="r" defTabSz="976313" eaLnBrk="0" hangingPunct="0">
              <a:defRPr sz="1100">
                <a:latin typeface="Arial" panose="020B0604020202020204" pitchFamily="34" charset="0"/>
                <a:ea typeface="Arial Unicode MS" panose="020B0604020202020204" pitchFamily="34" charset="-122"/>
                <a:cs typeface="Arial Unicode MS" panose="020B0604020202020204" pitchFamily="34" charset="-122"/>
              </a:defRPr>
            </a:lvl1pPr>
          </a:lstStyle>
          <a:p>
            <a:fld id="{5C1D3A53-0CBB-4A76-98BA-C4AA4CAF1EA3}" type="slidenum">
              <a:rPr lang="zh-TW" altLang="en-US"/>
              <a:pPr/>
              <a:t>‹#›</a:t>
            </a:fld>
            <a:endParaRPr lang="en-US" altLang="zh-TW"/>
          </a:p>
        </p:txBody>
      </p:sp>
      <p:sp>
        <p:nvSpPr>
          <p:cNvPr id="10248" name="Line 8"/>
          <p:cNvSpPr>
            <a:spLocks noChangeShapeType="1"/>
          </p:cNvSpPr>
          <p:nvPr/>
        </p:nvSpPr>
        <p:spPr bwMode="gray">
          <a:xfrm>
            <a:off x="674688" y="3902075"/>
            <a:ext cx="5743575" cy="0"/>
          </a:xfrm>
          <a:prstGeom prst="line">
            <a:avLst/>
          </a:prstGeom>
          <a:noFill/>
          <a:ln w="25400">
            <a:solidFill>
              <a:schemeClr val="bg2"/>
            </a:solidFill>
            <a:round/>
            <a:headEnd type="none" w="sm" len="sm"/>
            <a:tailEnd type="none" w="sm" len="sm"/>
          </a:ln>
          <a:effectLst/>
        </p:spPr>
        <p:txBody>
          <a:bodyPr wrap="none" anchor="ctr"/>
          <a:lstStyle/>
          <a:p>
            <a:pPr eaLnBrk="0" hangingPunct="0">
              <a:spcBef>
                <a:spcPct val="50000"/>
              </a:spcBef>
              <a:defRPr/>
            </a:pPr>
            <a:endParaRPr lang="zh-CN" altLang="en-US" b="1">
              <a:solidFill>
                <a:srgbClr val="000000"/>
              </a:solidFill>
              <a:latin typeface="楷体_GB2312" pitchFamily="49" charset="-122"/>
              <a:ea typeface="楷体_GB2312" pitchFamily="49" charset="-122"/>
            </a:endParaRPr>
          </a:p>
        </p:txBody>
      </p:sp>
    </p:spTree>
    <p:extLst>
      <p:ext uri="{BB962C8B-B14F-4D97-AF65-F5344CB8AC3E}">
        <p14:creationId xmlns:p14="http://schemas.microsoft.com/office/powerpoint/2010/main" val="3668070209"/>
      </p:ext>
    </p:extLst>
  </p:cSld>
  <p:clrMap bg1="lt1" tx1="dk1" bg2="lt2" tx2="dk2" accent1="accent1" accent2="accent2" accent3="accent3" accent4="accent4" accent5="accent5" accent6="accent6" hlink="hlink" folHlink="folHlink"/>
  <p:notesStyle>
    <a:lvl1pPr marL="193675" indent="-193675" algn="l" rtl="0" eaLnBrk="0" fontAlgn="base" hangingPunct="0">
      <a:spcBef>
        <a:spcPct val="30000"/>
      </a:spcBef>
      <a:spcAft>
        <a:spcPct val="0"/>
      </a:spcAft>
      <a:buClr>
        <a:schemeClr val="tx2"/>
      </a:buClr>
      <a:buSzPct val="123000"/>
      <a:buFont typeface="Symbol" panose="05050102010706020507" pitchFamily="18" charset="2"/>
      <a:buChar char="¨"/>
      <a:defRPr sz="1200" kern="1200">
        <a:solidFill>
          <a:schemeClr val="tx1"/>
        </a:solidFill>
        <a:latin typeface="Arial Unicode MS" pitchFamily="34" charset="-122"/>
        <a:ea typeface="宋体" pitchFamily="2" charset="-122"/>
        <a:cs typeface="Arial" charset="0"/>
      </a:defRPr>
    </a:lvl1pPr>
    <a:lvl2pPr marL="563563" indent="-179388" algn="l" rtl="0" eaLnBrk="0" fontAlgn="base" hangingPunct="0">
      <a:spcBef>
        <a:spcPct val="30000"/>
      </a:spcBef>
      <a:spcAft>
        <a:spcPct val="0"/>
      </a:spcAft>
      <a:buSzPct val="80000"/>
      <a:buChar char="—"/>
      <a:defRPr sz="1200" kern="1200">
        <a:solidFill>
          <a:schemeClr val="tx1"/>
        </a:solidFill>
        <a:latin typeface="Arial Unicode MS" pitchFamily="34" charset="-122"/>
        <a:ea typeface="宋体" pitchFamily="2" charset="-122"/>
        <a:cs typeface="Arial" charset="0"/>
      </a:defRPr>
    </a:lvl2pPr>
    <a:lvl3pPr marL="947738" indent="-193675" algn="l" rtl="0" eaLnBrk="0" fontAlgn="base" hangingPunct="0">
      <a:spcBef>
        <a:spcPct val="30000"/>
      </a:spcBef>
      <a:spcAft>
        <a:spcPct val="0"/>
      </a:spcAft>
      <a:buSzPct val="85000"/>
      <a:buChar char="–"/>
      <a:defRPr sz="1200" kern="1200">
        <a:solidFill>
          <a:schemeClr val="tx1"/>
        </a:solidFill>
        <a:latin typeface="Arial Unicode MS" pitchFamily="34" charset="-122"/>
        <a:ea typeface="宋体" pitchFamily="2" charset="-122"/>
        <a:cs typeface="Arial" charset="0"/>
      </a:defRPr>
    </a:lvl3pPr>
    <a:lvl4pPr marL="1341438" indent="-203200" algn="l" rtl="0" eaLnBrk="0" fontAlgn="base" hangingPunct="0">
      <a:spcBef>
        <a:spcPct val="30000"/>
      </a:spcBef>
      <a:spcAft>
        <a:spcPct val="0"/>
      </a:spcAft>
      <a:buSzPct val="85000"/>
      <a:buChar char="–"/>
      <a:defRPr sz="1200" kern="1200">
        <a:solidFill>
          <a:schemeClr val="tx1"/>
        </a:solidFill>
        <a:latin typeface="Arial Unicode MS" pitchFamily="34" charset="-122"/>
        <a:ea typeface="宋体" pitchFamily="2" charset="-122"/>
        <a:cs typeface="Arial" charset="0"/>
      </a:defRPr>
    </a:lvl4pPr>
    <a:lvl5pPr marL="1711325" indent="-179388" algn="l" rtl="0" eaLnBrk="0" fontAlgn="base" hangingPunct="0">
      <a:spcBef>
        <a:spcPct val="30000"/>
      </a:spcBef>
      <a:spcAft>
        <a:spcPct val="0"/>
      </a:spcAft>
      <a:buSzPct val="85000"/>
      <a:buChar char="–"/>
      <a:defRPr sz="1200" kern="1200">
        <a:solidFill>
          <a:schemeClr val="tx1"/>
        </a:solidFill>
        <a:latin typeface="Arial Unicode MS" pitchFamily="34" charset="-122"/>
        <a:ea typeface="宋体" pitchFamily="2" charset="-122"/>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76313"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defTabSz="976313"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defTabSz="976313"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defTabSz="976313"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defTabSz="976313"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defTabSz="976313"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defTabSz="976313"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defTabSz="976313"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defTabSz="976313"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fld id="{91A29227-45C4-48F0-8CE0-A79FAFBB2F36}" type="slidenum">
              <a:rPr lang="zh-TW" altLang="en-US" sz="1100">
                <a:latin typeface="Arial" panose="020B0604020202020204" pitchFamily="34" charset="0"/>
                <a:ea typeface="Arial Unicode MS" panose="020B0604020202020204" pitchFamily="34" charset="-122"/>
              </a:rPr>
              <a:pPr/>
              <a:t>1</a:t>
            </a:fld>
            <a:endParaRPr lang="en-US" altLang="zh-TW" sz="1100">
              <a:latin typeface="Arial" panose="020B0604020202020204" pitchFamily="34" charset="0"/>
              <a:ea typeface="Arial Unicode MS" panose="020B0604020202020204" pitchFamily="34" charset="-122"/>
            </a:endParaRPr>
          </a:p>
        </p:txBody>
      </p:sp>
      <p:sp>
        <p:nvSpPr>
          <p:cNvPr id="22531" name="Rectangle 2"/>
          <p:cNvSpPr>
            <a:spLocks noGrp="1" noRot="1" noChangeAspect="1" noChangeArrowheads="1" noTextEdit="1"/>
          </p:cNvSpPr>
          <p:nvPr>
            <p:ph type="sldImg"/>
          </p:nvPr>
        </p:nvSpPr>
        <p:spPr>
          <a:xfrm>
            <a:off x="1108075" y="276225"/>
            <a:ext cx="4768850" cy="3578225"/>
          </a:xfrm>
          <a:ln/>
        </p:spPr>
      </p:sp>
      <p:sp>
        <p:nvSpPr>
          <p:cNvPr id="22532" name="Rectangle 3"/>
          <p:cNvSpPr>
            <a:spLocks noGrp="1" noChangeArrowheads="1"/>
          </p:cNvSpPr>
          <p:nvPr>
            <p:ph type="body" idx="1"/>
          </p:nvPr>
        </p:nvSpPr>
        <p:spPr>
          <a:xfrm>
            <a:off x="660400" y="3986213"/>
            <a:ext cx="5770563" cy="512603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Symbol" panose="05050102010706020507" pitchFamily="18" charset="2"/>
              <a:buNone/>
            </a:pPr>
            <a:endParaRPr lang="es-ES_tradnl" altLang="zh-CN" smtClean="0">
              <a:latin typeface="Frutiger 55 Roman" pitchFamily="34" charset="0"/>
              <a:cs typeface="Arial" panose="020B0604020202020204" pitchFamily="34" charset="0"/>
            </a:endParaRPr>
          </a:p>
        </p:txBody>
      </p:sp>
    </p:spTree>
    <p:extLst>
      <p:ext uri="{BB962C8B-B14F-4D97-AF65-F5344CB8AC3E}">
        <p14:creationId xmlns:p14="http://schemas.microsoft.com/office/powerpoint/2010/main" val="38098760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5.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6.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7.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8.xml"/></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4063" y="2343150"/>
            <a:ext cx="8550275" cy="1617663"/>
          </a:xfrm>
        </p:spPr>
        <p:txBody>
          <a:bodyPr/>
          <a:lstStyle/>
          <a:p>
            <a:r>
              <a:rPr lang="en-US" altLang="zh-CN" smtClean="0"/>
              <a:t>Click to edit Master title style</a:t>
            </a:r>
            <a:endParaRPr lang="zh-CN" altLang="en-US"/>
          </a:p>
        </p:txBody>
      </p:sp>
      <p:sp>
        <p:nvSpPr>
          <p:cNvPr id="3" name="Subtitle 2"/>
          <p:cNvSpPr>
            <a:spLocks noGrp="1"/>
          </p:cNvSpPr>
          <p:nvPr>
            <p:ph type="subTitle" idx="1"/>
          </p:nvPr>
        </p:nvSpPr>
        <p:spPr>
          <a:xfrm>
            <a:off x="1508125" y="4275138"/>
            <a:ext cx="7042150" cy="19272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ltLang="zh-CN" smtClean="0"/>
              <a:t>Click to edit Master subtitle style</a:t>
            </a:r>
            <a:endParaRPr lang="zh-CN" altLang="en-US"/>
          </a:p>
        </p:txBody>
      </p:sp>
      <p:sp>
        <p:nvSpPr>
          <p:cNvPr id="4" name="PAGE NUMBER"/>
          <p:cNvSpPr>
            <a:spLocks noGrp="1" noChangeArrowheads="1"/>
          </p:cNvSpPr>
          <p:nvPr>
            <p:ph type="sldNum" sz="quarter" idx="10"/>
            <p:custDataLst>
              <p:tags r:id="rId1"/>
            </p:custDataLst>
          </p:nvPr>
        </p:nvSpPr>
        <p:spPr>
          <a:ln/>
        </p:spPr>
        <p:txBody>
          <a:bodyPr/>
          <a:lstStyle>
            <a:lvl1pPr>
              <a:defRPr/>
            </a:lvl1pPr>
          </a:lstStyle>
          <a:p>
            <a:fld id="{DB57B034-0DFC-4E50-9E4F-61ED4FD48D34}" type="slidenum">
              <a:rPr lang="zh-TW" altLang="en-US"/>
              <a:pPr/>
              <a:t>‹#›</a:t>
            </a:fld>
            <a:endParaRPr lang="en-US" altLang="zh-TW"/>
          </a:p>
        </p:txBody>
      </p:sp>
    </p:spTree>
    <p:extLst>
      <p:ext uri="{BB962C8B-B14F-4D97-AF65-F5344CB8AC3E}">
        <p14:creationId xmlns:p14="http://schemas.microsoft.com/office/powerpoint/2010/main" val="4155852293"/>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Content Placeholder 2"/>
          <p:cNvSpPr>
            <a:spLocks noGrp="1"/>
          </p:cNvSpPr>
          <p:nvPr>
            <p:ph idx="1"/>
          </p:nvPr>
        </p:nvSpPr>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PAGE NUMBER"/>
          <p:cNvSpPr>
            <a:spLocks noGrp="1" noChangeArrowheads="1"/>
          </p:cNvSpPr>
          <p:nvPr>
            <p:ph type="sldNum" sz="quarter" idx="10"/>
            <p:custDataLst>
              <p:tags r:id="rId1"/>
            </p:custDataLst>
          </p:nvPr>
        </p:nvSpPr>
        <p:spPr>
          <a:ln/>
        </p:spPr>
        <p:txBody>
          <a:bodyPr/>
          <a:lstStyle>
            <a:lvl1pPr>
              <a:defRPr/>
            </a:lvl1pPr>
          </a:lstStyle>
          <a:p>
            <a:fld id="{FF810957-E5EB-4111-BE7F-766FC1068BA8}" type="slidenum">
              <a:rPr lang="zh-TW" altLang="en-US"/>
              <a:pPr/>
              <a:t>‹#›</a:t>
            </a:fld>
            <a:endParaRPr lang="en-US" altLang="zh-TW"/>
          </a:p>
        </p:txBody>
      </p:sp>
    </p:spTree>
    <p:extLst>
      <p:ext uri="{BB962C8B-B14F-4D97-AF65-F5344CB8AC3E}">
        <p14:creationId xmlns:p14="http://schemas.microsoft.com/office/powerpoint/2010/main" val="2262331484"/>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5338" y="4848225"/>
            <a:ext cx="8548687" cy="1497013"/>
          </a:xfrm>
        </p:spPr>
        <p:txBody>
          <a:bodyPr anchor="t"/>
          <a:lstStyle>
            <a:lvl1pPr algn="l">
              <a:defRPr sz="4000" b="1" cap="all"/>
            </a:lvl1pPr>
          </a:lstStyle>
          <a:p>
            <a:r>
              <a:rPr lang="en-US" altLang="zh-CN" smtClean="0"/>
              <a:t>Click to edit Master title style</a:t>
            </a:r>
            <a:endParaRPr lang="zh-CN" altLang="en-US"/>
          </a:p>
        </p:txBody>
      </p:sp>
      <p:sp>
        <p:nvSpPr>
          <p:cNvPr id="3" name="Text Placeholder 2"/>
          <p:cNvSpPr>
            <a:spLocks noGrp="1"/>
          </p:cNvSpPr>
          <p:nvPr>
            <p:ph type="body" idx="1"/>
          </p:nvPr>
        </p:nvSpPr>
        <p:spPr>
          <a:xfrm>
            <a:off x="795338" y="3197225"/>
            <a:ext cx="8548687" cy="16510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ltLang="zh-CN" smtClean="0"/>
              <a:t>Click to edit Master text styles</a:t>
            </a:r>
          </a:p>
        </p:txBody>
      </p:sp>
      <p:sp>
        <p:nvSpPr>
          <p:cNvPr id="4" name="PAGE NUMBER"/>
          <p:cNvSpPr>
            <a:spLocks noGrp="1" noChangeArrowheads="1"/>
          </p:cNvSpPr>
          <p:nvPr>
            <p:ph type="sldNum" sz="quarter" idx="10"/>
            <p:custDataLst>
              <p:tags r:id="rId1"/>
            </p:custDataLst>
          </p:nvPr>
        </p:nvSpPr>
        <p:spPr>
          <a:ln/>
        </p:spPr>
        <p:txBody>
          <a:bodyPr/>
          <a:lstStyle>
            <a:lvl1pPr>
              <a:defRPr/>
            </a:lvl1pPr>
          </a:lstStyle>
          <a:p>
            <a:fld id="{9E1A679E-DFB9-4489-B5CF-179E3265F357}" type="slidenum">
              <a:rPr lang="zh-TW" altLang="en-US"/>
              <a:pPr/>
              <a:t>‹#›</a:t>
            </a:fld>
            <a:endParaRPr lang="en-US" altLang="zh-TW"/>
          </a:p>
        </p:txBody>
      </p:sp>
    </p:spTree>
    <p:extLst>
      <p:ext uri="{BB962C8B-B14F-4D97-AF65-F5344CB8AC3E}">
        <p14:creationId xmlns:p14="http://schemas.microsoft.com/office/powerpoint/2010/main" val="264373025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Content Placeholder 2"/>
          <p:cNvSpPr>
            <a:spLocks noGrp="1"/>
          </p:cNvSpPr>
          <p:nvPr>
            <p:ph sz="half" idx="1"/>
          </p:nvPr>
        </p:nvSpPr>
        <p:spPr>
          <a:xfrm>
            <a:off x="909638" y="1347788"/>
            <a:ext cx="4162425" cy="5264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Content Placeholder 3"/>
          <p:cNvSpPr>
            <a:spLocks noGrp="1"/>
          </p:cNvSpPr>
          <p:nvPr>
            <p:ph sz="half" idx="2"/>
          </p:nvPr>
        </p:nvSpPr>
        <p:spPr>
          <a:xfrm>
            <a:off x="5224463" y="1347788"/>
            <a:ext cx="4164012" cy="5264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PAGE NUMBER"/>
          <p:cNvSpPr>
            <a:spLocks noGrp="1" noChangeArrowheads="1"/>
          </p:cNvSpPr>
          <p:nvPr>
            <p:ph type="sldNum" sz="quarter" idx="10"/>
            <p:custDataLst>
              <p:tags r:id="rId1"/>
            </p:custDataLst>
          </p:nvPr>
        </p:nvSpPr>
        <p:spPr>
          <a:ln/>
        </p:spPr>
        <p:txBody>
          <a:bodyPr/>
          <a:lstStyle>
            <a:lvl1pPr>
              <a:defRPr/>
            </a:lvl1pPr>
          </a:lstStyle>
          <a:p>
            <a:fld id="{246B30BD-A6C5-42C0-AEA8-3515E0ED7921}" type="slidenum">
              <a:rPr lang="zh-TW" altLang="en-US"/>
              <a:pPr/>
              <a:t>‹#›</a:t>
            </a:fld>
            <a:endParaRPr lang="en-US" altLang="zh-TW"/>
          </a:p>
        </p:txBody>
      </p:sp>
    </p:spTree>
    <p:extLst>
      <p:ext uri="{BB962C8B-B14F-4D97-AF65-F5344CB8AC3E}">
        <p14:creationId xmlns:p14="http://schemas.microsoft.com/office/powerpoint/2010/main" val="3148871227"/>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3238" y="301625"/>
            <a:ext cx="9051925" cy="1257300"/>
          </a:xfrm>
        </p:spPr>
        <p:txBody>
          <a:bodyPr/>
          <a:lstStyle>
            <a:lvl1pPr>
              <a:defRPr/>
            </a:lvl1pPr>
          </a:lstStyle>
          <a:p>
            <a:r>
              <a:rPr lang="en-US" altLang="zh-CN" smtClean="0"/>
              <a:t>Click to edit Master title style</a:t>
            </a:r>
            <a:endParaRPr lang="zh-CN" altLang="en-US"/>
          </a:p>
        </p:txBody>
      </p:sp>
      <p:sp>
        <p:nvSpPr>
          <p:cNvPr id="3" name="Text Placeholder 2"/>
          <p:cNvSpPr>
            <a:spLocks noGrp="1"/>
          </p:cNvSpPr>
          <p:nvPr>
            <p:ph type="body" idx="1"/>
          </p:nvPr>
        </p:nvSpPr>
        <p:spPr>
          <a:xfrm>
            <a:off x="503238" y="1689100"/>
            <a:ext cx="4443412" cy="7032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Click to edit Master text styles</a:t>
            </a:r>
          </a:p>
        </p:txBody>
      </p:sp>
      <p:sp>
        <p:nvSpPr>
          <p:cNvPr id="4" name="Content Placeholder 3"/>
          <p:cNvSpPr>
            <a:spLocks noGrp="1"/>
          </p:cNvSpPr>
          <p:nvPr>
            <p:ph sz="half" idx="2"/>
          </p:nvPr>
        </p:nvSpPr>
        <p:spPr>
          <a:xfrm>
            <a:off x="503238" y="2392363"/>
            <a:ext cx="4443412" cy="4346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Text Placeholder 4"/>
          <p:cNvSpPr>
            <a:spLocks noGrp="1"/>
          </p:cNvSpPr>
          <p:nvPr>
            <p:ph type="body" sz="quarter" idx="3"/>
          </p:nvPr>
        </p:nvSpPr>
        <p:spPr>
          <a:xfrm>
            <a:off x="5110163" y="1689100"/>
            <a:ext cx="4445000" cy="7032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Click to edit Master text styles</a:t>
            </a:r>
          </a:p>
        </p:txBody>
      </p:sp>
      <p:sp>
        <p:nvSpPr>
          <p:cNvPr id="6" name="Content Placeholder 5"/>
          <p:cNvSpPr>
            <a:spLocks noGrp="1"/>
          </p:cNvSpPr>
          <p:nvPr>
            <p:ph sz="quarter" idx="4"/>
          </p:nvPr>
        </p:nvSpPr>
        <p:spPr>
          <a:xfrm>
            <a:off x="5110163" y="2392363"/>
            <a:ext cx="4445000" cy="4346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7" name="PAGE NUMBER"/>
          <p:cNvSpPr>
            <a:spLocks noGrp="1" noChangeArrowheads="1"/>
          </p:cNvSpPr>
          <p:nvPr>
            <p:ph type="sldNum" sz="quarter" idx="10"/>
            <p:custDataLst>
              <p:tags r:id="rId1"/>
            </p:custDataLst>
          </p:nvPr>
        </p:nvSpPr>
        <p:spPr>
          <a:ln/>
        </p:spPr>
        <p:txBody>
          <a:bodyPr/>
          <a:lstStyle>
            <a:lvl1pPr>
              <a:defRPr/>
            </a:lvl1pPr>
          </a:lstStyle>
          <a:p>
            <a:fld id="{B40810F3-1A00-4965-A140-40B265565413}" type="slidenum">
              <a:rPr lang="zh-TW" altLang="en-US"/>
              <a:pPr/>
              <a:t>‹#›</a:t>
            </a:fld>
            <a:endParaRPr lang="en-US" altLang="zh-TW"/>
          </a:p>
        </p:txBody>
      </p:sp>
    </p:spTree>
    <p:extLst>
      <p:ext uri="{BB962C8B-B14F-4D97-AF65-F5344CB8AC3E}">
        <p14:creationId xmlns:p14="http://schemas.microsoft.com/office/powerpoint/2010/main" val="2501044339"/>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PAGE NUMBER"/>
          <p:cNvSpPr>
            <a:spLocks noGrp="1" noChangeArrowheads="1"/>
          </p:cNvSpPr>
          <p:nvPr>
            <p:ph type="sldNum" sz="quarter" idx="10"/>
            <p:custDataLst>
              <p:tags r:id="rId1"/>
            </p:custDataLst>
          </p:nvPr>
        </p:nvSpPr>
        <p:spPr>
          <a:ln/>
        </p:spPr>
        <p:txBody>
          <a:bodyPr/>
          <a:lstStyle>
            <a:lvl1pPr>
              <a:defRPr/>
            </a:lvl1pPr>
          </a:lstStyle>
          <a:p>
            <a:fld id="{D4B2BC2A-F1DB-42A6-81FA-567D2C872B2B}" type="slidenum">
              <a:rPr lang="zh-TW" altLang="en-US"/>
              <a:pPr/>
              <a:t>‹#›</a:t>
            </a:fld>
            <a:endParaRPr lang="en-US" altLang="zh-TW"/>
          </a:p>
        </p:txBody>
      </p:sp>
    </p:spTree>
    <p:extLst>
      <p:ext uri="{BB962C8B-B14F-4D97-AF65-F5344CB8AC3E}">
        <p14:creationId xmlns:p14="http://schemas.microsoft.com/office/powerpoint/2010/main" val="356988502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PAGE NUMBER"/>
          <p:cNvSpPr>
            <a:spLocks noGrp="1" noChangeArrowheads="1"/>
          </p:cNvSpPr>
          <p:nvPr>
            <p:ph type="sldNum" sz="quarter" idx="10"/>
            <p:custDataLst>
              <p:tags r:id="rId1"/>
            </p:custDataLst>
          </p:nvPr>
        </p:nvSpPr>
        <p:spPr>
          <a:ln/>
        </p:spPr>
        <p:txBody>
          <a:bodyPr/>
          <a:lstStyle>
            <a:lvl1pPr>
              <a:defRPr/>
            </a:lvl1pPr>
          </a:lstStyle>
          <a:p>
            <a:fld id="{C6DABAC1-C35A-4580-A555-6DE9E475CA17}" type="slidenum">
              <a:rPr lang="zh-TW" altLang="en-US"/>
              <a:pPr/>
              <a:t>‹#›</a:t>
            </a:fld>
            <a:endParaRPr lang="en-US" altLang="zh-TW"/>
          </a:p>
        </p:txBody>
      </p:sp>
    </p:spTree>
    <p:extLst>
      <p:ext uri="{BB962C8B-B14F-4D97-AF65-F5344CB8AC3E}">
        <p14:creationId xmlns:p14="http://schemas.microsoft.com/office/powerpoint/2010/main" val="1583737183"/>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238" y="300038"/>
            <a:ext cx="3308350" cy="1277937"/>
          </a:xfrm>
        </p:spPr>
        <p:txBody>
          <a:bodyPr/>
          <a:lstStyle>
            <a:lvl1pPr algn="l">
              <a:defRPr sz="2000" b="1"/>
            </a:lvl1pPr>
          </a:lstStyle>
          <a:p>
            <a:r>
              <a:rPr lang="en-US" altLang="zh-CN" smtClean="0"/>
              <a:t>Click to edit Master title style</a:t>
            </a:r>
            <a:endParaRPr lang="zh-CN" altLang="en-US"/>
          </a:p>
        </p:txBody>
      </p:sp>
      <p:sp>
        <p:nvSpPr>
          <p:cNvPr id="3" name="Content Placeholder 2"/>
          <p:cNvSpPr>
            <a:spLocks noGrp="1"/>
          </p:cNvSpPr>
          <p:nvPr>
            <p:ph idx="1"/>
          </p:nvPr>
        </p:nvSpPr>
        <p:spPr>
          <a:xfrm>
            <a:off x="3932238" y="300038"/>
            <a:ext cx="5622925" cy="64389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Text Placeholder 3"/>
          <p:cNvSpPr>
            <a:spLocks noGrp="1"/>
          </p:cNvSpPr>
          <p:nvPr>
            <p:ph type="body" sz="half" idx="2"/>
          </p:nvPr>
        </p:nvSpPr>
        <p:spPr>
          <a:xfrm>
            <a:off x="503238" y="1577975"/>
            <a:ext cx="3308350" cy="51609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
        <p:nvSpPr>
          <p:cNvPr id="5" name="PAGE NUMBER"/>
          <p:cNvSpPr>
            <a:spLocks noGrp="1" noChangeArrowheads="1"/>
          </p:cNvSpPr>
          <p:nvPr>
            <p:ph type="sldNum" sz="quarter" idx="10"/>
            <p:custDataLst>
              <p:tags r:id="rId1"/>
            </p:custDataLst>
          </p:nvPr>
        </p:nvSpPr>
        <p:spPr>
          <a:ln/>
        </p:spPr>
        <p:txBody>
          <a:bodyPr/>
          <a:lstStyle>
            <a:lvl1pPr>
              <a:defRPr/>
            </a:lvl1pPr>
          </a:lstStyle>
          <a:p>
            <a:fld id="{B5650A28-A815-44F9-8522-7885860C4632}" type="slidenum">
              <a:rPr lang="zh-TW" altLang="en-US"/>
              <a:pPr/>
              <a:t>‹#›</a:t>
            </a:fld>
            <a:endParaRPr lang="en-US" altLang="zh-TW"/>
          </a:p>
        </p:txBody>
      </p:sp>
    </p:spTree>
    <p:extLst>
      <p:ext uri="{BB962C8B-B14F-4D97-AF65-F5344CB8AC3E}">
        <p14:creationId xmlns:p14="http://schemas.microsoft.com/office/powerpoint/2010/main" val="269594723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1675" y="5280025"/>
            <a:ext cx="6035675" cy="623888"/>
          </a:xfrm>
        </p:spPr>
        <p:txBody>
          <a:bodyPr/>
          <a:lstStyle>
            <a:lvl1pPr algn="l">
              <a:defRPr sz="2000" b="1"/>
            </a:lvl1pPr>
          </a:lstStyle>
          <a:p>
            <a:r>
              <a:rPr lang="en-US" altLang="zh-CN" smtClean="0"/>
              <a:t>Click to edit Master title style</a:t>
            </a:r>
            <a:endParaRPr lang="zh-CN" altLang="en-US"/>
          </a:p>
        </p:txBody>
      </p:sp>
      <p:sp>
        <p:nvSpPr>
          <p:cNvPr id="3" name="Picture Placeholder 2"/>
          <p:cNvSpPr>
            <a:spLocks noGrp="1"/>
          </p:cNvSpPr>
          <p:nvPr>
            <p:ph type="pic" idx="1"/>
          </p:nvPr>
        </p:nvSpPr>
        <p:spPr>
          <a:xfrm>
            <a:off x="1971675" y="674688"/>
            <a:ext cx="6035675" cy="45259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Text Placeholder 3"/>
          <p:cNvSpPr>
            <a:spLocks noGrp="1"/>
          </p:cNvSpPr>
          <p:nvPr>
            <p:ph type="body" sz="half" idx="2"/>
          </p:nvPr>
        </p:nvSpPr>
        <p:spPr>
          <a:xfrm>
            <a:off x="1971675" y="5903913"/>
            <a:ext cx="6035675" cy="8858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
        <p:nvSpPr>
          <p:cNvPr id="5" name="PAGE NUMBER"/>
          <p:cNvSpPr>
            <a:spLocks noGrp="1" noChangeArrowheads="1"/>
          </p:cNvSpPr>
          <p:nvPr>
            <p:ph type="sldNum" sz="quarter" idx="10"/>
            <p:custDataLst>
              <p:tags r:id="rId1"/>
            </p:custDataLst>
          </p:nvPr>
        </p:nvSpPr>
        <p:spPr>
          <a:ln/>
        </p:spPr>
        <p:txBody>
          <a:bodyPr/>
          <a:lstStyle>
            <a:lvl1pPr>
              <a:defRPr/>
            </a:lvl1pPr>
          </a:lstStyle>
          <a:p>
            <a:fld id="{C4282581-401E-4A04-9F52-D7246E7E4F11}" type="slidenum">
              <a:rPr lang="zh-TW" altLang="en-US"/>
              <a:pPr/>
              <a:t>‹#›</a:t>
            </a:fld>
            <a:endParaRPr lang="en-US" altLang="zh-TW"/>
          </a:p>
        </p:txBody>
      </p:sp>
    </p:spTree>
    <p:extLst>
      <p:ext uri="{BB962C8B-B14F-4D97-AF65-F5344CB8AC3E}">
        <p14:creationId xmlns:p14="http://schemas.microsoft.com/office/powerpoint/2010/main" val="178708438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PAGE NUMBER"/>
          <p:cNvSpPr>
            <a:spLocks noGrp="1" noChangeArrowheads="1"/>
          </p:cNvSpPr>
          <p:nvPr>
            <p:ph type="sldNum" sz="quarter" idx="10"/>
            <p:custDataLst>
              <p:tags r:id="rId1"/>
            </p:custDataLst>
          </p:nvPr>
        </p:nvSpPr>
        <p:spPr>
          <a:ln/>
        </p:spPr>
        <p:txBody>
          <a:bodyPr/>
          <a:lstStyle>
            <a:lvl1pPr>
              <a:defRPr/>
            </a:lvl1pPr>
          </a:lstStyle>
          <a:p>
            <a:fld id="{CA3F208F-897A-4D0A-81E9-2C875635996C}" type="slidenum">
              <a:rPr lang="zh-TW" altLang="en-US"/>
              <a:pPr/>
              <a:t>‹#›</a:t>
            </a:fld>
            <a:endParaRPr lang="en-US" altLang="zh-TW"/>
          </a:p>
        </p:txBody>
      </p:sp>
    </p:spTree>
    <p:extLst>
      <p:ext uri="{BB962C8B-B14F-4D97-AF65-F5344CB8AC3E}">
        <p14:creationId xmlns:p14="http://schemas.microsoft.com/office/powerpoint/2010/main" val="1938535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56463" y="266700"/>
            <a:ext cx="2162175" cy="6345238"/>
          </a:xfrm>
        </p:spPr>
        <p:txBody>
          <a:bodyPr vert="eaVert"/>
          <a:lstStyle/>
          <a:p>
            <a:r>
              <a:rPr lang="en-US" altLang="zh-CN" smtClean="0"/>
              <a:t>Click to edit Master title style</a:t>
            </a:r>
            <a:endParaRPr lang="zh-CN" altLang="en-US"/>
          </a:p>
        </p:txBody>
      </p:sp>
      <p:sp>
        <p:nvSpPr>
          <p:cNvPr id="3" name="Vertical Text Placeholder 2"/>
          <p:cNvSpPr>
            <a:spLocks noGrp="1"/>
          </p:cNvSpPr>
          <p:nvPr>
            <p:ph type="body" orient="vert" idx="1"/>
          </p:nvPr>
        </p:nvSpPr>
        <p:spPr>
          <a:xfrm>
            <a:off x="765175" y="266700"/>
            <a:ext cx="6338888" cy="6345238"/>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PAGE NUMBER"/>
          <p:cNvSpPr>
            <a:spLocks noGrp="1" noChangeArrowheads="1"/>
          </p:cNvSpPr>
          <p:nvPr>
            <p:ph type="sldNum" sz="quarter" idx="10"/>
            <p:custDataLst>
              <p:tags r:id="rId1"/>
            </p:custDataLst>
          </p:nvPr>
        </p:nvSpPr>
        <p:spPr>
          <a:ln/>
        </p:spPr>
        <p:txBody>
          <a:bodyPr/>
          <a:lstStyle>
            <a:lvl1pPr>
              <a:defRPr/>
            </a:lvl1pPr>
          </a:lstStyle>
          <a:p>
            <a:fld id="{65B0DE4E-93DF-4128-AA31-23ACA1A02D36}" type="slidenum">
              <a:rPr lang="zh-TW" altLang="en-US"/>
              <a:pPr/>
              <a:t>‹#›</a:t>
            </a:fld>
            <a:endParaRPr lang="en-US" altLang="zh-TW"/>
          </a:p>
        </p:txBody>
      </p:sp>
    </p:spTree>
    <p:extLst>
      <p:ext uri="{BB962C8B-B14F-4D97-AF65-F5344CB8AC3E}">
        <p14:creationId xmlns:p14="http://schemas.microsoft.com/office/powerpoint/2010/main" val="2026058068"/>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5175" y="266700"/>
            <a:ext cx="8653463" cy="631825"/>
          </a:xfrm>
        </p:spPr>
        <p:txBody>
          <a:bodyPr/>
          <a:lstStyle/>
          <a:p>
            <a:r>
              <a:rPr lang="en-US" altLang="zh-CN" smtClean="0"/>
              <a:t>Click to edit Master title style</a:t>
            </a:r>
            <a:endParaRPr lang="zh-CN" altLang="en-US"/>
          </a:p>
        </p:txBody>
      </p:sp>
      <p:sp>
        <p:nvSpPr>
          <p:cNvPr id="3" name="Text Placeholder 2"/>
          <p:cNvSpPr>
            <a:spLocks noGrp="1"/>
          </p:cNvSpPr>
          <p:nvPr>
            <p:ph type="body" sz="half" idx="1"/>
          </p:nvPr>
        </p:nvSpPr>
        <p:spPr>
          <a:xfrm>
            <a:off x="909638" y="1347788"/>
            <a:ext cx="4162425" cy="5264150"/>
          </a:xfr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Content Placeholder 3"/>
          <p:cNvSpPr>
            <a:spLocks noGrp="1"/>
          </p:cNvSpPr>
          <p:nvPr>
            <p:ph sz="half" idx="2"/>
          </p:nvPr>
        </p:nvSpPr>
        <p:spPr>
          <a:xfrm>
            <a:off x="5224463" y="1347788"/>
            <a:ext cx="4164012" cy="5264150"/>
          </a:xfr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PAGE NUMBER"/>
          <p:cNvSpPr>
            <a:spLocks noGrp="1" noChangeArrowheads="1"/>
          </p:cNvSpPr>
          <p:nvPr>
            <p:ph type="sldNum" sz="quarter" idx="10"/>
            <p:custDataLst>
              <p:tags r:id="rId1"/>
            </p:custDataLst>
          </p:nvPr>
        </p:nvSpPr>
        <p:spPr>
          <a:ln/>
        </p:spPr>
        <p:txBody>
          <a:bodyPr/>
          <a:lstStyle>
            <a:lvl1pPr>
              <a:defRPr/>
            </a:lvl1pPr>
          </a:lstStyle>
          <a:p>
            <a:fld id="{54F7CB2C-72A9-4F07-9605-3EF56285CF5F}" type="slidenum">
              <a:rPr lang="zh-TW" altLang="en-US"/>
              <a:pPr/>
              <a:t>‹#›</a:t>
            </a:fld>
            <a:endParaRPr lang="en-US" altLang="zh-TW"/>
          </a:p>
        </p:txBody>
      </p:sp>
    </p:spTree>
    <p:extLst>
      <p:ext uri="{BB962C8B-B14F-4D97-AF65-F5344CB8AC3E}">
        <p14:creationId xmlns:p14="http://schemas.microsoft.com/office/powerpoint/2010/main" val="49387097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65175" y="266700"/>
            <a:ext cx="8653463" cy="631825"/>
          </a:xfrm>
        </p:spPr>
        <p:txBody>
          <a:bodyPr/>
          <a:lstStyle/>
          <a:p>
            <a:r>
              <a:rPr lang="en-US" altLang="zh-CN" smtClean="0"/>
              <a:t>Click to edit Master title style</a:t>
            </a:r>
            <a:endParaRPr lang="zh-CN" altLang="en-US"/>
          </a:p>
        </p:txBody>
      </p:sp>
      <p:sp>
        <p:nvSpPr>
          <p:cNvPr id="3" name="Table Placeholder 2"/>
          <p:cNvSpPr>
            <a:spLocks noGrp="1"/>
          </p:cNvSpPr>
          <p:nvPr>
            <p:ph type="tbl" idx="1"/>
          </p:nvPr>
        </p:nvSpPr>
        <p:spPr>
          <a:xfrm>
            <a:off x="909638" y="1347788"/>
            <a:ext cx="8478837" cy="5264150"/>
          </a:xfrm>
        </p:spPr>
        <p:txBody>
          <a:bodyPr/>
          <a:lstStyle/>
          <a:p>
            <a:pPr lvl="0"/>
            <a:endParaRPr lang="zh-CN" altLang="en-US" noProof="0" smtClean="0"/>
          </a:p>
        </p:txBody>
      </p:sp>
      <p:sp>
        <p:nvSpPr>
          <p:cNvPr id="4" name="PAGE NUMBER"/>
          <p:cNvSpPr>
            <a:spLocks noGrp="1" noChangeArrowheads="1"/>
          </p:cNvSpPr>
          <p:nvPr>
            <p:ph type="sldNum" sz="quarter" idx="10"/>
            <p:custDataLst>
              <p:tags r:id="rId1"/>
            </p:custDataLst>
          </p:nvPr>
        </p:nvSpPr>
        <p:spPr>
          <a:ln/>
        </p:spPr>
        <p:txBody>
          <a:bodyPr/>
          <a:lstStyle>
            <a:lvl1pPr>
              <a:defRPr/>
            </a:lvl1pPr>
          </a:lstStyle>
          <a:p>
            <a:fld id="{28F50293-7A0E-4512-B8A9-37122954FB74}" type="slidenum">
              <a:rPr lang="zh-TW" altLang="en-US"/>
              <a:pPr/>
              <a:t>‹#›</a:t>
            </a:fld>
            <a:endParaRPr lang="en-US" altLang="zh-TW"/>
          </a:p>
        </p:txBody>
      </p:sp>
    </p:spTree>
    <p:extLst>
      <p:ext uri="{BB962C8B-B14F-4D97-AF65-F5344CB8AC3E}">
        <p14:creationId xmlns:p14="http://schemas.microsoft.com/office/powerpoint/2010/main" val="4195374914"/>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5.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4.xml"/><Relationship Id="rId2" Type="http://schemas.openxmlformats.org/officeDocument/2006/relationships/slideLayout" Target="../slideLayouts/slideLayout2.xml"/><Relationship Id="rId16" Type="http://schemas.openxmlformats.org/officeDocument/2006/relationships/tags" Target="../tags/tag3.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2.xml"/><Relationship Id="rId10" Type="http://schemas.openxmlformats.org/officeDocument/2006/relationships/slideLayout" Target="../slideLayouts/slideLayout10.xml"/><Relationship Id="rId19" Type="http://schemas.openxmlformats.org/officeDocument/2006/relationships/tags" Target="../tags/tag6.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PAGE HEADING"/>
          <p:cNvSpPr>
            <a:spLocks noGrp="1" noChangeArrowheads="1"/>
          </p:cNvSpPr>
          <p:nvPr>
            <p:ph type="title"/>
            <p:custDataLst>
              <p:tags r:id="rId15"/>
            </p:custDataLst>
          </p:nvPr>
        </p:nvSpPr>
        <p:spPr bwMode="black">
          <a:xfrm>
            <a:off x="765175" y="266700"/>
            <a:ext cx="8653463"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lvl="0"/>
            <a:r>
              <a:rPr lang="en-US" altLang="zh-TW" smtClean="0"/>
              <a:t>Click to edit Master title style</a:t>
            </a:r>
          </a:p>
        </p:txBody>
      </p:sp>
      <p:sp>
        <p:nvSpPr>
          <p:cNvPr id="1027" name="BODY TEXT"/>
          <p:cNvSpPr>
            <a:spLocks noGrp="1" noChangeArrowheads="1"/>
          </p:cNvSpPr>
          <p:nvPr>
            <p:ph type="body" idx="1"/>
            <p:custDataLst>
              <p:tags r:id="rId16"/>
            </p:custDataLst>
          </p:nvPr>
        </p:nvSpPr>
        <p:spPr bwMode="gray">
          <a:xfrm>
            <a:off x="909638" y="1347788"/>
            <a:ext cx="8478837" cy="526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zh-CN" smtClean="0"/>
              <a:t> </a:t>
            </a:r>
            <a:r>
              <a:rPr lang="en-US" altLang="zh-TW" smtClean="0"/>
              <a:t>First Level</a:t>
            </a:r>
          </a:p>
          <a:p>
            <a:pPr lvl="1"/>
            <a:r>
              <a:rPr lang="en-US" altLang="zh-CN" smtClean="0"/>
              <a:t>  </a:t>
            </a:r>
            <a:r>
              <a:rPr lang="en-US" altLang="zh-TW" smtClean="0"/>
              <a:t>Second level</a:t>
            </a:r>
          </a:p>
          <a:p>
            <a:pPr lvl="2"/>
            <a:r>
              <a:rPr lang="en-US" altLang="zh-CN" smtClean="0"/>
              <a:t>  </a:t>
            </a:r>
            <a:r>
              <a:rPr lang="en-US" altLang="zh-TW" smtClean="0"/>
              <a:t>Third Level</a:t>
            </a:r>
          </a:p>
          <a:p>
            <a:pPr lvl="3"/>
            <a:r>
              <a:rPr lang="en-US" altLang="zh-CN" smtClean="0"/>
              <a:t> </a:t>
            </a:r>
            <a:r>
              <a:rPr lang="en-US" altLang="zh-TW" smtClean="0"/>
              <a:t>Fourth Level</a:t>
            </a:r>
          </a:p>
          <a:p>
            <a:pPr lvl="4"/>
            <a:r>
              <a:rPr lang="en-US" altLang="zh-CN" smtClean="0"/>
              <a:t> </a:t>
            </a:r>
            <a:r>
              <a:rPr lang="en-US" altLang="zh-TW" smtClean="0"/>
              <a:t>Fifth Level</a:t>
            </a:r>
          </a:p>
        </p:txBody>
      </p:sp>
      <p:sp>
        <p:nvSpPr>
          <p:cNvPr id="114694" name="THIN BLUE LINE"/>
          <p:cNvSpPr>
            <a:spLocks noChangeShapeType="1"/>
          </p:cNvSpPr>
          <p:nvPr>
            <p:custDataLst>
              <p:tags r:id="rId17"/>
            </p:custDataLst>
          </p:nvPr>
        </p:nvSpPr>
        <p:spPr bwMode="gray">
          <a:xfrm>
            <a:off x="771525" y="984250"/>
            <a:ext cx="8647113" cy="0"/>
          </a:xfrm>
          <a:prstGeom prst="line">
            <a:avLst/>
          </a:prstGeom>
          <a:noFill/>
          <a:ln w="38100">
            <a:solidFill>
              <a:srgbClr val="800000"/>
            </a:solidFill>
            <a:round/>
            <a:headEnd type="none" w="sm" len="sm"/>
            <a:tailEnd type="none" w="sm" len="sm"/>
          </a:ln>
          <a:effectLst/>
        </p:spPr>
        <p:txBody>
          <a:bodyPr wrap="none" anchor="ctr"/>
          <a:lstStyle/>
          <a:p>
            <a:pPr eaLnBrk="0" hangingPunct="0">
              <a:spcBef>
                <a:spcPct val="50000"/>
              </a:spcBef>
              <a:defRPr/>
            </a:pPr>
            <a:endParaRPr lang="zh-CN" altLang="en-US" b="1">
              <a:solidFill>
                <a:srgbClr val="000000"/>
              </a:solidFill>
              <a:latin typeface="楷体_GB2312" pitchFamily="49" charset="-122"/>
              <a:ea typeface="楷体_GB2312" pitchFamily="49" charset="-122"/>
            </a:endParaRPr>
          </a:p>
        </p:txBody>
      </p:sp>
      <p:sp>
        <p:nvSpPr>
          <p:cNvPr id="114931" name="DOCUMENT ID" hidden="1"/>
          <p:cNvSpPr>
            <a:spLocks noChangeArrowheads="1"/>
          </p:cNvSpPr>
          <p:nvPr>
            <p:custDataLst>
              <p:tags r:id="rId18"/>
            </p:custDataLst>
          </p:nvPr>
        </p:nvSpPr>
        <p:spPr bwMode="auto">
          <a:xfrm>
            <a:off x="2108200" y="358775"/>
            <a:ext cx="7313613" cy="90488"/>
          </a:xfrm>
          <a:prstGeom prst="rect">
            <a:avLst/>
          </a:prstGeom>
          <a:noFill/>
          <a:ln w="19050">
            <a:noFill/>
            <a:miter lim="800000"/>
            <a:headEnd/>
            <a:tailEnd/>
          </a:ln>
          <a:effectLst/>
        </p:spPr>
        <p:txBody>
          <a:bodyPr lIns="0" tIns="0" rIns="0" bIns="0"/>
          <a:lstStyle/>
          <a:p>
            <a:pPr algn="r" eaLnBrk="0" hangingPunct="0">
              <a:defRPr/>
            </a:pPr>
            <a:r>
              <a:rPr lang="en-US" altLang="zh-TW" sz="600" noProof="1">
                <a:solidFill>
                  <a:srgbClr val="FFFFFF"/>
                </a:solidFill>
                <a:latin typeface="Frutiger 55 Roman" pitchFamily="34" charset="0"/>
                <a:ea typeface="楷体_GB2312" pitchFamily="49" charset="-122"/>
                <a:cs typeface="Times New Roman" pitchFamily="18" charset="0"/>
              </a:rPr>
              <a:t>C:\Program Files\UBS\Pres\Templates\PresPrintOnScreen.pot</a:t>
            </a:r>
            <a:endParaRPr lang="en-US" altLang="zh-TW" noProof="1">
              <a:solidFill>
                <a:srgbClr val="FFFFFF"/>
              </a:solidFill>
              <a:latin typeface="Frutiger 55 Roman" pitchFamily="34" charset="0"/>
              <a:ea typeface="Arial Unicode MS" pitchFamily="34" charset="-122"/>
              <a:cs typeface="Arial Unicode MS" pitchFamily="34" charset="-122"/>
            </a:endParaRPr>
          </a:p>
        </p:txBody>
      </p:sp>
      <p:sp>
        <p:nvSpPr>
          <p:cNvPr id="114695" name="PAGE NUMBER"/>
          <p:cNvSpPr>
            <a:spLocks noGrp="1" noChangeArrowheads="1"/>
          </p:cNvSpPr>
          <p:nvPr>
            <p:ph type="sldNum" sz="quarter" idx="4"/>
            <p:custDataLst>
              <p:tags r:id="rId19"/>
            </p:custDataLst>
          </p:nvPr>
        </p:nvSpPr>
        <p:spPr bwMode="black">
          <a:xfrm>
            <a:off x="8958263" y="6872288"/>
            <a:ext cx="412750" cy="379412"/>
          </a:xfrm>
          <a:prstGeom prst="rect">
            <a:avLst/>
          </a:prstGeom>
          <a:noFill/>
          <a:ln w="9525">
            <a:noFill/>
            <a:miter lim="800000"/>
            <a:headEnd/>
            <a:tailEnd/>
          </a:ln>
          <a:effectLst/>
        </p:spPr>
        <p:txBody>
          <a:bodyPr vert="horz" wrap="none" lIns="0" tIns="0" rIns="0" bIns="0" numCol="1" anchor="b" anchorCtr="0" compatLnSpc="1">
            <a:prstTxWarp prst="textNoShape">
              <a:avLst/>
            </a:prstTxWarp>
          </a:bodyPr>
          <a:lstStyle>
            <a:lvl1pPr algn="r" eaLnBrk="0" hangingPunct="0">
              <a:defRPr sz="1200" b="1">
                <a:latin typeface="Frutiger 45 Light" charset="0"/>
                <a:ea typeface="Arial Unicode MS" panose="020B0604020202020204" pitchFamily="34" charset="-122"/>
                <a:cs typeface="Arial Unicode MS" panose="020B0604020202020204" pitchFamily="34" charset="-122"/>
              </a:defRPr>
            </a:lvl1pPr>
          </a:lstStyle>
          <a:p>
            <a:fld id="{D4F08DA8-32EF-4646-A219-22090CA00916}" type="slidenum">
              <a:rPr lang="zh-TW" altLang="en-US"/>
              <a:pPr/>
              <a:t>‹#›</a:t>
            </a:fld>
            <a:endParaRPr lang="en-US" altLang="zh-TW"/>
          </a:p>
        </p:txBody>
      </p:sp>
      <p:pic>
        <p:nvPicPr>
          <p:cNvPr id="1032" name="Picture 1286"/>
          <p:cNvPicPr preferRelativeResize="0">
            <a:picLocks noChangeArrowheads="1"/>
          </p:cNvPicPr>
          <p:nvPr/>
        </p:nvPicPr>
        <p:blipFill>
          <a:blip r:embed="rId20">
            <a:extLst>
              <a:ext uri="{28A0092B-C50C-407E-A947-70E740481C1C}">
                <a14:useLocalDpi xmlns:a14="http://schemas.microsoft.com/office/drawing/2010/main" val="0"/>
              </a:ext>
            </a:extLst>
          </a:blip>
          <a:srcRect t="91803"/>
          <a:stretch>
            <a:fillRect/>
          </a:stretch>
        </p:blipFill>
        <p:spPr bwMode="auto">
          <a:xfrm>
            <a:off x="765175" y="7061994"/>
            <a:ext cx="8623300" cy="189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Lst>
  <p:transition/>
  <p:hf hdr="0" ftr="0" dt="0"/>
  <p:txStyles>
    <p:titleStyle>
      <a:lvl1pPr algn="l" defTabSz="1006475" rtl="0" eaLnBrk="0" fontAlgn="base" hangingPunct="0">
        <a:lnSpc>
          <a:spcPct val="85000"/>
        </a:lnSpc>
        <a:spcBef>
          <a:spcPct val="0"/>
        </a:spcBef>
        <a:spcAft>
          <a:spcPct val="0"/>
        </a:spcAft>
        <a:defRPr sz="2800" b="1">
          <a:solidFill>
            <a:schemeClr val="tx1"/>
          </a:solidFill>
          <a:latin typeface="+mj-lt"/>
          <a:ea typeface="+mj-ea"/>
          <a:cs typeface="+mj-cs"/>
        </a:defRPr>
      </a:lvl1pPr>
      <a:lvl2pPr algn="l" defTabSz="1006475" rtl="0" eaLnBrk="0" fontAlgn="base" hangingPunct="0">
        <a:lnSpc>
          <a:spcPct val="85000"/>
        </a:lnSpc>
        <a:spcBef>
          <a:spcPct val="0"/>
        </a:spcBef>
        <a:spcAft>
          <a:spcPct val="0"/>
        </a:spcAft>
        <a:defRPr sz="2800" b="1">
          <a:solidFill>
            <a:schemeClr val="tx1"/>
          </a:solidFill>
          <a:latin typeface="黑体" pitchFamily="2" charset="-122"/>
          <a:ea typeface="黑体" pitchFamily="2" charset="-122"/>
        </a:defRPr>
      </a:lvl2pPr>
      <a:lvl3pPr algn="l" defTabSz="1006475" rtl="0" eaLnBrk="0" fontAlgn="base" hangingPunct="0">
        <a:lnSpc>
          <a:spcPct val="85000"/>
        </a:lnSpc>
        <a:spcBef>
          <a:spcPct val="0"/>
        </a:spcBef>
        <a:spcAft>
          <a:spcPct val="0"/>
        </a:spcAft>
        <a:defRPr sz="2800" b="1">
          <a:solidFill>
            <a:schemeClr val="tx1"/>
          </a:solidFill>
          <a:latin typeface="黑体" pitchFamily="2" charset="-122"/>
          <a:ea typeface="黑体" pitchFamily="2" charset="-122"/>
        </a:defRPr>
      </a:lvl3pPr>
      <a:lvl4pPr algn="l" defTabSz="1006475" rtl="0" eaLnBrk="0" fontAlgn="base" hangingPunct="0">
        <a:lnSpc>
          <a:spcPct val="85000"/>
        </a:lnSpc>
        <a:spcBef>
          <a:spcPct val="0"/>
        </a:spcBef>
        <a:spcAft>
          <a:spcPct val="0"/>
        </a:spcAft>
        <a:defRPr sz="2800" b="1">
          <a:solidFill>
            <a:schemeClr val="tx1"/>
          </a:solidFill>
          <a:latin typeface="黑体" pitchFamily="2" charset="-122"/>
          <a:ea typeface="黑体" pitchFamily="2" charset="-122"/>
        </a:defRPr>
      </a:lvl4pPr>
      <a:lvl5pPr algn="l" defTabSz="1006475" rtl="0" eaLnBrk="0" fontAlgn="base" hangingPunct="0">
        <a:lnSpc>
          <a:spcPct val="85000"/>
        </a:lnSpc>
        <a:spcBef>
          <a:spcPct val="0"/>
        </a:spcBef>
        <a:spcAft>
          <a:spcPct val="0"/>
        </a:spcAft>
        <a:defRPr sz="2800" b="1">
          <a:solidFill>
            <a:schemeClr val="tx1"/>
          </a:solidFill>
          <a:latin typeface="黑体" pitchFamily="2" charset="-122"/>
          <a:ea typeface="黑体" pitchFamily="2" charset="-122"/>
        </a:defRPr>
      </a:lvl5pPr>
      <a:lvl6pPr marL="457200" algn="l" defTabSz="1006475" rtl="0" eaLnBrk="0" fontAlgn="base" hangingPunct="0">
        <a:lnSpc>
          <a:spcPct val="85000"/>
        </a:lnSpc>
        <a:spcBef>
          <a:spcPct val="0"/>
        </a:spcBef>
        <a:spcAft>
          <a:spcPct val="0"/>
        </a:spcAft>
        <a:defRPr sz="2800" b="1">
          <a:solidFill>
            <a:schemeClr val="tx1"/>
          </a:solidFill>
          <a:latin typeface="黑体" pitchFamily="2" charset="-122"/>
          <a:ea typeface="黑体" pitchFamily="2" charset="-122"/>
        </a:defRPr>
      </a:lvl6pPr>
      <a:lvl7pPr marL="914400" algn="l" defTabSz="1006475" rtl="0" eaLnBrk="0" fontAlgn="base" hangingPunct="0">
        <a:lnSpc>
          <a:spcPct val="85000"/>
        </a:lnSpc>
        <a:spcBef>
          <a:spcPct val="0"/>
        </a:spcBef>
        <a:spcAft>
          <a:spcPct val="0"/>
        </a:spcAft>
        <a:defRPr sz="2800" b="1">
          <a:solidFill>
            <a:schemeClr val="tx1"/>
          </a:solidFill>
          <a:latin typeface="黑体" pitchFamily="2" charset="-122"/>
          <a:ea typeface="黑体" pitchFamily="2" charset="-122"/>
        </a:defRPr>
      </a:lvl7pPr>
      <a:lvl8pPr marL="1371600" algn="l" defTabSz="1006475" rtl="0" eaLnBrk="0" fontAlgn="base" hangingPunct="0">
        <a:lnSpc>
          <a:spcPct val="85000"/>
        </a:lnSpc>
        <a:spcBef>
          <a:spcPct val="0"/>
        </a:spcBef>
        <a:spcAft>
          <a:spcPct val="0"/>
        </a:spcAft>
        <a:defRPr sz="2800" b="1">
          <a:solidFill>
            <a:schemeClr val="tx1"/>
          </a:solidFill>
          <a:latin typeface="黑体" pitchFamily="2" charset="-122"/>
          <a:ea typeface="黑体" pitchFamily="2" charset="-122"/>
        </a:defRPr>
      </a:lvl8pPr>
      <a:lvl9pPr marL="1828800" algn="l" defTabSz="1006475" rtl="0" eaLnBrk="0" fontAlgn="base" hangingPunct="0">
        <a:lnSpc>
          <a:spcPct val="85000"/>
        </a:lnSpc>
        <a:spcBef>
          <a:spcPct val="0"/>
        </a:spcBef>
        <a:spcAft>
          <a:spcPct val="0"/>
        </a:spcAft>
        <a:defRPr sz="2800" b="1">
          <a:solidFill>
            <a:schemeClr val="tx1"/>
          </a:solidFill>
          <a:latin typeface="黑体" pitchFamily="2" charset="-122"/>
          <a:ea typeface="黑体" pitchFamily="2" charset="-122"/>
        </a:defRPr>
      </a:lvl9pPr>
    </p:titleStyle>
    <p:bodyStyle>
      <a:lvl1pPr marL="228600" indent="-228600" algn="l" defTabSz="1006475" rtl="0" eaLnBrk="0" fontAlgn="base" hangingPunct="0">
        <a:spcBef>
          <a:spcPct val="65000"/>
        </a:spcBef>
        <a:spcAft>
          <a:spcPct val="0"/>
        </a:spcAft>
        <a:buClr>
          <a:srgbClr val="CC3300"/>
        </a:buClr>
        <a:buFont typeface="Wingdings" panose="05000000000000000000" pitchFamily="2" charset="2"/>
        <a:buBlip>
          <a:blip r:embed="rId21"/>
        </a:buBlip>
        <a:defRPr sz="2800" b="1">
          <a:solidFill>
            <a:schemeClr val="tx1"/>
          </a:solidFill>
          <a:latin typeface="+mn-lt"/>
          <a:ea typeface="+mn-ea"/>
          <a:cs typeface="+mn-cs"/>
        </a:defRPr>
      </a:lvl1pPr>
      <a:lvl2pPr marL="457200" indent="-228600" algn="l" defTabSz="1006475" rtl="0" eaLnBrk="0" fontAlgn="base" hangingPunct="0">
        <a:spcBef>
          <a:spcPct val="35000"/>
        </a:spcBef>
        <a:spcAft>
          <a:spcPct val="0"/>
        </a:spcAft>
        <a:buClr>
          <a:schemeClr val="bg2"/>
        </a:buClr>
        <a:buSzPct val="70000"/>
        <a:buFont typeface="Wingdings" panose="05000000000000000000" pitchFamily="2" charset="2"/>
        <a:buChar char="Ø"/>
        <a:defRPr sz="2500" b="1">
          <a:solidFill>
            <a:schemeClr val="tx1"/>
          </a:solidFill>
          <a:latin typeface="+mn-lt"/>
          <a:ea typeface="+mn-ea"/>
        </a:defRPr>
      </a:lvl2pPr>
      <a:lvl3pPr marL="685800" indent="-228600" algn="l" defTabSz="1006475" rtl="0" eaLnBrk="0" fontAlgn="base" hangingPunct="0">
        <a:spcBef>
          <a:spcPct val="35000"/>
        </a:spcBef>
        <a:spcAft>
          <a:spcPct val="0"/>
        </a:spcAft>
        <a:buClr>
          <a:srgbClr val="596C12"/>
        </a:buClr>
        <a:buSzPct val="80000"/>
        <a:buFont typeface="Wingdings" panose="05000000000000000000" pitchFamily="2" charset="2"/>
        <a:buChar char="ü"/>
        <a:defRPr sz="2400" b="1">
          <a:solidFill>
            <a:schemeClr val="tx1"/>
          </a:solidFill>
          <a:latin typeface="+mn-lt"/>
          <a:ea typeface="+mn-ea"/>
        </a:defRPr>
      </a:lvl3pPr>
      <a:lvl4pPr marL="914400" indent="-228600" algn="l" defTabSz="1006475" rtl="0" eaLnBrk="0" fontAlgn="base" hangingPunct="0">
        <a:spcBef>
          <a:spcPct val="15000"/>
        </a:spcBef>
        <a:spcAft>
          <a:spcPct val="0"/>
        </a:spcAft>
        <a:buClr>
          <a:schemeClr val="tx2"/>
        </a:buClr>
        <a:buSzPct val="50000"/>
        <a:buFont typeface="Wingdings" panose="05000000000000000000" pitchFamily="2" charset="2"/>
        <a:buChar char="p"/>
        <a:defRPr sz="2200" b="1">
          <a:solidFill>
            <a:schemeClr val="tx1"/>
          </a:solidFill>
          <a:latin typeface="+mn-lt"/>
          <a:ea typeface="+mn-ea"/>
        </a:defRPr>
      </a:lvl4pPr>
      <a:lvl5pPr marL="1141413" indent="-227013" algn="l" defTabSz="1006475" rtl="0" eaLnBrk="0" fontAlgn="base" hangingPunct="0">
        <a:spcBef>
          <a:spcPct val="15000"/>
        </a:spcBef>
        <a:spcAft>
          <a:spcPct val="0"/>
        </a:spcAft>
        <a:buClr>
          <a:srgbClr val="CC3300"/>
        </a:buClr>
        <a:buSzPct val="70000"/>
        <a:buFont typeface="Frutiger 55 Roman" pitchFamily="34" charset="0"/>
        <a:buChar char="▲"/>
        <a:defRPr sz="2000" b="1">
          <a:solidFill>
            <a:schemeClr val="tx1"/>
          </a:solidFill>
          <a:latin typeface="+mn-lt"/>
          <a:ea typeface="+mn-ea"/>
        </a:defRPr>
      </a:lvl5pPr>
      <a:lvl6pPr marL="1598613" indent="-227013" algn="l" defTabSz="1006475" rtl="0" eaLnBrk="0" fontAlgn="base" hangingPunct="0">
        <a:spcBef>
          <a:spcPct val="15000"/>
        </a:spcBef>
        <a:spcAft>
          <a:spcPct val="0"/>
        </a:spcAft>
        <a:buClr>
          <a:srgbClr val="CC3300"/>
        </a:buClr>
        <a:buSzPct val="70000"/>
        <a:buFont typeface="Frutiger 55 Roman" pitchFamily="34" charset="0"/>
        <a:buChar char="▲"/>
        <a:defRPr sz="2000" b="1">
          <a:solidFill>
            <a:schemeClr val="tx1"/>
          </a:solidFill>
          <a:latin typeface="+mn-lt"/>
          <a:ea typeface="+mn-ea"/>
        </a:defRPr>
      </a:lvl6pPr>
      <a:lvl7pPr marL="2055813" indent="-227013" algn="l" defTabSz="1006475" rtl="0" eaLnBrk="0" fontAlgn="base" hangingPunct="0">
        <a:spcBef>
          <a:spcPct val="15000"/>
        </a:spcBef>
        <a:spcAft>
          <a:spcPct val="0"/>
        </a:spcAft>
        <a:buClr>
          <a:srgbClr val="CC3300"/>
        </a:buClr>
        <a:buSzPct val="70000"/>
        <a:buFont typeface="Frutiger 55 Roman" pitchFamily="34" charset="0"/>
        <a:buChar char="▲"/>
        <a:defRPr sz="2000" b="1">
          <a:solidFill>
            <a:schemeClr val="tx1"/>
          </a:solidFill>
          <a:latin typeface="+mn-lt"/>
          <a:ea typeface="+mn-ea"/>
        </a:defRPr>
      </a:lvl7pPr>
      <a:lvl8pPr marL="2513013" indent="-227013" algn="l" defTabSz="1006475" rtl="0" eaLnBrk="0" fontAlgn="base" hangingPunct="0">
        <a:spcBef>
          <a:spcPct val="15000"/>
        </a:spcBef>
        <a:spcAft>
          <a:spcPct val="0"/>
        </a:spcAft>
        <a:buClr>
          <a:srgbClr val="CC3300"/>
        </a:buClr>
        <a:buSzPct val="70000"/>
        <a:buFont typeface="Frutiger 55 Roman" pitchFamily="34" charset="0"/>
        <a:buChar char="▲"/>
        <a:defRPr sz="2000" b="1">
          <a:solidFill>
            <a:schemeClr val="tx1"/>
          </a:solidFill>
          <a:latin typeface="+mn-lt"/>
          <a:ea typeface="+mn-ea"/>
        </a:defRPr>
      </a:lvl8pPr>
      <a:lvl9pPr marL="2970213" indent="-227013" algn="l" defTabSz="1006475" rtl="0" eaLnBrk="0" fontAlgn="base" hangingPunct="0">
        <a:spcBef>
          <a:spcPct val="15000"/>
        </a:spcBef>
        <a:spcAft>
          <a:spcPct val="0"/>
        </a:spcAft>
        <a:buClr>
          <a:srgbClr val="CC3300"/>
        </a:buClr>
        <a:buSzPct val="70000"/>
        <a:buFont typeface="Frutiger 55 Roman" pitchFamily="34" charset="0"/>
        <a:buChar char="▲"/>
        <a:defRPr sz="2000" b="1">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699"/>
          <p:cNvSpPr>
            <a:spLocks noGrp="1" noChangeArrowheads="1"/>
          </p:cNvSpPr>
          <p:nvPr>
            <p:ph type="subTitle" sz="quarter" idx="1"/>
          </p:nvPr>
        </p:nvSpPr>
        <p:spPr>
          <a:xfrm>
            <a:off x="762000" y="3238500"/>
            <a:ext cx="8610600" cy="1524000"/>
          </a:xfrm>
        </p:spPr>
        <p:txBody>
          <a:bodyPr/>
          <a:lstStyle/>
          <a:p>
            <a:pPr>
              <a:lnSpc>
                <a:spcPct val="120000"/>
              </a:lnSpc>
              <a:spcBef>
                <a:spcPct val="25000"/>
              </a:spcBef>
              <a:spcAft>
                <a:spcPct val="25000"/>
              </a:spcAft>
              <a:defRPr/>
            </a:pPr>
            <a:r>
              <a:rPr lang="zh-CN" altLang="en-US" sz="3600" dirty="0" smtClean="0">
                <a:solidFill>
                  <a:schemeClr val="accent3">
                    <a:lumMod val="50000"/>
                  </a:schemeClr>
                </a:solidFill>
                <a:ea typeface="黑体" pitchFamily="2" charset="-122"/>
              </a:rPr>
              <a:t>应收</a:t>
            </a:r>
            <a:r>
              <a:rPr lang="zh-CN" altLang="en-US" sz="3600" dirty="0" smtClean="0">
                <a:solidFill>
                  <a:schemeClr val="accent3">
                    <a:lumMod val="50000"/>
                  </a:schemeClr>
                </a:solidFill>
                <a:ea typeface="黑体" pitchFamily="2" charset="-122"/>
              </a:rPr>
              <a:t>账款保理池融资业务介绍</a:t>
            </a:r>
            <a:endParaRPr lang="en-US" altLang="zh-CN" sz="3600" dirty="0" smtClean="0">
              <a:solidFill>
                <a:schemeClr val="accent3">
                  <a:lumMod val="50000"/>
                </a:schemeClr>
              </a:solidFill>
              <a:ea typeface="黑体" pitchFamily="2" charset="-122"/>
            </a:endParaRPr>
          </a:p>
        </p:txBody>
      </p:sp>
      <p:pic>
        <p:nvPicPr>
          <p:cNvPr id="2052" name="Picture 70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0" y="1409700"/>
            <a:ext cx="5303838"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CREATE DATE"/>
          <p:cNvSpPr txBox="1">
            <a:spLocks noChangeArrowheads="1"/>
          </p:cNvSpPr>
          <p:nvPr>
            <p:custDataLst>
              <p:tags r:id="rId2"/>
            </p:custDataLst>
          </p:nvPr>
        </p:nvSpPr>
        <p:spPr bwMode="auto">
          <a:xfrm>
            <a:off x="4343400" y="5295900"/>
            <a:ext cx="5083175"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0" tIns="0" rIns="0" bIns="0">
            <a:spAutoFit/>
          </a:bodyPr>
          <a:lstStyle>
            <a:lvl1pPr defTabSz="1004888"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defTabSz="1004888"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defTabSz="1004888"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defTabSz="1004888"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defTabSz="1004888"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defTabSz="1004888"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defTabSz="1004888"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defTabSz="1004888"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defTabSz="1004888"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spcBef>
                <a:spcPct val="50000"/>
              </a:spcBef>
            </a:pPr>
            <a:endParaRPr lang="zh-CN" altLang="en-US">
              <a:solidFill>
                <a:srgbClr val="000000"/>
              </a:solidFill>
              <a:latin typeface="黑体" panose="02010609060101010101" pitchFamily="49" charset="-122"/>
              <a:ea typeface="黑体" panose="02010609060101010101" pitchFamily="49" charset="-122"/>
              <a:cs typeface="Arial Unicode MS" panose="020B0604020202020204" pitchFamily="34" charset="-122"/>
            </a:endParaRPr>
          </a:p>
          <a:p>
            <a:pPr algn="ctr" eaLnBrk="1" hangingPunct="1">
              <a:spcBef>
                <a:spcPct val="50000"/>
              </a:spcBef>
            </a:pPr>
            <a:r>
              <a:rPr lang="zh-CN" altLang="en-US">
                <a:solidFill>
                  <a:srgbClr val="000000"/>
                </a:solidFill>
                <a:latin typeface="黑体" panose="02010609060101010101" pitchFamily="49" charset="-122"/>
                <a:ea typeface="黑体" panose="02010609060101010101" pitchFamily="49" charset="-122"/>
                <a:cs typeface="Arial Unicode MS" panose="020B0604020202020204" pitchFamily="34" charset="-122"/>
              </a:rPr>
              <a:t>国际结算部</a:t>
            </a:r>
          </a:p>
          <a:p>
            <a:pPr algn="ctr" eaLnBrk="1" hangingPunct="1">
              <a:spcBef>
                <a:spcPct val="50000"/>
              </a:spcBef>
            </a:pPr>
            <a:r>
              <a:rPr lang="en-US" altLang="zh-CN">
                <a:solidFill>
                  <a:srgbClr val="000000"/>
                </a:solidFill>
                <a:latin typeface="黑体" panose="02010609060101010101" pitchFamily="49" charset="-122"/>
                <a:ea typeface="黑体" panose="02010609060101010101" pitchFamily="49" charset="-122"/>
                <a:cs typeface="Arial Unicode MS" panose="020B0604020202020204" pitchFamily="34" charset="-122"/>
              </a:rPr>
              <a:t>2011</a:t>
            </a:r>
            <a:r>
              <a:rPr lang="zh-CN" altLang="en-US">
                <a:solidFill>
                  <a:srgbClr val="000000"/>
                </a:solidFill>
                <a:latin typeface="黑体" panose="02010609060101010101" pitchFamily="49" charset="-122"/>
                <a:ea typeface="黑体" panose="02010609060101010101" pitchFamily="49" charset="-122"/>
                <a:cs typeface="Arial Unicode MS" panose="020B0604020202020204" pitchFamily="34" charset="-122"/>
              </a:rPr>
              <a:t>年</a:t>
            </a:r>
            <a:r>
              <a:rPr lang="en-US" altLang="zh-CN">
                <a:solidFill>
                  <a:srgbClr val="000000"/>
                </a:solidFill>
                <a:latin typeface="黑体" panose="02010609060101010101" pitchFamily="49" charset="-122"/>
                <a:ea typeface="黑体" panose="02010609060101010101" pitchFamily="49" charset="-122"/>
                <a:cs typeface="Arial Unicode MS" panose="020B0604020202020204" pitchFamily="34" charset="-122"/>
              </a:rPr>
              <a:t>12</a:t>
            </a:r>
            <a:r>
              <a:rPr lang="zh-CN" altLang="en-US">
                <a:solidFill>
                  <a:srgbClr val="000000"/>
                </a:solidFill>
                <a:latin typeface="黑体" panose="02010609060101010101" pitchFamily="49" charset="-122"/>
                <a:ea typeface="黑体" panose="02010609060101010101" pitchFamily="49" charset="-122"/>
                <a:cs typeface="Arial Unicode MS" panose="020B0604020202020204" pitchFamily="34" charset="-122"/>
              </a:rPr>
              <a:t>月</a:t>
            </a:r>
          </a:p>
        </p:txBody>
      </p:sp>
    </p:spTree>
    <p:custDataLst>
      <p:tags r:id="rId1"/>
    </p:custData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762000" y="342900"/>
            <a:ext cx="8610600" cy="688975"/>
          </a:xfrm>
        </p:spPr>
        <p:txBody>
          <a:bodyPr anchor="ctr"/>
          <a:lstStyle/>
          <a:p>
            <a:r>
              <a:rPr kumimoji="1" lang="zh-CN" altLang="en-US" b="0" smtClean="0"/>
              <a:t>何为应收账款保理池</a:t>
            </a:r>
            <a:r>
              <a:rPr kumimoji="1" lang="zh-CN" altLang="zh-CN" b="0" smtClean="0"/>
              <a:t>融资</a:t>
            </a:r>
            <a:endParaRPr lang="en-US" altLang="zh-CN" smtClean="0">
              <a:ea typeface="宋体" panose="02010600030101010101" pitchFamily="2" charset="-122"/>
            </a:endParaRPr>
          </a:p>
        </p:txBody>
      </p:sp>
      <p:sp>
        <p:nvSpPr>
          <p:cNvPr id="3075" name="AutoShape 3"/>
          <p:cNvSpPr>
            <a:spLocks noChangeArrowheads="1"/>
          </p:cNvSpPr>
          <p:nvPr/>
        </p:nvSpPr>
        <p:spPr bwMode="auto">
          <a:xfrm>
            <a:off x="6248400" y="3009900"/>
            <a:ext cx="2514600" cy="2362200"/>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0584" tIns="50292" rIns="100584" bIns="50292"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a:endParaRPr lang="zh-CN" altLang="zh-CN">
              <a:latin typeface="Verdana" panose="020B0604030504040204" pitchFamily="34" charset="0"/>
            </a:endParaRPr>
          </a:p>
        </p:txBody>
      </p:sp>
      <p:sp>
        <p:nvSpPr>
          <p:cNvPr id="3076" name="AutoShape 5"/>
          <p:cNvSpPr>
            <a:spLocks noChangeArrowheads="1"/>
          </p:cNvSpPr>
          <p:nvPr/>
        </p:nvSpPr>
        <p:spPr bwMode="auto">
          <a:xfrm>
            <a:off x="1143000" y="3086100"/>
            <a:ext cx="2514600" cy="2286000"/>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0584" tIns="50292" rIns="100584" bIns="50292"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a:endParaRPr lang="zh-CN" altLang="zh-CN">
              <a:latin typeface="Verdana" panose="020B0604030504040204" pitchFamily="34" charset="0"/>
            </a:endParaRPr>
          </a:p>
        </p:txBody>
      </p:sp>
      <p:sp>
        <p:nvSpPr>
          <p:cNvPr id="68614" name="Text Box 6"/>
          <p:cNvSpPr txBox="1">
            <a:spLocks noChangeArrowheads="1"/>
          </p:cNvSpPr>
          <p:nvPr/>
        </p:nvSpPr>
        <p:spPr bwMode="auto">
          <a:xfrm>
            <a:off x="1143000" y="3314700"/>
            <a:ext cx="2295525" cy="1609725"/>
          </a:xfrm>
          <a:prstGeom prst="rect">
            <a:avLst/>
          </a:prstGeom>
          <a:noFill/>
          <a:ln w="9525">
            <a:noFill/>
            <a:miter lim="800000"/>
            <a:headEnd/>
            <a:tailEnd/>
          </a:ln>
          <a:effectLst/>
        </p:spPr>
        <p:txBody>
          <a:bodyPr lIns="100584" tIns="50292" rIns="100584" bIns="50292">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pPr>
            <a:r>
              <a:rPr lang="zh-CN" altLang="en-US" sz="1800">
                <a:solidFill>
                  <a:srgbClr val="253D75"/>
                </a:solidFill>
                <a:latin typeface="华文细黑" panose="02010600040101010101" pitchFamily="2" charset="-122"/>
                <a:ea typeface="华文细黑" panose="02010600040101010101" pitchFamily="2" charset="-122"/>
              </a:rPr>
              <a:t>区别于单笔应收账款融资，为我行在与客户的业务协议期内以赊销项下</a:t>
            </a:r>
            <a:r>
              <a:rPr lang="zh-CN" altLang="en-US" sz="1800">
                <a:solidFill>
                  <a:srgbClr val="FF0066"/>
                </a:solidFill>
                <a:latin typeface="华文细黑" panose="02010600040101010101" pitchFamily="2" charset="-122"/>
                <a:ea typeface="华文细黑" panose="02010600040101010101" pitchFamily="2" charset="-122"/>
              </a:rPr>
              <a:t>应收账款余额为基础</a:t>
            </a:r>
            <a:r>
              <a:rPr lang="zh-CN" altLang="en-US" sz="1800">
                <a:solidFill>
                  <a:srgbClr val="253D75"/>
                </a:solidFill>
                <a:latin typeface="华文细黑" panose="02010600040101010101" pitchFamily="2" charset="-122"/>
                <a:ea typeface="华文细黑" panose="02010600040101010101" pitchFamily="2" charset="-122"/>
              </a:rPr>
              <a:t>的融资安排</a:t>
            </a:r>
            <a:endParaRPr lang="en-US" altLang="zh-CN" sz="1800">
              <a:solidFill>
                <a:srgbClr val="253D75"/>
              </a:solidFill>
              <a:latin typeface="华文细黑" panose="02010600040101010101" pitchFamily="2" charset="-122"/>
              <a:ea typeface="华文细黑" panose="02010600040101010101" pitchFamily="2" charset="-122"/>
            </a:endParaRPr>
          </a:p>
        </p:txBody>
      </p:sp>
      <p:sp>
        <p:nvSpPr>
          <p:cNvPr id="68615" name="Freeform 7"/>
          <p:cNvSpPr>
            <a:spLocks/>
          </p:cNvSpPr>
          <p:nvPr/>
        </p:nvSpPr>
        <p:spPr bwMode="gray">
          <a:xfrm>
            <a:off x="3657600" y="3009900"/>
            <a:ext cx="993775" cy="1365250"/>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w="0">
            <a:noFill/>
            <a:prstDash val="solid"/>
            <a:round/>
            <a:headEnd/>
            <a:tailEnd/>
          </a:ln>
        </p:spPr>
        <p:txBody>
          <a:bodyPr lIns="100584" tIns="50292" rIns="100584" bIns="50292"/>
          <a:lstStyle/>
          <a:p>
            <a:pPr>
              <a:defRPr/>
            </a:pPr>
            <a:endParaRPr lang="zh-CN" altLang="en-US"/>
          </a:p>
        </p:txBody>
      </p:sp>
      <p:sp>
        <p:nvSpPr>
          <p:cNvPr id="3079" name="AutoShape 8"/>
          <p:cNvSpPr>
            <a:spLocks noChangeAspect="1" noChangeArrowheads="1" noTextEdit="1"/>
          </p:cNvSpPr>
          <p:nvPr/>
        </p:nvSpPr>
        <p:spPr bwMode="gray">
          <a:xfrm flipH="1">
            <a:off x="5356225" y="3578225"/>
            <a:ext cx="100012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584" tIns="50292" rIns="100584" bIns="50292"/>
          <a:lstStyle/>
          <a:p>
            <a:endParaRPr lang="zh-CN" altLang="en-US"/>
          </a:p>
        </p:txBody>
      </p:sp>
      <p:sp>
        <p:nvSpPr>
          <p:cNvPr id="68617" name="Freeform 9"/>
          <p:cNvSpPr>
            <a:spLocks/>
          </p:cNvSpPr>
          <p:nvPr/>
        </p:nvSpPr>
        <p:spPr bwMode="gray">
          <a:xfrm flipH="1">
            <a:off x="5257800" y="3009900"/>
            <a:ext cx="993775" cy="1365250"/>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lIns="100584" tIns="50292" rIns="100584" bIns="50292"/>
          <a:lstStyle/>
          <a:p>
            <a:pPr>
              <a:defRPr/>
            </a:pPr>
            <a:endParaRPr lang="zh-CN" altLang="en-US"/>
          </a:p>
        </p:txBody>
      </p:sp>
      <p:grpSp>
        <p:nvGrpSpPr>
          <p:cNvPr id="3081" name="Group 10"/>
          <p:cNvGrpSpPr>
            <a:grpSpLocks/>
          </p:cNvGrpSpPr>
          <p:nvPr/>
        </p:nvGrpSpPr>
        <p:grpSpPr bwMode="auto">
          <a:xfrm>
            <a:off x="3352800" y="1257300"/>
            <a:ext cx="3298825" cy="1762125"/>
            <a:chOff x="1997" y="1314"/>
            <a:chExt cx="1889" cy="1009"/>
          </a:xfrm>
        </p:grpSpPr>
        <p:grpSp>
          <p:nvGrpSpPr>
            <p:cNvPr id="3084" name="Group 11"/>
            <p:cNvGrpSpPr>
              <a:grpSpLocks/>
            </p:cNvGrpSpPr>
            <p:nvPr/>
          </p:nvGrpSpPr>
          <p:grpSpPr bwMode="auto">
            <a:xfrm>
              <a:off x="1997" y="1404"/>
              <a:ext cx="1889" cy="919"/>
              <a:chOff x="1973" y="1027"/>
              <a:chExt cx="1926" cy="937"/>
            </a:xfrm>
          </p:grpSpPr>
          <p:sp>
            <p:nvSpPr>
              <p:cNvPr id="68620" name="Oval 12"/>
              <p:cNvSpPr>
                <a:spLocks noChangeArrowheads="1"/>
              </p:cNvSpPr>
              <p:nvPr/>
            </p:nvSpPr>
            <p:spPr bwMode="gray">
              <a:xfrm>
                <a:off x="1994" y="1057"/>
                <a:ext cx="1905" cy="907"/>
              </a:xfrm>
              <a:prstGeom prst="ellipse">
                <a:avLst/>
              </a:prstGeom>
              <a:gradFill rotWithShape="1">
                <a:gsLst>
                  <a:gs pos="0">
                    <a:schemeClr val="hlink"/>
                  </a:gs>
                  <a:gs pos="100000">
                    <a:schemeClr val="hlink">
                      <a:gamma/>
                      <a:shade val="48627"/>
                      <a:invGamma/>
                    </a:schemeClr>
                  </a:gs>
                </a:gsLst>
                <a:lin ang="2700000" scaled="1"/>
              </a:gradFill>
              <a:ln w="9525">
                <a:noFill/>
                <a:round/>
                <a:headEnd/>
                <a:tailEnd/>
              </a:ln>
              <a:effectLst/>
            </p:spPr>
            <p:txBody>
              <a:bodyPr wrap="none" anchor="ctr"/>
              <a:lstStyle/>
              <a:p>
                <a:pPr>
                  <a:defRPr/>
                </a:pPr>
                <a:endParaRPr lang="zh-CN" altLang="en-US"/>
              </a:p>
            </p:txBody>
          </p:sp>
          <p:sp>
            <p:nvSpPr>
              <p:cNvPr id="68621" name="Oval 13"/>
              <p:cNvSpPr>
                <a:spLocks noChangeArrowheads="1"/>
              </p:cNvSpPr>
              <p:nvPr/>
            </p:nvSpPr>
            <p:spPr bwMode="gray">
              <a:xfrm>
                <a:off x="1973" y="1027"/>
                <a:ext cx="1905" cy="907"/>
              </a:xfrm>
              <a:prstGeom prst="ellipse">
                <a:avLst/>
              </a:prstGeom>
              <a:gradFill rotWithShape="1">
                <a:gsLst>
                  <a:gs pos="0">
                    <a:schemeClr val="hlink">
                      <a:gamma/>
                      <a:tint val="44314"/>
                      <a:invGamma/>
                    </a:schemeClr>
                  </a:gs>
                  <a:gs pos="100000">
                    <a:schemeClr val="hlink"/>
                  </a:gs>
                </a:gsLst>
                <a:lin ang="2700000" scaled="1"/>
              </a:gradFill>
              <a:ln w="9525">
                <a:noFill/>
                <a:round/>
                <a:headEnd/>
                <a:tailEnd/>
              </a:ln>
              <a:effectLst/>
            </p:spPr>
            <p:txBody>
              <a:bodyPr wrap="none" anchor="ctr"/>
              <a:lstStyle/>
              <a:p>
                <a:pPr>
                  <a:defRPr/>
                </a:pPr>
                <a:endParaRPr lang="zh-CN" altLang="en-US"/>
              </a:p>
            </p:txBody>
          </p:sp>
        </p:grpSp>
        <p:sp>
          <p:nvSpPr>
            <p:cNvPr id="68622" name="Oval 14"/>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w="9525" algn="ctr">
              <a:noFill/>
              <a:round/>
              <a:headEnd/>
              <a:tailEnd/>
            </a:ln>
            <a:effectLst/>
          </p:spPr>
          <p:txBody>
            <a:bodyPr vert="eaVert" wrap="none" anchor="ctr"/>
            <a:lstStyle/>
            <a:p>
              <a:pPr>
                <a:defRPr/>
              </a:pPr>
              <a:endParaRPr lang="zh-CN" altLang="en-US"/>
            </a:p>
          </p:txBody>
        </p:sp>
        <p:sp>
          <p:nvSpPr>
            <p:cNvPr id="68623" name="Oval 15"/>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w="9525" algn="ctr">
              <a:noFill/>
              <a:round/>
              <a:headEnd/>
              <a:tailEnd/>
            </a:ln>
            <a:effectLst/>
          </p:spPr>
          <p:txBody>
            <a:bodyPr vert="eaVert" wrap="none" anchor="ctr"/>
            <a:lstStyle/>
            <a:p>
              <a:pPr>
                <a:defRPr/>
              </a:pPr>
              <a:endParaRPr lang="zh-CN" altLang="en-US"/>
            </a:p>
          </p:txBody>
        </p:sp>
        <p:sp>
          <p:nvSpPr>
            <p:cNvPr id="68624" name="Oval 16"/>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w="9525" algn="ctr">
              <a:noFill/>
              <a:round/>
              <a:headEnd/>
              <a:tailEnd/>
            </a:ln>
            <a:effectLst/>
          </p:spPr>
          <p:txBody>
            <a:bodyPr vert="eaVert" wrap="none" anchor="ctr"/>
            <a:lstStyle/>
            <a:p>
              <a:pPr>
                <a:defRPr/>
              </a:pPr>
              <a:endParaRPr lang="zh-CN" altLang="en-US"/>
            </a:p>
          </p:txBody>
        </p:sp>
        <p:sp>
          <p:nvSpPr>
            <p:cNvPr id="68625" name="Oval 17"/>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w="9525" algn="ctr">
              <a:noFill/>
              <a:round/>
              <a:headEnd/>
              <a:tailEnd/>
            </a:ln>
            <a:effectLst/>
          </p:spPr>
          <p:txBody>
            <a:bodyPr vert="eaVert" wrap="none" anchor="ctr"/>
            <a:lstStyle/>
            <a:p>
              <a:pPr>
                <a:defRPr/>
              </a:pPr>
              <a:endParaRPr lang="zh-CN" altLang="en-US"/>
            </a:p>
          </p:txBody>
        </p:sp>
      </p:grpSp>
      <p:sp>
        <p:nvSpPr>
          <p:cNvPr id="68626" name="Text Box 18"/>
          <p:cNvSpPr txBox="1">
            <a:spLocks noChangeArrowheads="1"/>
          </p:cNvSpPr>
          <p:nvPr/>
        </p:nvSpPr>
        <p:spPr bwMode="auto">
          <a:xfrm>
            <a:off x="2590800" y="1333500"/>
            <a:ext cx="4876800" cy="528638"/>
          </a:xfrm>
          <a:prstGeom prst="rect">
            <a:avLst/>
          </a:prstGeom>
          <a:noFill/>
          <a:ln w="9525" algn="ctr">
            <a:noFill/>
            <a:miter lim="800000"/>
            <a:headEnd/>
            <a:tailEnd/>
          </a:ln>
          <a:effectLst/>
        </p:spPr>
        <p:txBody>
          <a:bodyPr lIns="100584" tIns="50292" rIns="100584" bIns="50292">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a:r>
              <a:rPr lang="zh-CN" altLang="en-US" sz="2800">
                <a:solidFill>
                  <a:srgbClr val="543466"/>
                </a:solidFill>
              </a:rPr>
              <a:t>应收账款保理池融资</a:t>
            </a:r>
            <a:endParaRPr lang="en-US" altLang="zh-CN" sz="2800">
              <a:solidFill>
                <a:srgbClr val="543466"/>
              </a:solidFill>
            </a:endParaRPr>
          </a:p>
        </p:txBody>
      </p:sp>
      <p:sp>
        <p:nvSpPr>
          <p:cNvPr id="68627" name="Text Box 19"/>
          <p:cNvSpPr txBox="1">
            <a:spLocks noChangeArrowheads="1"/>
          </p:cNvSpPr>
          <p:nvPr/>
        </p:nvSpPr>
        <p:spPr bwMode="auto">
          <a:xfrm>
            <a:off x="6400800" y="3238500"/>
            <a:ext cx="2241550" cy="1911350"/>
          </a:xfrm>
          <a:prstGeom prst="rect">
            <a:avLst/>
          </a:prstGeom>
          <a:noFill/>
          <a:ln w="9525">
            <a:noFill/>
            <a:miter lim="800000"/>
            <a:headEnd/>
            <a:tailEnd/>
          </a:ln>
          <a:effectLst/>
        </p:spPr>
        <p:txBody>
          <a:bodyPr lIns="100584" tIns="50292" rIns="100584" bIns="50292">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eaLnBrk="1" hangingPunct="1">
              <a:lnSpc>
                <a:spcPct val="110000"/>
              </a:lnSpc>
              <a:spcBef>
                <a:spcPct val="50000"/>
              </a:spcBef>
              <a:buFont typeface="Wingdings" panose="05000000000000000000" pitchFamily="2" charset="2"/>
              <a:buNone/>
            </a:pPr>
            <a:r>
              <a:rPr lang="zh-CN" altLang="en-US" sz="1800">
                <a:solidFill>
                  <a:srgbClr val="253D75"/>
                </a:solidFill>
                <a:latin typeface="华文细黑" panose="02010600040101010101" pitchFamily="2" charset="-122"/>
                <a:ea typeface="华文细黑" panose="02010600040101010101" pitchFamily="2" charset="-122"/>
              </a:rPr>
              <a:t>该安排下融资发放及归还以应收账款余额为基础，不与单笔应收账款的转让、付款、金额、期限相匹配</a:t>
            </a:r>
          </a:p>
        </p:txBody>
      </p:sp>
      <p:sp>
        <p:nvSpPr>
          <p:cNvPr id="3092" name="Rectangle 20"/>
          <p:cNvSpPr>
            <a:spLocks noChangeArrowheads="1"/>
          </p:cNvSpPr>
          <p:nvPr/>
        </p:nvSpPr>
        <p:spPr bwMode="auto">
          <a:xfrm>
            <a:off x="2286000" y="5448300"/>
            <a:ext cx="6019800" cy="1066800"/>
          </a:xfrm>
          <a:prstGeom prst="rect">
            <a:avLst/>
          </a:prstGeom>
          <a:noFill/>
          <a:ln>
            <a:noFill/>
          </a:ln>
          <a:effectLst>
            <a:prstShdw prst="shdw17" dist="17961" dir="2700000">
              <a:schemeClr val="bg1">
                <a:gamma/>
                <a:shade val="60000"/>
                <a:invGamma/>
                <a:alpha val="50000"/>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sz="1800">
                <a:solidFill>
                  <a:srgbClr val="253D75"/>
                </a:solidFill>
                <a:latin typeface="华文细黑" panose="02010600040101010101" pitchFamily="2" charset="-122"/>
                <a:ea typeface="华文细黑" panose="02010600040101010101" pitchFamily="2" charset="-122"/>
              </a:rPr>
              <a:t>单笔应收账款赊销期限（含宽限期）原则上不超过</a:t>
            </a:r>
            <a:r>
              <a:rPr lang="en-US" altLang="zh-CN" sz="1800">
                <a:solidFill>
                  <a:srgbClr val="253D75"/>
                </a:solidFill>
                <a:latin typeface="华文细黑" panose="02010600040101010101" pitchFamily="2" charset="-122"/>
                <a:ea typeface="华文细黑" panose="02010600040101010101" pitchFamily="2" charset="-122"/>
              </a:rPr>
              <a:t>180</a:t>
            </a:r>
            <a:r>
              <a:rPr lang="zh-CN" altLang="en-US" sz="1800">
                <a:solidFill>
                  <a:srgbClr val="253D75"/>
                </a:solidFill>
                <a:latin typeface="华文细黑" panose="02010600040101010101" pitchFamily="2" charset="-122"/>
                <a:ea typeface="华文细黑" panose="02010600040101010101" pitchFamily="2" charset="-122"/>
              </a:rPr>
              <a:t>天。</a:t>
            </a:r>
          </a:p>
          <a:p>
            <a:pPr algn="ctr"/>
            <a:r>
              <a:rPr lang="zh-CN" altLang="en-US" sz="1800">
                <a:solidFill>
                  <a:srgbClr val="253D75"/>
                </a:solidFill>
                <a:latin typeface="华文细黑" panose="02010600040101010101" pitchFamily="2" charset="-122"/>
                <a:ea typeface="华文细黑" panose="02010600040101010101" pitchFamily="2" charset="-122"/>
              </a:rPr>
              <a:t>业务协议期为一年，并可自动展期一年。</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8626"/>
                                        </p:tgtEl>
                                        <p:attrNameLst>
                                          <p:attrName>style.visibility</p:attrName>
                                        </p:attrNameLst>
                                      </p:cBhvr>
                                      <p:to>
                                        <p:strVal val="visible"/>
                                      </p:to>
                                    </p:set>
                                    <p:anim calcmode="lin" valueType="num">
                                      <p:cBhvr additive="base">
                                        <p:cTn id="7" dur="1000" fill="hold"/>
                                        <p:tgtEl>
                                          <p:spTgt spid="68626"/>
                                        </p:tgtEl>
                                        <p:attrNameLst>
                                          <p:attrName>ppt_x</p:attrName>
                                        </p:attrNameLst>
                                      </p:cBhvr>
                                      <p:tavLst>
                                        <p:tav tm="0">
                                          <p:val>
                                            <p:strVal val="#ppt_x"/>
                                          </p:val>
                                        </p:tav>
                                        <p:tav tm="100000">
                                          <p:val>
                                            <p:strVal val="#ppt_x"/>
                                          </p:val>
                                        </p:tav>
                                      </p:tavLst>
                                    </p:anim>
                                    <p:anim calcmode="lin" valueType="num">
                                      <p:cBhvr additive="base">
                                        <p:cTn id="8" dur="1000" fill="hold"/>
                                        <p:tgtEl>
                                          <p:spTgt spid="6862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nodeType="clickEffect">
                                  <p:stCondLst>
                                    <p:cond delay="0"/>
                                  </p:stCondLst>
                                  <p:childTnLst>
                                    <p:set>
                                      <p:cBhvr>
                                        <p:cTn id="12" dur="1" fill="hold">
                                          <p:stCondLst>
                                            <p:cond delay="0"/>
                                          </p:stCondLst>
                                        </p:cTn>
                                        <p:tgtEl>
                                          <p:spTgt spid="3081"/>
                                        </p:tgtEl>
                                        <p:attrNameLst>
                                          <p:attrName>style.visibility</p:attrName>
                                        </p:attrNameLst>
                                      </p:cBhvr>
                                      <p:to>
                                        <p:strVal val="visible"/>
                                      </p:to>
                                    </p:set>
                                    <p:animEffect transition="in" filter="box(in)">
                                      <p:cBhvr>
                                        <p:cTn id="13" dur="1000"/>
                                        <p:tgtEl>
                                          <p:spTgt spid="308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68615"/>
                                        </p:tgtEl>
                                        <p:attrNameLst>
                                          <p:attrName>style.visibility</p:attrName>
                                        </p:attrNameLst>
                                      </p:cBhvr>
                                      <p:to>
                                        <p:strVal val="visible"/>
                                      </p:to>
                                    </p:set>
                                    <p:anim calcmode="lin" valueType="num">
                                      <p:cBhvr additive="base">
                                        <p:cTn id="18" dur="1000" fill="hold"/>
                                        <p:tgtEl>
                                          <p:spTgt spid="68615"/>
                                        </p:tgtEl>
                                        <p:attrNameLst>
                                          <p:attrName>ppt_x</p:attrName>
                                        </p:attrNameLst>
                                      </p:cBhvr>
                                      <p:tavLst>
                                        <p:tav tm="0">
                                          <p:val>
                                            <p:strVal val="0-#ppt_w/2"/>
                                          </p:val>
                                        </p:tav>
                                        <p:tav tm="100000">
                                          <p:val>
                                            <p:strVal val="#ppt_x"/>
                                          </p:val>
                                        </p:tav>
                                      </p:tavLst>
                                    </p:anim>
                                    <p:anim calcmode="lin" valueType="num">
                                      <p:cBhvr additive="base">
                                        <p:cTn id="19" dur="1000" fill="hold"/>
                                        <p:tgtEl>
                                          <p:spTgt spid="6861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8614"/>
                                        </p:tgtEl>
                                        <p:attrNameLst>
                                          <p:attrName>style.visibility</p:attrName>
                                        </p:attrNameLst>
                                      </p:cBhvr>
                                      <p:to>
                                        <p:strVal val="visible"/>
                                      </p:to>
                                    </p:set>
                                    <p:anim calcmode="lin" valueType="num">
                                      <p:cBhvr additive="base">
                                        <p:cTn id="22" dur="1000" fill="hold"/>
                                        <p:tgtEl>
                                          <p:spTgt spid="68614"/>
                                        </p:tgtEl>
                                        <p:attrNameLst>
                                          <p:attrName>ppt_x</p:attrName>
                                        </p:attrNameLst>
                                      </p:cBhvr>
                                      <p:tavLst>
                                        <p:tav tm="0">
                                          <p:val>
                                            <p:strVal val="0-#ppt_w/2"/>
                                          </p:val>
                                        </p:tav>
                                        <p:tav tm="100000">
                                          <p:val>
                                            <p:strVal val="#ppt_x"/>
                                          </p:val>
                                        </p:tav>
                                      </p:tavLst>
                                    </p:anim>
                                    <p:anim calcmode="lin" valueType="num">
                                      <p:cBhvr additive="base">
                                        <p:cTn id="23" dur="1000" fill="hold"/>
                                        <p:tgtEl>
                                          <p:spTgt spid="6861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076"/>
                                        </p:tgtEl>
                                        <p:attrNameLst>
                                          <p:attrName>style.visibility</p:attrName>
                                        </p:attrNameLst>
                                      </p:cBhvr>
                                      <p:to>
                                        <p:strVal val="visible"/>
                                      </p:to>
                                    </p:set>
                                    <p:anim calcmode="lin" valueType="num">
                                      <p:cBhvr additive="base">
                                        <p:cTn id="26" dur="1000" fill="hold"/>
                                        <p:tgtEl>
                                          <p:spTgt spid="3076"/>
                                        </p:tgtEl>
                                        <p:attrNameLst>
                                          <p:attrName>ppt_x</p:attrName>
                                        </p:attrNameLst>
                                      </p:cBhvr>
                                      <p:tavLst>
                                        <p:tav tm="0">
                                          <p:val>
                                            <p:strVal val="0-#ppt_w/2"/>
                                          </p:val>
                                        </p:tav>
                                        <p:tav tm="100000">
                                          <p:val>
                                            <p:strVal val="#ppt_x"/>
                                          </p:val>
                                        </p:tav>
                                      </p:tavLst>
                                    </p:anim>
                                    <p:anim calcmode="lin" valueType="num">
                                      <p:cBhvr additive="base">
                                        <p:cTn id="27" dur="1000" fill="hold"/>
                                        <p:tgtEl>
                                          <p:spTgt spid="3076"/>
                                        </p:tgtEl>
                                        <p:attrNameLst>
                                          <p:attrName>ppt_y</p:attrName>
                                        </p:attrNameLst>
                                      </p:cBhvr>
                                      <p:tavLst>
                                        <p:tav tm="0">
                                          <p:val>
                                            <p:strVal val="#ppt_y"/>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68617"/>
                                        </p:tgtEl>
                                        <p:attrNameLst>
                                          <p:attrName>style.visibility</p:attrName>
                                        </p:attrNameLst>
                                      </p:cBhvr>
                                      <p:to>
                                        <p:strVal val="visible"/>
                                      </p:to>
                                    </p:set>
                                    <p:anim calcmode="lin" valueType="num">
                                      <p:cBhvr additive="base">
                                        <p:cTn id="32" dur="1000" fill="hold"/>
                                        <p:tgtEl>
                                          <p:spTgt spid="68617"/>
                                        </p:tgtEl>
                                        <p:attrNameLst>
                                          <p:attrName>ppt_x</p:attrName>
                                        </p:attrNameLst>
                                      </p:cBhvr>
                                      <p:tavLst>
                                        <p:tav tm="0">
                                          <p:val>
                                            <p:strVal val="1+#ppt_w/2"/>
                                          </p:val>
                                        </p:tav>
                                        <p:tav tm="100000">
                                          <p:val>
                                            <p:strVal val="#ppt_x"/>
                                          </p:val>
                                        </p:tav>
                                      </p:tavLst>
                                    </p:anim>
                                    <p:anim calcmode="lin" valueType="num">
                                      <p:cBhvr additive="base">
                                        <p:cTn id="33" dur="1000" fill="hold"/>
                                        <p:tgtEl>
                                          <p:spTgt spid="6861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68627"/>
                                        </p:tgtEl>
                                        <p:attrNameLst>
                                          <p:attrName>style.visibility</p:attrName>
                                        </p:attrNameLst>
                                      </p:cBhvr>
                                      <p:to>
                                        <p:strVal val="visible"/>
                                      </p:to>
                                    </p:set>
                                    <p:anim calcmode="lin" valueType="num">
                                      <p:cBhvr additive="base">
                                        <p:cTn id="36" dur="1000" fill="hold"/>
                                        <p:tgtEl>
                                          <p:spTgt spid="68627"/>
                                        </p:tgtEl>
                                        <p:attrNameLst>
                                          <p:attrName>ppt_x</p:attrName>
                                        </p:attrNameLst>
                                      </p:cBhvr>
                                      <p:tavLst>
                                        <p:tav tm="0">
                                          <p:val>
                                            <p:strVal val="1+#ppt_w/2"/>
                                          </p:val>
                                        </p:tav>
                                        <p:tav tm="100000">
                                          <p:val>
                                            <p:strVal val="#ppt_x"/>
                                          </p:val>
                                        </p:tav>
                                      </p:tavLst>
                                    </p:anim>
                                    <p:anim calcmode="lin" valueType="num">
                                      <p:cBhvr additive="base">
                                        <p:cTn id="37" dur="1000" fill="hold"/>
                                        <p:tgtEl>
                                          <p:spTgt spid="68627"/>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075"/>
                                        </p:tgtEl>
                                        <p:attrNameLst>
                                          <p:attrName>style.visibility</p:attrName>
                                        </p:attrNameLst>
                                      </p:cBhvr>
                                      <p:to>
                                        <p:strVal val="visible"/>
                                      </p:to>
                                    </p:set>
                                    <p:anim calcmode="lin" valueType="num">
                                      <p:cBhvr additive="base">
                                        <p:cTn id="40" dur="1000" fill="hold"/>
                                        <p:tgtEl>
                                          <p:spTgt spid="3075"/>
                                        </p:tgtEl>
                                        <p:attrNameLst>
                                          <p:attrName>ppt_x</p:attrName>
                                        </p:attrNameLst>
                                      </p:cBhvr>
                                      <p:tavLst>
                                        <p:tav tm="0">
                                          <p:val>
                                            <p:strVal val="1+#ppt_w/2"/>
                                          </p:val>
                                        </p:tav>
                                        <p:tav tm="100000">
                                          <p:val>
                                            <p:strVal val="#ppt_x"/>
                                          </p:val>
                                        </p:tav>
                                      </p:tavLst>
                                    </p:anim>
                                    <p:anim calcmode="lin" valueType="num">
                                      <p:cBhvr additive="base">
                                        <p:cTn id="41" dur="1000" fill="hold"/>
                                        <p:tgtEl>
                                          <p:spTgt spid="3075"/>
                                        </p:tgtEl>
                                        <p:attrNameLst>
                                          <p:attrName>ppt_y</p:attrName>
                                        </p:attrNameLst>
                                      </p:cBhvr>
                                      <p:tavLst>
                                        <p:tav tm="0">
                                          <p:val>
                                            <p:strVal val="#ppt_y"/>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13" presetClass="entr" presetSubtype="16" fill="hold" grpId="0" nodeType="clickEffect">
                                  <p:stCondLst>
                                    <p:cond delay="0"/>
                                  </p:stCondLst>
                                  <p:childTnLst>
                                    <p:set>
                                      <p:cBhvr>
                                        <p:cTn id="45" dur="1" fill="hold">
                                          <p:stCondLst>
                                            <p:cond delay="0"/>
                                          </p:stCondLst>
                                        </p:cTn>
                                        <p:tgtEl>
                                          <p:spTgt spid="3092"/>
                                        </p:tgtEl>
                                        <p:attrNameLst>
                                          <p:attrName>style.visibility</p:attrName>
                                        </p:attrNameLst>
                                      </p:cBhvr>
                                      <p:to>
                                        <p:strVal val="visible"/>
                                      </p:to>
                                    </p:set>
                                    <p:animEffect transition="in" filter="plus(in)">
                                      <p:cBhvr>
                                        <p:cTn id="46" dur="1000"/>
                                        <p:tgtEl>
                                          <p:spTgt spid="3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nimBg="1"/>
      <p:bldP spid="3076" grpId="0" animBg="1"/>
      <p:bldP spid="68614" grpId="0"/>
      <p:bldP spid="68615" grpId="0" animBg="1"/>
      <p:bldP spid="68617" grpId="0" animBg="1"/>
      <p:bldP spid="68626" grpId="0"/>
      <p:bldP spid="68627" grpId="0"/>
      <p:bldP spid="309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zh-CN" altLang="en-US" smtClean="0"/>
              <a:t>池融资可接受的应收账款产品</a:t>
            </a:r>
          </a:p>
        </p:txBody>
      </p:sp>
      <p:sp>
        <p:nvSpPr>
          <p:cNvPr id="53251" name="Rectangle 3"/>
          <p:cNvSpPr>
            <a:spLocks noGrp="1" noChangeArrowheads="1"/>
          </p:cNvSpPr>
          <p:nvPr>
            <p:ph type="body" idx="1"/>
          </p:nvPr>
        </p:nvSpPr>
        <p:spPr/>
        <p:txBody>
          <a:bodyPr/>
          <a:lstStyle/>
          <a:p>
            <a:r>
              <a:rPr lang="zh-CN" altLang="en-US" smtClean="0"/>
              <a:t>国内综合保理</a:t>
            </a:r>
          </a:p>
          <a:p>
            <a:r>
              <a:rPr lang="zh-CN" altLang="en-US" smtClean="0"/>
              <a:t>国内商业发票贴现</a:t>
            </a:r>
          </a:p>
          <a:p>
            <a:r>
              <a:rPr lang="zh-CN" altLang="en-US" smtClean="0"/>
              <a:t>国内融信达</a:t>
            </a:r>
          </a:p>
          <a:p>
            <a:r>
              <a:rPr lang="zh-CN" altLang="en-US" smtClean="0"/>
              <a:t>融易达</a:t>
            </a:r>
          </a:p>
          <a:p>
            <a:r>
              <a:rPr lang="zh-CN" altLang="en-US" smtClean="0"/>
              <a:t>出口双保理</a:t>
            </a:r>
          </a:p>
          <a:p>
            <a:r>
              <a:rPr lang="zh-CN" altLang="en-US" smtClean="0"/>
              <a:t>出口商业发票贴现</a:t>
            </a:r>
          </a:p>
          <a:p>
            <a:r>
              <a:rPr lang="zh-CN" altLang="en-US" smtClean="0"/>
              <a:t>出口融信达 </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kumimoji="1" lang="zh-CN" altLang="zh-CN" b="0" smtClean="0"/>
              <a:t>池融资</a:t>
            </a:r>
            <a:r>
              <a:rPr kumimoji="1" lang="zh-CN" altLang="en-US" b="0" smtClean="0"/>
              <a:t>优势</a:t>
            </a:r>
            <a:r>
              <a:rPr kumimoji="1" lang="en-US" altLang="zh-CN" b="0" smtClean="0"/>
              <a:t>—</a:t>
            </a:r>
            <a:r>
              <a:rPr kumimoji="1" lang="zh-CN" altLang="en-US" b="0" smtClean="0"/>
              <a:t>融资期限</a:t>
            </a:r>
          </a:p>
        </p:txBody>
      </p:sp>
      <p:sp>
        <p:nvSpPr>
          <p:cNvPr id="18435" name="Text Box 8"/>
          <p:cNvSpPr txBox="1">
            <a:spLocks noChangeArrowheads="1"/>
          </p:cNvSpPr>
          <p:nvPr/>
        </p:nvSpPr>
        <p:spPr bwMode="auto">
          <a:xfrm>
            <a:off x="6248400" y="4991100"/>
            <a:ext cx="2743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eaLnBrk="1" hangingPunct="1">
              <a:spcBef>
                <a:spcPct val="50000"/>
              </a:spcBef>
            </a:pPr>
            <a:endParaRPr lang="zh-CN" altLang="en-US" b="1">
              <a:solidFill>
                <a:srgbClr val="000000"/>
              </a:solidFill>
              <a:latin typeface="楷体_GB2312" panose="02010609030101010101" pitchFamily="49" charset="-122"/>
              <a:ea typeface="楷体_GB2312" panose="02010609030101010101" pitchFamily="49" charset="-122"/>
            </a:endParaRPr>
          </a:p>
        </p:txBody>
      </p:sp>
      <p:sp>
        <p:nvSpPr>
          <p:cNvPr id="16389" name="Rectangle 9"/>
          <p:cNvSpPr>
            <a:spLocks noChangeArrowheads="1"/>
          </p:cNvSpPr>
          <p:nvPr/>
        </p:nvSpPr>
        <p:spPr bwMode="auto">
          <a:xfrm>
            <a:off x="5715000" y="2705100"/>
            <a:ext cx="3429000" cy="4027488"/>
          </a:xfrm>
          <a:prstGeom prst="rect">
            <a:avLst/>
          </a:prstGeom>
          <a:noFill/>
          <a:ln w="9525">
            <a:solidFill>
              <a:schemeClr val="bg1"/>
            </a:solidFill>
            <a:prstDash val="dashDot"/>
            <a:miter lim="800000"/>
            <a:headEnd/>
            <a:tailEnd/>
          </a:ln>
        </p:spPr>
        <p:txBody>
          <a:bodyPr>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just" eaLnBrk="1" hangingPunct="1">
              <a:spcBef>
                <a:spcPct val="65000"/>
              </a:spcBef>
              <a:buFont typeface="Wingdings" panose="05000000000000000000" pitchFamily="2" charset="2"/>
              <a:buChar char="l"/>
            </a:pPr>
            <a:r>
              <a:rPr lang="zh-CN" altLang="en-US" sz="1800" b="1">
                <a:solidFill>
                  <a:srgbClr val="4F4D52"/>
                </a:solidFill>
                <a:latin typeface="华文细黑" panose="02010600040101010101" pitchFamily="2" charset="-122"/>
                <a:ea typeface="华文细黑" panose="02010600040101010101" pitchFamily="2" charset="-122"/>
              </a:rPr>
              <a:t>单笔发票的融资期限仍与发票的赊销期（含宽限期）一致，单笔发票到期客户可选择继续提交发票维持融资水平或归还相应融资</a:t>
            </a:r>
          </a:p>
          <a:p>
            <a:pPr algn="just" eaLnBrk="1" hangingPunct="1">
              <a:spcBef>
                <a:spcPct val="65000"/>
              </a:spcBef>
              <a:buFont typeface="Wingdings" panose="05000000000000000000" pitchFamily="2" charset="2"/>
              <a:buChar char="l"/>
            </a:pPr>
            <a:r>
              <a:rPr lang="zh-CN" altLang="en-US" sz="1800" b="1">
                <a:solidFill>
                  <a:srgbClr val="4F4D52"/>
                </a:solidFill>
                <a:latin typeface="华文细黑" panose="02010600040101010101" pitchFamily="2" charset="-122"/>
                <a:ea typeface="华文细黑" panose="02010600040101010101" pitchFamily="2" charset="-122"/>
              </a:rPr>
              <a:t>发票在池内不断滚动，使融资余额</a:t>
            </a:r>
            <a:r>
              <a:rPr lang="en-US" altLang="zh-CN" sz="1800" b="1">
                <a:solidFill>
                  <a:srgbClr val="4F4D52"/>
                </a:solidFill>
                <a:latin typeface="华文细黑" panose="02010600040101010101" pitchFamily="2" charset="-122"/>
                <a:ea typeface="华文细黑" panose="02010600040101010101" pitchFamily="2" charset="-122"/>
              </a:rPr>
              <a:t>&lt;=</a:t>
            </a:r>
            <a:r>
              <a:rPr lang="zh-CN" altLang="en-US" sz="1800" b="1">
                <a:solidFill>
                  <a:srgbClr val="4F4D52"/>
                </a:solidFill>
                <a:latin typeface="华文细黑" panose="02010600040101010101" pitchFamily="2" charset="-122"/>
                <a:ea typeface="华文细黑" panose="02010600040101010101" pitchFamily="2" charset="-122"/>
              </a:rPr>
              <a:t>融资最高额，客户可持有融资；当融资余额</a:t>
            </a:r>
            <a:r>
              <a:rPr lang="en-US" altLang="zh-CN" sz="1800" b="1">
                <a:solidFill>
                  <a:srgbClr val="4F4D52"/>
                </a:solidFill>
                <a:latin typeface="华文细黑" panose="02010600040101010101" pitchFamily="2" charset="-122"/>
                <a:ea typeface="华文细黑" panose="02010600040101010101" pitchFamily="2" charset="-122"/>
              </a:rPr>
              <a:t>&gt;</a:t>
            </a:r>
            <a:r>
              <a:rPr lang="zh-CN" altLang="en-US" sz="1800" b="1">
                <a:solidFill>
                  <a:srgbClr val="4F4D52"/>
                </a:solidFill>
                <a:latin typeface="华文细黑" panose="02010600040101010101" pitchFamily="2" charset="-122"/>
                <a:ea typeface="华文细黑" panose="02010600040101010101" pitchFamily="2" charset="-122"/>
              </a:rPr>
              <a:t>融资最高额，客户应归还差额部分融资或替换发票</a:t>
            </a:r>
          </a:p>
          <a:p>
            <a:pPr algn="just" eaLnBrk="1" hangingPunct="1">
              <a:spcBef>
                <a:spcPct val="65000"/>
              </a:spcBef>
              <a:buFont typeface="Wingdings" panose="05000000000000000000" pitchFamily="2" charset="2"/>
              <a:buChar char="l"/>
            </a:pPr>
            <a:r>
              <a:rPr lang="zh-CN" altLang="en-US" sz="1800" b="1">
                <a:solidFill>
                  <a:srgbClr val="4F4D52"/>
                </a:solidFill>
                <a:latin typeface="华文细黑" panose="02010600040101010101" pitchFamily="2" charset="-122"/>
                <a:ea typeface="华文细黑" panose="02010600040101010101" pitchFamily="2" charset="-122"/>
              </a:rPr>
              <a:t>当备融资应收账款池的余额为</a:t>
            </a:r>
            <a:r>
              <a:rPr lang="en-US" altLang="zh-CN" sz="1800" b="1">
                <a:solidFill>
                  <a:srgbClr val="4F4D52"/>
                </a:solidFill>
                <a:latin typeface="华文细黑" panose="02010600040101010101" pitchFamily="2" charset="-122"/>
                <a:ea typeface="华文细黑" panose="02010600040101010101" pitchFamily="2" charset="-122"/>
              </a:rPr>
              <a:t>0</a:t>
            </a:r>
            <a:r>
              <a:rPr lang="zh-CN" altLang="en-US" sz="1800" b="1">
                <a:solidFill>
                  <a:srgbClr val="4F4D52"/>
                </a:solidFill>
                <a:latin typeface="华文细黑" panose="02010600040101010101" pitchFamily="2" charset="-122"/>
                <a:ea typeface="华文细黑" panose="02010600040101010101" pitchFamily="2" charset="-122"/>
              </a:rPr>
              <a:t>，客户应归还全部融资，融资到期</a:t>
            </a:r>
          </a:p>
        </p:txBody>
      </p:sp>
      <p:sp>
        <p:nvSpPr>
          <p:cNvPr id="18440" name="Oval 39"/>
          <p:cNvSpPr>
            <a:spLocks noChangeArrowheads="1"/>
          </p:cNvSpPr>
          <p:nvPr/>
        </p:nvSpPr>
        <p:spPr bwMode="auto">
          <a:xfrm>
            <a:off x="908050" y="3827463"/>
            <a:ext cx="2625725" cy="792162"/>
          </a:xfrm>
          <a:prstGeom prst="ellipse">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eaLnBrk="1" hangingPunct="1"/>
            <a:endParaRPr lang="zh-CN" altLang="zh-CN"/>
          </a:p>
        </p:txBody>
      </p:sp>
      <p:sp>
        <p:nvSpPr>
          <p:cNvPr id="18441" name="Rectangle 40"/>
          <p:cNvSpPr>
            <a:spLocks noChangeArrowheads="1"/>
          </p:cNvSpPr>
          <p:nvPr/>
        </p:nvSpPr>
        <p:spPr bwMode="auto">
          <a:xfrm>
            <a:off x="935038" y="2324100"/>
            <a:ext cx="3408362" cy="1863725"/>
          </a:xfrm>
          <a:prstGeom prst="rect">
            <a:avLst/>
          </a:prstGeom>
          <a:gradFill rotWithShape="1">
            <a:gsLst>
              <a:gs pos="0">
                <a:srgbClr val="B4F9FF"/>
              </a:gs>
              <a:gs pos="100000">
                <a:srgbClr val="FFFFFF">
                  <a:alpha val="0"/>
                </a:srgbClr>
              </a:gs>
            </a:gsLst>
            <a:lin ang="5400000" scaled="1"/>
          </a:gra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latinLnBrk="1" hangingPunct="1"/>
            <a:endParaRPr kumimoji="1" lang="zh-CN" altLang="zh-CN" b="1">
              <a:latin typeface="Gulim" panose="020B0600000101010101" pitchFamily="34" charset="-127"/>
              <a:ea typeface="Gulim" panose="020B0600000101010101" pitchFamily="34" charset="-127"/>
            </a:endParaRPr>
          </a:p>
        </p:txBody>
      </p:sp>
      <p:sp>
        <p:nvSpPr>
          <p:cNvPr id="18442" name="AutoShape 41"/>
          <p:cNvSpPr>
            <a:spLocks noChangeArrowheads="1"/>
          </p:cNvSpPr>
          <p:nvPr/>
        </p:nvSpPr>
        <p:spPr bwMode="auto">
          <a:xfrm>
            <a:off x="762000" y="1860550"/>
            <a:ext cx="3810000" cy="468313"/>
          </a:xfrm>
          <a:prstGeom prst="roundRect">
            <a:avLst>
              <a:gd name="adj" fmla="val 50000"/>
            </a:avLst>
          </a:prstGeom>
          <a:gradFill rotWithShape="1">
            <a:gsLst>
              <a:gs pos="0">
                <a:srgbClr val="60C2DF"/>
              </a:gs>
              <a:gs pos="100000">
                <a:srgbClr val="7D94C4"/>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latinLnBrk="1" hangingPunct="1"/>
            <a:endParaRPr kumimoji="1" lang="zh-CN" altLang="zh-CN" b="1">
              <a:latin typeface="Gulim" panose="020B0600000101010101" pitchFamily="34" charset="-127"/>
              <a:ea typeface="Gulim" panose="020B0600000101010101" pitchFamily="34" charset="-127"/>
            </a:endParaRPr>
          </a:p>
        </p:txBody>
      </p:sp>
      <p:sp>
        <p:nvSpPr>
          <p:cNvPr id="11" name="AutoShape 42"/>
          <p:cNvSpPr>
            <a:spLocks noChangeArrowheads="1"/>
          </p:cNvSpPr>
          <p:nvPr/>
        </p:nvSpPr>
        <p:spPr bwMode="auto">
          <a:xfrm>
            <a:off x="762000" y="1790700"/>
            <a:ext cx="3810000" cy="381000"/>
          </a:xfrm>
          <a:prstGeom prst="roundRect">
            <a:avLst>
              <a:gd name="adj" fmla="val 50000"/>
            </a:avLst>
          </a:prstGeom>
          <a:gradFill rotWithShape="1">
            <a:gsLst>
              <a:gs pos="0">
                <a:schemeClr val="bg1">
                  <a:alpha val="0"/>
                </a:schemeClr>
              </a:gs>
              <a:gs pos="50000">
                <a:srgbClr val="FFFFFF">
                  <a:alpha val="50000"/>
                </a:srgbClr>
              </a:gs>
              <a:gs pos="100000">
                <a:schemeClr val="bg1">
                  <a:alpha val="0"/>
                </a:schemeClr>
              </a:gs>
            </a:gsLst>
            <a:lin ang="5400000" scaled="1"/>
          </a:gradFill>
          <a:ln w="9525" algn="ctr">
            <a:noFill/>
            <a:round/>
            <a:headEnd/>
            <a:tailEnd/>
          </a:ln>
          <a:effectLst/>
        </p:spPr>
        <p:txBody>
          <a:bodyPr wrap="none" anchor="ctr"/>
          <a:lstStyle/>
          <a:p>
            <a:pPr algn="ctr" latinLnBrk="1">
              <a:defRPr/>
            </a:pPr>
            <a:endParaRPr kumimoji="1" lang="zh-CN" altLang="zh-CN" b="1">
              <a:latin typeface="굴림" pitchFamily="34" charset="-127"/>
              <a:ea typeface="굴림" pitchFamily="34" charset="-127"/>
            </a:endParaRPr>
          </a:p>
        </p:txBody>
      </p:sp>
      <p:sp>
        <p:nvSpPr>
          <p:cNvPr id="18444" name="Text Box 51"/>
          <p:cNvSpPr txBox="1">
            <a:spLocks noChangeArrowheads="1"/>
          </p:cNvSpPr>
          <p:nvPr/>
        </p:nvSpPr>
        <p:spPr bwMode="auto">
          <a:xfrm>
            <a:off x="990600" y="1866900"/>
            <a:ext cx="3276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just" eaLnBrk="1" hangingPunct="1">
              <a:spcBef>
                <a:spcPct val="50000"/>
              </a:spcBef>
            </a:pPr>
            <a:r>
              <a:rPr lang="zh-CN" altLang="en-US" sz="2000" b="1">
                <a:solidFill>
                  <a:srgbClr val="000000"/>
                </a:solidFill>
                <a:latin typeface="华文细黑" panose="02010600040101010101" pitchFamily="2" charset="-122"/>
                <a:ea typeface="华文细黑" panose="02010600040101010101" pitchFamily="2" charset="-122"/>
              </a:rPr>
              <a:t>单笔融资模式下的融资期限</a:t>
            </a:r>
          </a:p>
        </p:txBody>
      </p:sp>
      <p:sp>
        <p:nvSpPr>
          <p:cNvPr id="18443" name="Text Box 53"/>
          <p:cNvSpPr txBox="1">
            <a:spLocks noChangeArrowheads="1"/>
          </p:cNvSpPr>
          <p:nvPr/>
        </p:nvSpPr>
        <p:spPr bwMode="auto">
          <a:xfrm>
            <a:off x="914400" y="2781300"/>
            <a:ext cx="3429000" cy="2016125"/>
          </a:xfrm>
          <a:prstGeom prst="rect">
            <a:avLst/>
          </a:prstGeom>
          <a:noFill/>
          <a:ln w="9525" algn="ctr">
            <a:noFill/>
            <a:miter lim="800000"/>
            <a:headEnd/>
            <a:tailEnd/>
          </a:ln>
        </p:spPr>
        <p:txBody>
          <a:bodyPr>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just" eaLnBrk="1" hangingPunct="1">
              <a:spcBef>
                <a:spcPct val="50000"/>
              </a:spcBef>
              <a:buFont typeface="Wingdings" panose="05000000000000000000" pitchFamily="2" charset="2"/>
              <a:buChar char="l"/>
            </a:pPr>
            <a:r>
              <a:rPr lang="zh-CN" altLang="en-US" sz="1800" b="1">
                <a:solidFill>
                  <a:srgbClr val="4F4D52"/>
                </a:solidFill>
                <a:latin typeface="华文细黑" panose="02010600040101010101" pitchFamily="2" charset="-122"/>
                <a:ea typeface="华文细黑" panose="02010600040101010101" pitchFamily="2" charset="-122"/>
              </a:rPr>
              <a:t>融资与应收账款（发票）笔笔对应</a:t>
            </a:r>
            <a:endParaRPr lang="en-US" altLang="zh-CN" sz="1800" b="1">
              <a:solidFill>
                <a:srgbClr val="4F4D52"/>
              </a:solidFill>
              <a:latin typeface="华文细黑" panose="02010600040101010101" pitchFamily="2" charset="-122"/>
              <a:ea typeface="华文细黑" panose="02010600040101010101" pitchFamily="2" charset="-122"/>
            </a:endParaRPr>
          </a:p>
          <a:p>
            <a:pPr algn="just" eaLnBrk="1" hangingPunct="1">
              <a:spcBef>
                <a:spcPct val="50000"/>
              </a:spcBef>
              <a:buFont typeface="Wingdings" panose="05000000000000000000" pitchFamily="2" charset="2"/>
              <a:buChar char="l"/>
            </a:pPr>
            <a:r>
              <a:rPr lang="zh-CN" altLang="en-US" sz="1800" b="1">
                <a:solidFill>
                  <a:srgbClr val="4F4D52"/>
                </a:solidFill>
                <a:latin typeface="华文细黑" panose="02010600040101010101" pitchFamily="2" charset="-122"/>
                <a:ea typeface="华文细黑" panose="02010600040101010101" pitchFamily="2" charset="-122"/>
              </a:rPr>
              <a:t>单笔发票转让，相应发放融资，单笔发票到期，买方付款，相应融资及利息随之收回</a:t>
            </a:r>
            <a:endParaRPr lang="en-US" altLang="zh-CN" sz="1800" b="1">
              <a:solidFill>
                <a:srgbClr val="4F4D52"/>
              </a:solidFill>
              <a:latin typeface="华文细黑" panose="02010600040101010101" pitchFamily="2" charset="-122"/>
              <a:ea typeface="华文细黑" panose="02010600040101010101" pitchFamily="2" charset="-122"/>
            </a:endParaRPr>
          </a:p>
          <a:p>
            <a:pPr algn="just" eaLnBrk="1" hangingPunct="1">
              <a:spcBef>
                <a:spcPct val="50000"/>
              </a:spcBef>
              <a:buFont typeface="Wingdings" panose="05000000000000000000" pitchFamily="2" charset="2"/>
              <a:buChar char="l"/>
            </a:pPr>
            <a:r>
              <a:rPr lang="zh-CN" altLang="en-US" sz="1800" b="1">
                <a:solidFill>
                  <a:srgbClr val="4F4D52"/>
                </a:solidFill>
                <a:latin typeface="华文细黑" panose="02010600040101010101" pitchFamily="2" charset="-122"/>
                <a:ea typeface="华文细黑" panose="02010600040101010101" pitchFamily="2" charset="-122"/>
              </a:rPr>
              <a:t>融资期限与发票赊销期一致</a:t>
            </a:r>
          </a:p>
        </p:txBody>
      </p:sp>
      <p:grpSp>
        <p:nvGrpSpPr>
          <p:cNvPr id="18446" name="组合 17"/>
          <p:cNvGrpSpPr>
            <a:grpSpLocks/>
          </p:cNvGrpSpPr>
          <p:nvPr/>
        </p:nvGrpSpPr>
        <p:grpSpPr bwMode="auto">
          <a:xfrm>
            <a:off x="5410200" y="1866900"/>
            <a:ext cx="3962400" cy="1882775"/>
            <a:chOff x="5339976" y="2095500"/>
            <a:chExt cx="3651624" cy="1882775"/>
          </a:xfrm>
        </p:grpSpPr>
        <p:sp>
          <p:nvSpPr>
            <p:cNvPr id="18447" name="Rectangle 45"/>
            <p:cNvSpPr>
              <a:spLocks noChangeArrowheads="1"/>
            </p:cNvSpPr>
            <p:nvPr/>
          </p:nvSpPr>
          <p:spPr bwMode="auto">
            <a:xfrm>
              <a:off x="5562600" y="2324100"/>
              <a:ext cx="3276600" cy="1654175"/>
            </a:xfrm>
            <a:prstGeom prst="rect">
              <a:avLst/>
            </a:prstGeom>
            <a:gradFill rotWithShape="1">
              <a:gsLst>
                <a:gs pos="0">
                  <a:srgbClr val="AEA8EE"/>
                </a:gs>
                <a:gs pos="100000">
                  <a:srgbClr val="FFFFFF">
                    <a:alpha val="0"/>
                  </a:srgbClr>
                </a:gs>
              </a:gsLst>
              <a:lin ang="5400000" scaled="1"/>
            </a:gra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eaLnBrk="1" hangingPunct="1"/>
              <a:endParaRPr lang="zh-CN" altLang="zh-CN"/>
            </a:p>
          </p:txBody>
        </p:sp>
        <p:sp>
          <p:nvSpPr>
            <p:cNvPr id="18448" name="AutoShape 46"/>
            <p:cNvSpPr>
              <a:spLocks noChangeArrowheads="1"/>
            </p:cNvSpPr>
            <p:nvPr/>
          </p:nvSpPr>
          <p:spPr bwMode="auto">
            <a:xfrm>
              <a:off x="5410200" y="2095500"/>
              <a:ext cx="3581400" cy="468313"/>
            </a:xfrm>
            <a:prstGeom prst="roundRect">
              <a:avLst>
                <a:gd name="adj" fmla="val 50000"/>
              </a:avLst>
            </a:prstGeom>
            <a:gradFill rotWithShape="1">
              <a:gsLst>
                <a:gs pos="0">
                  <a:srgbClr val="AB82BF"/>
                </a:gs>
                <a:gs pos="100000">
                  <a:srgbClr val="9D7AE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eaLnBrk="1" hangingPunct="1"/>
              <a:endParaRPr lang="zh-CN" altLang="zh-CN"/>
            </a:p>
          </p:txBody>
        </p:sp>
        <p:sp>
          <p:nvSpPr>
            <p:cNvPr id="19" name="AutoShape 47"/>
            <p:cNvSpPr>
              <a:spLocks noChangeArrowheads="1"/>
            </p:cNvSpPr>
            <p:nvPr/>
          </p:nvSpPr>
          <p:spPr bwMode="auto">
            <a:xfrm>
              <a:off x="5339976" y="2095500"/>
              <a:ext cx="3651624" cy="304800"/>
            </a:xfrm>
            <a:prstGeom prst="roundRect">
              <a:avLst>
                <a:gd name="adj" fmla="val 50000"/>
              </a:avLst>
            </a:prstGeom>
            <a:gradFill rotWithShape="1">
              <a:gsLst>
                <a:gs pos="0">
                  <a:schemeClr val="bg1">
                    <a:alpha val="0"/>
                  </a:schemeClr>
                </a:gs>
                <a:gs pos="50000">
                  <a:srgbClr val="FFFFFF">
                    <a:alpha val="50000"/>
                  </a:srgbClr>
                </a:gs>
                <a:gs pos="100000">
                  <a:schemeClr val="bg1">
                    <a:alpha val="0"/>
                  </a:schemeClr>
                </a:gs>
              </a:gsLst>
              <a:lin ang="5400000" scaled="1"/>
            </a:gradFill>
            <a:ln w="9525" algn="ctr">
              <a:noFill/>
              <a:round/>
              <a:headEnd/>
              <a:tailEnd/>
            </a:ln>
            <a:effectLst/>
          </p:spPr>
          <p:txBody>
            <a:bodyPr wrap="none" anchor="ctr"/>
            <a:lstStyle/>
            <a:p>
              <a:pPr>
                <a:defRPr/>
              </a:pPr>
              <a:endParaRPr lang="zh-CN" altLang="en-US"/>
            </a:p>
          </p:txBody>
        </p:sp>
        <p:sp>
          <p:nvSpPr>
            <p:cNvPr id="18450" name="Text Box 52"/>
            <p:cNvSpPr txBox="1">
              <a:spLocks noChangeArrowheads="1"/>
            </p:cNvSpPr>
            <p:nvPr/>
          </p:nvSpPr>
          <p:spPr bwMode="auto">
            <a:xfrm>
              <a:off x="6611624" y="2095500"/>
              <a:ext cx="14670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90000"/>
                </a:lnSpc>
              </a:pPr>
              <a:r>
                <a:rPr kumimoji="1" lang="zh-CN" altLang="en-US" sz="2000" b="1">
                  <a:solidFill>
                    <a:srgbClr val="002060"/>
                  </a:solidFill>
                  <a:latin typeface="华文细黑" panose="02010600040101010101" pitchFamily="2" charset="-122"/>
                  <a:ea typeface="华文细黑" panose="02010600040101010101" pitchFamily="2" charset="-122"/>
                </a:rPr>
                <a:t>池融资期限</a:t>
              </a:r>
              <a:endParaRPr kumimoji="1" lang="en-US" altLang="ko-KR" sz="2000" b="1">
                <a:solidFill>
                  <a:srgbClr val="002060"/>
                </a:solidFill>
                <a:latin typeface="华文细黑" panose="02010600040101010101" pitchFamily="2" charset="-122"/>
                <a:ea typeface="华文细黑" panose="0201060004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40"/>
                                        </p:tgtEl>
                                        <p:attrNameLst>
                                          <p:attrName>style.visibility</p:attrName>
                                        </p:attrNameLst>
                                      </p:cBhvr>
                                      <p:to>
                                        <p:strVal val="visible"/>
                                      </p:to>
                                    </p:set>
                                    <p:animEffect transition="in" filter="blinds(horizontal)">
                                      <p:cBhvr>
                                        <p:cTn id="7" dur="1000"/>
                                        <p:tgtEl>
                                          <p:spTgt spid="1844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8441"/>
                                        </p:tgtEl>
                                        <p:attrNameLst>
                                          <p:attrName>style.visibility</p:attrName>
                                        </p:attrNameLst>
                                      </p:cBhvr>
                                      <p:to>
                                        <p:strVal val="visible"/>
                                      </p:to>
                                    </p:set>
                                    <p:animEffect transition="in" filter="blinds(horizontal)">
                                      <p:cBhvr>
                                        <p:cTn id="10" dur="1000"/>
                                        <p:tgtEl>
                                          <p:spTgt spid="18441"/>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8442"/>
                                        </p:tgtEl>
                                        <p:attrNameLst>
                                          <p:attrName>style.visibility</p:attrName>
                                        </p:attrNameLst>
                                      </p:cBhvr>
                                      <p:to>
                                        <p:strVal val="visible"/>
                                      </p:to>
                                    </p:set>
                                    <p:animEffect transition="in" filter="blinds(horizontal)">
                                      <p:cBhvr>
                                        <p:cTn id="13" dur="1000"/>
                                        <p:tgtEl>
                                          <p:spTgt spid="18442"/>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1000"/>
                                        <p:tgtEl>
                                          <p:spTgt spid="11"/>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linds(horizontal)">
                                      <p:cBhvr>
                                        <p:cTn id="19" dur="1000"/>
                                        <p:tgtEl>
                                          <p:spTgt spid="18444"/>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8443"/>
                                        </p:tgtEl>
                                        <p:attrNameLst>
                                          <p:attrName>style.visibility</p:attrName>
                                        </p:attrNameLst>
                                      </p:cBhvr>
                                      <p:to>
                                        <p:strVal val="visible"/>
                                      </p:to>
                                    </p:set>
                                    <p:animEffect transition="in" filter="blinds(horizontal)">
                                      <p:cBhvr>
                                        <p:cTn id="22" dur="1000"/>
                                        <p:tgtEl>
                                          <p:spTgt spid="1844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nodePh="1">
                                  <p:stCondLst>
                                    <p:cond delay="0"/>
                                  </p:stCondLst>
                                  <p:endCondLst>
                                    <p:cond evt="begin" delay="0">
                                      <p:tn val="25"/>
                                    </p:cond>
                                  </p:endCondLst>
                                  <p:childTnLst>
                                    <p:set>
                                      <p:cBhvr>
                                        <p:cTn id="26" dur="1" fill="hold">
                                          <p:stCondLst>
                                            <p:cond delay="0"/>
                                          </p:stCondLst>
                                        </p:cTn>
                                        <p:tgtEl>
                                          <p:spTgt spid="18435"/>
                                        </p:tgtEl>
                                        <p:attrNameLst>
                                          <p:attrName>style.visibility</p:attrName>
                                        </p:attrNameLst>
                                      </p:cBhvr>
                                      <p:to>
                                        <p:strVal val="visible"/>
                                      </p:to>
                                    </p:set>
                                    <p:animEffect transition="in" filter="blinds(horizontal)">
                                      <p:cBhvr>
                                        <p:cTn id="27" dur="1000"/>
                                        <p:tgtEl>
                                          <p:spTgt spid="18435"/>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6389"/>
                                        </p:tgtEl>
                                        <p:attrNameLst>
                                          <p:attrName>style.visibility</p:attrName>
                                        </p:attrNameLst>
                                      </p:cBhvr>
                                      <p:to>
                                        <p:strVal val="visible"/>
                                      </p:to>
                                    </p:set>
                                    <p:animEffect transition="in" filter="blinds(horizontal)">
                                      <p:cBhvr>
                                        <p:cTn id="30" dur="1000"/>
                                        <p:tgtEl>
                                          <p:spTgt spid="16389"/>
                                        </p:tgtEl>
                                      </p:cBhvr>
                                    </p:animEffect>
                                  </p:childTnLst>
                                </p:cTn>
                              </p:par>
                              <p:par>
                                <p:cTn id="31" presetID="3" presetClass="entr" presetSubtype="10" fill="hold" nodeType="withEffect">
                                  <p:stCondLst>
                                    <p:cond delay="0"/>
                                  </p:stCondLst>
                                  <p:childTnLst>
                                    <p:set>
                                      <p:cBhvr>
                                        <p:cTn id="32" dur="1" fill="hold">
                                          <p:stCondLst>
                                            <p:cond delay="0"/>
                                          </p:stCondLst>
                                        </p:cTn>
                                        <p:tgtEl>
                                          <p:spTgt spid="18446"/>
                                        </p:tgtEl>
                                        <p:attrNameLst>
                                          <p:attrName>style.visibility</p:attrName>
                                        </p:attrNameLst>
                                      </p:cBhvr>
                                      <p:to>
                                        <p:strVal val="visible"/>
                                      </p:to>
                                    </p:set>
                                    <p:animEffect transition="in" filter="blinds(horizontal)">
                                      <p:cBhvr>
                                        <p:cTn id="33" dur="1000"/>
                                        <p:tgtEl>
                                          <p:spTgt spid="18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6389" grpId="0" animBg="1"/>
      <p:bldP spid="18440" grpId="0" animBg="1"/>
      <p:bldP spid="18441" grpId="0" animBg="1"/>
      <p:bldP spid="18442" grpId="0" animBg="1"/>
      <p:bldP spid="11" grpId="0" animBg="1"/>
      <p:bldP spid="18444" grpId="0"/>
      <p:bldP spid="1844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a:xfrm>
            <a:off x="765175" y="342900"/>
            <a:ext cx="8653463" cy="685800"/>
          </a:xfrm>
        </p:spPr>
        <p:txBody>
          <a:bodyPr anchor="ctr"/>
          <a:lstStyle/>
          <a:p>
            <a:r>
              <a:rPr kumimoji="1" lang="zh-CN" altLang="en-US" b="0" smtClean="0"/>
              <a:t>池</a:t>
            </a:r>
            <a:r>
              <a:rPr kumimoji="1" lang="zh-CN" altLang="zh-CN" b="0" smtClean="0"/>
              <a:t>融资业务</a:t>
            </a:r>
            <a:r>
              <a:rPr kumimoji="1" lang="zh-CN" altLang="en-US" b="0" smtClean="0"/>
              <a:t>优势</a:t>
            </a:r>
            <a:endParaRPr lang="zh-CN" altLang="en-US" smtClean="0"/>
          </a:p>
        </p:txBody>
      </p:sp>
      <p:sp>
        <p:nvSpPr>
          <p:cNvPr id="6" name="AutoShape 2"/>
          <p:cNvSpPr>
            <a:spLocks noChangeArrowheads="1"/>
          </p:cNvSpPr>
          <p:nvPr/>
        </p:nvSpPr>
        <p:spPr bwMode="auto">
          <a:xfrm>
            <a:off x="1752600" y="3708400"/>
            <a:ext cx="3048000" cy="3035300"/>
          </a:xfrm>
          <a:prstGeom prst="roundRect">
            <a:avLst>
              <a:gd name="adj" fmla="val 13745"/>
            </a:avLst>
          </a:prstGeom>
          <a:noFill/>
          <a:ln w="38100">
            <a:solidFill>
              <a:schemeClr val="bg2"/>
            </a:solidFill>
            <a:round/>
            <a:headEnd/>
            <a:tailEnd/>
          </a:ln>
          <a:effectLst/>
        </p:spPr>
        <p:txBody>
          <a:bodyPr anchor="ctr"/>
          <a:lstStyle/>
          <a:p>
            <a:pPr eaLnBrk="0" hangingPunct="0">
              <a:lnSpc>
                <a:spcPct val="110000"/>
              </a:lnSpc>
              <a:spcBef>
                <a:spcPct val="50000"/>
              </a:spcBef>
              <a:buFont typeface="Wingdings" pitchFamily="2" charset="2"/>
              <a:buNone/>
              <a:defRPr/>
            </a:pPr>
            <a:r>
              <a:rPr lang="zh-CN" altLang="en-US" sz="2000" b="1" dirty="0">
                <a:solidFill>
                  <a:schemeClr val="accent4">
                    <a:lumMod val="50000"/>
                  </a:schemeClr>
                </a:solidFill>
                <a:latin typeface="华文细黑" pitchFamily="2" charset="-122"/>
                <a:ea typeface="华文细黑" pitchFamily="2" charset="-122"/>
              </a:rPr>
              <a:t>设立备融资应收账款池管理融资，通过监控发票入池、出池情形，计算池的余额， 以</a:t>
            </a:r>
            <a:r>
              <a:rPr lang="zh-CN" altLang="en-US" sz="2000" b="1" i="1" dirty="0">
                <a:solidFill>
                  <a:schemeClr val="accent1">
                    <a:lumMod val="50000"/>
                  </a:schemeClr>
                </a:solidFill>
                <a:latin typeface="华文细黑" pitchFamily="2" charset="-122"/>
                <a:ea typeface="华文细黑" pitchFamily="2" charset="-122"/>
              </a:rPr>
              <a:t>池的余额</a:t>
            </a:r>
            <a:r>
              <a:rPr lang="zh-CN" altLang="en-US" sz="2000" b="1" dirty="0">
                <a:solidFill>
                  <a:schemeClr val="accent4">
                    <a:lumMod val="50000"/>
                  </a:schemeClr>
                </a:solidFill>
                <a:latin typeface="华文细黑" pitchFamily="2" charset="-122"/>
                <a:ea typeface="华文细黑" pitchFamily="2" charset="-122"/>
              </a:rPr>
              <a:t>确定为客户提供的融资最高额</a:t>
            </a:r>
            <a:endParaRPr lang="en-US" altLang="zh-CN" sz="2000" b="1" dirty="0">
              <a:solidFill>
                <a:schemeClr val="accent4">
                  <a:lumMod val="50000"/>
                </a:schemeClr>
              </a:solidFill>
              <a:latin typeface="Verdana" pitchFamily="34" charset="0"/>
              <a:ea typeface="宋体" pitchFamily="2" charset="-122"/>
            </a:endParaRPr>
          </a:p>
        </p:txBody>
      </p:sp>
      <p:sp>
        <p:nvSpPr>
          <p:cNvPr id="8" name="AutoShape 4"/>
          <p:cNvSpPr>
            <a:spLocks noChangeArrowheads="1"/>
          </p:cNvSpPr>
          <p:nvPr/>
        </p:nvSpPr>
        <p:spPr bwMode="auto">
          <a:xfrm>
            <a:off x="5657850" y="3695700"/>
            <a:ext cx="2952750" cy="3048000"/>
          </a:xfrm>
          <a:prstGeom prst="roundRect">
            <a:avLst>
              <a:gd name="adj" fmla="val 13745"/>
            </a:avLst>
          </a:prstGeom>
          <a:noFill/>
          <a:ln w="38100">
            <a:solidFill>
              <a:schemeClr val="bg2"/>
            </a:solidFill>
            <a:round/>
            <a:headEnd/>
            <a:tailEnd/>
          </a:ln>
          <a:effectLst/>
        </p:spPr>
        <p:txBody>
          <a:bodyPr anchor="ctr"/>
          <a:lstStyle/>
          <a:p>
            <a:pPr eaLnBrk="0" hangingPunct="0">
              <a:lnSpc>
                <a:spcPct val="110000"/>
              </a:lnSpc>
              <a:spcBef>
                <a:spcPct val="50000"/>
              </a:spcBef>
              <a:buFont typeface="Wingdings" pitchFamily="2" charset="2"/>
              <a:buNone/>
              <a:defRPr/>
            </a:pPr>
            <a:r>
              <a:rPr lang="zh-CN" altLang="en-US" sz="2000" b="1" dirty="0">
                <a:solidFill>
                  <a:schemeClr val="accent4">
                    <a:lumMod val="50000"/>
                  </a:schemeClr>
                </a:solidFill>
                <a:latin typeface="华文细黑" pitchFamily="2" charset="-122"/>
                <a:ea typeface="华文细黑" pitchFamily="2" charset="-122"/>
              </a:rPr>
              <a:t>融资期限取决于备融资应收账款池</a:t>
            </a:r>
            <a:r>
              <a:rPr lang="zh-CN" altLang="en-US" sz="2000" b="1" i="1" dirty="0">
                <a:solidFill>
                  <a:schemeClr val="accent6">
                    <a:lumMod val="50000"/>
                  </a:schemeClr>
                </a:solidFill>
                <a:latin typeface="华文细黑" pitchFamily="2" charset="-122"/>
                <a:ea typeface="华文细黑" pitchFamily="2" charset="-122"/>
              </a:rPr>
              <a:t>余额的情况</a:t>
            </a:r>
            <a:r>
              <a:rPr lang="zh-CN" altLang="en-US" sz="2000" b="1" dirty="0">
                <a:solidFill>
                  <a:schemeClr val="accent4">
                    <a:lumMod val="50000"/>
                  </a:schemeClr>
                </a:solidFill>
                <a:latin typeface="华文细黑" pitchFamily="2" charset="-122"/>
                <a:ea typeface="华文细黑" pitchFamily="2" charset="-122"/>
              </a:rPr>
              <a:t>，融资归还金额取决于融资余额与融资最高额的差额</a:t>
            </a:r>
            <a:endParaRPr lang="en-US" altLang="zh-CN" sz="2000" b="1" dirty="0">
              <a:solidFill>
                <a:schemeClr val="accent4">
                  <a:lumMod val="50000"/>
                </a:schemeClr>
              </a:solidFill>
              <a:latin typeface="华文细黑" pitchFamily="2" charset="-122"/>
              <a:ea typeface="华文细黑" pitchFamily="2" charset="-122"/>
            </a:endParaRPr>
          </a:p>
        </p:txBody>
      </p:sp>
      <p:grpSp>
        <p:nvGrpSpPr>
          <p:cNvPr id="9245" name="Group 29"/>
          <p:cNvGrpSpPr>
            <a:grpSpLocks/>
          </p:cNvGrpSpPr>
          <p:nvPr/>
        </p:nvGrpSpPr>
        <p:grpSpPr bwMode="auto">
          <a:xfrm>
            <a:off x="1905000" y="1104900"/>
            <a:ext cx="2663825" cy="2409825"/>
            <a:chOff x="1200" y="696"/>
            <a:chExt cx="1678" cy="1518"/>
          </a:xfrm>
        </p:grpSpPr>
        <p:sp>
          <p:nvSpPr>
            <p:cNvPr id="22" name="Oval 23"/>
            <p:cNvSpPr>
              <a:spLocks noChangeArrowheads="1"/>
            </p:cNvSpPr>
            <p:nvPr/>
          </p:nvSpPr>
          <p:spPr bwMode="gray">
            <a:xfrm>
              <a:off x="1200" y="696"/>
              <a:ext cx="1678" cy="1518"/>
            </a:xfrm>
            <a:prstGeom prst="ellipse">
              <a:avLst/>
            </a:prstGeom>
            <a:gradFill rotWithShape="1">
              <a:gsLst>
                <a:gs pos="0">
                  <a:schemeClr val="accent1">
                    <a:gamma/>
                    <a:tint val="0"/>
                    <a:invGamma/>
                  </a:schemeClr>
                </a:gs>
                <a:gs pos="50000">
                  <a:schemeClr val="accent1"/>
                </a:gs>
                <a:gs pos="100000">
                  <a:schemeClr val="accent1">
                    <a:gamma/>
                    <a:tint val="0"/>
                    <a:invGamma/>
                  </a:schemeClr>
                </a:gs>
              </a:gsLst>
              <a:lin ang="2700000" scaled="1"/>
            </a:gradFill>
            <a:ln w="38100" algn="ctr">
              <a:noFill/>
              <a:round/>
              <a:headEnd/>
              <a:tailEnd/>
            </a:ln>
            <a:effectLst/>
          </p:spPr>
          <p:txBody>
            <a:bodyPr wrap="none" anchor="ctr">
              <a:spAutoFit/>
            </a:bodyPr>
            <a:lstStyle/>
            <a:p>
              <a:pPr algn="ctr">
                <a:lnSpc>
                  <a:spcPct val="110000"/>
                </a:lnSpc>
                <a:spcBef>
                  <a:spcPct val="50000"/>
                </a:spcBef>
                <a:buFont typeface="Wingdings" pitchFamily="2" charset="2"/>
                <a:buNone/>
                <a:defRPr/>
              </a:pPr>
              <a:endParaRPr lang="zh-CN" altLang="en-US"/>
            </a:p>
          </p:txBody>
        </p:sp>
        <p:sp>
          <p:nvSpPr>
            <p:cNvPr id="23" name="Oval 24"/>
            <p:cNvSpPr>
              <a:spLocks noChangeArrowheads="1"/>
            </p:cNvSpPr>
            <p:nvPr/>
          </p:nvSpPr>
          <p:spPr bwMode="gray">
            <a:xfrm>
              <a:off x="1200" y="696"/>
              <a:ext cx="1678" cy="1518"/>
            </a:xfrm>
            <a:prstGeom prst="ellipse">
              <a:avLst/>
            </a:prstGeom>
            <a:gradFill rotWithShape="1">
              <a:gsLst>
                <a:gs pos="0">
                  <a:schemeClr val="accent1">
                    <a:alpha val="32001"/>
                  </a:schemeClr>
                </a:gs>
                <a:gs pos="100000">
                  <a:schemeClr val="accent1">
                    <a:gamma/>
                    <a:shade val="46275"/>
                    <a:invGamma/>
                  </a:schemeClr>
                </a:gs>
              </a:gsLst>
              <a:lin ang="2700000" scaled="1"/>
            </a:gradFill>
            <a:ln w="38100" algn="ctr">
              <a:noFill/>
              <a:round/>
              <a:headEnd/>
              <a:tailEnd/>
            </a:ln>
            <a:effectLst/>
          </p:spPr>
          <p:txBody>
            <a:bodyPr wrap="none" anchor="ctr">
              <a:spAutoFit/>
            </a:bodyPr>
            <a:lstStyle/>
            <a:p>
              <a:pPr algn="ctr">
                <a:lnSpc>
                  <a:spcPct val="110000"/>
                </a:lnSpc>
                <a:spcBef>
                  <a:spcPct val="50000"/>
                </a:spcBef>
                <a:buFont typeface="Wingdings" pitchFamily="2" charset="2"/>
                <a:buNone/>
                <a:defRPr/>
              </a:pPr>
              <a:endParaRPr lang="zh-CN" altLang="en-US"/>
            </a:p>
          </p:txBody>
        </p:sp>
        <p:sp>
          <p:nvSpPr>
            <p:cNvPr id="24" name="Oval 25"/>
            <p:cNvSpPr>
              <a:spLocks noChangeArrowheads="1"/>
            </p:cNvSpPr>
            <p:nvPr/>
          </p:nvSpPr>
          <p:spPr bwMode="gray">
            <a:xfrm>
              <a:off x="1310" y="795"/>
              <a:ext cx="1458" cy="1319"/>
            </a:xfrm>
            <a:prstGeom prst="ellipse">
              <a:avLst/>
            </a:prstGeom>
            <a:gradFill rotWithShape="1">
              <a:gsLst>
                <a:gs pos="0">
                  <a:schemeClr val="accent1">
                    <a:gamma/>
                    <a:shade val="54118"/>
                    <a:invGamma/>
                  </a:schemeClr>
                </a:gs>
                <a:gs pos="50000">
                  <a:schemeClr val="accent1"/>
                </a:gs>
                <a:gs pos="100000">
                  <a:schemeClr val="accent1">
                    <a:gamma/>
                    <a:shade val="54118"/>
                    <a:invGamma/>
                  </a:schemeClr>
                </a:gs>
              </a:gsLst>
              <a:lin ang="18900000" scaled="1"/>
            </a:gradFill>
            <a:ln w="38100" algn="ctr">
              <a:noFill/>
              <a:round/>
              <a:headEnd/>
              <a:tailEnd/>
            </a:ln>
            <a:effectLst/>
          </p:spPr>
          <p:txBody>
            <a:bodyPr anchor="ctr">
              <a:spAutoFit/>
            </a:bodyPr>
            <a:lstStyle/>
            <a:p>
              <a:pPr algn="ctr">
                <a:lnSpc>
                  <a:spcPct val="110000"/>
                </a:lnSpc>
                <a:spcBef>
                  <a:spcPct val="50000"/>
                </a:spcBef>
                <a:buFont typeface="Wingdings" pitchFamily="2" charset="2"/>
                <a:buNone/>
                <a:defRPr/>
              </a:pPr>
              <a:endParaRPr lang="zh-CN" altLang="en-US"/>
            </a:p>
          </p:txBody>
        </p:sp>
        <p:sp>
          <p:nvSpPr>
            <p:cNvPr id="25" name="Oval 26"/>
            <p:cNvSpPr>
              <a:spLocks noChangeArrowheads="1"/>
            </p:cNvSpPr>
            <p:nvPr/>
          </p:nvSpPr>
          <p:spPr bwMode="gray">
            <a:xfrm>
              <a:off x="1311" y="798"/>
              <a:ext cx="1459" cy="1319"/>
            </a:xfrm>
            <a:prstGeom prst="ellipse">
              <a:avLst/>
            </a:prstGeom>
            <a:gradFill rotWithShape="1">
              <a:gsLst>
                <a:gs pos="0">
                  <a:schemeClr val="accent1">
                    <a:gamma/>
                    <a:shade val="63529"/>
                    <a:invGamma/>
                  </a:schemeClr>
                </a:gs>
                <a:gs pos="100000">
                  <a:schemeClr val="accent1">
                    <a:alpha val="0"/>
                  </a:schemeClr>
                </a:gs>
              </a:gsLst>
              <a:lin ang="2700000" scaled="1"/>
            </a:gradFill>
            <a:ln w="38100" algn="ctr">
              <a:noFill/>
              <a:round/>
              <a:headEnd/>
              <a:tailEnd/>
            </a:ln>
            <a:effectLst/>
          </p:spPr>
          <p:txBody>
            <a:bodyPr anchor="ctr">
              <a:spAutoFit/>
            </a:bodyPr>
            <a:lstStyle/>
            <a:p>
              <a:pPr algn="ctr">
                <a:lnSpc>
                  <a:spcPct val="110000"/>
                </a:lnSpc>
                <a:spcBef>
                  <a:spcPct val="50000"/>
                </a:spcBef>
                <a:buFont typeface="Wingdings" pitchFamily="2" charset="2"/>
                <a:buNone/>
                <a:defRPr/>
              </a:pPr>
              <a:endParaRPr lang="zh-CN" altLang="en-US"/>
            </a:p>
          </p:txBody>
        </p:sp>
        <p:sp>
          <p:nvSpPr>
            <p:cNvPr id="9230" name="Oval 27"/>
            <p:cNvSpPr>
              <a:spLocks noChangeArrowheads="1"/>
            </p:cNvSpPr>
            <p:nvPr/>
          </p:nvSpPr>
          <p:spPr bwMode="gray">
            <a:xfrm>
              <a:off x="1382" y="860"/>
              <a:ext cx="1313" cy="1188"/>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grpSp>
          <p:nvGrpSpPr>
            <p:cNvPr id="9231" name="组合 42"/>
            <p:cNvGrpSpPr>
              <a:grpSpLocks/>
            </p:cNvGrpSpPr>
            <p:nvPr/>
          </p:nvGrpSpPr>
          <p:grpSpPr bwMode="auto">
            <a:xfrm>
              <a:off x="1404" y="874"/>
              <a:ext cx="1270" cy="1150"/>
              <a:chOff x="4343250" y="1607746"/>
              <a:chExt cx="1613599" cy="1634893"/>
            </a:xfrm>
          </p:grpSpPr>
          <p:sp>
            <p:nvSpPr>
              <p:cNvPr id="9239" name="Oval 29"/>
              <p:cNvSpPr>
                <a:spLocks noChangeArrowheads="1"/>
              </p:cNvSpPr>
              <p:nvPr/>
            </p:nvSpPr>
            <p:spPr bwMode="gray">
              <a:xfrm>
                <a:off x="4343250" y="1607746"/>
                <a:ext cx="1613599" cy="163489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sp>
            <p:nvSpPr>
              <p:cNvPr id="9240" name="Oval 30"/>
              <p:cNvSpPr>
                <a:spLocks noChangeArrowheads="1"/>
              </p:cNvSpPr>
              <p:nvPr/>
            </p:nvSpPr>
            <p:spPr bwMode="gray">
              <a:xfrm>
                <a:off x="4363871" y="1616887"/>
                <a:ext cx="1574934" cy="1594412"/>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sp>
            <p:nvSpPr>
              <p:cNvPr id="9241" name="Oval 31"/>
              <p:cNvSpPr>
                <a:spLocks noChangeArrowheads="1"/>
              </p:cNvSpPr>
              <p:nvPr/>
            </p:nvSpPr>
            <p:spPr bwMode="gray">
              <a:xfrm>
                <a:off x="4380626" y="1632557"/>
                <a:ext cx="1497605" cy="1489946"/>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sp>
            <p:nvSpPr>
              <p:cNvPr id="9242" name="Oval 32"/>
              <p:cNvSpPr>
                <a:spLocks noChangeArrowheads="1"/>
              </p:cNvSpPr>
              <p:nvPr/>
            </p:nvSpPr>
            <p:spPr bwMode="gray">
              <a:xfrm>
                <a:off x="4468265" y="1674343"/>
                <a:ext cx="1331348" cy="1209194"/>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grpSp>
        <p:sp>
          <p:nvSpPr>
            <p:cNvPr id="30" name="Text Box 39"/>
            <p:cNvSpPr txBox="1">
              <a:spLocks noChangeArrowheads="1"/>
            </p:cNvSpPr>
            <p:nvPr/>
          </p:nvSpPr>
          <p:spPr bwMode="gray">
            <a:xfrm>
              <a:off x="1632" y="1128"/>
              <a:ext cx="929" cy="569"/>
            </a:xfrm>
            <a:prstGeom prst="rect">
              <a:avLst/>
            </a:prstGeom>
            <a:noFill/>
            <a:ln w="9525" algn="ctr">
              <a:noFill/>
              <a:miter lim="800000"/>
              <a:headEnd/>
              <a:tailEnd/>
            </a:ln>
            <a:effectLst/>
          </p:spPr>
          <p:txBody>
            <a:bodyPr wrap="none">
              <a:spAutoFit/>
            </a:bodyPr>
            <a:lstStyle/>
            <a:p>
              <a:pPr algn="ctr" eaLnBrk="0" hangingPunct="0">
                <a:lnSpc>
                  <a:spcPct val="110000"/>
                </a:lnSpc>
                <a:spcBef>
                  <a:spcPct val="50000"/>
                </a:spcBef>
                <a:buFont typeface="Wingdings" pitchFamily="2" charset="2"/>
                <a:buNone/>
                <a:defRPr/>
              </a:pPr>
              <a:r>
                <a:rPr lang="zh-CN" altLang="en-US" sz="2000" b="1" i="1" dirty="0">
                  <a:solidFill>
                    <a:schemeClr val="accent1">
                      <a:lumMod val="50000"/>
                    </a:schemeClr>
                  </a:solidFill>
                  <a:ea typeface="宋体" pitchFamily="2" charset="-122"/>
                </a:rPr>
                <a:t>优化流程一</a:t>
              </a:r>
              <a:endParaRPr lang="en-US" altLang="zh-CN" sz="2000" b="1" i="1" dirty="0">
                <a:solidFill>
                  <a:schemeClr val="accent1">
                    <a:lumMod val="50000"/>
                  </a:schemeClr>
                </a:solidFill>
                <a:ea typeface="宋体" pitchFamily="2" charset="-122"/>
              </a:endParaRPr>
            </a:p>
            <a:p>
              <a:pPr algn="ctr" eaLnBrk="0" hangingPunct="0">
                <a:lnSpc>
                  <a:spcPct val="110000"/>
                </a:lnSpc>
                <a:spcBef>
                  <a:spcPct val="50000"/>
                </a:spcBef>
                <a:buFont typeface="Wingdings" pitchFamily="2" charset="2"/>
                <a:buNone/>
                <a:defRPr/>
              </a:pPr>
              <a:r>
                <a:rPr lang="zh-CN" altLang="en-US" sz="2000" b="1" i="1" dirty="0">
                  <a:solidFill>
                    <a:schemeClr val="accent1">
                      <a:lumMod val="50000"/>
                    </a:schemeClr>
                  </a:solidFill>
                  <a:ea typeface="宋体" pitchFamily="2" charset="-122"/>
                </a:rPr>
                <a:t>融资发放</a:t>
              </a:r>
              <a:endParaRPr lang="en-US" altLang="zh-CN" sz="2000" b="1" i="1" dirty="0">
                <a:solidFill>
                  <a:schemeClr val="accent1">
                    <a:lumMod val="50000"/>
                  </a:schemeClr>
                </a:solidFill>
                <a:ea typeface="宋体" pitchFamily="2" charset="-122"/>
              </a:endParaRPr>
            </a:p>
          </p:txBody>
        </p:sp>
      </p:grpSp>
      <p:grpSp>
        <p:nvGrpSpPr>
          <p:cNvPr id="9244" name="Group 28"/>
          <p:cNvGrpSpPr>
            <a:grpSpLocks/>
          </p:cNvGrpSpPr>
          <p:nvPr/>
        </p:nvGrpSpPr>
        <p:grpSpPr bwMode="auto">
          <a:xfrm>
            <a:off x="5753100" y="1104900"/>
            <a:ext cx="2662238" cy="2409825"/>
            <a:chOff x="3624" y="696"/>
            <a:chExt cx="1677" cy="1518"/>
          </a:xfrm>
        </p:grpSpPr>
        <p:sp>
          <p:nvSpPr>
            <p:cNvPr id="11" name="Oval 8"/>
            <p:cNvSpPr>
              <a:spLocks noChangeArrowheads="1"/>
            </p:cNvSpPr>
            <p:nvPr/>
          </p:nvSpPr>
          <p:spPr bwMode="gray">
            <a:xfrm>
              <a:off x="3624" y="696"/>
              <a:ext cx="1677" cy="151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lgn="ctr">
                <a:lnSpc>
                  <a:spcPct val="110000"/>
                </a:lnSpc>
                <a:spcBef>
                  <a:spcPct val="50000"/>
                </a:spcBef>
                <a:buFont typeface="Wingdings" pitchFamily="2" charset="2"/>
                <a:buNone/>
                <a:defRPr/>
              </a:pPr>
              <a:endParaRPr lang="zh-CN" altLang="en-US"/>
            </a:p>
          </p:txBody>
        </p:sp>
        <p:sp>
          <p:nvSpPr>
            <p:cNvPr id="12" name="Oval 9"/>
            <p:cNvSpPr>
              <a:spLocks noChangeArrowheads="1"/>
            </p:cNvSpPr>
            <p:nvPr/>
          </p:nvSpPr>
          <p:spPr bwMode="gray">
            <a:xfrm>
              <a:off x="3624" y="696"/>
              <a:ext cx="1677" cy="1518"/>
            </a:xfrm>
            <a:prstGeom prst="ellipse">
              <a:avLst/>
            </a:prstGeom>
            <a:gradFill rotWithShape="1">
              <a:gsLst>
                <a:gs pos="0">
                  <a:schemeClr val="hlink">
                    <a:alpha val="32001"/>
                  </a:schemeClr>
                </a:gs>
                <a:gs pos="100000">
                  <a:schemeClr val="hlink">
                    <a:gamma/>
                    <a:shade val="0"/>
                    <a:invGamma/>
                    <a:alpha val="89999"/>
                  </a:schemeClr>
                </a:gs>
              </a:gsLst>
              <a:lin ang="2700000" scaled="1"/>
            </a:gradFill>
            <a:ln w="38100" algn="ctr">
              <a:noFill/>
              <a:round/>
              <a:headEnd/>
              <a:tailEnd/>
            </a:ln>
            <a:effectLst/>
          </p:spPr>
          <p:txBody>
            <a:bodyPr anchor="ctr">
              <a:spAutoFit/>
            </a:bodyPr>
            <a:lstStyle/>
            <a:p>
              <a:pPr algn="ctr">
                <a:lnSpc>
                  <a:spcPct val="110000"/>
                </a:lnSpc>
                <a:spcBef>
                  <a:spcPct val="50000"/>
                </a:spcBef>
                <a:buFont typeface="Wingdings" pitchFamily="2" charset="2"/>
                <a:buNone/>
                <a:defRPr/>
              </a:pPr>
              <a:endParaRPr lang="zh-CN" altLang="en-US"/>
            </a:p>
          </p:txBody>
        </p:sp>
        <p:sp>
          <p:nvSpPr>
            <p:cNvPr id="13" name="Oval 10"/>
            <p:cNvSpPr>
              <a:spLocks noChangeArrowheads="1"/>
            </p:cNvSpPr>
            <p:nvPr/>
          </p:nvSpPr>
          <p:spPr bwMode="gray">
            <a:xfrm>
              <a:off x="3734" y="795"/>
              <a:ext cx="1457" cy="1319"/>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lgn="ctr">
                <a:lnSpc>
                  <a:spcPct val="110000"/>
                </a:lnSpc>
                <a:spcBef>
                  <a:spcPct val="50000"/>
                </a:spcBef>
                <a:buFont typeface="Wingdings" pitchFamily="2" charset="2"/>
                <a:buNone/>
                <a:defRPr/>
              </a:pPr>
              <a:endParaRPr lang="zh-CN" altLang="en-US"/>
            </a:p>
          </p:txBody>
        </p:sp>
        <p:sp>
          <p:nvSpPr>
            <p:cNvPr id="14" name="Oval 11"/>
            <p:cNvSpPr>
              <a:spLocks noChangeArrowheads="1"/>
            </p:cNvSpPr>
            <p:nvPr/>
          </p:nvSpPr>
          <p:spPr bwMode="gray">
            <a:xfrm>
              <a:off x="3759" y="803"/>
              <a:ext cx="1458" cy="1319"/>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pPr algn="ctr">
                <a:lnSpc>
                  <a:spcPct val="110000"/>
                </a:lnSpc>
                <a:spcBef>
                  <a:spcPct val="50000"/>
                </a:spcBef>
                <a:buFont typeface="Wingdings" pitchFamily="2" charset="2"/>
                <a:buNone/>
                <a:defRPr/>
              </a:pPr>
              <a:endParaRPr lang="zh-CN" altLang="en-US"/>
            </a:p>
          </p:txBody>
        </p:sp>
        <p:sp>
          <p:nvSpPr>
            <p:cNvPr id="9225" name="Oval 12"/>
            <p:cNvSpPr>
              <a:spLocks noChangeArrowheads="1"/>
            </p:cNvSpPr>
            <p:nvPr/>
          </p:nvSpPr>
          <p:spPr bwMode="gray">
            <a:xfrm>
              <a:off x="3812" y="860"/>
              <a:ext cx="1314" cy="1188"/>
            </a:xfrm>
            <a:prstGeom prst="ellipse">
              <a:avLst/>
            </a:prstGeom>
            <a:solidFill>
              <a:srgbClr val="333333"/>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grpSp>
          <p:nvGrpSpPr>
            <p:cNvPr id="9232" name="组合 43"/>
            <p:cNvGrpSpPr>
              <a:grpSpLocks/>
            </p:cNvGrpSpPr>
            <p:nvPr/>
          </p:nvGrpSpPr>
          <p:grpSpPr bwMode="auto">
            <a:xfrm>
              <a:off x="3836" y="874"/>
              <a:ext cx="1272" cy="1150"/>
              <a:chOff x="7431515" y="1607746"/>
              <a:chExt cx="1615584" cy="1634893"/>
            </a:xfrm>
          </p:grpSpPr>
          <p:sp>
            <p:nvSpPr>
              <p:cNvPr id="9235" name="Oval 34"/>
              <p:cNvSpPr>
                <a:spLocks noChangeArrowheads="1"/>
              </p:cNvSpPr>
              <p:nvPr/>
            </p:nvSpPr>
            <p:spPr bwMode="gray">
              <a:xfrm>
                <a:off x="7431515" y="1607746"/>
                <a:ext cx="1615584" cy="163489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sp>
            <p:nvSpPr>
              <p:cNvPr id="9236" name="Oval 35"/>
              <p:cNvSpPr>
                <a:spLocks noChangeArrowheads="1"/>
              </p:cNvSpPr>
              <p:nvPr/>
            </p:nvSpPr>
            <p:spPr bwMode="gray">
              <a:xfrm>
                <a:off x="7452161" y="1616887"/>
                <a:ext cx="1576872" cy="1594412"/>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sp>
            <p:nvSpPr>
              <p:cNvPr id="9237" name="Oval 36"/>
              <p:cNvSpPr>
                <a:spLocks noChangeArrowheads="1"/>
              </p:cNvSpPr>
              <p:nvPr/>
            </p:nvSpPr>
            <p:spPr bwMode="gray">
              <a:xfrm>
                <a:off x="7468937" y="1632557"/>
                <a:ext cx="1499448" cy="1489946"/>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sp>
            <p:nvSpPr>
              <p:cNvPr id="9238" name="Oval 37"/>
              <p:cNvSpPr>
                <a:spLocks noChangeArrowheads="1"/>
              </p:cNvSpPr>
              <p:nvPr/>
            </p:nvSpPr>
            <p:spPr bwMode="gray">
              <a:xfrm>
                <a:off x="7556684" y="1674343"/>
                <a:ext cx="1332986" cy="1209194"/>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eaLnBrk="0" hangingPunct="0">
                  <a:defRPr sz="2400">
                    <a:solidFill>
                      <a:schemeClr val="tx1"/>
                    </a:solidFill>
                    <a:latin typeface="华文琥珀" panose="02010800040101010101" pitchFamily="2" charset="-122"/>
                    <a:ea typeface="华文琥珀" panose="02010800040101010101" pitchFamily="2" charset="-122"/>
                  </a:defRPr>
                </a:lvl1pPr>
                <a:lvl2pPr marL="742950" indent="-285750" eaLnBrk="0" hangingPunct="0">
                  <a:defRPr sz="2400">
                    <a:solidFill>
                      <a:schemeClr val="tx1"/>
                    </a:solidFill>
                    <a:latin typeface="华文琥珀" panose="02010800040101010101" pitchFamily="2" charset="-122"/>
                    <a:ea typeface="华文琥珀" panose="02010800040101010101" pitchFamily="2" charset="-122"/>
                  </a:defRPr>
                </a:lvl2pPr>
                <a:lvl3pPr marL="1143000" indent="-228600" eaLnBrk="0" hangingPunct="0">
                  <a:defRPr sz="2400">
                    <a:solidFill>
                      <a:schemeClr val="tx1"/>
                    </a:solidFill>
                    <a:latin typeface="华文琥珀" panose="02010800040101010101" pitchFamily="2" charset="-122"/>
                    <a:ea typeface="华文琥珀" panose="02010800040101010101" pitchFamily="2" charset="-122"/>
                  </a:defRPr>
                </a:lvl3pPr>
                <a:lvl4pPr marL="1600200" indent="-228600" eaLnBrk="0" hangingPunct="0">
                  <a:defRPr sz="2400">
                    <a:solidFill>
                      <a:schemeClr val="tx1"/>
                    </a:solidFill>
                    <a:latin typeface="华文琥珀" panose="02010800040101010101" pitchFamily="2" charset="-122"/>
                    <a:ea typeface="华文琥珀" panose="02010800040101010101" pitchFamily="2" charset="-122"/>
                  </a:defRPr>
                </a:lvl4pPr>
                <a:lvl5pPr marL="2057400" indent="-228600" eaLnBrk="0" hangingPunct="0">
                  <a:defRPr sz="2400">
                    <a:solidFill>
                      <a:schemeClr val="tx1"/>
                    </a:solidFill>
                    <a:latin typeface="华文琥珀" panose="02010800040101010101" pitchFamily="2" charset="-122"/>
                    <a:ea typeface="华文琥珀" panose="02010800040101010101" pitchFamily="2" charset="-122"/>
                  </a:defRPr>
                </a:lvl5pPr>
                <a:lvl6pPr marL="25146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6pPr>
                <a:lvl7pPr marL="29718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7pPr>
                <a:lvl8pPr marL="34290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8pPr>
                <a:lvl9pPr marL="3886200" indent="-228600" eaLnBrk="0" fontAlgn="base" hangingPunct="0">
                  <a:spcBef>
                    <a:spcPct val="0"/>
                  </a:spcBef>
                  <a:spcAft>
                    <a:spcPct val="0"/>
                  </a:spcAft>
                  <a:defRPr sz="2400">
                    <a:solidFill>
                      <a:schemeClr val="tx1"/>
                    </a:solidFill>
                    <a:latin typeface="华文琥珀" panose="02010800040101010101" pitchFamily="2" charset="-122"/>
                    <a:ea typeface="华文琥珀" panose="02010800040101010101" pitchFamily="2" charset="-122"/>
                  </a:defRPr>
                </a:lvl9pPr>
              </a:lstStyle>
              <a:p>
                <a:pPr algn="ctr" eaLnBrk="1" hangingPunct="1">
                  <a:lnSpc>
                    <a:spcPct val="110000"/>
                  </a:lnSpc>
                  <a:spcBef>
                    <a:spcPct val="50000"/>
                  </a:spcBef>
                  <a:buFont typeface="Wingdings" panose="05000000000000000000" pitchFamily="2" charset="2"/>
                  <a:buNone/>
                </a:pPr>
                <a:endParaRPr lang="zh-CN" altLang="en-US"/>
              </a:p>
            </p:txBody>
          </p:sp>
        </p:grpSp>
        <p:sp>
          <p:nvSpPr>
            <p:cNvPr id="31" name="Text Box 40"/>
            <p:cNvSpPr txBox="1">
              <a:spLocks noChangeArrowheads="1"/>
            </p:cNvSpPr>
            <p:nvPr/>
          </p:nvSpPr>
          <p:spPr bwMode="gray">
            <a:xfrm>
              <a:off x="4032" y="1128"/>
              <a:ext cx="929" cy="569"/>
            </a:xfrm>
            <a:prstGeom prst="rect">
              <a:avLst/>
            </a:prstGeom>
            <a:noFill/>
            <a:ln w="9525" algn="ctr">
              <a:noFill/>
              <a:miter lim="800000"/>
              <a:headEnd/>
              <a:tailEnd/>
            </a:ln>
            <a:effectLst/>
          </p:spPr>
          <p:txBody>
            <a:bodyPr wrap="none">
              <a:spAutoFit/>
            </a:bodyPr>
            <a:lstStyle/>
            <a:p>
              <a:pPr algn="ctr" eaLnBrk="0" hangingPunct="0">
                <a:lnSpc>
                  <a:spcPct val="110000"/>
                </a:lnSpc>
                <a:spcBef>
                  <a:spcPct val="50000"/>
                </a:spcBef>
                <a:buFont typeface="Wingdings" pitchFamily="2" charset="2"/>
                <a:buNone/>
                <a:defRPr/>
              </a:pPr>
              <a:r>
                <a:rPr lang="zh-CN" altLang="en-US" sz="2000" b="1" i="1" dirty="0">
                  <a:solidFill>
                    <a:schemeClr val="accent5">
                      <a:lumMod val="50000"/>
                    </a:schemeClr>
                  </a:solidFill>
                  <a:ea typeface="宋体" pitchFamily="2" charset="-122"/>
                </a:rPr>
                <a:t>优化流程二</a:t>
              </a:r>
              <a:endParaRPr lang="en-US" altLang="zh-CN" sz="2000" b="1" i="1" dirty="0">
                <a:solidFill>
                  <a:schemeClr val="accent5">
                    <a:lumMod val="50000"/>
                  </a:schemeClr>
                </a:solidFill>
                <a:ea typeface="宋体" pitchFamily="2" charset="-122"/>
              </a:endParaRPr>
            </a:p>
            <a:p>
              <a:pPr algn="ctr" eaLnBrk="0" hangingPunct="0">
                <a:lnSpc>
                  <a:spcPct val="110000"/>
                </a:lnSpc>
                <a:spcBef>
                  <a:spcPct val="50000"/>
                </a:spcBef>
                <a:buFont typeface="Wingdings" pitchFamily="2" charset="2"/>
                <a:buNone/>
                <a:defRPr/>
              </a:pPr>
              <a:r>
                <a:rPr lang="zh-CN" altLang="en-US" sz="2000" b="1" i="1" dirty="0">
                  <a:solidFill>
                    <a:schemeClr val="accent5">
                      <a:lumMod val="50000"/>
                    </a:schemeClr>
                  </a:solidFill>
                  <a:ea typeface="宋体" pitchFamily="2" charset="-122"/>
                </a:rPr>
                <a:t>融资归还</a:t>
              </a:r>
              <a:endParaRPr lang="en-US" altLang="zh-CN" sz="2000" b="1" i="1" dirty="0">
                <a:solidFill>
                  <a:schemeClr val="accent5">
                    <a:lumMod val="50000"/>
                  </a:schemeClr>
                </a:solidFill>
                <a:ea typeface="宋体"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245"/>
                                        </p:tgtEl>
                                        <p:attrNameLst>
                                          <p:attrName>style.visibility</p:attrName>
                                        </p:attrNameLst>
                                      </p:cBhvr>
                                      <p:to>
                                        <p:strVal val="visible"/>
                                      </p:to>
                                    </p:set>
                                    <p:anim calcmode="lin" valueType="num">
                                      <p:cBhvr additive="base">
                                        <p:cTn id="7" dur="500" fill="hold"/>
                                        <p:tgtEl>
                                          <p:spTgt spid="9245"/>
                                        </p:tgtEl>
                                        <p:attrNameLst>
                                          <p:attrName>ppt_x</p:attrName>
                                        </p:attrNameLst>
                                      </p:cBhvr>
                                      <p:tavLst>
                                        <p:tav tm="0">
                                          <p:val>
                                            <p:strVal val="#ppt_x"/>
                                          </p:val>
                                        </p:tav>
                                        <p:tav tm="100000">
                                          <p:val>
                                            <p:strVal val="#ppt_x"/>
                                          </p:val>
                                        </p:tav>
                                      </p:tavLst>
                                    </p:anim>
                                    <p:anim calcmode="lin" valueType="num">
                                      <p:cBhvr additive="base">
                                        <p:cTn id="8" dur="500" fill="hold"/>
                                        <p:tgtEl>
                                          <p:spTgt spid="924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9244"/>
                                        </p:tgtEl>
                                        <p:attrNameLst>
                                          <p:attrName>style.visibility</p:attrName>
                                        </p:attrNameLst>
                                      </p:cBhvr>
                                      <p:to>
                                        <p:strVal val="visible"/>
                                      </p:to>
                                    </p:set>
                                    <p:anim calcmode="lin" valueType="num">
                                      <p:cBhvr additive="base">
                                        <p:cTn id="18" dur="500" fill="hold"/>
                                        <p:tgtEl>
                                          <p:spTgt spid="9244"/>
                                        </p:tgtEl>
                                        <p:attrNameLst>
                                          <p:attrName>ppt_x</p:attrName>
                                        </p:attrNameLst>
                                      </p:cBhvr>
                                      <p:tavLst>
                                        <p:tav tm="0">
                                          <p:val>
                                            <p:strVal val="#ppt_x"/>
                                          </p:val>
                                        </p:tav>
                                        <p:tav tm="100000">
                                          <p:val>
                                            <p:strVal val="#ppt_x"/>
                                          </p:val>
                                        </p:tav>
                                      </p:tavLst>
                                    </p:anim>
                                    <p:anim calcmode="lin" valueType="num">
                                      <p:cBhvr additive="base">
                                        <p:cTn id="19" dur="500" fill="hold"/>
                                        <p:tgtEl>
                                          <p:spTgt spid="924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8"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zh-CN" altLang="en-US" smtClean="0"/>
              <a:t>池融资业务适用对象</a:t>
            </a:r>
          </a:p>
        </p:txBody>
      </p:sp>
      <p:sp>
        <p:nvSpPr>
          <p:cNvPr id="50179" name="Rectangle 3"/>
          <p:cNvSpPr>
            <a:spLocks noGrp="1" noChangeArrowheads="1"/>
          </p:cNvSpPr>
          <p:nvPr>
            <p:ph type="body" idx="1"/>
          </p:nvPr>
        </p:nvSpPr>
        <p:spPr>
          <a:xfrm>
            <a:off x="762000" y="1104900"/>
            <a:ext cx="8382000" cy="5264150"/>
          </a:xfrm>
        </p:spPr>
        <p:txBody>
          <a:bodyPr/>
          <a:lstStyle/>
          <a:p>
            <a:r>
              <a:rPr lang="zh-CN" altLang="en-US" smtClean="0"/>
              <a:t>应收账款余额较为稳定</a:t>
            </a:r>
          </a:p>
          <a:p>
            <a:r>
              <a:rPr lang="zh-CN" altLang="en-US" smtClean="0"/>
              <a:t>应收账款期限短，续作单笔应收账款融资手续麻烦</a:t>
            </a:r>
          </a:p>
          <a:p>
            <a:r>
              <a:rPr lang="zh-CN" altLang="en-US" smtClean="0"/>
              <a:t>应收账款的单客户余额较大</a:t>
            </a:r>
          </a:p>
          <a:p>
            <a:r>
              <a:rPr lang="zh-CN" altLang="en-US" smtClean="0"/>
              <a:t>应收账款可以得到较好确认</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zh-CN" altLang="en-US" smtClean="0"/>
              <a:t>池融资的优势</a:t>
            </a:r>
          </a:p>
        </p:txBody>
      </p:sp>
      <p:sp>
        <p:nvSpPr>
          <p:cNvPr id="54275" name="Rectangle 3"/>
          <p:cNvSpPr>
            <a:spLocks noGrp="1" noChangeArrowheads="1"/>
          </p:cNvSpPr>
          <p:nvPr>
            <p:ph type="body" idx="1"/>
          </p:nvPr>
        </p:nvSpPr>
        <p:spPr/>
        <p:txBody>
          <a:bodyPr/>
          <a:lstStyle/>
          <a:p>
            <a:r>
              <a:rPr lang="zh-CN" altLang="en-US" smtClean="0"/>
              <a:t>盘活应收账款</a:t>
            </a:r>
          </a:p>
          <a:p>
            <a:r>
              <a:rPr lang="zh-CN" altLang="en-US" smtClean="0"/>
              <a:t>获得贸易融资资金，期限长，类似流贷</a:t>
            </a:r>
          </a:p>
          <a:p>
            <a:r>
              <a:rPr lang="zh-CN" altLang="en-US" smtClean="0"/>
              <a:t>审批授信相对流贷门槛略低</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zh-CN" altLang="en-US" smtClean="0"/>
              <a:t>如何申请应收账款池融资业务</a:t>
            </a:r>
          </a:p>
        </p:txBody>
      </p:sp>
      <p:sp>
        <p:nvSpPr>
          <p:cNvPr id="52229" name="Text Box 5"/>
          <p:cNvSpPr txBox="1">
            <a:spLocks noChangeArrowheads="1"/>
          </p:cNvSpPr>
          <p:nvPr/>
        </p:nvSpPr>
        <p:spPr bwMode="auto">
          <a:xfrm>
            <a:off x="914400" y="1257300"/>
            <a:ext cx="5867400" cy="457200"/>
          </a:xfrm>
          <a:prstGeom prst="rect">
            <a:avLst/>
          </a:prstGeom>
          <a:solidFill>
            <a:srgbClr val="99CCFF"/>
          </a:solidFill>
          <a:ln>
            <a:noFill/>
          </a:ln>
          <a:effectLst>
            <a:prstShdw prst="shdw17" dist="17961" dir="2700000">
              <a:srgbClr val="99CCFF">
                <a:gamma/>
                <a:shade val="60000"/>
                <a:invGamma/>
                <a:alpha val="50000"/>
              </a:srgbClr>
            </a:prst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altLang="zh-CN" b="1"/>
              <a:t>1</a:t>
            </a:r>
            <a:r>
              <a:rPr lang="zh-CN" altLang="en-US" b="1"/>
              <a:t>、申请并获得中国银行审批的授信额度</a:t>
            </a:r>
            <a:endParaRPr lang="zh-CN" altLang="en-US"/>
          </a:p>
        </p:txBody>
      </p:sp>
      <p:sp>
        <p:nvSpPr>
          <p:cNvPr id="52230" name="Text Box 6"/>
          <p:cNvSpPr txBox="1">
            <a:spLocks noChangeArrowheads="1"/>
          </p:cNvSpPr>
          <p:nvPr/>
        </p:nvSpPr>
        <p:spPr bwMode="auto">
          <a:xfrm>
            <a:off x="914400" y="2247900"/>
            <a:ext cx="5105400" cy="457200"/>
          </a:xfrm>
          <a:prstGeom prst="rect">
            <a:avLst/>
          </a:prstGeom>
          <a:solidFill>
            <a:srgbClr val="99CCFF"/>
          </a:solidFill>
          <a:ln>
            <a:noFill/>
          </a:ln>
          <a:effectLst>
            <a:prstShdw prst="shdw17" dist="17961" dir="2700000">
              <a:srgbClr val="99CCFF">
                <a:gamma/>
                <a:shade val="60000"/>
                <a:invGamma/>
                <a:alpha val="50000"/>
              </a:srgbClr>
            </a:prst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altLang="zh-CN" b="1"/>
              <a:t>2</a:t>
            </a:r>
            <a:r>
              <a:rPr lang="zh-CN" altLang="en-US" b="1"/>
              <a:t>、签订应收账款池融资业务协议</a:t>
            </a:r>
            <a:endParaRPr lang="zh-CN" altLang="en-US"/>
          </a:p>
        </p:txBody>
      </p:sp>
      <p:sp>
        <p:nvSpPr>
          <p:cNvPr id="52231" name="Text Box 7"/>
          <p:cNvSpPr txBox="1">
            <a:spLocks noChangeArrowheads="1"/>
          </p:cNvSpPr>
          <p:nvPr/>
        </p:nvSpPr>
        <p:spPr bwMode="auto">
          <a:xfrm>
            <a:off x="914400" y="3162300"/>
            <a:ext cx="5105400" cy="457200"/>
          </a:xfrm>
          <a:prstGeom prst="rect">
            <a:avLst/>
          </a:prstGeom>
          <a:solidFill>
            <a:srgbClr val="99CCFF"/>
          </a:solidFill>
          <a:ln>
            <a:noFill/>
          </a:ln>
          <a:effectLst>
            <a:prstShdw prst="shdw17" dist="17961" dir="2700000">
              <a:srgbClr val="99CCFF">
                <a:gamma/>
                <a:shade val="60000"/>
                <a:invGamma/>
                <a:alpha val="50000"/>
              </a:srgbClr>
            </a:prst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altLang="zh-CN" b="1"/>
              <a:t>3</a:t>
            </a:r>
            <a:r>
              <a:rPr lang="zh-CN" altLang="en-US" b="1"/>
              <a:t>、提交应收账款池融资所需的资料</a:t>
            </a:r>
            <a:endParaRPr lang="zh-CN" altLang="en-US"/>
          </a:p>
        </p:txBody>
      </p:sp>
      <p:sp>
        <p:nvSpPr>
          <p:cNvPr id="52232" name="Text Box 8"/>
          <p:cNvSpPr txBox="1">
            <a:spLocks noChangeArrowheads="1"/>
          </p:cNvSpPr>
          <p:nvPr/>
        </p:nvSpPr>
        <p:spPr bwMode="auto">
          <a:xfrm>
            <a:off x="914400" y="4076700"/>
            <a:ext cx="5105400" cy="457200"/>
          </a:xfrm>
          <a:prstGeom prst="rect">
            <a:avLst/>
          </a:prstGeom>
          <a:solidFill>
            <a:srgbClr val="99CCFF"/>
          </a:solidFill>
          <a:ln>
            <a:noFill/>
          </a:ln>
          <a:effectLst>
            <a:prstShdw prst="shdw17" dist="17961" dir="2700000">
              <a:srgbClr val="99CCFF">
                <a:gamma/>
                <a:shade val="60000"/>
                <a:invGamma/>
                <a:alpha val="50000"/>
              </a:srgbClr>
            </a:prst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altLang="zh-CN" b="1"/>
              <a:t>4</a:t>
            </a:r>
            <a:r>
              <a:rPr lang="zh-CN" altLang="en-US" b="1"/>
              <a:t>、获得融资</a:t>
            </a:r>
            <a:endParaRPr lang="zh-CN" altLang="en-US"/>
          </a:p>
        </p:txBody>
      </p:sp>
      <p:sp>
        <p:nvSpPr>
          <p:cNvPr id="52233" name="Text Box 9"/>
          <p:cNvSpPr txBox="1">
            <a:spLocks noChangeArrowheads="1"/>
          </p:cNvSpPr>
          <p:nvPr/>
        </p:nvSpPr>
        <p:spPr bwMode="auto">
          <a:xfrm>
            <a:off x="914400" y="4991100"/>
            <a:ext cx="5257800" cy="457200"/>
          </a:xfrm>
          <a:prstGeom prst="rect">
            <a:avLst/>
          </a:prstGeom>
          <a:solidFill>
            <a:srgbClr val="99CCFF"/>
          </a:solidFill>
          <a:ln>
            <a:noFill/>
          </a:ln>
          <a:effectLst>
            <a:prstShdw prst="shdw17" dist="17961" dir="2700000">
              <a:srgbClr val="99CCFF">
                <a:gamma/>
                <a:shade val="60000"/>
                <a:invGamma/>
                <a:alpha val="50000"/>
              </a:srgbClr>
            </a:prst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altLang="zh-CN" b="1"/>
              <a:t>5</a:t>
            </a:r>
            <a:r>
              <a:rPr lang="zh-CN" altLang="en-US" b="1"/>
              <a:t>、账款到期，提交新账款或归还融资</a:t>
            </a:r>
            <a:endParaRPr lang="zh-CN" altLang="en-US"/>
          </a:p>
        </p:txBody>
      </p:sp>
      <p:sp>
        <p:nvSpPr>
          <p:cNvPr id="52234" name="Text Box 10"/>
          <p:cNvSpPr txBox="1">
            <a:spLocks noChangeArrowheads="1"/>
          </p:cNvSpPr>
          <p:nvPr/>
        </p:nvSpPr>
        <p:spPr bwMode="auto">
          <a:xfrm>
            <a:off x="914400" y="5905500"/>
            <a:ext cx="5257800" cy="457200"/>
          </a:xfrm>
          <a:prstGeom prst="rect">
            <a:avLst/>
          </a:prstGeom>
          <a:solidFill>
            <a:srgbClr val="99CCFF"/>
          </a:solidFill>
          <a:ln>
            <a:noFill/>
          </a:ln>
          <a:effectLst>
            <a:prstShdw prst="shdw17" dist="17961" dir="2700000">
              <a:srgbClr val="99CCFF">
                <a:gamma/>
                <a:shade val="60000"/>
                <a:invGamma/>
                <a:alpha val="50000"/>
              </a:srgbClr>
            </a:prst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en-US" altLang="zh-CN" b="1"/>
              <a:t>6</a:t>
            </a:r>
            <a:r>
              <a:rPr lang="zh-CN" altLang="en-US" b="1"/>
              <a:t>、协议到期，账款回收归还融资</a:t>
            </a:r>
            <a:endParaRPr lang="zh-CN" altLang="en-US"/>
          </a:p>
        </p:txBody>
      </p:sp>
      <p:sp>
        <p:nvSpPr>
          <p:cNvPr id="52241" name="AutoShape 17"/>
          <p:cNvSpPr>
            <a:spLocks noChangeArrowheads="1"/>
          </p:cNvSpPr>
          <p:nvPr/>
        </p:nvSpPr>
        <p:spPr bwMode="auto">
          <a:xfrm>
            <a:off x="3276600" y="1714500"/>
            <a:ext cx="381000" cy="457200"/>
          </a:xfrm>
          <a:prstGeom prst="downArrow">
            <a:avLst>
              <a:gd name="adj1" fmla="val 50000"/>
              <a:gd name="adj2" fmla="val 30000"/>
            </a:avLst>
          </a:prstGeom>
          <a:solidFill>
            <a:schemeClr val="accent1"/>
          </a:solidFill>
          <a:ln>
            <a:noFill/>
          </a:ln>
          <a:effectLst>
            <a:prstShdw prst="shdw17" dist="17961" dir="2700000">
              <a:schemeClr val="accent1">
                <a:gamma/>
                <a:shade val="60000"/>
                <a:invGamma/>
                <a:alpha val="50000"/>
              </a:schemeClr>
            </a:prstShdw>
          </a:effectLst>
          <a:extLst>
            <a:ext uri="{91240B29-F687-4F45-9708-019B960494DF}">
              <a14:hiddenLine xmlns:a14="http://schemas.microsoft.com/office/drawing/2010/main" w="9525">
                <a:solidFill>
                  <a:schemeClr val="tx1"/>
                </a:solidFill>
                <a:miter lim="800000"/>
                <a:headEnd/>
                <a:tailEnd/>
              </a14:hiddenLine>
            </a:ext>
          </a:extLst>
        </p:spPr>
        <p:txBody>
          <a:bodyPr vert="eaVert" wrap="none" anchor="ctr"/>
          <a:lstStyle/>
          <a:p>
            <a:endParaRPr lang="zh-CN" altLang="en-US"/>
          </a:p>
        </p:txBody>
      </p:sp>
      <p:sp>
        <p:nvSpPr>
          <p:cNvPr id="52243" name="AutoShape 19"/>
          <p:cNvSpPr>
            <a:spLocks noChangeArrowheads="1"/>
          </p:cNvSpPr>
          <p:nvPr/>
        </p:nvSpPr>
        <p:spPr bwMode="auto">
          <a:xfrm>
            <a:off x="3276600" y="5448300"/>
            <a:ext cx="381000" cy="457200"/>
          </a:xfrm>
          <a:prstGeom prst="downArrow">
            <a:avLst>
              <a:gd name="adj1" fmla="val 50000"/>
              <a:gd name="adj2" fmla="val 30000"/>
            </a:avLst>
          </a:prstGeom>
          <a:solidFill>
            <a:schemeClr val="accent1"/>
          </a:solidFill>
          <a:ln>
            <a:noFill/>
          </a:ln>
          <a:effectLst>
            <a:prstShdw prst="shdw17" dist="17961" dir="2700000">
              <a:schemeClr val="accent1">
                <a:gamma/>
                <a:shade val="60000"/>
                <a:invGamma/>
                <a:alpha val="50000"/>
              </a:schemeClr>
            </a:prstShdw>
          </a:effectLst>
          <a:extLst>
            <a:ext uri="{91240B29-F687-4F45-9708-019B960494DF}">
              <a14:hiddenLine xmlns:a14="http://schemas.microsoft.com/office/drawing/2010/main" w="9525">
                <a:solidFill>
                  <a:schemeClr val="tx1"/>
                </a:solidFill>
                <a:miter lim="800000"/>
                <a:headEnd/>
                <a:tailEnd/>
              </a14:hiddenLine>
            </a:ext>
          </a:extLst>
        </p:spPr>
        <p:txBody>
          <a:bodyPr vert="eaVert" wrap="none" anchor="ctr"/>
          <a:lstStyle/>
          <a:p>
            <a:endParaRPr lang="zh-CN" altLang="en-US"/>
          </a:p>
        </p:txBody>
      </p:sp>
      <p:sp>
        <p:nvSpPr>
          <p:cNvPr id="52244" name="AutoShape 20"/>
          <p:cNvSpPr>
            <a:spLocks noChangeArrowheads="1"/>
          </p:cNvSpPr>
          <p:nvPr/>
        </p:nvSpPr>
        <p:spPr bwMode="auto">
          <a:xfrm>
            <a:off x="3276600" y="4533900"/>
            <a:ext cx="381000" cy="457200"/>
          </a:xfrm>
          <a:prstGeom prst="downArrow">
            <a:avLst>
              <a:gd name="adj1" fmla="val 50000"/>
              <a:gd name="adj2" fmla="val 30000"/>
            </a:avLst>
          </a:prstGeom>
          <a:solidFill>
            <a:schemeClr val="accent1"/>
          </a:solidFill>
          <a:ln>
            <a:noFill/>
          </a:ln>
          <a:effectLst>
            <a:prstShdw prst="shdw17" dist="17961" dir="2700000">
              <a:schemeClr val="accent1">
                <a:gamma/>
                <a:shade val="60000"/>
                <a:invGamma/>
                <a:alpha val="50000"/>
              </a:schemeClr>
            </a:prstShdw>
          </a:effectLst>
          <a:extLst>
            <a:ext uri="{91240B29-F687-4F45-9708-019B960494DF}">
              <a14:hiddenLine xmlns:a14="http://schemas.microsoft.com/office/drawing/2010/main" w="9525">
                <a:solidFill>
                  <a:schemeClr val="tx1"/>
                </a:solidFill>
                <a:miter lim="800000"/>
                <a:headEnd/>
                <a:tailEnd/>
              </a14:hiddenLine>
            </a:ext>
          </a:extLst>
        </p:spPr>
        <p:txBody>
          <a:bodyPr vert="eaVert" wrap="none" anchor="ctr"/>
          <a:lstStyle/>
          <a:p>
            <a:endParaRPr lang="zh-CN" altLang="en-US"/>
          </a:p>
        </p:txBody>
      </p:sp>
      <p:sp>
        <p:nvSpPr>
          <p:cNvPr id="52245" name="AutoShape 21"/>
          <p:cNvSpPr>
            <a:spLocks noChangeArrowheads="1"/>
          </p:cNvSpPr>
          <p:nvPr/>
        </p:nvSpPr>
        <p:spPr bwMode="auto">
          <a:xfrm>
            <a:off x="3276600" y="3619500"/>
            <a:ext cx="381000" cy="457200"/>
          </a:xfrm>
          <a:prstGeom prst="downArrow">
            <a:avLst>
              <a:gd name="adj1" fmla="val 50000"/>
              <a:gd name="adj2" fmla="val 30000"/>
            </a:avLst>
          </a:prstGeom>
          <a:solidFill>
            <a:schemeClr val="accent1"/>
          </a:solidFill>
          <a:ln>
            <a:noFill/>
          </a:ln>
          <a:effectLst>
            <a:prstShdw prst="shdw17" dist="17961" dir="2700000">
              <a:schemeClr val="accent1">
                <a:gamma/>
                <a:shade val="60000"/>
                <a:invGamma/>
                <a:alpha val="50000"/>
              </a:schemeClr>
            </a:prstShdw>
          </a:effectLst>
          <a:extLst>
            <a:ext uri="{91240B29-F687-4F45-9708-019B960494DF}">
              <a14:hiddenLine xmlns:a14="http://schemas.microsoft.com/office/drawing/2010/main" w="9525">
                <a:solidFill>
                  <a:schemeClr val="tx1"/>
                </a:solidFill>
                <a:miter lim="800000"/>
                <a:headEnd/>
                <a:tailEnd/>
              </a14:hiddenLine>
            </a:ext>
          </a:extLst>
        </p:spPr>
        <p:txBody>
          <a:bodyPr vert="eaVert" wrap="none" anchor="ctr"/>
          <a:lstStyle/>
          <a:p>
            <a:endParaRPr lang="zh-CN" altLang="en-US"/>
          </a:p>
        </p:txBody>
      </p:sp>
      <p:sp>
        <p:nvSpPr>
          <p:cNvPr id="52246" name="AutoShape 22"/>
          <p:cNvSpPr>
            <a:spLocks noChangeArrowheads="1"/>
          </p:cNvSpPr>
          <p:nvPr/>
        </p:nvSpPr>
        <p:spPr bwMode="auto">
          <a:xfrm>
            <a:off x="3276600" y="2705100"/>
            <a:ext cx="381000" cy="457200"/>
          </a:xfrm>
          <a:prstGeom prst="downArrow">
            <a:avLst>
              <a:gd name="adj1" fmla="val 50000"/>
              <a:gd name="adj2" fmla="val 30000"/>
            </a:avLst>
          </a:prstGeom>
          <a:solidFill>
            <a:schemeClr val="accent1"/>
          </a:solidFill>
          <a:ln>
            <a:noFill/>
          </a:ln>
          <a:effectLst>
            <a:prstShdw prst="shdw17" dist="17961" dir="2700000">
              <a:schemeClr val="accent1">
                <a:gamma/>
                <a:shade val="60000"/>
                <a:invGamma/>
                <a:alpha val="50000"/>
              </a:schemeClr>
            </a:prstShdw>
          </a:effectLst>
          <a:extLst>
            <a:ext uri="{91240B29-F687-4F45-9708-019B960494DF}">
              <a14:hiddenLine xmlns:a14="http://schemas.microsoft.com/office/drawing/2010/main" w="9525">
                <a:solidFill>
                  <a:schemeClr val="tx1"/>
                </a:solidFill>
                <a:miter lim="800000"/>
                <a:headEnd/>
                <a:tailEnd/>
              </a14:hiddenLine>
            </a:ext>
          </a:extLst>
        </p:spPr>
        <p:txBody>
          <a:bodyPr vert="eaVert" wrap="none" anchor="ctr"/>
          <a:lstStyle/>
          <a:p>
            <a:endParaRPr lang="zh-CN" altLang="en-US"/>
          </a:p>
        </p:txBody>
      </p:sp>
      <p:sp>
        <p:nvSpPr>
          <p:cNvPr id="52247" name="Text Box 23"/>
          <p:cNvSpPr txBox="1">
            <a:spLocks noChangeArrowheads="1"/>
          </p:cNvSpPr>
          <p:nvPr/>
        </p:nvSpPr>
        <p:spPr bwMode="auto">
          <a:xfrm>
            <a:off x="7696200" y="1104900"/>
            <a:ext cx="1447800" cy="1647825"/>
          </a:xfrm>
          <a:prstGeom prst="rect">
            <a:avLst/>
          </a:prstGeom>
          <a:solidFill>
            <a:schemeClr val="accent2"/>
          </a:solidFill>
          <a:ln>
            <a:noFill/>
          </a:ln>
          <a:effectLst>
            <a:prstShdw prst="shdw17" dist="17961" dir="2700000">
              <a:schemeClr val="accent2">
                <a:gamma/>
                <a:shade val="60000"/>
                <a:invGamma/>
                <a:alpha val="50000"/>
              </a:schemeClr>
            </a:prst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1200">
                <a:latin typeface="黑体" panose="02010609060101010101" pitchFamily="49" charset="-122"/>
                <a:ea typeface="黑体" panose="02010609060101010101" pitchFamily="49" charset="-122"/>
              </a:rPr>
              <a:t>1</a:t>
            </a:r>
            <a:r>
              <a:rPr lang="zh-CN" altLang="en-US" sz="1200">
                <a:latin typeface="黑体" panose="02010609060101010101" pitchFamily="49" charset="-122"/>
                <a:ea typeface="黑体" panose="02010609060101010101" pitchFamily="49" charset="-122"/>
              </a:rPr>
              <a:t>、评级</a:t>
            </a:r>
          </a:p>
          <a:p>
            <a:pPr>
              <a:spcBef>
                <a:spcPct val="50000"/>
              </a:spcBef>
            </a:pPr>
            <a:r>
              <a:rPr lang="en-US" altLang="zh-CN" sz="1200">
                <a:latin typeface="黑体" panose="02010609060101010101" pitchFamily="49" charset="-122"/>
                <a:ea typeface="黑体" panose="02010609060101010101" pitchFamily="49" charset="-122"/>
              </a:rPr>
              <a:t>2</a:t>
            </a:r>
            <a:r>
              <a:rPr lang="zh-CN" altLang="en-US" sz="1200">
                <a:latin typeface="黑体" panose="02010609060101010101" pitchFamily="49" charset="-122"/>
                <a:ea typeface="黑体" panose="02010609060101010101" pitchFamily="49" charset="-122"/>
              </a:rPr>
              <a:t>、授信发起</a:t>
            </a:r>
          </a:p>
          <a:p>
            <a:pPr>
              <a:spcBef>
                <a:spcPct val="50000"/>
              </a:spcBef>
            </a:pPr>
            <a:r>
              <a:rPr lang="en-US" altLang="zh-CN" sz="1200">
                <a:latin typeface="黑体" panose="02010609060101010101" pitchFamily="49" charset="-122"/>
                <a:ea typeface="黑体" panose="02010609060101010101" pitchFamily="49" charset="-122"/>
              </a:rPr>
              <a:t>3</a:t>
            </a:r>
            <a:r>
              <a:rPr lang="zh-CN" altLang="en-US" sz="1200">
                <a:latin typeface="黑体" panose="02010609060101010101" pitchFamily="49" charset="-122"/>
                <a:ea typeface="黑体" panose="02010609060101010101" pitchFamily="49" charset="-122"/>
              </a:rPr>
              <a:t>、尽职调查</a:t>
            </a:r>
          </a:p>
          <a:p>
            <a:pPr>
              <a:spcBef>
                <a:spcPct val="50000"/>
              </a:spcBef>
            </a:pPr>
            <a:r>
              <a:rPr lang="en-US" altLang="zh-CN" sz="1200">
                <a:latin typeface="黑体" panose="02010609060101010101" pitchFamily="49" charset="-122"/>
                <a:ea typeface="黑体" panose="02010609060101010101" pitchFamily="49" charset="-122"/>
              </a:rPr>
              <a:t>4</a:t>
            </a:r>
            <a:r>
              <a:rPr lang="zh-CN" altLang="en-US" sz="1200">
                <a:latin typeface="黑体" panose="02010609060101010101" pitchFamily="49" charset="-122"/>
                <a:ea typeface="黑体" panose="02010609060101010101" pitchFamily="49" charset="-122"/>
              </a:rPr>
              <a:t>、审批</a:t>
            </a:r>
          </a:p>
          <a:p>
            <a:pPr>
              <a:spcBef>
                <a:spcPct val="50000"/>
              </a:spcBef>
            </a:pPr>
            <a:r>
              <a:rPr lang="en-US" altLang="zh-CN" sz="1200">
                <a:latin typeface="黑体" panose="02010609060101010101" pitchFamily="49" charset="-122"/>
                <a:ea typeface="黑体" panose="02010609060101010101" pitchFamily="49" charset="-122"/>
              </a:rPr>
              <a:t>5</a:t>
            </a:r>
            <a:r>
              <a:rPr lang="zh-CN" altLang="en-US" sz="1200">
                <a:latin typeface="黑体" panose="02010609060101010101" pitchFamily="49" charset="-122"/>
                <a:ea typeface="黑体" panose="02010609060101010101" pitchFamily="49" charset="-122"/>
              </a:rPr>
              <a:t>、签合同</a:t>
            </a:r>
          </a:p>
          <a:p>
            <a:pPr>
              <a:spcBef>
                <a:spcPct val="50000"/>
              </a:spcBef>
            </a:pPr>
            <a:r>
              <a:rPr lang="en-US" altLang="zh-CN" sz="1200">
                <a:latin typeface="黑体" panose="02010609060101010101" pitchFamily="49" charset="-122"/>
                <a:ea typeface="黑体" panose="02010609060101010101" pitchFamily="49" charset="-122"/>
              </a:rPr>
              <a:t>6</a:t>
            </a:r>
            <a:r>
              <a:rPr lang="zh-CN" altLang="en-US" sz="1200">
                <a:latin typeface="黑体" panose="02010609060101010101" pitchFamily="49" charset="-122"/>
                <a:ea typeface="黑体" panose="02010609060101010101" pitchFamily="49" charset="-122"/>
              </a:rPr>
              <a:t>、启用额度</a:t>
            </a:r>
          </a:p>
        </p:txBody>
      </p:sp>
      <p:sp>
        <p:nvSpPr>
          <p:cNvPr id="52250" name="Text Box 26"/>
          <p:cNvSpPr txBox="1">
            <a:spLocks noChangeArrowheads="1"/>
          </p:cNvSpPr>
          <p:nvPr/>
        </p:nvSpPr>
        <p:spPr bwMode="auto">
          <a:xfrm>
            <a:off x="7010400" y="3162300"/>
            <a:ext cx="1447800" cy="823913"/>
          </a:xfrm>
          <a:prstGeom prst="rect">
            <a:avLst/>
          </a:prstGeom>
          <a:solidFill>
            <a:schemeClr val="accent2"/>
          </a:solidFill>
          <a:ln>
            <a:noFill/>
          </a:ln>
          <a:effectLst>
            <a:prstShdw prst="shdw17" dist="17961" dir="2700000">
              <a:schemeClr val="accent2">
                <a:gamma/>
                <a:shade val="60000"/>
                <a:invGamma/>
                <a:alpha val="50000"/>
              </a:schemeClr>
            </a:prst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1200">
                <a:latin typeface="黑体" panose="02010609060101010101" pitchFamily="49" charset="-122"/>
                <a:ea typeface="黑体" panose="02010609060101010101" pitchFamily="49" charset="-122"/>
              </a:rPr>
              <a:t>1</a:t>
            </a:r>
            <a:r>
              <a:rPr lang="zh-CN" altLang="en-US" sz="1200">
                <a:latin typeface="黑体" panose="02010609060101010101" pitchFamily="49" charset="-122"/>
                <a:ea typeface="黑体" panose="02010609060101010101" pitchFamily="49" charset="-122"/>
              </a:rPr>
              <a:t>、销售合同</a:t>
            </a:r>
          </a:p>
          <a:p>
            <a:pPr>
              <a:spcBef>
                <a:spcPct val="50000"/>
              </a:spcBef>
            </a:pPr>
            <a:r>
              <a:rPr lang="en-US" altLang="zh-CN" sz="1200">
                <a:latin typeface="黑体" panose="02010609060101010101" pitchFamily="49" charset="-122"/>
                <a:ea typeface="黑体" panose="02010609060101010101" pitchFamily="49" charset="-122"/>
              </a:rPr>
              <a:t>2</a:t>
            </a:r>
            <a:r>
              <a:rPr lang="zh-CN" altLang="en-US" sz="1200">
                <a:latin typeface="黑体" panose="02010609060101010101" pitchFamily="49" charset="-122"/>
                <a:ea typeface="黑体" panose="02010609060101010101" pitchFamily="49" charset="-122"/>
              </a:rPr>
              <a:t>、发票</a:t>
            </a:r>
          </a:p>
          <a:p>
            <a:pPr>
              <a:spcBef>
                <a:spcPct val="50000"/>
              </a:spcBef>
            </a:pPr>
            <a:r>
              <a:rPr lang="en-US" altLang="zh-CN" sz="1200">
                <a:latin typeface="黑体" panose="02010609060101010101" pitchFamily="49" charset="-122"/>
                <a:ea typeface="黑体" panose="02010609060101010101" pitchFamily="49" charset="-122"/>
              </a:rPr>
              <a:t>3</a:t>
            </a:r>
            <a:r>
              <a:rPr lang="zh-CN" altLang="en-US" sz="1200">
                <a:latin typeface="黑体" panose="02010609060101010101" pitchFamily="49" charset="-122"/>
                <a:ea typeface="黑体" panose="02010609060101010101" pitchFamily="49" charset="-122"/>
              </a:rPr>
              <a:t>、货物收据</a:t>
            </a:r>
          </a:p>
        </p:txBody>
      </p:sp>
      <p:sp>
        <p:nvSpPr>
          <p:cNvPr id="52253" name="AutoShape 29"/>
          <p:cNvSpPr>
            <a:spLocks noChangeArrowheads="1"/>
          </p:cNvSpPr>
          <p:nvPr/>
        </p:nvSpPr>
        <p:spPr bwMode="auto">
          <a:xfrm>
            <a:off x="6858000" y="1333500"/>
            <a:ext cx="838200" cy="3810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CCFF"/>
          </a:solidFill>
          <a:ln>
            <a:noFill/>
          </a:ln>
          <a:effectLst>
            <a:prstShdw prst="shdw17" dist="17961" dir="2700000">
              <a:srgbClr val="FFCCFF">
                <a:gamma/>
                <a:shade val="60000"/>
                <a:invGamma/>
                <a:alpha val="50000"/>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zh-CN" altLang="en-US"/>
          </a:p>
        </p:txBody>
      </p:sp>
      <p:sp>
        <p:nvSpPr>
          <p:cNvPr id="52254" name="AutoShape 30"/>
          <p:cNvSpPr>
            <a:spLocks noChangeArrowheads="1"/>
          </p:cNvSpPr>
          <p:nvPr/>
        </p:nvSpPr>
        <p:spPr bwMode="auto">
          <a:xfrm>
            <a:off x="6096000" y="3162300"/>
            <a:ext cx="838200" cy="4572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CCFF"/>
          </a:solidFill>
          <a:ln>
            <a:noFill/>
          </a:ln>
          <a:effectLst>
            <a:prstShdw prst="shdw17" dist="17961" dir="2700000">
              <a:srgbClr val="FFCCFF">
                <a:gamma/>
                <a:shade val="60000"/>
                <a:invGamma/>
                <a:alpha val="50000"/>
              </a:srgbClr>
            </a:prst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2229"/>
                                        </p:tgtEl>
                                        <p:attrNameLst>
                                          <p:attrName>style.visibility</p:attrName>
                                        </p:attrNameLst>
                                      </p:cBhvr>
                                      <p:to>
                                        <p:strVal val="visible"/>
                                      </p:to>
                                    </p:set>
                                    <p:anim calcmode="lin" valueType="num">
                                      <p:cBhvr additive="base">
                                        <p:cTn id="7" dur="1000" fill="hold"/>
                                        <p:tgtEl>
                                          <p:spTgt spid="52229"/>
                                        </p:tgtEl>
                                        <p:attrNameLst>
                                          <p:attrName>ppt_x</p:attrName>
                                        </p:attrNameLst>
                                      </p:cBhvr>
                                      <p:tavLst>
                                        <p:tav tm="0">
                                          <p:val>
                                            <p:strVal val="#ppt_x"/>
                                          </p:val>
                                        </p:tav>
                                        <p:tav tm="100000">
                                          <p:val>
                                            <p:strVal val="#ppt_x"/>
                                          </p:val>
                                        </p:tav>
                                      </p:tavLst>
                                    </p:anim>
                                    <p:anim calcmode="lin" valueType="num">
                                      <p:cBhvr additive="base">
                                        <p:cTn id="8" dur="1000" fill="hold"/>
                                        <p:tgtEl>
                                          <p:spTgt spid="5222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2230"/>
                                        </p:tgtEl>
                                        <p:attrNameLst>
                                          <p:attrName>style.visibility</p:attrName>
                                        </p:attrNameLst>
                                      </p:cBhvr>
                                      <p:to>
                                        <p:strVal val="visible"/>
                                      </p:to>
                                    </p:set>
                                    <p:anim calcmode="lin" valueType="num">
                                      <p:cBhvr additive="base">
                                        <p:cTn id="11" dur="1000" fill="hold"/>
                                        <p:tgtEl>
                                          <p:spTgt spid="52230"/>
                                        </p:tgtEl>
                                        <p:attrNameLst>
                                          <p:attrName>ppt_x</p:attrName>
                                        </p:attrNameLst>
                                      </p:cBhvr>
                                      <p:tavLst>
                                        <p:tav tm="0">
                                          <p:val>
                                            <p:strVal val="#ppt_x"/>
                                          </p:val>
                                        </p:tav>
                                        <p:tav tm="100000">
                                          <p:val>
                                            <p:strVal val="#ppt_x"/>
                                          </p:val>
                                        </p:tav>
                                      </p:tavLst>
                                    </p:anim>
                                    <p:anim calcmode="lin" valueType="num">
                                      <p:cBhvr additive="base">
                                        <p:cTn id="12" dur="1000" fill="hold"/>
                                        <p:tgtEl>
                                          <p:spTgt spid="5223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2231"/>
                                        </p:tgtEl>
                                        <p:attrNameLst>
                                          <p:attrName>style.visibility</p:attrName>
                                        </p:attrNameLst>
                                      </p:cBhvr>
                                      <p:to>
                                        <p:strVal val="visible"/>
                                      </p:to>
                                    </p:set>
                                    <p:anim calcmode="lin" valueType="num">
                                      <p:cBhvr additive="base">
                                        <p:cTn id="15" dur="1000" fill="hold"/>
                                        <p:tgtEl>
                                          <p:spTgt spid="52231"/>
                                        </p:tgtEl>
                                        <p:attrNameLst>
                                          <p:attrName>ppt_x</p:attrName>
                                        </p:attrNameLst>
                                      </p:cBhvr>
                                      <p:tavLst>
                                        <p:tav tm="0">
                                          <p:val>
                                            <p:strVal val="#ppt_x"/>
                                          </p:val>
                                        </p:tav>
                                        <p:tav tm="100000">
                                          <p:val>
                                            <p:strVal val="#ppt_x"/>
                                          </p:val>
                                        </p:tav>
                                      </p:tavLst>
                                    </p:anim>
                                    <p:anim calcmode="lin" valueType="num">
                                      <p:cBhvr additive="base">
                                        <p:cTn id="16" dur="1000" fill="hold"/>
                                        <p:tgtEl>
                                          <p:spTgt spid="5223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2232"/>
                                        </p:tgtEl>
                                        <p:attrNameLst>
                                          <p:attrName>style.visibility</p:attrName>
                                        </p:attrNameLst>
                                      </p:cBhvr>
                                      <p:to>
                                        <p:strVal val="visible"/>
                                      </p:to>
                                    </p:set>
                                    <p:anim calcmode="lin" valueType="num">
                                      <p:cBhvr additive="base">
                                        <p:cTn id="19" dur="1000" fill="hold"/>
                                        <p:tgtEl>
                                          <p:spTgt spid="52232"/>
                                        </p:tgtEl>
                                        <p:attrNameLst>
                                          <p:attrName>ppt_x</p:attrName>
                                        </p:attrNameLst>
                                      </p:cBhvr>
                                      <p:tavLst>
                                        <p:tav tm="0">
                                          <p:val>
                                            <p:strVal val="#ppt_x"/>
                                          </p:val>
                                        </p:tav>
                                        <p:tav tm="100000">
                                          <p:val>
                                            <p:strVal val="#ppt_x"/>
                                          </p:val>
                                        </p:tav>
                                      </p:tavLst>
                                    </p:anim>
                                    <p:anim calcmode="lin" valueType="num">
                                      <p:cBhvr additive="base">
                                        <p:cTn id="20" dur="1000" fill="hold"/>
                                        <p:tgtEl>
                                          <p:spTgt spid="5223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2233"/>
                                        </p:tgtEl>
                                        <p:attrNameLst>
                                          <p:attrName>style.visibility</p:attrName>
                                        </p:attrNameLst>
                                      </p:cBhvr>
                                      <p:to>
                                        <p:strVal val="visible"/>
                                      </p:to>
                                    </p:set>
                                    <p:anim calcmode="lin" valueType="num">
                                      <p:cBhvr additive="base">
                                        <p:cTn id="23" dur="1000" fill="hold"/>
                                        <p:tgtEl>
                                          <p:spTgt spid="52233"/>
                                        </p:tgtEl>
                                        <p:attrNameLst>
                                          <p:attrName>ppt_x</p:attrName>
                                        </p:attrNameLst>
                                      </p:cBhvr>
                                      <p:tavLst>
                                        <p:tav tm="0">
                                          <p:val>
                                            <p:strVal val="#ppt_x"/>
                                          </p:val>
                                        </p:tav>
                                        <p:tav tm="100000">
                                          <p:val>
                                            <p:strVal val="#ppt_x"/>
                                          </p:val>
                                        </p:tav>
                                      </p:tavLst>
                                    </p:anim>
                                    <p:anim calcmode="lin" valueType="num">
                                      <p:cBhvr additive="base">
                                        <p:cTn id="24" dur="1000" fill="hold"/>
                                        <p:tgtEl>
                                          <p:spTgt spid="5223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2234"/>
                                        </p:tgtEl>
                                        <p:attrNameLst>
                                          <p:attrName>style.visibility</p:attrName>
                                        </p:attrNameLst>
                                      </p:cBhvr>
                                      <p:to>
                                        <p:strVal val="visible"/>
                                      </p:to>
                                    </p:set>
                                    <p:anim calcmode="lin" valueType="num">
                                      <p:cBhvr additive="base">
                                        <p:cTn id="27" dur="1000" fill="hold"/>
                                        <p:tgtEl>
                                          <p:spTgt spid="52234"/>
                                        </p:tgtEl>
                                        <p:attrNameLst>
                                          <p:attrName>ppt_x</p:attrName>
                                        </p:attrNameLst>
                                      </p:cBhvr>
                                      <p:tavLst>
                                        <p:tav tm="0">
                                          <p:val>
                                            <p:strVal val="#ppt_x"/>
                                          </p:val>
                                        </p:tav>
                                        <p:tav tm="100000">
                                          <p:val>
                                            <p:strVal val="#ppt_x"/>
                                          </p:val>
                                        </p:tav>
                                      </p:tavLst>
                                    </p:anim>
                                    <p:anim calcmode="lin" valueType="num">
                                      <p:cBhvr additive="base">
                                        <p:cTn id="28" dur="1000" fill="hold"/>
                                        <p:tgtEl>
                                          <p:spTgt spid="5223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2241"/>
                                        </p:tgtEl>
                                        <p:attrNameLst>
                                          <p:attrName>style.visibility</p:attrName>
                                        </p:attrNameLst>
                                      </p:cBhvr>
                                      <p:to>
                                        <p:strVal val="visible"/>
                                      </p:to>
                                    </p:set>
                                    <p:anim calcmode="lin" valueType="num">
                                      <p:cBhvr additive="base">
                                        <p:cTn id="31" dur="1000" fill="hold"/>
                                        <p:tgtEl>
                                          <p:spTgt spid="52241"/>
                                        </p:tgtEl>
                                        <p:attrNameLst>
                                          <p:attrName>ppt_x</p:attrName>
                                        </p:attrNameLst>
                                      </p:cBhvr>
                                      <p:tavLst>
                                        <p:tav tm="0">
                                          <p:val>
                                            <p:strVal val="#ppt_x"/>
                                          </p:val>
                                        </p:tav>
                                        <p:tav tm="100000">
                                          <p:val>
                                            <p:strVal val="#ppt_x"/>
                                          </p:val>
                                        </p:tav>
                                      </p:tavLst>
                                    </p:anim>
                                    <p:anim calcmode="lin" valueType="num">
                                      <p:cBhvr additive="base">
                                        <p:cTn id="32" dur="1000" fill="hold"/>
                                        <p:tgtEl>
                                          <p:spTgt spid="5224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2243"/>
                                        </p:tgtEl>
                                        <p:attrNameLst>
                                          <p:attrName>style.visibility</p:attrName>
                                        </p:attrNameLst>
                                      </p:cBhvr>
                                      <p:to>
                                        <p:strVal val="visible"/>
                                      </p:to>
                                    </p:set>
                                    <p:anim calcmode="lin" valueType="num">
                                      <p:cBhvr additive="base">
                                        <p:cTn id="35" dur="1000" fill="hold"/>
                                        <p:tgtEl>
                                          <p:spTgt spid="52243"/>
                                        </p:tgtEl>
                                        <p:attrNameLst>
                                          <p:attrName>ppt_x</p:attrName>
                                        </p:attrNameLst>
                                      </p:cBhvr>
                                      <p:tavLst>
                                        <p:tav tm="0">
                                          <p:val>
                                            <p:strVal val="#ppt_x"/>
                                          </p:val>
                                        </p:tav>
                                        <p:tav tm="100000">
                                          <p:val>
                                            <p:strVal val="#ppt_x"/>
                                          </p:val>
                                        </p:tav>
                                      </p:tavLst>
                                    </p:anim>
                                    <p:anim calcmode="lin" valueType="num">
                                      <p:cBhvr additive="base">
                                        <p:cTn id="36" dur="1000" fill="hold"/>
                                        <p:tgtEl>
                                          <p:spTgt spid="5224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52244"/>
                                        </p:tgtEl>
                                        <p:attrNameLst>
                                          <p:attrName>style.visibility</p:attrName>
                                        </p:attrNameLst>
                                      </p:cBhvr>
                                      <p:to>
                                        <p:strVal val="visible"/>
                                      </p:to>
                                    </p:set>
                                    <p:anim calcmode="lin" valueType="num">
                                      <p:cBhvr additive="base">
                                        <p:cTn id="39" dur="1000" fill="hold"/>
                                        <p:tgtEl>
                                          <p:spTgt spid="52244"/>
                                        </p:tgtEl>
                                        <p:attrNameLst>
                                          <p:attrName>ppt_x</p:attrName>
                                        </p:attrNameLst>
                                      </p:cBhvr>
                                      <p:tavLst>
                                        <p:tav tm="0">
                                          <p:val>
                                            <p:strVal val="#ppt_x"/>
                                          </p:val>
                                        </p:tav>
                                        <p:tav tm="100000">
                                          <p:val>
                                            <p:strVal val="#ppt_x"/>
                                          </p:val>
                                        </p:tav>
                                      </p:tavLst>
                                    </p:anim>
                                    <p:anim calcmode="lin" valueType="num">
                                      <p:cBhvr additive="base">
                                        <p:cTn id="40" dur="1000" fill="hold"/>
                                        <p:tgtEl>
                                          <p:spTgt spid="5224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52245"/>
                                        </p:tgtEl>
                                        <p:attrNameLst>
                                          <p:attrName>style.visibility</p:attrName>
                                        </p:attrNameLst>
                                      </p:cBhvr>
                                      <p:to>
                                        <p:strVal val="visible"/>
                                      </p:to>
                                    </p:set>
                                    <p:anim calcmode="lin" valueType="num">
                                      <p:cBhvr additive="base">
                                        <p:cTn id="43" dur="1000" fill="hold"/>
                                        <p:tgtEl>
                                          <p:spTgt spid="52245"/>
                                        </p:tgtEl>
                                        <p:attrNameLst>
                                          <p:attrName>ppt_x</p:attrName>
                                        </p:attrNameLst>
                                      </p:cBhvr>
                                      <p:tavLst>
                                        <p:tav tm="0">
                                          <p:val>
                                            <p:strVal val="#ppt_x"/>
                                          </p:val>
                                        </p:tav>
                                        <p:tav tm="100000">
                                          <p:val>
                                            <p:strVal val="#ppt_x"/>
                                          </p:val>
                                        </p:tav>
                                      </p:tavLst>
                                    </p:anim>
                                    <p:anim calcmode="lin" valueType="num">
                                      <p:cBhvr additive="base">
                                        <p:cTn id="44" dur="1000" fill="hold"/>
                                        <p:tgtEl>
                                          <p:spTgt spid="5224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2246"/>
                                        </p:tgtEl>
                                        <p:attrNameLst>
                                          <p:attrName>style.visibility</p:attrName>
                                        </p:attrNameLst>
                                      </p:cBhvr>
                                      <p:to>
                                        <p:strVal val="visible"/>
                                      </p:to>
                                    </p:set>
                                    <p:anim calcmode="lin" valueType="num">
                                      <p:cBhvr additive="base">
                                        <p:cTn id="47" dur="1000" fill="hold"/>
                                        <p:tgtEl>
                                          <p:spTgt spid="52246"/>
                                        </p:tgtEl>
                                        <p:attrNameLst>
                                          <p:attrName>ppt_x</p:attrName>
                                        </p:attrNameLst>
                                      </p:cBhvr>
                                      <p:tavLst>
                                        <p:tav tm="0">
                                          <p:val>
                                            <p:strVal val="#ppt_x"/>
                                          </p:val>
                                        </p:tav>
                                        <p:tav tm="100000">
                                          <p:val>
                                            <p:strVal val="#ppt_x"/>
                                          </p:val>
                                        </p:tav>
                                      </p:tavLst>
                                    </p:anim>
                                    <p:anim calcmode="lin" valueType="num">
                                      <p:cBhvr additive="base">
                                        <p:cTn id="48" dur="1000" fill="hold"/>
                                        <p:tgtEl>
                                          <p:spTgt spid="52246"/>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52250"/>
                                        </p:tgtEl>
                                        <p:attrNameLst>
                                          <p:attrName>style.visibility</p:attrName>
                                        </p:attrNameLst>
                                      </p:cBhvr>
                                      <p:to>
                                        <p:strVal val="visible"/>
                                      </p:to>
                                    </p:set>
                                    <p:anim calcmode="lin" valueType="num">
                                      <p:cBhvr additive="base">
                                        <p:cTn id="53" dur="1000" fill="hold"/>
                                        <p:tgtEl>
                                          <p:spTgt spid="52250"/>
                                        </p:tgtEl>
                                        <p:attrNameLst>
                                          <p:attrName>ppt_x</p:attrName>
                                        </p:attrNameLst>
                                      </p:cBhvr>
                                      <p:tavLst>
                                        <p:tav tm="0">
                                          <p:val>
                                            <p:strVal val="0-#ppt_w/2"/>
                                          </p:val>
                                        </p:tav>
                                        <p:tav tm="100000">
                                          <p:val>
                                            <p:strVal val="#ppt_x"/>
                                          </p:val>
                                        </p:tav>
                                      </p:tavLst>
                                    </p:anim>
                                    <p:anim calcmode="lin" valueType="num">
                                      <p:cBhvr additive="base">
                                        <p:cTn id="54" dur="1000" fill="hold"/>
                                        <p:tgtEl>
                                          <p:spTgt spid="5225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52253"/>
                                        </p:tgtEl>
                                        <p:attrNameLst>
                                          <p:attrName>style.visibility</p:attrName>
                                        </p:attrNameLst>
                                      </p:cBhvr>
                                      <p:to>
                                        <p:strVal val="visible"/>
                                      </p:to>
                                    </p:set>
                                    <p:anim calcmode="lin" valueType="num">
                                      <p:cBhvr additive="base">
                                        <p:cTn id="57" dur="1000" fill="hold"/>
                                        <p:tgtEl>
                                          <p:spTgt spid="52253"/>
                                        </p:tgtEl>
                                        <p:attrNameLst>
                                          <p:attrName>ppt_x</p:attrName>
                                        </p:attrNameLst>
                                      </p:cBhvr>
                                      <p:tavLst>
                                        <p:tav tm="0">
                                          <p:val>
                                            <p:strVal val="0-#ppt_w/2"/>
                                          </p:val>
                                        </p:tav>
                                        <p:tav tm="100000">
                                          <p:val>
                                            <p:strVal val="#ppt_x"/>
                                          </p:val>
                                        </p:tav>
                                      </p:tavLst>
                                    </p:anim>
                                    <p:anim calcmode="lin" valueType="num">
                                      <p:cBhvr additive="base">
                                        <p:cTn id="58" dur="1000" fill="hold"/>
                                        <p:tgtEl>
                                          <p:spTgt spid="52253"/>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52247"/>
                                        </p:tgtEl>
                                        <p:attrNameLst>
                                          <p:attrName>style.visibility</p:attrName>
                                        </p:attrNameLst>
                                      </p:cBhvr>
                                      <p:to>
                                        <p:strVal val="visible"/>
                                      </p:to>
                                    </p:set>
                                    <p:anim calcmode="lin" valueType="num">
                                      <p:cBhvr additive="base">
                                        <p:cTn id="61" dur="1000" fill="hold"/>
                                        <p:tgtEl>
                                          <p:spTgt spid="52247"/>
                                        </p:tgtEl>
                                        <p:attrNameLst>
                                          <p:attrName>ppt_x</p:attrName>
                                        </p:attrNameLst>
                                      </p:cBhvr>
                                      <p:tavLst>
                                        <p:tav tm="0">
                                          <p:val>
                                            <p:strVal val="0-#ppt_w/2"/>
                                          </p:val>
                                        </p:tav>
                                        <p:tav tm="100000">
                                          <p:val>
                                            <p:strVal val="#ppt_x"/>
                                          </p:val>
                                        </p:tav>
                                      </p:tavLst>
                                    </p:anim>
                                    <p:anim calcmode="lin" valueType="num">
                                      <p:cBhvr additive="base">
                                        <p:cTn id="62" dur="1000" fill="hold"/>
                                        <p:tgtEl>
                                          <p:spTgt spid="5224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52254"/>
                                        </p:tgtEl>
                                        <p:attrNameLst>
                                          <p:attrName>style.visibility</p:attrName>
                                        </p:attrNameLst>
                                      </p:cBhvr>
                                      <p:to>
                                        <p:strVal val="visible"/>
                                      </p:to>
                                    </p:set>
                                    <p:anim calcmode="lin" valueType="num">
                                      <p:cBhvr additive="base">
                                        <p:cTn id="65" dur="1000" fill="hold"/>
                                        <p:tgtEl>
                                          <p:spTgt spid="52254"/>
                                        </p:tgtEl>
                                        <p:attrNameLst>
                                          <p:attrName>ppt_x</p:attrName>
                                        </p:attrNameLst>
                                      </p:cBhvr>
                                      <p:tavLst>
                                        <p:tav tm="0">
                                          <p:val>
                                            <p:strVal val="0-#ppt_w/2"/>
                                          </p:val>
                                        </p:tav>
                                        <p:tav tm="100000">
                                          <p:val>
                                            <p:strVal val="#ppt_x"/>
                                          </p:val>
                                        </p:tav>
                                      </p:tavLst>
                                    </p:anim>
                                    <p:anim calcmode="lin" valueType="num">
                                      <p:cBhvr additive="base">
                                        <p:cTn id="66" dur="1000" fill="hold"/>
                                        <p:tgtEl>
                                          <p:spTgt spid="522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9" grpId="0" animBg="1"/>
      <p:bldP spid="52230" grpId="0" animBg="1"/>
      <p:bldP spid="52231" grpId="0" animBg="1"/>
      <p:bldP spid="52232" grpId="0" animBg="1"/>
      <p:bldP spid="52233" grpId="0" animBg="1"/>
      <p:bldP spid="52234" grpId="0" animBg="1"/>
      <p:bldP spid="52241" grpId="0" animBg="1"/>
      <p:bldP spid="52243" grpId="0" animBg="1"/>
      <p:bldP spid="52244" grpId="0" animBg="1"/>
      <p:bldP spid="52245" grpId="0" animBg="1"/>
      <p:bldP spid="52246" grpId="0" animBg="1"/>
      <p:bldP spid="52247" grpId="0" animBg="1"/>
      <p:bldP spid="52250" grpId="0" animBg="1"/>
      <p:bldP spid="52253" grpId="0" animBg="1"/>
      <p:bldP spid="5225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kumimoji="1" lang="zh-CN" altLang="en-US" b="0" smtClean="0"/>
              <a:t>提示</a:t>
            </a:r>
            <a:r>
              <a:rPr kumimoji="1" lang="en-US" altLang="zh-CN" b="0" smtClean="0"/>
              <a:t>--</a:t>
            </a:r>
            <a:r>
              <a:rPr lang="zh-CN" altLang="en-US" i="1" smtClean="0">
                <a:solidFill>
                  <a:srgbClr val="000000"/>
                </a:solidFill>
                <a:latin typeface="Arial" panose="020B0604020202020204" pitchFamily="34" charset="0"/>
              </a:rPr>
              <a:t>“</a:t>
            </a:r>
            <a:r>
              <a:rPr lang="zh-CN" altLang="en-US" i="1" smtClean="0">
                <a:solidFill>
                  <a:srgbClr val="000000"/>
                </a:solidFill>
              </a:rPr>
              <a:t>池融资</a:t>
            </a:r>
            <a:r>
              <a:rPr lang="zh-CN" altLang="en-US" i="1" smtClean="0">
                <a:solidFill>
                  <a:srgbClr val="000000"/>
                </a:solidFill>
                <a:latin typeface="Arial" panose="020B0604020202020204" pitchFamily="34" charset="0"/>
              </a:rPr>
              <a:t>”</a:t>
            </a:r>
            <a:r>
              <a:rPr lang="zh-CN" altLang="en-US" i="1" smtClean="0">
                <a:solidFill>
                  <a:srgbClr val="000000"/>
                </a:solidFill>
              </a:rPr>
              <a:t>的回款</a:t>
            </a:r>
            <a:endParaRPr lang="en-US" altLang="zh-CN" i="1" smtClean="0">
              <a:solidFill>
                <a:srgbClr val="000000"/>
              </a:solidFill>
            </a:endParaRPr>
          </a:p>
        </p:txBody>
      </p:sp>
      <p:sp>
        <p:nvSpPr>
          <p:cNvPr id="47107" name="Rectangle 3"/>
          <p:cNvSpPr>
            <a:spLocks noGrp="1" noChangeArrowheads="1"/>
          </p:cNvSpPr>
          <p:nvPr>
            <p:ph type="body" idx="1"/>
          </p:nvPr>
        </p:nvSpPr>
        <p:spPr/>
        <p:txBody>
          <a:bodyPr/>
          <a:lstStyle/>
          <a:p>
            <a:pPr>
              <a:buFont typeface="Wingdings" panose="05000000000000000000" pitchFamily="2" charset="2"/>
              <a:buNone/>
            </a:pPr>
            <a:endParaRPr lang="zh-CN" altLang="en-US" i="1" smtClean="0">
              <a:solidFill>
                <a:srgbClr val="000000"/>
              </a:solidFill>
            </a:endParaRPr>
          </a:p>
          <a:p>
            <a:pPr eaLnBrk="1" hangingPunct="1">
              <a:spcBef>
                <a:spcPct val="0"/>
              </a:spcBef>
              <a:buClrTx/>
              <a:buFont typeface="Wingdings" panose="05000000000000000000" pitchFamily="2" charset="2"/>
              <a:buChar char="l"/>
            </a:pPr>
            <a:r>
              <a:rPr lang="zh-CN" altLang="en-US" b="0" smtClean="0">
                <a:solidFill>
                  <a:srgbClr val="000000"/>
                </a:solidFill>
              </a:rPr>
              <a:t>要求卖方在我行开立</a:t>
            </a:r>
            <a:r>
              <a:rPr lang="en-US" altLang="zh-CN" b="0" smtClean="0">
                <a:solidFill>
                  <a:srgbClr val="000000"/>
                </a:solidFill>
              </a:rPr>
              <a:t>8416</a:t>
            </a:r>
            <a:r>
              <a:rPr lang="zh-CN" altLang="en-US" b="0" smtClean="0">
                <a:solidFill>
                  <a:srgbClr val="000000"/>
                </a:solidFill>
              </a:rPr>
              <a:t>保理保证金账户作为回款账户，并确保卖方已通知买方付款至该账户</a:t>
            </a:r>
          </a:p>
          <a:p>
            <a:pPr eaLnBrk="1" hangingPunct="1">
              <a:spcBef>
                <a:spcPct val="0"/>
              </a:spcBef>
              <a:buClrTx/>
              <a:buFont typeface="Wingdings" panose="05000000000000000000" pitchFamily="2" charset="2"/>
              <a:buChar char="l"/>
            </a:pPr>
            <a:endParaRPr lang="en-US" altLang="zh-CN" b="0" smtClean="0">
              <a:solidFill>
                <a:srgbClr val="000000"/>
              </a:solidFill>
            </a:endParaRPr>
          </a:p>
          <a:p>
            <a:pPr eaLnBrk="1" hangingPunct="1">
              <a:spcBef>
                <a:spcPct val="0"/>
              </a:spcBef>
              <a:buClrTx/>
              <a:buFont typeface="Wingdings" panose="05000000000000000000" pitchFamily="2" charset="2"/>
              <a:buChar char="l"/>
            </a:pPr>
            <a:endParaRPr lang="en-US" altLang="zh-CN" b="0" smtClean="0">
              <a:solidFill>
                <a:srgbClr val="000000"/>
              </a:solidFill>
            </a:endParaRPr>
          </a:p>
          <a:p>
            <a:pPr>
              <a:buFont typeface="Wingdings" panose="05000000000000000000" pitchFamily="2" charset="2"/>
              <a:buNone/>
            </a:pPr>
            <a:endParaRPr lang="zh-CN" altLang="en-US" i="1" smtClean="0">
              <a:solidFill>
                <a:srgbClr val="000000"/>
              </a:solidFill>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idx="4294967295"/>
          </p:nvPr>
        </p:nvSpPr>
        <p:spPr>
          <a:xfrm>
            <a:off x="765175" y="342900"/>
            <a:ext cx="8607425" cy="609600"/>
          </a:xfrm>
        </p:spPr>
        <p:txBody>
          <a:bodyPr anchor="ctr"/>
          <a:lstStyle/>
          <a:p>
            <a:r>
              <a:rPr kumimoji="1" lang="zh-CN" altLang="en-US" b="0" smtClean="0"/>
              <a:t>应收账款保理池</a:t>
            </a:r>
            <a:r>
              <a:rPr kumimoji="1" lang="zh-CN" altLang="zh-CN" b="0" smtClean="0"/>
              <a:t>融资业务</a:t>
            </a:r>
            <a:r>
              <a:rPr kumimoji="1" lang="zh-CN" altLang="en-US" b="0" smtClean="0"/>
              <a:t>简介</a:t>
            </a:r>
            <a:endParaRPr lang="en-US" altLang="zh-CN" smtClean="0">
              <a:ea typeface="宋体" panose="02010600030101010101" pitchFamily="2" charset="-122"/>
            </a:endParaRPr>
          </a:p>
        </p:txBody>
      </p:sp>
      <p:sp>
        <p:nvSpPr>
          <p:cNvPr id="56323" name="WordArt 3"/>
          <p:cNvSpPr>
            <a:spLocks noChangeArrowheads="1" noChangeShapeType="1" noTextEdit="1"/>
          </p:cNvSpPr>
          <p:nvPr/>
        </p:nvSpPr>
        <p:spPr bwMode="auto">
          <a:xfrm>
            <a:off x="990600" y="2476500"/>
            <a:ext cx="8077200" cy="2362200"/>
          </a:xfrm>
          <a:prstGeom prst="rect">
            <a:avLst/>
          </a:prstGeom>
        </p:spPr>
        <p:txBody>
          <a:bodyPr wrap="none" fromWordArt="1">
            <a:prstTxWarp prst="textPlain">
              <a:avLst>
                <a:gd name="adj" fmla="val 50000"/>
              </a:avLst>
            </a:prstTxWarp>
          </a:bodyPr>
          <a:lstStyle/>
          <a:p>
            <a:pPr algn="ctr"/>
            <a:r>
              <a:rPr lang="en-US" altLang="zh-CN" sz="3600" kern="1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宋体" panose="02010600030101010101" pitchFamily="2" charset="-122"/>
                <a:ea typeface="宋体" panose="02010600030101010101" pitchFamily="2" charset="-122"/>
              </a:rPr>
              <a:t>Thank You</a:t>
            </a:r>
            <a:endParaRPr lang="zh-CN" altLang="en-US" sz="3600" kern="1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diamond(in)">
                                      <p:cBhvr>
                                        <p:cTn id="7" dur="2000"/>
                                        <p:tgtEl>
                                          <p:spTgt spid="56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FULLPATHNAME" val=" "/>
  <p:tag name="KEYWORDS" val="C:\Program Files\Ubs\PresXpress\templates\PresPrintOnScreen.pot"/>
  <p:tag name="SERIF FONT" val="UBSHeadline"/>
  <p:tag name="SANS SERIF FONT" val="Frutiger 55 Roman"/>
  <p:tag name="LANGUAGE ID" val="1033"/>
  <p:tag name="LAURELCOLOR" val="GOLD"/>
  <p:tag name="LP_BE974FAF0003401D995B82D84DEE8F2A" val="38947.0349421296"/>
  <p:tag name="LAST PRINTED" val="389567578125000E-10"/>
</p:tagLst>
</file>

<file path=ppt/tags/tag2.xml><?xml version="1.0" encoding="utf-8"?>
<p:tagLst xmlns:a="http://schemas.openxmlformats.org/drawingml/2006/main" xmlns:r="http://schemas.openxmlformats.org/officeDocument/2006/relationships" xmlns:p="http://schemas.openxmlformats.org/presentationml/2006/main">
  <p:tag name="TEXT_TYPE" val="PAGE HEADING"/>
  <p:tag name="FONT STYLE" val="SERIF"/>
</p:tagLst>
</file>

<file path=ppt/tags/tag3.xml><?xml version="1.0" encoding="utf-8"?>
<p:tagLst xmlns:a="http://schemas.openxmlformats.org/drawingml/2006/main" xmlns:r="http://schemas.openxmlformats.org/officeDocument/2006/relationships" xmlns:p="http://schemas.openxmlformats.org/presentationml/2006/main">
  <p:tag name="TEXT_TYPE" val="BODY TEXT"/>
  <p:tag name="FONT STYLE" val="SANS SERIF"/>
</p:tagLst>
</file>

<file path=ppt/tags/tag4.xml><?xml version="1.0" encoding="utf-8"?>
<p:tagLst xmlns:a="http://schemas.openxmlformats.org/drawingml/2006/main" xmlns:r="http://schemas.openxmlformats.org/officeDocument/2006/relationships" xmlns:p="http://schemas.openxmlformats.org/presentationml/2006/main">
  <p:tag name="TEXT_TYPE" val="THIN BLUE LINE"/>
</p:tagLst>
</file>

<file path=ppt/tags/tag5.xml><?xml version="1.0" encoding="utf-8"?>
<p:tagLst xmlns:a="http://schemas.openxmlformats.org/drawingml/2006/main" xmlns:r="http://schemas.openxmlformats.org/officeDocument/2006/relationships" xmlns:p="http://schemas.openxmlformats.org/presentationml/2006/main">
  <p:tag name="TEXT_TYPE" val="DOCUMENT ID"/>
  <p:tag name="FONT STYLE" val="SANS SERIF"/>
</p:tagLst>
</file>

<file path=ppt/tags/tag6.xml><?xml version="1.0" encoding="utf-8"?>
<p:tagLst xmlns:a="http://schemas.openxmlformats.org/drawingml/2006/main" xmlns:r="http://schemas.openxmlformats.org/officeDocument/2006/relationships" xmlns:p="http://schemas.openxmlformats.org/presentationml/2006/main">
  <p:tag name="FONT STYLE" val="SANS SERIF"/>
</p:tagLst>
</file>

<file path=ppt/tags/tag7.xml><?xml version="1.0" encoding="utf-8"?>
<p:tagLst xmlns:a="http://schemas.openxmlformats.org/drawingml/2006/main" xmlns:r="http://schemas.openxmlformats.org/officeDocument/2006/relationships" xmlns:p="http://schemas.openxmlformats.org/presentationml/2006/main">
  <p:tag name="FONT STYLE" val="SANS SERIF"/>
</p:tagLst>
</file>

<file path=ppt/tags/tag8.xml><?xml version="1.0" encoding="utf-8"?>
<p:tagLst xmlns:a="http://schemas.openxmlformats.org/drawingml/2006/main" xmlns:r="http://schemas.openxmlformats.org/officeDocument/2006/relationships" xmlns:p="http://schemas.openxmlformats.org/presentationml/2006/main">
  <p:tag name="FONT STYLE" val="SANS SERIF"/>
</p:tagLst>
</file>

<file path=ppt/tags/tag9.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0.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1.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2.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3.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4.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5.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6.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7.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8.xml><?xml version="1.0" encoding="utf-8"?>
<p:tagLst xmlns:a="http://schemas.openxmlformats.org/drawingml/2006/main" xmlns:r="http://schemas.openxmlformats.org/officeDocument/2006/relationships" xmlns:p="http://schemas.openxmlformats.org/presentationml/2006/main">
  <p:tag name="FONT STYLE" val="SANS SERIF"/>
</p:tagLst>
</file>

<file path=ppt/tags/tag19.xml><?xml version="1.0" encoding="utf-8"?>
<p:tagLst xmlns:a="http://schemas.openxmlformats.org/drawingml/2006/main" xmlns:r="http://schemas.openxmlformats.org/officeDocument/2006/relationships" xmlns:p="http://schemas.openxmlformats.org/presentationml/2006/main">
  <p:tag name="FONT STYLE" val="SANS SERIF"/>
</p:tagLst>
</file>

<file path=ppt/tags/tag20.xml><?xml version="1.0" encoding="utf-8"?>
<p:tagLst xmlns:a="http://schemas.openxmlformats.org/drawingml/2006/main" xmlns:r="http://schemas.openxmlformats.org/officeDocument/2006/relationships" xmlns:p="http://schemas.openxmlformats.org/presentationml/2006/main">
  <p:tag name="SLIDE_TYPE" val="COVER"/>
</p:tagLst>
</file>

<file path=ppt/tags/tag21.xml><?xml version="1.0" encoding="utf-8"?>
<p:tagLst xmlns:a="http://schemas.openxmlformats.org/drawingml/2006/main" xmlns:r="http://schemas.openxmlformats.org/officeDocument/2006/relationships" xmlns:p="http://schemas.openxmlformats.org/presentationml/2006/main">
  <p:tag name="TEXT_TYPE" val="CREATE DATE"/>
  <p:tag name="FONT STYLE" val="SANS SERIF"/>
  <p:tag name="TOP" val="548.875"/>
  <p:tag name="LEFT" val="60.5"/>
  <p:tag name="WIDTH" val="281.375"/>
  <p:tag name="HEIGHT" val="21.625"/>
</p:tagLst>
</file>

<file path=ppt/theme/theme1.xml><?xml version="1.0" encoding="utf-8"?>
<a:theme xmlns:a="http://schemas.openxmlformats.org/drawingml/2006/main" name="Default Design">
  <a:themeElements>
    <a:clrScheme name="顶峰">
      <a:dk1>
        <a:sysClr val="windowText" lastClr="454545"/>
      </a:dk1>
      <a:lt1>
        <a:sysClr val="window" lastClr="C7EDCC"/>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Default Design">
      <a:majorFont>
        <a:latin typeface="黑体"/>
        <a:ea typeface="黑体"/>
        <a:cs typeface=""/>
      </a:majorFont>
      <a:minorFont>
        <a:latin typeface="楷体_GB2312"/>
        <a:ea typeface="楷体_GB2312"/>
        <a:cs typeface=""/>
      </a:minorFont>
    </a:fontScheme>
    <a:fmtScheme name="穿越">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CCFF"/>
        </a:solidFill>
        <a:ln w="25400" cap="flat" cmpd="sng" algn="ctr">
          <a:noFill/>
          <a:prstDash val="solid"/>
          <a:round/>
          <a:headEnd type="none" w="med" len="med"/>
          <a:tailEnd type="none" w="med" len="med"/>
        </a:ln>
        <a:effectLst/>
      </a:spPr>
      <a:bodyPr vert="horz" wrap="square" lIns="91431" tIns="45715" rIns="0" bIns="45715" numCol="1" anchor="t" anchorCtr="0" compatLnSpc="1">
        <a:prstTxWarp prst="textNoShape">
          <a:avLst/>
        </a:prstTxWarp>
        <a:spAutoFit/>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US" sz="2400" b="1" i="0" u="none" strike="noStrike" cap="none" normalizeH="0" baseline="0" smtClean="0">
            <a:ln>
              <a:noFill/>
            </a:ln>
            <a:solidFill>
              <a:srgbClr val="000000"/>
            </a:solidFill>
            <a:effectLst/>
            <a:latin typeface="楷体_GB2312" pitchFamily="49" charset="-122"/>
            <a:ea typeface="楷体_GB2312" pitchFamily="49" charset="-122"/>
          </a:defRPr>
        </a:defPPr>
      </a:lstStyle>
    </a:spDef>
    <a:lnDef>
      <a:spPr bwMode="auto">
        <a:solidFill>
          <a:srgbClr val="99CCFF"/>
        </a:solidFill>
        <a:ln w="25400" cap="flat" cmpd="sng" algn="ctr">
          <a:solidFill>
            <a:schemeClr val="bg2">
              <a:lumMod val="60000"/>
              <a:lumOff val="40000"/>
            </a:schemeClr>
          </a:solidFill>
          <a:prstDash val="dash"/>
          <a:round/>
          <a:headEnd type="none" w="med" len="med"/>
          <a:tailEnd type="none" w="med" len="med"/>
        </a:ln>
        <a:effectLst/>
      </a:spPr>
      <a:bodyPr/>
      <a:lstStyle/>
    </a:lnDef>
    <a:txDef>
      <a:spPr bwMode="auto">
        <a:noFill/>
        <a:ln w="9525">
          <a:solidFill>
            <a:srgbClr val="C00000"/>
          </a:solidFill>
          <a:prstDash val="dashDot"/>
          <a:miter lim="800000"/>
          <a:headEnd/>
          <a:tailEnd/>
        </a:ln>
      </a:spPr>
      <a:bodyPr>
        <a:spAutoFit/>
      </a:bodyPr>
      <a:lstStyle>
        <a:defPPr algn="l">
          <a:buClr>
            <a:srgbClr val="FFCCFF"/>
          </a:buClr>
          <a:defRPr sz="1800" b="1" dirty="0">
            <a:latin typeface="华文细黑" pitchFamily="2" charset="-122"/>
            <a:ea typeface="华文细黑" pitchFamily="2" charset="-122"/>
          </a:defRPr>
        </a:defPPr>
      </a:lstStyle>
    </a:txDef>
  </a:objectDefaults>
  <a:extraClrSchemeLst>
    <a:extraClrScheme>
      <a:clrScheme name="Default Design 1">
        <a:dk1>
          <a:srgbClr val="000000"/>
        </a:dk1>
        <a:lt1>
          <a:srgbClr val="FFFFFF"/>
        </a:lt1>
        <a:dk2>
          <a:srgbClr val="193D85"/>
        </a:dk2>
        <a:lt2>
          <a:srgbClr val="3783FF"/>
        </a:lt2>
        <a:accent1>
          <a:srgbClr val="3783FF"/>
        </a:accent1>
        <a:accent2>
          <a:srgbClr val="FAA100"/>
        </a:accent2>
        <a:accent3>
          <a:srgbClr val="FFFFFF"/>
        </a:accent3>
        <a:accent4>
          <a:srgbClr val="000000"/>
        </a:accent4>
        <a:accent5>
          <a:srgbClr val="AEC1FF"/>
        </a:accent5>
        <a:accent6>
          <a:srgbClr val="E39100"/>
        </a:accent6>
        <a:hlink>
          <a:srgbClr val="007E35"/>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3783FF"/>
      </a:dk2>
      <a:lt2>
        <a:srgbClr val="295595"/>
      </a:lt2>
      <a:accent1>
        <a:srgbClr val="295595"/>
      </a:accent1>
      <a:accent2>
        <a:srgbClr val="FFFFFF"/>
      </a:accent2>
      <a:accent3>
        <a:srgbClr val="FFFFFF"/>
      </a:accent3>
      <a:accent4>
        <a:srgbClr val="000000"/>
      </a:accent4>
      <a:accent5>
        <a:srgbClr val="ACB4C8"/>
      </a:accent5>
      <a:accent6>
        <a:srgbClr val="E7E7E7"/>
      </a:accent6>
      <a:hlink>
        <a:srgbClr val="000000"/>
      </a:hlink>
      <a:folHlink>
        <a:srgbClr val="DDF2F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40741</TotalTime>
  <Words>571</Words>
  <Application>Microsoft Office PowerPoint</Application>
  <PresentationFormat>自定义</PresentationFormat>
  <Paragraphs>66</Paragraphs>
  <Slides>10</Slides>
  <Notes>1</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10</vt:i4>
      </vt:variant>
    </vt:vector>
  </HeadingPairs>
  <TitlesOfParts>
    <vt:vector size="26" baseType="lpstr">
      <vt:lpstr>Arial Unicode MS</vt:lpstr>
      <vt:lpstr>Frutiger 45 Light</vt:lpstr>
      <vt:lpstr>Frutiger 55 Roman</vt:lpstr>
      <vt:lpstr>Gulim</vt:lpstr>
      <vt:lpstr>Gulim</vt:lpstr>
      <vt:lpstr>黑体</vt:lpstr>
      <vt:lpstr>华文琥珀</vt:lpstr>
      <vt:lpstr>华文细黑</vt:lpstr>
      <vt:lpstr>楷体_GB2312</vt:lpstr>
      <vt:lpstr>宋体</vt:lpstr>
      <vt:lpstr>Arial</vt:lpstr>
      <vt:lpstr>Symbol</vt:lpstr>
      <vt:lpstr>Times New Roman</vt:lpstr>
      <vt:lpstr>Verdana</vt:lpstr>
      <vt:lpstr>Wingdings</vt:lpstr>
      <vt:lpstr>Default Design</vt:lpstr>
      <vt:lpstr>PowerPoint 演示文稿</vt:lpstr>
      <vt:lpstr>何为应收账款保理池融资</vt:lpstr>
      <vt:lpstr>池融资可接受的应收账款产品</vt:lpstr>
      <vt:lpstr>池融资优势—融资期限</vt:lpstr>
      <vt:lpstr>池融资业务优势</vt:lpstr>
      <vt:lpstr>池融资业务适用对象</vt:lpstr>
      <vt:lpstr>池融资的优势</vt:lpstr>
      <vt:lpstr>如何申请应收账款池融资业务</vt:lpstr>
      <vt:lpstr>提示--“池融资”的回款</vt:lpstr>
      <vt:lpstr>应收账款保理池融资业务简介</vt:lpstr>
    </vt:vector>
  </TitlesOfParts>
  <Company>UBS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&lt;&lt;Presentation Title&gt;&gt;</dc:title>
  <dc:creator>ZHANGYANKUN</dc:creator>
  <cp:keywords>&lt;&lt;Not saved&gt;&gt;</cp:keywords>
  <dc:description/>
  <cp:lastModifiedBy>Yankun Zhang</cp:lastModifiedBy>
  <cp:revision>4456</cp:revision>
  <cp:lastPrinted>2006-08-25T15:46:38Z</cp:lastPrinted>
  <dcterms:created xsi:type="dcterms:W3CDTF">2002-05-03T03:00:09Z</dcterms:created>
  <dcterms:modified xsi:type="dcterms:W3CDTF">2015-04-28T18:11:33Z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ection-T">
    <vt:lpwstr>SECTION</vt:lpwstr>
  </property>
  <property fmtid="{D5CDD505-2E9C-101B-9397-08002B2CF9AE}" pid="3" name="Appendix-T">
    <vt:lpwstr>APPENDIX</vt:lpwstr>
  </property>
  <property fmtid="{D5CDD505-2E9C-101B-9397-08002B2CF9AE}" pid="4" name="DividerTitle-T">
    <vt:lpwstr>&lt;&lt;Divider Title&gt;&gt;</vt:lpwstr>
  </property>
  <property fmtid="{D5CDD505-2E9C-101B-9397-08002B2CF9AE}" pid="5" name="split-s">
    <vt:lpwstr>0</vt:lpwstr>
  </property>
  <property fmtid="{D5CDD505-2E9C-101B-9397-08002B2CF9AE}" pid="6" name="split-a">
    <vt:lpwstr>0</vt:lpwstr>
  </property>
  <property fmtid="{D5CDD505-2E9C-101B-9397-08002B2CF9AE}" pid="7" name="Month-T">
    <vt:lpwstr> </vt:lpwstr>
  </property>
  <property fmtid="{D5CDD505-2E9C-101B-9397-08002B2CF9AE}" pid="8" name="Private-T">
    <vt:lpwstr>Private</vt:lpwstr>
  </property>
  <property fmtid="{D5CDD505-2E9C-101B-9397-08002B2CF9AE}" pid="9" name="TableOfContents-T">
    <vt:lpwstr>Table of Contents</vt:lpwstr>
  </property>
  <property fmtid="{D5CDD505-2E9C-101B-9397-08002B2CF9AE}" pid="10" name="Quote-T">
    <vt:lpwstr>&lt;&lt;Quote&gt;&gt;</vt:lpwstr>
  </property>
  <property fmtid="{D5CDD505-2E9C-101B-9397-08002B2CF9AE}" pid="11" name="Logo-T">
    <vt:lpwstr>&lt;&lt;Logo&gt;&gt;</vt:lpwstr>
  </property>
  <property fmtid="{D5CDD505-2E9C-101B-9397-08002B2CF9AE}" pid="12" name="Amount_DealType-T">
    <vt:lpwstr>Amount Deal Type</vt:lpwstr>
  </property>
  <property fmtid="{D5CDD505-2E9C-101B-9397-08002B2CF9AE}" pid="13" name="PresentationTitle-T">
    <vt:lpwstr>&lt;&lt;Presentation Title&gt;&gt;</vt:lpwstr>
  </property>
  <property fmtid="{D5CDD505-2E9C-101B-9397-08002B2CF9AE}" pid="14" name="PresentationSubTitle-T">
    <vt:lpwstr>&lt;&lt;Presentation Subtitle&gt;&gt;</vt:lpwstr>
  </property>
  <property fmtid="{D5CDD505-2E9C-101B-9397-08002B2CF9AE}" pid="15" name="PageHeading-T">
    <vt:lpwstr>&lt;&lt;Page Heading&gt;&gt;</vt:lpwstr>
  </property>
  <property fmtid="{D5CDD505-2E9C-101B-9397-08002B2CF9AE}" pid="16" name="MessageText-T">
    <vt:lpwstr>&lt;&lt;Message&gt;&gt;</vt:lpwstr>
  </property>
  <property fmtid="{D5CDD505-2E9C-101B-9397-08002B2CF9AE}" pid="17" name="Security-T">
    <vt:lpwstr>STRICTLY CONFIDENTIAL</vt:lpwstr>
  </property>
  <property fmtid="{D5CDD505-2E9C-101B-9397-08002B2CF9AE}" pid="18" name="ContactInformation-T">
    <vt:lpwstr>Contact Information</vt:lpwstr>
  </property>
  <property fmtid="{D5CDD505-2E9C-101B-9397-08002B2CF9AE}" pid="19" name="Appendices-T">
    <vt:lpwstr>Appendices</vt:lpwstr>
  </property>
  <property fmtid="{D5CDD505-2E9C-101B-9397-08002B2CF9AE}" pid="20" name="AwardTitle-T">
    <vt:lpwstr>&lt;&lt;Award Title&gt;&gt;</vt:lpwstr>
  </property>
  <property fmtid="{D5CDD505-2E9C-101B-9397-08002B2CF9AE}" pid="21" name="AwardSubTitle-T">
    <vt:lpwstr>&lt;&lt;Award Subtitle&gt;&gt;</vt:lpwstr>
  </property>
  <property fmtid="{D5CDD505-2E9C-101B-9397-08002B2CF9AE}" pid="22" name="BiographicalDetails-T">
    <vt:lpwstr>&lt;&lt;Biographical Details&gt;&gt;</vt:lpwstr>
  </property>
  <property fmtid="{D5CDD505-2E9C-101B-9397-08002B2CF9AE}" pid="23" name="Conclusion-T">
    <vt:lpwstr>&lt;&lt;Conclusion&gt;&gt;</vt:lpwstr>
  </property>
  <property fmtid="{D5CDD505-2E9C-101B-9397-08002B2CF9AE}" pid="24" name="Continued-T">
    <vt:lpwstr>Continued</vt:lpwstr>
  </property>
  <property fmtid="{D5CDD505-2E9C-101B-9397-08002B2CF9AE}" pid="25" name="Draft-T">
    <vt:lpwstr>DRAFT</vt:lpwstr>
  </property>
  <property fmtid="{D5CDD505-2E9C-101B-9397-08002B2CF9AE}" pid="26" name="LayoutHeading-T">
    <vt:lpwstr>&lt;&lt;Layout Heading&gt;&gt;</vt:lpwstr>
  </property>
  <property fmtid="{D5CDD505-2E9C-101B-9397-08002B2CF9AE}" pid="27" name="Name-T">
    <vt:lpwstr>&lt;&lt;Name&gt;&gt;</vt:lpwstr>
  </property>
  <property fmtid="{D5CDD505-2E9C-101B-9397-08002B2CF9AE}" pid="28" name="Notes-T">
    <vt:lpwstr>Notes</vt:lpwstr>
  </property>
  <property fmtid="{D5CDD505-2E9C-101B-9397-08002B2CF9AE}" pid="29" name="QuoteSource-T">
    <vt:lpwstr>&lt;&lt;Quote Source&gt;&gt;</vt:lpwstr>
  </property>
  <property fmtid="{D5CDD505-2E9C-101B-9397-08002B2CF9AE}" pid="30" name="Sections-T">
    <vt:lpwstr>Sections</vt:lpwstr>
  </property>
  <property fmtid="{D5CDD505-2E9C-101B-9397-08002B2CF9AE}" pid="31" name="Source-T">
    <vt:lpwstr>Source</vt:lpwstr>
  </property>
  <property fmtid="{D5CDD505-2E9C-101B-9397-08002B2CF9AE}" pid="32" name="Subappendix-T">
    <vt:lpwstr>Subappendix</vt:lpwstr>
  </property>
  <property fmtid="{D5CDD505-2E9C-101B-9397-08002B2CF9AE}" pid="33" name="Subsection-T">
    <vt:lpwstr>Subsection</vt:lpwstr>
  </property>
  <property fmtid="{D5CDD505-2E9C-101B-9397-08002B2CF9AE}" pid="34" name="Subsubappendix-T">
    <vt:lpwstr>Subsubappendix</vt:lpwstr>
  </property>
  <property fmtid="{D5CDD505-2E9C-101B-9397-08002B2CF9AE}" pid="35" name="Subsubsection-T">
    <vt:lpwstr>Subsubsection</vt:lpwstr>
  </property>
  <property fmtid="{D5CDD505-2E9C-101B-9397-08002B2CF9AE}" pid="36" name="Title-T">
    <vt:lpwstr>&lt;&lt;Title&gt;&gt;</vt:lpwstr>
  </property>
  <property fmtid="{D5CDD505-2E9C-101B-9397-08002B2CF9AE}" pid="37" name="PresPrintTemplate">
    <vt:bool>true</vt:bool>
  </property>
  <property fmtid="{D5CDD505-2E9C-101B-9397-08002B2CF9AE}" pid="38" name="Address-T">
    <vt:lpwstr>&lt;&lt;Address&gt;&gt;</vt:lpwstr>
  </property>
  <property fmtid="{D5CDD505-2E9C-101B-9397-08002B2CF9AE}" pid="39" name="Average-T">
    <vt:lpwstr>Average</vt:lpwstr>
  </property>
  <property fmtid="{D5CDD505-2E9C-101B-9397-08002B2CF9AE}" pid="40" name="AmountDealType-T">
    <vt:lpwstr>&lt;&lt;Amount/deal-Type&gt;&gt;</vt:lpwstr>
  </property>
  <property fmtid="{D5CDD505-2E9C-101B-9397-08002B2CF9AE}" pid="41" name="ContactDetails-T">
    <vt:lpwstr>&lt;&lt;Contact Details&gt;&gt;</vt:lpwstr>
  </property>
  <property fmtid="{D5CDD505-2E9C-101B-9397-08002B2CF9AE}" pid="42" name="ContactName-T">
    <vt:lpwstr>&lt;&lt;Contact Name&gt;&gt;</vt:lpwstr>
  </property>
  <property fmtid="{D5CDD505-2E9C-101B-9397-08002B2CF9AE}" pid="43" name="Date-T">
    <vt:lpwstr>&lt;&lt;Date&gt;&gt;</vt:lpwstr>
  </property>
  <property fmtid="{D5CDD505-2E9C-101B-9397-08002B2CF9AE}" pid="44" name="EMailAddress-T">
    <vt:lpwstr>&lt;&lt;Email Address&gt;&gt;</vt:lpwstr>
  </property>
  <property fmtid="{D5CDD505-2E9C-101B-9397-08002B2CF9AE}" pid="45" name="LegalEntity-T">
    <vt:lpwstr>&lt;&lt;Legal Entity&gt;&gt;</vt:lpwstr>
  </property>
  <property fmtid="{D5CDD505-2E9C-101B-9397-08002B2CF9AE}" pid="46" name="Summary-T">
    <vt:lpwstr>&lt;&lt;Summary&gt;&gt;</vt:lpwstr>
  </property>
  <property fmtid="{D5CDD505-2E9C-101B-9397-08002B2CF9AE}" pid="47" name="TableHeading-T">
    <vt:lpwstr>&lt;&lt;Table Heading&gt;&gt;</vt:lpwstr>
  </property>
  <property fmtid="{D5CDD505-2E9C-101B-9397-08002B2CF9AE}" pid="48" name="TableSubheading-T">
    <vt:lpwstr>&lt;&lt;Table Subheading&gt;&gt;</vt:lpwstr>
  </property>
  <property fmtid="{D5CDD505-2E9C-101B-9397-08002B2CF9AE}" pid="49" name="TelephoneNumber-T">
    <vt:lpwstr>&lt;&lt;Telephone Number&gt;&gt;</vt:lpwstr>
  </property>
  <property fmtid="{D5CDD505-2E9C-101B-9397-08002B2CF9AE}" pid="50" name="Text-T">
    <vt:lpwstr>&lt;&lt;Text&gt;&gt;</vt:lpwstr>
  </property>
  <property fmtid="{D5CDD505-2E9C-101B-9397-08002B2CF9AE}" pid="51" name="WebAddress-T">
    <vt:lpwstr>&lt;&lt;Web Address</vt:lpwstr>
  </property>
  <property fmtid="{D5CDD505-2E9C-101B-9397-08002B2CF9AE}" pid="52" name="Year-T">
    <vt:lpwstr>&lt;&lt;Year&gt;&gt;</vt:lpwstr>
  </property>
  <property fmtid="{D5CDD505-2E9C-101B-9397-08002B2CF9AE}" pid="53" name="DateFormat-T">
    <vt:lpwstr>MM/DD/YY H:MM</vt:lpwstr>
  </property>
  <property fmtid="{D5CDD505-2E9C-101B-9397-08002B2CF9AE}" pid="54" name="FullPathName">
    <vt:lpwstr> </vt:lpwstr>
  </property>
  <property fmtid="{D5CDD505-2E9C-101B-9397-08002B2CF9AE}" pid="55" name="Keywords">
    <vt:lpwstr>C:\DPS NEW\Pres\PPT\PresPrintOnScreen.pot</vt:lpwstr>
  </property>
  <property fmtid="{D5CDD505-2E9C-101B-9397-08002B2CF9AE}" pid="56" name="CurrentAddinVersion">
    <vt:lpwstr>2.2.01</vt:lpwstr>
  </property>
  <property fmtid="{D5CDD505-2E9C-101B-9397-08002B2CF9AE}" pid="57" name="JapanCalendar">
    <vt:lpwstr>年</vt:lpwstr>
  </property>
  <property fmtid="{D5CDD505-2E9C-101B-9397-08002B2CF9AE}" pid="58" name="PresPrintOnScreen">
    <vt:bool>true</vt:bool>
  </property>
  <property fmtid="{D5CDD505-2E9C-101B-9397-08002B2CF9AE}" pid="59" name="Language">
    <vt:lpwstr>1033</vt:lpwstr>
  </property>
  <property fmtid="{D5CDD505-2E9C-101B-9397-08002B2CF9AE}" pid="60" name="CreatedAddinVersion">
    <vt:lpwstr>2.2.01</vt:lpwstr>
  </property>
  <property fmtid="{D5CDD505-2E9C-101B-9397-08002B2CF9AE}" pid="61" name="CreatedTemplateVersion">
    <vt:lpwstr>2.2.01</vt:lpwstr>
  </property>
  <property fmtid="{D5CDD505-2E9C-101B-9397-08002B2CF9AE}" pid="62" name="CreateDate">
    <vt:lpwstr>4/5/2006 10:00:10 AM</vt:lpwstr>
  </property>
  <property fmtid="{D5CDD505-2E9C-101B-9397-08002B2CF9AE}" pid="63" name="CoverLogoIncluded">
    <vt:lpwstr>False</vt:lpwstr>
  </property>
  <property fmtid="{D5CDD505-2E9C-101B-9397-08002B2CF9AE}" pid="64" name="CoverLogoID">
    <vt:lpwstr>plain_co_w4</vt:lpwstr>
  </property>
  <property fmtid="{D5CDD505-2E9C-101B-9397-08002B2CF9AE}" pid="65" name="InsideLogoIncluded">
    <vt:lpwstr>False</vt:lpwstr>
  </property>
  <property fmtid="{D5CDD505-2E9C-101B-9397-08002B2CF9AE}" pid="66" name="InsideLogoID">
    <vt:lpwstr>plain_co_w4</vt:lpwstr>
  </property>
  <property fmtid="{D5CDD505-2E9C-101B-9397-08002B2CF9AE}" pid="67" name="IncludeID.Ppt">
    <vt:lpwstr>False</vt:lpwstr>
  </property>
  <property fmtid="{D5CDD505-2E9C-101B-9397-08002B2CF9AE}" pid="68" name="IDStampItems">
    <vt:lpwstr>15</vt:lpwstr>
  </property>
  <property fmtid="{D5CDD505-2E9C-101B-9397-08002B2CF9AE}" pid="69" name="DraftStamp.Ppt">
    <vt:lpwstr>False</vt:lpwstr>
  </property>
  <property fmtid="{D5CDD505-2E9C-101B-9397-08002B2CF9AE}" pid="70" name="TOC.Ppt">
    <vt:lpwstr>False</vt:lpwstr>
  </property>
  <property fmtid="{D5CDD505-2E9C-101B-9397-08002B2CF9AE}" pid="71" name="TocSecLevel1">
    <vt:lpwstr>1</vt:lpwstr>
  </property>
  <property fmtid="{D5CDD505-2E9C-101B-9397-08002B2CF9AE}" pid="72" name="TocSecLevel2">
    <vt:lpwstr>2</vt:lpwstr>
  </property>
  <property fmtid="{D5CDD505-2E9C-101B-9397-08002B2CF9AE}" pid="73" name="TocSecLevel3">
    <vt:lpwstr>3</vt:lpwstr>
  </property>
  <property fmtid="{D5CDD505-2E9C-101B-9397-08002B2CF9AE}" pid="74" name="TocApdxLevel1">
    <vt:lpwstr>4</vt:lpwstr>
  </property>
  <property fmtid="{D5CDD505-2E9C-101B-9397-08002B2CF9AE}" pid="75" name="TocApdxLevel2">
    <vt:lpwstr>5</vt:lpwstr>
  </property>
  <property fmtid="{D5CDD505-2E9C-101B-9397-08002B2CF9AE}" pid="76" name="TocApdxLevel3">
    <vt:lpwstr>6</vt:lpwstr>
  </property>
  <property fmtid="{D5CDD505-2E9C-101B-9397-08002B2CF9AE}" pid="77" name="SPageNumbering1.Ppt">
    <vt:lpwstr>True</vt:lpwstr>
  </property>
  <property fmtid="{D5CDD505-2E9C-101B-9397-08002B2CF9AE}" pid="78" name="SPageNumbering2.Ppt">
    <vt:lpwstr>False</vt:lpwstr>
  </property>
  <property fmtid="{D5CDD505-2E9C-101B-9397-08002B2CF9AE}" pid="79" name="SPageNumbering3.Ppt">
    <vt:lpwstr>False</vt:lpwstr>
  </property>
  <property fmtid="{D5CDD505-2E9C-101B-9397-08002B2CF9AE}" pid="80" name="APageNumbering1.Ppt">
    <vt:lpwstr>True</vt:lpwstr>
  </property>
  <property fmtid="{D5CDD505-2E9C-101B-9397-08002B2CF9AE}" pid="81" name="APageNumbering2.Ppt">
    <vt:lpwstr>False</vt:lpwstr>
  </property>
  <property fmtid="{D5CDD505-2E9C-101B-9397-08002B2CF9AE}" pid="82" name="APageNumbering3.Ppt">
    <vt:lpwstr>False</vt:lpwstr>
  </property>
  <property fmtid="{D5CDD505-2E9C-101B-9397-08002B2CF9AE}" pid="83" name="ContactPage.Ppt">
    <vt:lpwstr>False</vt:lpwstr>
  </property>
  <property fmtid="{D5CDD505-2E9C-101B-9397-08002B2CF9AE}" pid="84" name="CompanyName">
    <vt:lpwstr/>
  </property>
  <property fmtid="{D5CDD505-2E9C-101B-9397-08002B2CF9AE}" pid="85" name="CompanyNameExtension">
    <vt:lpwstr/>
  </property>
  <property fmtid="{D5CDD505-2E9C-101B-9397-08002B2CF9AE}" pid="86" name="CompanyDescriptor">
    <vt:lpwstr/>
  </property>
  <property fmtid="{D5CDD505-2E9C-101B-9397-08002B2CF9AE}" pid="87" name="CompanyType">
    <vt:lpwstr>0</vt:lpwstr>
  </property>
  <property fmtid="{D5CDD505-2E9C-101B-9397-08002B2CF9AE}" pid="88" name="BusinessUnit">
    <vt:lpwstr>1</vt:lpwstr>
  </property>
  <property fmtid="{D5CDD505-2E9C-101B-9397-08002B2CF9AE}" pid="89" name="Address.Office">
    <vt:lpwstr/>
  </property>
  <property fmtid="{D5CDD505-2E9C-101B-9397-08002B2CF9AE}" pid="90" name="Fax1.Office">
    <vt:lpwstr/>
  </property>
  <property fmtid="{D5CDD505-2E9C-101B-9397-08002B2CF9AE}" pid="91" name="Phone1.Office">
    <vt:lpwstr/>
  </property>
  <property fmtid="{D5CDD505-2E9C-101B-9397-08002B2CF9AE}" pid="92" name="CompanyID">
    <vt:lpwstr/>
  </property>
  <property fmtid="{D5CDD505-2E9C-101B-9397-08002B2CF9AE}" pid="93" name="CompanyLCID">
    <vt:lpwstr>0</vt:lpwstr>
  </property>
  <property fmtid="{D5CDD505-2E9C-101B-9397-08002B2CF9AE}" pid="94" name="AuthorInfoIncluded">
    <vt:lpwstr>False</vt:lpwstr>
  </property>
  <property fmtid="{D5CDD505-2E9C-101B-9397-08002B2CF9AE}" pid="95" name="AuthorInfoName">
    <vt:lpwstr/>
  </property>
  <property fmtid="{D5CDD505-2E9C-101B-9397-08002B2CF9AE}" pid="96" name="AuthorInfoDetails1">
    <vt:lpwstr/>
  </property>
  <property fmtid="{D5CDD505-2E9C-101B-9397-08002B2CF9AE}" pid="97" name="AuthorInfoDetails2">
    <vt:lpwstr/>
  </property>
  <property fmtid="{D5CDD505-2E9C-101B-9397-08002B2CF9AE}" pid="98" name="AuthorInfoEmail">
    <vt:lpwstr/>
  </property>
  <property fmtid="{D5CDD505-2E9C-101B-9397-08002B2CF9AE}" pid="99" name="AuthorInfoPhone">
    <vt:lpwstr/>
  </property>
  <property fmtid="{D5CDD505-2E9C-101B-9397-08002B2CF9AE}" pid="100" name="Endorsement">
    <vt:lpwstr/>
  </property>
  <property fmtid="{D5CDD505-2E9C-101B-9397-08002B2CF9AE}" pid="101" name="CoverPage.Ppt">
    <vt:lpwstr>True</vt:lpwstr>
  </property>
  <property fmtid="{D5CDD505-2E9C-101B-9397-08002B2CF9AE}" pid="102" name="CoverPhoto.Ppt">
    <vt:lpwstr/>
  </property>
  <property fmtid="{D5CDD505-2E9C-101B-9397-08002B2CF9AE}" pid="103" name="CoverPhotoLocation.Ppt">
    <vt:lpwstr>0</vt:lpwstr>
  </property>
  <property fmtid="{D5CDD505-2E9C-101B-9397-08002B2CF9AE}" pid="104" name="CoverPhotoPath">
    <vt:lpwstr/>
  </property>
  <property fmtid="{D5CDD505-2E9C-101B-9397-08002B2CF9AE}" pid="105" name="SecurityLevel">
    <vt:lpwstr>4</vt:lpwstr>
  </property>
  <property fmtid="{D5CDD505-2E9C-101B-9397-08002B2CF9AE}" pid="106" name="CoverPhotoIncluded">
    <vt:lpwstr>False</vt:lpwstr>
  </property>
  <property fmtid="{D5CDD505-2E9C-101B-9397-08002B2CF9AE}" pid="107" name="CoverPhotoIsCustom">
    <vt:lpwstr>False</vt:lpwstr>
  </property>
  <property fmtid="{D5CDD505-2E9C-101B-9397-08002B2CF9AE}" pid="108" name="SectionDivider.Ppt">
    <vt:lpwstr>True</vt:lpwstr>
  </property>
  <property fmtid="{D5CDD505-2E9C-101B-9397-08002B2CF9AE}" pid="109" name="IDStampDateFormatID">
    <vt:lpwstr>F1</vt:lpwstr>
  </property>
  <property fmtid="{D5CDD505-2E9C-101B-9397-08002B2CF9AE}" pid="110" name="IDStampDateFormat-T">
    <vt:lpwstr>MMMM d, yyyy h:mm AM/PM</vt:lpwstr>
  </property>
  <property fmtid="{D5CDD505-2E9C-101B-9397-08002B2CF9AE}" pid="111" name="CoverPageDateFormatID">
    <vt:lpwstr>F1</vt:lpwstr>
  </property>
  <property fmtid="{D5CDD505-2E9C-101B-9397-08002B2CF9AE}" pid="112" name="CoverPageDateFormatFilter">
    <vt:lpwstr>1</vt:lpwstr>
  </property>
  <property fmtid="{D5CDD505-2E9C-101B-9397-08002B2CF9AE}" pid="113" name="CoverPageDateFormat-T">
    <vt:lpwstr>MMMM d, yyyy</vt:lpwstr>
  </property>
  <property fmtid="{D5CDD505-2E9C-101B-9397-08002B2CF9AE}" pid="114" name="DisclaimerPage.Ppt">
    <vt:lpwstr>False</vt:lpwstr>
  </property>
  <property fmtid="{D5CDD505-2E9C-101B-9397-08002B2CF9AE}" pid="115" name="UseInternalUBSFont.Office">
    <vt:lpwstr>True</vt:lpwstr>
  </property>
  <property fmtid="{D5CDD505-2E9C-101B-9397-08002B2CF9AE}" pid="116" name="Subheading-T">
    <vt:lpwstr>&lt;&lt;Table Subheading&gt;&gt;</vt:lpwstr>
  </property>
  <property fmtid="{D5CDD505-2E9C-101B-9397-08002B2CF9AE}" pid="117" name="CalendarDateFormatID">
    <vt:lpwstr>F1</vt:lpwstr>
  </property>
  <property fmtid="{D5CDD505-2E9C-101B-9397-08002B2CF9AE}" pid="118" name="CalendarStartDay">
    <vt:lpwstr>1</vt:lpwstr>
  </property>
  <property fmtid="{D5CDD505-2E9C-101B-9397-08002B2CF9AE}" pid="119" name="CoverPhoto.Include">
    <vt:bool>true</vt:bool>
  </property>
  <property fmtid="{D5CDD505-2E9C-101B-9397-08002B2CF9AE}" pid="120" name="DateFormat.Ppt">
    <vt:lpwstr>F1</vt:lpwstr>
  </property>
</Properties>
</file>