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71" r:id="rId4"/>
    <p:sldId id="272" r:id="rId5"/>
    <p:sldId id="273" r:id="rId6"/>
    <p:sldId id="280" r:id="rId7"/>
    <p:sldId id="274" r:id="rId8"/>
    <p:sldId id="275" r:id="rId9"/>
    <p:sldId id="276" r:id="rId10"/>
    <p:sldId id="277" r:id="rId11"/>
    <p:sldId id="278" r:id="rId12"/>
    <p:sldId id="279"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299" r:id="rId32"/>
    <p:sldId id="305" r:id="rId33"/>
    <p:sldId id="322" r:id="rId34"/>
    <p:sldId id="312" r:id="rId35"/>
    <p:sldId id="313" r:id="rId36"/>
    <p:sldId id="324" r:id="rId3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5" autoAdjust="0"/>
    <p:restoredTop sz="94660"/>
  </p:normalViewPr>
  <p:slideViewPr>
    <p:cSldViewPr>
      <p:cViewPr varScale="1">
        <p:scale>
          <a:sx n="86" d="100"/>
          <a:sy n="86" d="100"/>
        </p:scale>
        <p:origin x="558"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3934127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3070356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9"/>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770978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1236266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2505075"/>
            <a:ext cx="3868340"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4290654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2760545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2904413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744272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2184908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3295293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2017/1/19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1608359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30820CF-B880-4189-942D-D702A7CBA730}" type="datetimeFigureOut">
              <a:rPr lang="zh-CN" altLang="en-US" smtClean="0"/>
              <a:pPr/>
              <a:t>2017/1/19 Thursday</a:t>
            </a:fld>
            <a:endParaRPr lang="zh-CN" altLang="en-US"/>
          </a:p>
        </p:txBody>
      </p:sp>
      <p:sp>
        <p:nvSpPr>
          <p:cNvPr id="5" name="页脚占位符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C913308-F349-4B6D-A68A-DD1791B4A57B}" type="slidenum">
              <a:rPr lang="zh-CN" altLang="en-US" smtClean="0"/>
              <a:pPr/>
              <a:t>‹#›</a:t>
            </a:fld>
            <a:endParaRPr lang="zh-CN" altLang="en-US"/>
          </a:p>
        </p:txBody>
      </p:sp>
    </p:spTree>
    <p:extLst>
      <p:ext uri="{BB962C8B-B14F-4D97-AF65-F5344CB8AC3E}">
        <p14:creationId xmlns:p14="http://schemas.microsoft.com/office/powerpoint/2010/main" val="15730147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baike.baidu.com/view/426317.htm"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6.wmf"/><Relationship Id="rId4" Type="http://schemas.openxmlformats.org/officeDocument/2006/relationships/oleObject" Target="../embeddings/oleObject1.bin"/></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3"/>
          <p:cNvSpPr txBox="1">
            <a:spLocks/>
          </p:cNvSpPr>
          <p:nvPr/>
        </p:nvSpPr>
        <p:spPr>
          <a:xfrm>
            <a:off x="642910" y="1387471"/>
            <a:ext cx="7772400" cy="1470025"/>
          </a:xfrm>
          <a:prstGeom prst="rect">
            <a:avLst/>
          </a:prstGeom>
        </p:spPr>
        <p:txBody>
          <a:bodyPr vert="horz" lIns="91440" tIns="45720" rIns="91440" bIns="45720" rtlCol="0" anchor="ctr">
            <a:normAutofit/>
          </a:bodyPr>
          <a:lstStyle/>
          <a:p>
            <a:pPr marL="0" marR="0" lvl="0" indent="0" algn="ctr" defTabSz="914400" fontAlgn="t" latinLnBrk="0">
              <a:lnSpc>
                <a:spcPct val="100000"/>
              </a:lnSpc>
              <a:spcBef>
                <a:spcPct val="0"/>
              </a:spcBef>
              <a:spcAft>
                <a:spcPct val="0"/>
              </a:spcAft>
              <a:buClrTx/>
              <a:buSzTx/>
              <a:buFontTx/>
              <a:buNone/>
              <a:tabLst/>
              <a:defRPr/>
            </a:pPr>
            <a:r>
              <a:rPr lang="zh-CN" altLang="en-US" sz="5400" b="1" kern="0" dirty="0" smtClean="0">
                <a:solidFill>
                  <a:srgbClr val="0070C0"/>
                </a:solidFill>
                <a:latin typeface="黑体" pitchFamily="2" charset="-122"/>
                <a:ea typeface="+mj-ea"/>
                <a:cs typeface="+mj-cs"/>
              </a:rPr>
              <a:t>企业财务分析指标</a:t>
            </a:r>
            <a:endParaRPr lang="zh-CN" altLang="en-US" sz="5400" b="1" kern="0" dirty="0">
              <a:solidFill>
                <a:srgbClr val="0070C0"/>
              </a:solidFill>
              <a:latin typeface="黑体" pitchFamily="2" charset="-122"/>
              <a:ea typeface="+mj-ea"/>
              <a:cs typeface="+mj-cs"/>
            </a:endParaRPr>
          </a:p>
        </p:txBody>
      </p:sp>
      <p:sp>
        <p:nvSpPr>
          <p:cNvPr id="10" name="副标题 4"/>
          <p:cNvSpPr txBox="1">
            <a:spLocks/>
          </p:cNvSpPr>
          <p:nvPr/>
        </p:nvSpPr>
        <p:spPr>
          <a:xfrm>
            <a:off x="3643306" y="3714752"/>
            <a:ext cx="1857388" cy="614370"/>
          </a:xfrm>
          <a:prstGeom prst="rect">
            <a:avLst/>
          </a:prstGeom>
        </p:spPr>
        <p:txBody>
          <a:bodyPr vert="horz" lIns="91440" tIns="45720" rIns="91440" bIns="45720" rtlCol="0">
            <a:normAutofit fontScale="55000" lnSpcReduction="20000"/>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US" altLang="zh-CN" sz="3200" b="0" i="0" u="none" strike="noStrike" kern="1200" cap="none" spc="0" normalizeH="0" baseline="0" noProof="0" dirty="0" smtClean="0">
                <a:ln>
                  <a:noFill/>
                </a:ln>
                <a:solidFill>
                  <a:schemeClr val="tx1"/>
                </a:solidFill>
                <a:effectLst/>
                <a:uLnTx/>
                <a:uFillTx/>
                <a:latin typeface="+mn-lt"/>
                <a:ea typeface="+mn-ea"/>
                <a:cs typeface="+mn-cs"/>
              </a:rPr>
              <a:t>2012/04</a:t>
            </a:r>
          </a:p>
          <a:p>
            <a:pPr marL="342900" marR="0" lvl="0" indent="-342900" algn="l" defTabSz="914400" rtl="0" eaLnBrk="1" fontAlgn="auto" latinLnBrk="0" hangingPunct="1">
              <a:lnSpc>
                <a:spcPct val="100000"/>
              </a:lnSpc>
              <a:spcBef>
                <a:spcPct val="20000"/>
              </a:spcBef>
              <a:spcAft>
                <a:spcPts val="0"/>
              </a:spcAft>
              <a:buClrTx/>
              <a:buSzTx/>
              <a:tabLst/>
              <a:defRPr/>
            </a:pPr>
            <a:r>
              <a:rPr lang="en-US" altLang="zh-CN" sz="3200" dirty="0" smtClean="0"/>
              <a:t>BBS</a:t>
            </a:r>
            <a:endParaRPr kumimoji="0" lang="zh-CN" altLang="en-US"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目录</a:t>
            </a:r>
            <a:endParaRPr lang="zh-CN" altLang="zh-CN" sz="3600" b="1" kern="0" dirty="0" smtClean="0">
              <a:solidFill>
                <a:srgbClr val="0070C0"/>
              </a:solidFill>
              <a:latin typeface="黑体" pitchFamily="2" charset="-122"/>
            </a:endParaRPr>
          </a:p>
        </p:txBody>
      </p:sp>
      <p:grpSp>
        <p:nvGrpSpPr>
          <p:cNvPr id="2" name="Group 2"/>
          <p:cNvGrpSpPr>
            <a:grpSpLocks/>
          </p:cNvGrpSpPr>
          <p:nvPr/>
        </p:nvGrpSpPr>
        <p:grpSpPr bwMode="auto">
          <a:xfrm>
            <a:off x="1843067" y="2579700"/>
            <a:ext cx="5311775" cy="688975"/>
            <a:chOff x="720" y="1392"/>
            <a:chExt cx="4058" cy="480"/>
          </a:xfrm>
        </p:grpSpPr>
        <p:sp>
          <p:nvSpPr>
            <p:cNvPr id="10" name="AutoShape 3"/>
            <p:cNvSpPr>
              <a:spLocks noChangeArrowheads="1"/>
            </p:cNvSpPr>
            <p:nvPr/>
          </p:nvSpPr>
          <p:spPr bwMode="gray">
            <a:xfrm>
              <a:off x="720" y="1392"/>
              <a:ext cx="4058" cy="480"/>
            </a:xfrm>
            <a:prstGeom prst="roundRect">
              <a:avLst>
                <a:gd name="adj" fmla="val 17509"/>
              </a:avLst>
            </a:prstGeom>
            <a:gradFill rotWithShape="1">
              <a:gsLst>
                <a:gs pos="0">
                  <a:schemeClr val="accent2"/>
                </a:gs>
                <a:gs pos="50000">
                  <a:schemeClr val="accent2">
                    <a:gamma/>
                    <a:shade val="92157"/>
                    <a:invGamma/>
                  </a:schemeClr>
                </a:gs>
                <a:gs pos="100000">
                  <a:schemeClr val="accent2"/>
                </a:gs>
              </a:gsLst>
              <a:lin ang="5400000" scaled="1"/>
            </a:gradFill>
            <a:ln w="9525">
              <a:noFill/>
              <a:round/>
              <a:headEnd/>
              <a:tailEnd/>
            </a:ln>
            <a:effectLst/>
          </p:spPr>
          <p:txBody>
            <a:bodyPr wrap="none" anchor="ctr"/>
            <a:lstStyle/>
            <a:p>
              <a:endParaRPr lang="zh-CN" altLang="en-US"/>
            </a:p>
          </p:txBody>
        </p:sp>
        <p:grpSp>
          <p:nvGrpSpPr>
            <p:cNvPr id="3" name="Group 4"/>
            <p:cNvGrpSpPr>
              <a:grpSpLocks/>
            </p:cNvGrpSpPr>
            <p:nvPr/>
          </p:nvGrpSpPr>
          <p:grpSpPr bwMode="auto">
            <a:xfrm>
              <a:off x="730" y="1407"/>
              <a:ext cx="4043" cy="444"/>
              <a:chOff x="744" y="1407"/>
              <a:chExt cx="3988" cy="444"/>
            </a:xfrm>
          </p:grpSpPr>
          <p:sp>
            <p:nvSpPr>
              <p:cNvPr id="12" name="AutoShape 5"/>
              <p:cNvSpPr>
                <a:spLocks noChangeArrowheads="1"/>
              </p:cNvSpPr>
              <p:nvPr/>
            </p:nvSpPr>
            <p:spPr bwMode="gray">
              <a:xfrm>
                <a:off x="744" y="1736"/>
                <a:ext cx="3988" cy="115"/>
              </a:xfrm>
              <a:prstGeom prst="roundRect">
                <a:avLst>
                  <a:gd name="adj" fmla="val 50000"/>
                </a:avLst>
              </a:prstGeom>
              <a:gradFill rotWithShape="1">
                <a:gsLst>
                  <a:gs pos="0">
                    <a:schemeClr val="accent2">
                      <a:alpha val="0"/>
                    </a:schemeClr>
                  </a:gs>
                  <a:gs pos="100000">
                    <a:schemeClr val="accent2">
                      <a:gamma/>
                      <a:tint val="0"/>
                      <a:invGamma/>
                    </a:schemeClr>
                  </a:gs>
                </a:gsLst>
                <a:lin ang="5400000" scaled="1"/>
              </a:gradFill>
              <a:ln w="9525">
                <a:noFill/>
                <a:round/>
                <a:headEnd/>
                <a:tailEnd/>
              </a:ln>
              <a:effectLst/>
            </p:spPr>
            <p:txBody>
              <a:bodyPr wrap="none" anchor="ctr"/>
              <a:lstStyle/>
              <a:p>
                <a:endParaRPr lang="zh-CN" altLang="en-US"/>
              </a:p>
            </p:txBody>
          </p:sp>
          <p:sp>
            <p:nvSpPr>
              <p:cNvPr id="13" name="AutoShape 6"/>
              <p:cNvSpPr>
                <a:spLocks noChangeArrowheads="1"/>
              </p:cNvSpPr>
              <p:nvPr/>
            </p:nvSpPr>
            <p:spPr bwMode="gray">
              <a:xfrm>
                <a:off x="744" y="1407"/>
                <a:ext cx="3988" cy="115"/>
              </a:xfrm>
              <a:prstGeom prst="roundRect">
                <a:avLst>
                  <a:gd name="adj" fmla="val 50000"/>
                </a:avLst>
              </a:prstGeom>
              <a:gradFill rotWithShape="1">
                <a:gsLst>
                  <a:gs pos="0">
                    <a:schemeClr val="accent2">
                      <a:gamma/>
                      <a:tint val="0"/>
                      <a:invGamma/>
                    </a:schemeClr>
                  </a:gs>
                  <a:gs pos="100000">
                    <a:schemeClr val="accent2">
                      <a:alpha val="0"/>
                    </a:schemeClr>
                  </a:gs>
                </a:gsLst>
                <a:lin ang="5400000" scaled="1"/>
              </a:gradFill>
              <a:ln w="9525">
                <a:noFill/>
                <a:round/>
                <a:headEnd/>
                <a:tailEnd/>
              </a:ln>
              <a:effectLst/>
            </p:spPr>
            <p:txBody>
              <a:bodyPr wrap="none" anchor="ctr"/>
              <a:lstStyle/>
              <a:p>
                <a:endParaRPr lang="zh-CN" altLang="en-US"/>
              </a:p>
            </p:txBody>
          </p:sp>
        </p:grpSp>
      </p:grpSp>
      <p:sp>
        <p:nvSpPr>
          <p:cNvPr id="30" name="Text Box 23"/>
          <p:cNvSpPr txBox="1">
            <a:spLocks noChangeArrowheads="1"/>
          </p:cNvSpPr>
          <p:nvPr/>
        </p:nvSpPr>
        <p:spPr bwMode="white">
          <a:xfrm>
            <a:off x="2320905" y="2687650"/>
            <a:ext cx="4495800" cy="457200"/>
          </a:xfrm>
          <a:prstGeom prst="rect">
            <a:avLst/>
          </a:prstGeom>
          <a:noFill/>
          <a:ln w="9525">
            <a:noFill/>
            <a:miter lim="800000"/>
            <a:headEnd/>
            <a:tailEnd/>
          </a:ln>
          <a:effectLst/>
        </p:spPr>
        <p:txBody>
          <a:bodyPr>
            <a:spAutoFit/>
          </a:bodyPr>
          <a:lstStyle/>
          <a:p>
            <a:pPr marL="457200" indent="-457200" algn="ctr">
              <a:spcBef>
                <a:spcPct val="50000"/>
              </a:spcBef>
              <a:buClr>
                <a:schemeClr val="tx1"/>
              </a:buClr>
            </a:pPr>
            <a:r>
              <a:rPr lang="zh-CN" altLang="en-US" sz="2400" b="1" dirty="0" smtClean="0">
                <a:solidFill>
                  <a:srgbClr val="FFFFFF"/>
                </a:solidFill>
                <a:ea typeface="宋体" pitchFamily="2" charset="-122"/>
              </a:rPr>
              <a:t>财务分析指标</a:t>
            </a:r>
            <a:endParaRPr lang="en-US" altLang="zh-CN" sz="2400" b="1" dirty="0">
              <a:solidFill>
                <a:srgbClr val="FFFFFF"/>
              </a:solidFill>
              <a:ea typeface="宋体" pitchFamily="2" charset="-122"/>
            </a:endParaRPr>
          </a:p>
        </p:txBody>
      </p:sp>
      <p:pic>
        <p:nvPicPr>
          <p:cNvPr id="35" name="Picture 29" descr="1"/>
          <p:cNvPicPr>
            <a:picLocks noChangeAspect="1" noChangeArrowheads="1"/>
          </p:cNvPicPr>
          <p:nvPr/>
        </p:nvPicPr>
        <p:blipFill>
          <a:blip r:embed="rId2" cstate="print">
            <a:lum bright="-6000" contrast="24000"/>
          </a:blip>
          <a:srcRect l="42606" t="64474" r="19473"/>
          <a:stretch>
            <a:fillRect/>
          </a:stretch>
        </p:blipFill>
        <p:spPr bwMode="auto">
          <a:xfrm>
            <a:off x="1658917" y="2568588"/>
            <a:ext cx="792163" cy="949325"/>
          </a:xfrm>
          <a:prstGeom prst="rect">
            <a:avLst/>
          </a:prstGeom>
          <a:noFill/>
        </p:spPr>
      </p:pic>
      <p:sp>
        <p:nvSpPr>
          <p:cNvPr id="39" name="Text Box 33"/>
          <p:cNvSpPr txBox="1">
            <a:spLocks noChangeArrowheads="1"/>
          </p:cNvSpPr>
          <p:nvPr/>
        </p:nvSpPr>
        <p:spPr bwMode="gray">
          <a:xfrm>
            <a:off x="1981180" y="2667013"/>
            <a:ext cx="381000" cy="457200"/>
          </a:xfrm>
          <a:prstGeom prst="rect">
            <a:avLst/>
          </a:prstGeom>
          <a:noFill/>
          <a:ln w="9525">
            <a:noFill/>
            <a:miter lim="800000"/>
            <a:headEnd/>
            <a:tailEnd/>
          </a:ln>
          <a:effectLst/>
        </p:spPr>
        <p:txBody>
          <a:bodyPr>
            <a:spAutoFit/>
          </a:bodyPr>
          <a:lstStyle/>
          <a:p>
            <a:pPr algn="ctr">
              <a:spcBef>
                <a:spcPct val="50000"/>
              </a:spcBef>
            </a:pPr>
            <a:r>
              <a:rPr lang="en-US" altLang="zh-CN" sz="2400" b="1" dirty="0" smtClean="0">
                <a:solidFill>
                  <a:schemeClr val="bg1"/>
                </a:solidFill>
                <a:ea typeface="宋体" pitchFamily="2" charset="-122"/>
              </a:rPr>
              <a:t>1</a:t>
            </a:r>
            <a:endParaRPr lang="en-US" altLang="zh-CN" sz="2400" b="1" dirty="0">
              <a:solidFill>
                <a:schemeClr val="bg1"/>
              </a:solidFill>
              <a:ea typeface="宋体" pitchFamily="2" charset="-122"/>
            </a:endParaRPr>
          </a:p>
        </p:txBody>
      </p:sp>
      <p:sp>
        <p:nvSpPr>
          <p:cNvPr id="41" name="右箭头 40"/>
          <p:cNvSpPr/>
          <p:nvPr/>
        </p:nvSpPr>
        <p:spPr>
          <a:xfrm>
            <a:off x="1071538" y="2643182"/>
            <a:ext cx="571504" cy="50006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endParaRPr lang="zh-CN" altLang="zh-CN" sz="2800" b="1" kern="0" dirty="0" smtClean="0">
              <a:solidFill>
                <a:srgbClr val="0070C0"/>
              </a:solidFill>
              <a:latin typeface="黑体" pitchFamily="2" charset="-122"/>
            </a:endParaRPr>
          </a:p>
        </p:txBody>
      </p:sp>
      <p:graphicFrame>
        <p:nvGraphicFramePr>
          <p:cNvPr id="4" name="表格 3"/>
          <p:cNvGraphicFramePr>
            <a:graphicFrameLocks noGrp="1"/>
          </p:cNvGraphicFramePr>
          <p:nvPr/>
        </p:nvGraphicFramePr>
        <p:xfrm>
          <a:off x="857224" y="1428736"/>
          <a:ext cx="7215237" cy="4429152"/>
        </p:xfrm>
        <a:graphic>
          <a:graphicData uri="http://schemas.openxmlformats.org/drawingml/2006/table">
            <a:tbl>
              <a:tblPr/>
              <a:tblGrid>
                <a:gridCol w="1714512">
                  <a:extLst>
                    <a:ext uri="{9D8B030D-6E8A-4147-A177-3AD203B41FA5}">
                      <a16:colId xmlns:a16="http://schemas.microsoft.com/office/drawing/2014/main" val="20000"/>
                    </a:ext>
                  </a:extLst>
                </a:gridCol>
                <a:gridCol w="2357454">
                  <a:extLst>
                    <a:ext uri="{9D8B030D-6E8A-4147-A177-3AD203B41FA5}">
                      <a16:colId xmlns:a16="http://schemas.microsoft.com/office/drawing/2014/main" val="20001"/>
                    </a:ext>
                  </a:extLst>
                </a:gridCol>
                <a:gridCol w="3143271">
                  <a:extLst>
                    <a:ext uri="{9D8B030D-6E8A-4147-A177-3AD203B41FA5}">
                      <a16:colId xmlns:a16="http://schemas.microsoft.com/office/drawing/2014/main" val="20002"/>
                    </a:ext>
                  </a:extLst>
                </a:gridCol>
              </a:tblGrid>
              <a:tr h="276822">
                <a:tc rowSpan="4">
                  <a:txBody>
                    <a:bodyPr/>
                    <a:lstStyle/>
                    <a:p>
                      <a:pPr algn="ctr">
                        <a:spcAft>
                          <a:spcPts val="0"/>
                        </a:spcAft>
                      </a:pPr>
                      <a:r>
                        <a:rPr lang="zh-CN" sz="1800" b="1" kern="100" dirty="0">
                          <a:latin typeface="Arial"/>
                          <a:ea typeface="宋体"/>
                          <a:cs typeface="Arial"/>
                        </a:rPr>
                        <a:t>经营管理</a:t>
                      </a:r>
                      <a:endParaRPr lang="zh-CN" sz="1800" b="1" kern="100" dirty="0">
                        <a:latin typeface="Times New Roman"/>
                        <a:ea typeface="宋体"/>
                        <a:cs typeface="Times New Roman"/>
                      </a:endParaRPr>
                    </a:p>
                  </a:txBody>
                  <a:tcPr marL="63500" marR="6350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rowSpan="2">
                  <a:txBody>
                    <a:bodyPr/>
                    <a:lstStyle/>
                    <a:p>
                      <a:pPr algn="ctr">
                        <a:spcAft>
                          <a:spcPts val="0"/>
                        </a:spcAft>
                      </a:pPr>
                      <a:r>
                        <a:rPr lang="zh-CN" sz="1400" kern="100" dirty="0">
                          <a:latin typeface="Arial"/>
                          <a:ea typeface="宋体"/>
                          <a:cs typeface="Arial"/>
                        </a:rPr>
                        <a:t>经营效率</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zh-CN" sz="1400" kern="100" dirty="0">
                          <a:latin typeface="Arial"/>
                          <a:ea typeface="宋体"/>
                          <a:cs typeface="Arial"/>
                        </a:rPr>
                        <a:t>存货周转次数（次）</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0"/>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a:latin typeface="Arial"/>
                          <a:ea typeface="宋体"/>
                          <a:cs typeface="Arial"/>
                        </a:rPr>
                        <a:t>应收账款周转次数（次）</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1"/>
                  </a:ext>
                </a:extLst>
              </a:tr>
              <a:tr h="276822">
                <a:tc vMerge="1">
                  <a:txBody>
                    <a:bodyPr/>
                    <a:lstStyle/>
                    <a:p>
                      <a:endParaRPr lang="zh-CN" altLang="en-US"/>
                    </a:p>
                  </a:txBody>
                  <a:tcPr/>
                </a:tc>
                <a:tc rowSpan="2">
                  <a:txBody>
                    <a:bodyPr/>
                    <a:lstStyle/>
                    <a:p>
                      <a:pPr algn="ctr">
                        <a:spcAft>
                          <a:spcPts val="0"/>
                        </a:spcAft>
                      </a:pPr>
                      <a:r>
                        <a:rPr lang="zh-CN" sz="1400" kern="100" dirty="0">
                          <a:latin typeface="Arial"/>
                          <a:ea typeface="宋体"/>
                          <a:cs typeface="Arial"/>
                        </a:rPr>
                        <a:t>发展速度</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zh-CN" sz="1400" kern="100">
                          <a:latin typeface="Arial"/>
                          <a:ea typeface="宋体"/>
                          <a:cs typeface="Arial"/>
                        </a:rPr>
                        <a:t>主营业务收入增长率（</a:t>
                      </a:r>
                      <a:r>
                        <a:rPr lang="en-US" sz="1400" kern="100">
                          <a:latin typeface="Arial"/>
                          <a:ea typeface="宋体"/>
                          <a:cs typeface="Times New Roman"/>
                        </a:rPr>
                        <a:t>%</a:t>
                      </a:r>
                      <a:r>
                        <a:rPr lang="zh-CN" sz="1400" kern="100">
                          <a:latin typeface="Arial"/>
                          <a:ea typeface="宋体"/>
                          <a:cs typeface="Arial"/>
                        </a:rPr>
                        <a:t>）</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2"/>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a:latin typeface="Arial"/>
                          <a:ea typeface="宋体"/>
                          <a:cs typeface="Arial"/>
                        </a:rPr>
                        <a:t>营业利润增长率（</a:t>
                      </a:r>
                      <a:r>
                        <a:rPr lang="en-US" sz="1400" kern="100">
                          <a:latin typeface="Arial"/>
                          <a:ea typeface="宋体"/>
                          <a:cs typeface="Times New Roman"/>
                        </a:rPr>
                        <a:t>%</a:t>
                      </a:r>
                      <a:r>
                        <a:rPr lang="zh-CN" sz="1400" kern="100">
                          <a:latin typeface="Arial"/>
                          <a:ea typeface="宋体"/>
                          <a:cs typeface="Arial"/>
                        </a:rPr>
                        <a:t>）</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3"/>
                  </a:ext>
                </a:extLst>
              </a:tr>
              <a:tr h="276822">
                <a:tc rowSpan="5">
                  <a:txBody>
                    <a:bodyPr/>
                    <a:lstStyle/>
                    <a:p>
                      <a:pPr algn="ctr">
                        <a:spcAft>
                          <a:spcPts val="0"/>
                        </a:spcAft>
                      </a:pPr>
                      <a:r>
                        <a:rPr lang="zh-CN" sz="1800" b="1" kern="100" dirty="0">
                          <a:latin typeface="Arial"/>
                          <a:ea typeface="宋体"/>
                          <a:cs typeface="Arial"/>
                        </a:rPr>
                        <a:t>财务状况</a:t>
                      </a:r>
                      <a:endParaRPr lang="zh-CN" sz="1800" b="1" kern="100" dirty="0">
                        <a:latin typeface="Times New Roman"/>
                        <a:ea typeface="宋体"/>
                        <a:cs typeface="Times New Roman"/>
                      </a:endParaRPr>
                    </a:p>
                  </a:txBody>
                  <a:tcPr marL="63500" marR="6350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rowSpan="2">
                  <a:txBody>
                    <a:bodyPr/>
                    <a:lstStyle/>
                    <a:p>
                      <a:pPr algn="ctr">
                        <a:spcAft>
                          <a:spcPts val="0"/>
                        </a:spcAft>
                      </a:pPr>
                      <a:r>
                        <a:rPr lang="zh-CN" sz="1400" kern="100" dirty="0">
                          <a:latin typeface="Arial"/>
                          <a:ea typeface="宋体"/>
                          <a:cs typeface="Arial"/>
                        </a:rPr>
                        <a:t>负债水平</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zh-CN" sz="1400" kern="100">
                          <a:latin typeface="Arial"/>
                          <a:ea typeface="宋体"/>
                          <a:cs typeface="Arial"/>
                        </a:rPr>
                        <a:t>资产负债率（</a:t>
                      </a:r>
                      <a:r>
                        <a:rPr lang="en-US" sz="1400" kern="100">
                          <a:latin typeface="Arial"/>
                          <a:ea typeface="宋体"/>
                          <a:cs typeface="Times New Roman"/>
                        </a:rPr>
                        <a:t>%</a:t>
                      </a:r>
                      <a:r>
                        <a:rPr lang="zh-CN" sz="1400" kern="100">
                          <a:latin typeface="Arial"/>
                          <a:ea typeface="宋体"/>
                          <a:cs typeface="Arial"/>
                        </a:rPr>
                        <a:t>）</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4"/>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dirty="0">
                          <a:latin typeface="Arial"/>
                          <a:ea typeface="宋体"/>
                          <a:cs typeface="Arial"/>
                        </a:rPr>
                        <a:t>全部债务资本化比率（</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5"/>
                  </a:ext>
                </a:extLst>
              </a:tr>
              <a:tr h="276822">
                <a:tc vMerge="1">
                  <a:txBody>
                    <a:bodyPr/>
                    <a:lstStyle/>
                    <a:p>
                      <a:endParaRPr lang="zh-CN" altLang="en-US"/>
                    </a:p>
                  </a:txBody>
                  <a:tcPr/>
                </a:tc>
                <a:tc rowSpan="2">
                  <a:txBody>
                    <a:bodyPr/>
                    <a:lstStyle/>
                    <a:p>
                      <a:pPr algn="ctr">
                        <a:spcAft>
                          <a:spcPts val="0"/>
                        </a:spcAft>
                      </a:pPr>
                      <a:r>
                        <a:rPr lang="zh-CN" sz="1400" kern="100">
                          <a:latin typeface="Arial"/>
                          <a:ea typeface="宋体"/>
                          <a:cs typeface="Arial"/>
                        </a:rPr>
                        <a:t>盈利能力</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zh-CN" sz="1400" kern="100" dirty="0">
                          <a:latin typeface="Arial"/>
                          <a:ea typeface="宋体"/>
                          <a:cs typeface="Arial"/>
                        </a:rPr>
                        <a:t>主营业务利润率（</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6"/>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dirty="0">
                          <a:latin typeface="Arial"/>
                          <a:ea typeface="宋体"/>
                          <a:cs typeface="Arial"/>
                        </a:rPr>
                        <a:t>净资产收益率（</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7"/>
                  </a:ext>
                </a:extLst>
              </a:tr>
              <a:tr h="276822">
                <a:tc vMerge="1">
                  <a:txBody>
                    <a:bodyPr/>
                    <a:lstStyle/>
                    <a:p>
                      <a:endParaRPr lang="zh-CN" altLang="en-US"/>
                    </a:p>
                  </a:txBody>
                  <a:tcPr/>
                </a:tc>
                <a:tc>
                  <a:txBody>
                    <a:bodyPr/>
                    <a:lstStyle/>
                    <a:p>
                      <a:pPr algn="ctr">
                        <a:spcAft>
                          <a:spcPts val="0"/>
                        </a:spcAft>
                      </a:pPr>
                      <a:r>
                        <a:rPr lang="zh-CN" sz="1400" kern="100">
                          <a:latin typeface="Arial"/>
                          <a:ea typeface="宋体"/>
                          <a:cs typeface="Arial"/>
                        </a:rPr>
                        <a:t>现金流量</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zh-CN" sz="1400" kern="100" dirty="0">
                          <a:latin typeface="Arial"/>
                          <a:ea typeface="宋体"/>
                          <a:cs typeface="Arial"/>
                        </a:rPr>
                        <a:t>现金收入比（</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8"/>
                  </a:ext>
                </a:extLst>
              </a:tr>
              <a:tr h="276822">
                <a:tc rowSpan="4">
                  <a:txBody>
                    <a:bodyPr/>
                    <a:lstStyle/>
                    <a:p>
                      <a:pPr algn="ctr">
                        <a:spcAft>
                          <a:spcPts val="0"/>
                        </a:spcAft>
                      </a:pPr>
                      <a:r>
                        <a:rPr lang="zh-CN" sz="1800" b="1" kern="100" dirty="0">
                          <a:latin typeface="Arial"/>
                          <a:ea typeface="宋体"/>
                          <a:cs typeface="Arial"/>
                        </a:rPr>
                        <a:t>偿债能力</a:t>
                      </a:r>
                      <a:endParaRPr lang="zh-CN" sz="1800" b="1" kern="100" dirty="0">
                        <a:latin typeface="Times New Roman"/>
                        <a:ea typeface="宋体"/>
                        <a:cs typeface="Times New Roman"/>
                      </a:endParaRPr>
                    </a:p>
                  </a:txBody>
                  <a:tcPr marL="63500" marR="6350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rowSpan="2">
                  <a:txBody>
                    <a:bodyPr/>
                    <a:lstStyle/>
                    <a:p>
                      <a:pPr algn="ctr">
                        <a:spcAft>
                          <a:spcPts val="0"/>
                        </a:spcAft>
                      </a:pPr>
                      <a:r>
                        <a:rPr lang="zh-CN" sz="1400" kern="100">
                          <a:latin typeface="Arial"/>
                          <a:ea typeface="宋体"/>
                          <a:cs typeface="Arial"/>
                        </a:rPr>
                        <a:t>短期偿债能力</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zh-CN" sz="1400" kern="100" dirty="0">
                          <a:latin typeface="Arial"/>
                          <a:ea typeface="宋体"/>
                          <a:cs typeface="Arial"/>
                        </a:rPr>
                        <a:t>流动比率（</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09"/>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dirty="0">
                          <a:latin typeface="Arial"/>
                          <a:ea typeface="宋体"/>
                          <a:cs typeface="Arial"/>
                        </a:rPr>
                        <a:t>速动比率（</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10"/>
                  </a:ext>
                </a:extLst>
              </a:tr>
              <a:tr h="276822">
                <a:tc vMerge="1">
                  <a:txBody>
                    <a:bodyPr/>
                    <a:lstStyle/>
                    <a:p>
                      <a:endParaRPr lang="zh-CN" altLang="en-US"/>
                    </a:p>
                  </a:txBody>
                  <a:tcPr/>
                </a:tc>
                <a:tc rowSpan="2">
                  <a:txBody>
                    <a:bodyPr/>
                    <a:lstStyle/>
                    <a:p>
                      <a:pPr algn="ctr">
                        <a:spcAft>
                          <a:spcPts val="0"/>
                        </a:spcAft>
                      </a:pPr>
                      <a:r>
                        <a:rPr lang="zh-CN" sz="1400" kern="100">
                          <a:latin typeface="Arial"/>
                          <a:ea typeface="宋体"/>
                          <a:cs typeface="Arial"/>
                        </a:rPr>
                        <a:t>长期偿债能力</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en-US" sz="1400" kern="100" dirty="0">
                          <a:latin typeface="Arial"/>
                          <a:ea typeface="宋体"/>
                          <a:cs typeface="Times New Roman"/>
                        </a:rPr>
                        <a:t>EBITDA</a:t>
                      </a:r>
                      <a:r>
                        <a:rPr lang="zh-CN" sz="1400" kern="100" dirty="0">
                          <a:latin typeface="Arial"/>
                          <a:ea typeface="宋体"/>
                          <a:cs typeface="Arial"/>
                        </a:rPr>
                        <a:t>利息倍数（倍）</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11"/>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dirty="0">
                          <a:latin typeface="Arial"/>
                          <a:ea typeface="宋体"/>
                          <a:cs typeface="Arial"/>
                        </a:rPr>
                        <a:t>债务保护倍数（倍）</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12"/>
                  </a:ext>
                </a:extLst>
              </a:tr>
              <a:tr h="276822">
                <a:tc rowSpan="3">
                  <a:txBody>
                    <a:bodyPr/>
                    <a:lstStyle/>
                    <a:p>
                      <a:pPr algn="ctr">
                        <a:spcAft>
                          <a:spcPts val="0"/>
                        </a:spcAft>
                      </a:pPr>
                      <a:r>
                        <a:rPr lang="zh-CN" sz="1800" b="1" kern="100" dirty="0">
                          <a:latin typeface="Arial"/>
                          <a:ea typeface="宋体"/>
                          <a:cs typeface="Arial"/>
                        </a:rPr>
                        <a:t>发展前景</a:t>
                      </a:r>
                      <a:endParaRPr lang="zh-CN" sz="1800" b="1" kern="100" dirty="0">
                        <a:latin typeface="Times New Roman"/>
                        <a:ea typeface="宋体"/>
                        <a:cs typeface="Times New Roman"/>
                      </a:endParaRPr>
                    </a:p>
                  </a:txBody>
                  <a:tcPr marL="63500" marR="63500"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blipFill>
                      <a:blip r:embed="rId2"/>
                      <a:tile tx="0" ty="0" sx="100000" sy="100000" flip="none" algn="tl"/>
                    </a:blipFill>
                  </a:tcPr>
                </a:tc>
                <a:tc rowSpan="3">
                  <a:txBody>
                    <a:bodyPr/>
                    <a:lstStyle/>
                    <a:p>
                      <a:pPr algn="ctr">
                        <a:spcAft>
                          <a:spcPts val="0"/>
                        </a:spcAft>
                      </a:pPr>
                      <a:r>
                        <a:rPr lang="zh-CN" sz="1400" kern="100">
                          <a:latin typeface="Arial"/>
                          <a:ea typeface="宋体"/>
                          <a:cs typeface="Arial"/>
                        </a:rPr>
                        <a:t>未来一年发展预测</a:t>
                      </a:r>
                      <a:endParaRPr lang="zh-CN" sz="1400" kern="10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blipFill>
                      <a:blip r:embed="rId2"/>
                      <a:tile tx="0" ty="0" sx="100000" sy="100000" flip="none" algn="tl"/>
                    </a:blipFill>
                  </a:tcPr>
                </a:tc>
                <a:tc>
                  <a:txBody>
                    <a:bodyPr/>
                    <a:lstStyle/>
                    <a:p>
                      <a:pPr algn="ctr">
                        <a:spcAft>
                          <a:spcPts val="0"/>
                        </a:spcAft>
                      </a:pPr>
                      <a:r>
                        <a:rPr lang="zh-CN" sz="1400" kern="100" dirty="0">
                          <a:latin typeface="Arial"/>
                          <a:ea typeface="宋体"/>
                          <a:cs typeface="Arial"/>
                        </a:rPr>
                        <a:t>预计资产总额变动幅度（</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13"/>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dirty="0">
                          <a:latin typeface="Arial"/>
                          <a:ea typeface="宋体"/>
                          <a:cs typeface="Arial"/>
                        </a:rPr>
                        <a:t>预计主营业务收入增长（</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14"/>
                  </a:ext>
                </a:extLst>
              </a:tr>
              <a:tr h="276822">
                <a:tc vMerge="1">
                  <a:txBody>
                    <a:bodyPr/>
                    <a:lstStyle/>
                    <a:p>
                      <a:endParaRPr lang="zh-CN" altLang="en-US"/>
                    </a:p>
                  </a:txBody>
                  <a:tcPr/>
                </a:tc>
                <a:tc vMerge="1">
                  <a:txBody>
                    <a:bodyPr/>
                    <a:lstStyle/>
                    <a:p>
                      <a:endParaRPr lang="zh-CN" altLang="en-US"/>
                    </a:p>
                  </a:txBody>
                  <a:tcPr/>
                </a:tc>
                <a:tc>
                  <a:txBody>
                    <a:bodyPr/>
                    <a:lstStyle/>
                    <a:p>
                      <a:pPr algn="ctr">
                        <a:spcAft>
                          <a:spcPts val="0"/>
                        </a:spcAft>
                      </a:pPr>
                      <a:r>
                        <a:rPr lang="zh-CN" sz="1400" kern="100" dirty="0">
                          <a:latin typeface="Arial"/>
                          <a:ea typeface="宋体"/>
                          <a:cs typeface="Arial"/>
                        </a:rPr>
                        <a:t>预计利润总额变动幅度（</a:t>
                      </a:r>
                      <a:r>
                        <a:rPr lang="en-US" sz="1400" kern="100" dirty="0">
                          <a:latin typeface="Arial"/>
                          <a:ea typeface="宋体"/>
                          <a:cs typeface="Times New Roman"/>
                        </a:rPr>
                        <a:t>%</a:t>
                      </a:r>
                      <a:r>
                        <a:rPr lang="zh-CN" sz="1400" kern="100" dirty="0">
                          <a:latin typeface="Arial"/>
                          <a:ea typeface="宋体"/>
                          <a:cs typeface="Arial"/>
                        </a:rPr>
                        <a:t>）</a:t>
                      </a:r>
                      <a:endParaRPr lang="zh-CN" sz="1400" kern="100" dirty="0">
                        <a:latin typeface="Times New Roman"/>
                        <a:ea typeface="宋体"/>
                        <a:cs typeface="Times New Roman"/>
                      </a:endParaRPr>
                    </a:p>
                  </a:txBody>
                  <a:tcPr marL="63500" marR="63500"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blipFill>
                      <a:blip r:embed="rId2"/>
                      <a:tile tx="0" ty="0" sx="100000" sy="100000" flip="none" algn="tl"/>
                    </a:blipFill>
                  </a:tcPr>
                </a:tc>
                <a:extLst>
                  <a:ext uri="{0D108BD9-81ED-4DB2-BD59-A6C34878D82A}">
                    <a16:rowId xmlns:a16="http://schemas.microsoft.com/office/drawing/2014/main" val="10015"/>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常用指标</a:t>
            </a:r>
            <a:endParaRPr lang="zh-CN" altLang="zh-CN" sz="2800" b="1" kern="0" dirty="0" smtClean="0">
              <a:solidFill>
                <a:srgbClr val="0070C0"/>
              </a:solidFill>
              <a:latin typeface="黑体" pitchFamily="2" charset="-122"/>
            </a:endParaRPr>
          </a:p>
        </p:txBody>
      </p:sp>
      <p:pic>
        <p:nvPicPr>
          <p:cNvPr id="9217" name="Picture 1" descr="C:\Documents and Settings\Fudalei\Application Data\Tencent\Users\3182565\QQ\WinTemp\RichOle\)J94ME6TC7P[6TX3U{5JXS1.jpg"/>
          <p:cNvPicPr>
            <a:picLocks noChangeAspect="1" noChangeArrowheads="1"/>
          </p:cNvPicPr>
          <p:nvPr/>
        </p:nvPicPr>
        <p:blipFill>
          <a:blip r:embed="rId2" cstate="print"/>
          <a:srcRect/>
          <a:stretch>
            <a:fillRect/>
          </a:stretch>
        </p:blipFill>
        <p:spPr bwMode="auto">
          <a:xfrm>
            <a:off x="285720" y="1357298"/>
            <a:ext cx="8622383" cy="421484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28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流动比率</a:t>
            </a:r>
            <a:endParaRPr lang="zh-CN" altLang="zh-CN" sz="2800" b="1" kern="0" dirty="0" smtClean="0">
              <a:solidFill>
                <a:srgbClr val="0070C0"/>
              </a:solidFill>
              <a:latin typeface="黑体" pitchFamily="2" charset="-122"/>
            </a:endParaRPr>
          </a:p>
        </p:txBody>
      </p:sp>
      <p:sp>
        <p:nvSpPr>
          <p:cNvPr id="4" name="矩形 3"/>
          <p:cNvSpPr/>
          <p:nvPr/>
        </p:nvSpPr>
        <p:spPr>
          <a:xfrm>
            <a:off x="642910" y="1500174"/>
            <a:ext cx="7786742" cy="1200329"/>
          </a:xfrm>
          <a:prstGeom prst="rect">
            <a:avLst/>
          </a:prstGeom>
        </p:spPr>
        <p:txBody>
          <a:bodyPr wrap="square">
            <a:spAutoFit/>
          </a:bodyPr>
          <a:lstStyle/>
          <a:p>
            <a:r>
              <a:rPr lang="zh-CN" altLang="en-US" sz="2400" b="1" dirty="0" smtClean="0"/>
              <a:t>流动比率（</a:t>
            </a:r>
            <a:r>
              <a:rPr lang="en-US" sz="2400" dirty="0" smtClean="0"/>
              <a:t>current </a:t>
            </a:r>
            <a:r>
              <a:rPr lang="en-US" sz="2400" dirty="0" err="1" smtClean="0"/>
              <a:t>ratio，CR</a:t>
            </a:r>
            <a:r>
              <a:rPr lang="zh-CN" altLang="en-US" sz="2400" dirty="0" smtClean="0"/>
              <a:t>）是流动资产对流动负债的比率，用来衡量企业流动资产在短期债务到期以前，可以变为现金用于偿还负债的能力。</a:t>
            </a:r>
            <a:endParaRPr lang="zh-CN" altLang="en-US" sz="2400" dirty="0"/>
          </a:p>
        </p:txBody>
      </p:sp>
      <p:sp>
        <p:nvSpPr>
          <p:cNvPr id="5" name="矩形 4"/>
          <p:cNvSpPr/>
          <p:nvPr/>
        </p:nvSpPr>
        <p:spPr>
          <a:xfrm>
            <a:off x="1071538" y="3105835"/>
            <a:ext cx="6858048" cy="461665"/>
          </a:xfrm>
          <a:prstGeom prst="rect">
            <a:avLst/>
          </a:prstGeom>
          <a:blipFill>
            <a:blip r:embed="rId2" cstate="print"/>
            <a:tile tx="0" ty="0" sx="100000" sy="100000" flip="none" algn="tl"/>
          </a:blipFill>
        </p:spPr>
        <p:txBody>
          <a:bodyPr wrap="square">
            <a:spAutoFit/>
          </a:bodyPr>
          <a:lstStyle/>
          <a:p>
            <a:r>
              <a:rPr lang="zh-CN" altLang="en-US" dirty="0" smtClean="0"/>
              <a:t>　</a:t>
            </a:r>
            <a:r>
              <a:rPr lang="zh-CN" altLang="en-US" sz="2400" dirty="0" smtClean="0"/>
              <a:t>流动比率</a:t>
            </a:r>
            <a:r>
              <a:rPr lang="en-US" altLang="zh-CN" sz="2400" dirty="0" smtClean="0"/>
              <a:t>=</a:t>
            </a:r>
            <a:r>
              <a:rPr lang="zh-CN" altLang="en-US" sz="2400" dirty="0" smtClean="0"/>
              <a:t>流动资产合计</a:t>
            </a:r>
            <a:r>
              <a:rPr lang="en-US" altLang="zh-CN" sz="2400" dirty="0" smtClean="0"/>
              <a:t>/</a:t>
            </a:r>
            <a:r>
              <a:rPr lang="zh-CN" altLang="en-US" sz="2400" dirty="0" smtClean="0"/>
              <a:t>流动负债合计*</a:t>
            </a:r>
            <a:r>
              <a:rPr lang="en-US" altLang="zh-CN" sz="2400" dirty="0" smtClean="0"/>
              <a:t>100% </a:t>
            </a:r>
            <a:endParaRPr lang="zh-CN" altLang="en-US" sz="2400" dirty="0"/>
          </a:p>
        </p:txBody>
      </p:sp>
      <p:sp>
        <p:nvSpPr>
          <p:cNvPr id="7" name="矩形 6"/>
          <p:cNvSpPr/>
          <p:nvPr/>
        </p:nvSpPr>
        <p:spPr>
          <a:xfrm>
            <a:off x="714348" y="4071942"/>
            <a:ext cx="7429552" cy="1323439"/>
          </a:xfrm>
          <a:prstGeom prst="rect">
            <a:avLst/>
          </a:prstGeom>
          <a:blipFill>
            <a:blip r:embed="rId3" cstate="print"/>
            <a:tile tx="0" ty="0" sx="100000" sy="100000" flip="none" algn="tl"/>
          </a:blipFill>
        </p:spPr>
        <p:txBody>
          <a:bodyPr wrap="square">
            <a:spAutoFit/>
          </a:bodyPr>
          <a:lstStyle/>
          <a:p>
            <a:r>
              <a:rPr lang="zh-CN" altLang="en-US" sz="2000" dirty="0" smtClean="0"/>
              <a:t>流动比率高的企业并不一定偿还短期债务的能力就很强，因为流动资产之中虽然现金、有价证券、应收账款变现能力很强，但是存货、待摊费用等也属于流动资产的项目则变现时间较长，特别是存货很可能发生积压、滞销、残次、冷背等情况，流动性较差。 </a:t>
            </a:r>
            <a:endParaRPr lang="zh-CN" alt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28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速动比率</a:t>
            </a:r>
            <a:endParaRPr lang="zh-CN" altLang="zh-CN" sz="2800" b="1" kern="0" dirty="0" smtClean="0">
              <a:solidFill>
                <a:srgbClr val="0070C0"/>
              </a:solidFill>
              <a:latin typeface="黑体" pitchFamily="2" charset="-122"/>
            </a:endParaRPr>
          </a:p>
        </p:txBody>
      </p:sp>
      <p:sp>
        <p:nvSpPr>
          <p:cNvPr id="4" name="矩形 3"/>
          <p:cNvSpPr/>
          <p:nvPr/>
        </p:nvSpPr>
        <p:spPr>
          <a:xfrm>
            <a:off x="571472" y="1428736"/>
            <a:ext cx="7858180" cy="1200329"/>
          </a:xfrm>
          <a:prstGeom prst="rect">
            <a:avLst/>
          </a:prstGeom>
        </p:spPr>
        <p:txBody>
          <a:bodyPr wrap="square">
            <a:spAutoFit/>
          </a:bodyPr>
          <a:lstStyle/>
          <a:p>
            <a:r>
              <a:rPr lang="zh-CN" altLang="en-US" sz="2400" b="1" dirty="0" smtClean="0"/>
              <a:t>速动比率</a:t>
            </a:r>
            <a:r>
              <a:rPr lang="en-US" altLang="zh-CN" sz="2400" b="1" dirty="0" smtClean="0"/>
              <a:t>(Quick Ratio</a:t>
            </a:r>
            <a:r>
              <a:rPr lang="zh-CN" altLang="en-US" sz="2400" b="1" dirty="0" smtClean="0"/>
              <a:t>，</a:t>
            </a:r>
            <a:r>
              <a:rPr lang="en-US" altLang="zh-CN" sz="2400" b="1" dirty="0" smtClean="0"/>
              <a:t>QR)</a:t>
            </a:r>
            <a:r>
              <a:rPr lang="zh-CN" altLang="en-US" sz="2400" dirty="0" smtClean="0"/>
              <a:t>是企业速动资产与流动负债的比率。速动资产包括货币资金、短期投资、应收票据、应收账款、其他应收款项等，可以在较短时间内变现。</a:t>
            </a:r>
            <a:endParaRPr lang="zh-CN" altLang="en-US" sz="2400" dirty="0"/>
          </a:p>
        </p:txBody>
      </p:sp>
      <p:sp>
        <p:nvSpPr>
          <p:cNvPr id="5" name="矩形 4"/>
          <p:cNvSpPr/>
          <p:nvPr/>
        </p:nvSpPr>
        <p:spPr>
          <a:xfrm>
            <a:off x="857224" y="2857496"/>
            <a:ext cx="7143800" cy="400110"/>
          </a:xfrm>
          <a:prstGeom prst="rect">
            <a:avLst/>
          </a:prstGeom>
          <a:blipFill>
            <a:blip r:embed="rId2" cstate="print"/>
            <a:tile tx="0" ty="0" sx="100000" sy="100000" flip="none" algn="tl"/>
          </a:blipFill>
        </p:spPr>
        <p:txBody>
          <a:bodyPr wrap="square">
            <a:spAutoFit/>
          </a:bodyPr>
          <a:lstStyle/>
          <a:p>
            <a:r>
              <a:rPr lang="zh-CN" altLang="en-US" dirty="0" smtClean="0"/>
              <a:t>　</a:t>
            </a:r>
            <a:r>
              <a:rPr lang="zh-CN" altLang="en-US" sz="2000" dirty="0" smtClean="0"/>
              <a:t>速动比率</a:t>
            </a:r>
            <a:r>
              <a:rPr lang="en-US" altLang="zh-CN" sz="2000" dirty="0" smtClean="0"/>
              <a:t>=</a:t>
            </a:r>
            <a:r>
              <a:rPr lang="zh-CN" altLang="en-US" sz="2000" dirty="0" smtClean="0"/>
              <a:t>速动资产</a:t>
            </a:r>
            <a:r>
              <a:rPr lang="en-US" altLang="zh-CN" sz="2000" dirty="0" smtClean="0"/>
              <a:t>/</a:t>
            </a:r>
            <a:r>
              <a:rPr lang="zh-CN" altLang="en-US" sz="2000" dirty="0" smtClean="0"/>
              <a:t>流动负债</a:t>
            </a:r>
            <a:r>
              <a:rPr lang="en-US" altLang="zh-CN" sz="2000" dirty="0" smtClean="0"/>
              <a:t>=</a:t>
            </a:r>
            <a:r>
              <a:rPr lang="zh-CN" altLang="en-US" sz="2000" dirty="0" smtClean="0"/>
              <a:t>（流动资产</a:t>
            </a:r>
            <a:r>
              <a:rPr lang="en-US" altLang="zh-CN" sz="2000" dirty="0" smtClean="0"/>
              <a:t>-</a:t>
            </a:r>
            <a:r>
              <a:rPr lang="zh-CN" altLang="en-US" sz="2000" dirty="0" smtClean="0"/>
              <a:t>存货）</a:t>
            </a:r>
            <a:r>
              <a:rPr lang="en-US" altLang="zh-CN" sz="2000" dirty="0" smtClean="0"/>
              <a:t>/</a:t>
            </a:r>
            <a:r>
              <a:rPr lang="zh-CN" altLang="en-US" sz="2000" dirty="0" smtClean="0"/>
              <a:t>流动负债</a:t>
            </a:r>
            <a:endParaRPr lang="zh-CN" altLang="en-US" sz="2000" dirty="0"/>
          </a:p>
        </p:txBody>
      </p:sp>
      <p:sp>
        <p:nvSpPr>
          <p:cNvPr id="7" name="矩形 6"/>
          <p:cNvSpPr/>
          <p:nvPr/>
        </p:nvSpPr>
        <p:spPr>
          <a:xfrm>
            <a:off x="642910" y="3643314"/>
            <a:ext cx="7858180" cy="2308324"/>
          </a:xfrm>
          <a:prstGeom prst="rect">
            <a:avLst/>
          </a:prstGeom>
          <a:blipFill>
            <a:blip r:embed="rId3" cstate="print"/>
            <a:tile tx="0" ty="0" sx="100000" sy="100000" flip="none" algn="tl"/>
          </a:blipFill>
        </p:spPr>
        <p:txBody>
          <a:bodyPr wrap="square">
            <a:spAutoFit/>
          </a:bodyPr>
          <a:lstStyle/>
          <a:p>
            <a:r>
              <a:rPr lang="zh-CN" altLang="en-US" dirty="0" smtClean="0"/>
              <a:t>       速动比率的高低能直接反映企业的短期偿债能力强弱，它是对流动比率的补充，并且比流动比率反映得更加直观可信。如果流动比率较高，但流动资产的流动性却很低，则企业的短期偿债能力仍然不高。在流动资产中有价证券一般可以立刻在证券市场上出售，转化为现金，应收帐款，应收票据，预付帐款等项目，可以在短时期内变现，而存货、待摊费用等项目变现时间较长，特别是存货很可能发生积压，滞销、残次等情况，其流动性较差，因此流动比率较高的企业，并不一定偿还短期债务的能力很强，而速动比率就避免了这种情况的发生。速动比率一般应保持在</a:t>
            </a:r>
            <a:r>
              <a:rPr lang="en-US" altLang="zh-CN" dirty="0" smtClean="0"/>
              <a:t>100%</a:t>
            </a:r>
            <a:r>
              <a:rPr lang="zh-CN" altLang="en-US" dirty="0" smtClean="0"/>
              <a:t>以上。 </a:t>
            </a:r>
            <a:endParaRPr lang="zh-CN"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28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流动比率与速动比例</a:t>
            </a:r>
            <a:endParaRPr lang="zh-CN" altLang="zh-CN" sz="3600" b="1" kern="0" dirty="0" smtClean="0">
              <a:solidFill>
                <a:srgbClr val="0070C0"/>
              </a:solidFill>
              <a:latin typeface="黑体" pitchFamily="2" charset="-122"/>
            </a:endParaRPr>
          </a:p>
        </p:txBody>
      </p:sp>
      <p:sp>
        <p:nvSpPr>
          <p:cNvPr id="4" name="矩形 3"/>
          <p:cNvSpPr/>
          <p:nvPr/>
        </p:nvSpPr>
        <p:spPr>
          <a:xfrm>
            <a:off x="642910" y="1500174"/>
            <a:ext cx="2428892" cy="3970318"/>
          </a:xfrm>
          <a:prstGeom prst="rect">
            <a:avLst/>
          </a:prstGeom>
        </p:spPr>
        <p:txBody>
          <a:bodyPr wrap="square">
            <a:spAutoFit/>
          </a:bodyPr>
          <a:lstStyle/>
          <a:p>
            <a:r>
              <a:rPr lang="zh-CN" altLang="en-US" sz="2400" b="1" dirty="0" smtClean="0"/>
              <a:t>流动比率局限性</a:t>
            </a:r>
            <a:endParaRPr lang="en-US" altLang="zh-CN" sz="2400" b="1" dirty="0" smtClean="0"/>
          </a:p>
          <a:p>
            <a:endParaRPr lang="en-US" altLang="zh-CN" sz="2400" b="1" dirty="0" smtClean="0"/>
          </a:p>
          <a:p>
            <a:pPr>
              <a:buFont typeface="Wingdings" pitchFamily="2" charset="2"/>
              <a:buChar char="Ø"/>
            </a:pPr>
            <a:r>
              <a:rPr lang="en-US" altLang="zh-CN" sz="2000" dirty="0" smtClean="0"/>
              <a:t>1</a:t>
            </a:r>
            <a:r>
              <a:rPr lang="zh-CN" altLang="en-US" sz="2000" dirty="0" smtClean="0"/>
              <a:t>．无法评估未来资金流量。</a:t>
            </a:r>
          </a:p>
          <a:p>
            <a:pPr>
              <a:buFont typeface="Wingdings" pitchFamily="2" charset="2"/>
              <a:buChar char="Ø"/>
            </a:pPr>
            <a:r>
              <a:rPr lang="en-US" altLang="zh-CN" sz="2000" dirty="0" smtClean="0"/>
              <a:t>2</a:t>
            </a:r>
            <a:r>
              <a:rPr lang="zh-CN" altLang="en-US" sz="2000" dirty="0" smtClean="0"/>
              <a:t>．未反映企业资金融通状况。</a:t>
            </a:r>
          </a:p>
          <a:p>
            <a:pPr>
              <a:buFont typeface="Wingdings" pitchFamily="2" charset="2"/>
              <a:buChar char="Ø"/>
            </a:pPr>
            <a:r>
              <a:rPr lang="en-US" altLang="zh-CN" sz="2000" dirty="0" smtClean="0"/>
              <a:t>3</a:t>
            </a:r>
            <a:r>
              <a:rPr lang="zh-CN" altLang="en-US" sz="2000" dirty="0" smtClean="0"/>
              <a:t>．应收账款的偏差性。</a:t>
            </a:r>
          </a:p>
          <a:p>
            <a:pPr>
              <a:buFont typeface="Wingdings" pitchFamily="2" charset="2"/>
              <a:buChar char="Ø"/>
            </a:pPr>
            <a:r>
              <a:rPr lang="en-US" altLang="zh-CN" sz="2000" dirty="0" smtClean="0"/>
              <a:t>4</a:t>
            </a:r>
            <a:r>
              <a:rPr lang="zh-CN" altLang="en-US" sz="2000" dirty="0" smtClean="0"/>
              <a:t>．存货价值确定的不稳定性。</a:t>
            </a:r>
          </a:p>
          <a:p>
            <a:pPr>
              <a:buFont typeface="Wingdings" pitchFamily="2" charset="2"/>
              <a:buChar char="Ø"/>
            </a:pPr>
            <a:r>
              <a:rPr lang="en-US" altLang="zh-CN" sz="2000" dirty="0" smtClean="0"/>
              <a:t>5</a:t>
            </a:r>
            <a:r>
              <a:rPr lang="zh-CN" altLang="en-US" sz="2000" dirty="0" smtClean="0"/>
              <a:t>．粉饰效应。</a:t>
            </a:r>
          </a:p>
          <a:p>
            <a:endParaRPr lang="zh-CN" altLang="en-US" sz="2400" dirty="0"/>
          </a:p>
        </p:txBody>
      </p:sp>
      <p:sp>
        <p:nvSpPr>
          <p:cNvPr id="5" name="矩形 4"/>
          <p:cNvSpPr/>
          <p:nvPr/>
        </p:nvSpPr>
        <p:spPr>
          <a:xfrm>
            <a:off x="714348" y="5286388"/>
            <a:ext cx="7572428" cy="707886"/>
          </a:xfrm>
          <a:prstGeom prst="rect">
            <a:avLst/>
          </a:prstGeom>
          <a:solidFill>
            <a:srgbClr val="00B0F0"/>
          </a:solidFill>
        </p:spPr>
        <p:txBody>
          <a:bodyPr wrap="square">
            <a:spAutoFit/>
          </a:bodyPr>
          <a:lstStyle/>
          <a:p>
            <a:r>
              <a:rPr lang="en-US" sz="2000" dirty="0" smtClean="0">
                <a:solidFill>
                  <a:schemeClr val="bg1"/>
                </a:solidFill>
              </a:rPr>
              <a:t>CR&lt;1 and QR&lt;0.5 </a:t>
            </a:r>
            <a:r>
              <a:rPr lang="zh-CN" altLang="en-US" sz="2000" dirty="0" smtClean="0">
                <a:solidFill>
                  <a:schemeClr val="bg1"/>
                </a:solidFill>
              </a:rPr>
              <a:t>资金流动性差；</a:t>
            </a:r>
            <a:r>
              <a:rPr lang="en-US" altLang="zh-CN" sz="2000" dirty="0" smtClean="0">
                <a:solidFill>
                  <a:schemeClr val="bg1"/>
                </a:solidFill>
              </a:rPr>
              <a:t>1.5&lt;</a:t>
            </a:r>
            <a:r>
              <a:rPr lang="en-US" sz="2000" dirty="0" smtClean="0">
                <a:solidFill>
                  <a:schemeClr val="bg1"/>
                </a:solidFill>
              </a:rPr>
              <a:t>CR&lt;2 and 0.75&lt;QR&lt;1 </a:t>
            </a:r>
            <a:r>
              <a:rPr lang="zh-CN" altLang="en-US" sz="2000" dirty="0" smtClean="0">
                <a:solidFill>
                  <a:schemeClr val="bg1"/>
                </a:solidFill>
              </a:rPr>
              <a:t>资金流动性一般； </a:t>
            </a:r>
            <a:r>
              <a:rPr lang="en-US" sz="2000" dirty="0" smtClean="0">
                <a:solidFill>
                  <a:schemeClr val="bg1"/>
                </a:solidFill>
              </a:rPr>
              <a:t>CR&gt;2 and QR&gt;1 </a:t>
            </a:r>
            <a:r>
              <a:rPr lang="zh-CN" altLang="en-US" sz="2000" dirty="0" smtClean="0">
                <a:solidFill>
                  <a:schemeClr val="bg1"/>
                </a:solidFill>
              </a:rPr>
              <a:t>资金流动性好。</a:t>
            </a:r>
            <a:endParaRPr lang="zh-CN" altLang="en-US" sz="2000" dirty="0">
              <a:solidFill>
                <a:schemeClr val="bg1"/>
              </a:solidFill>
            </a:endParaRPr>
          </a:p>
        </p:txBody>
      </p:sp>
      <p:sp>
        <p:nvSpPr>
          <p:cNvPr id="8" name="矩形 7"/>
          <p:cNvSpPr/>
          <p:nvPr/>
        </p:nvSpPr>
        <p:spPr>
          <a:xfrm>
            <a:off x="3286116" y="1428736"/>
            <a:ext cx="5000660" cy="3693319"/>
          </a:xfrm>
          <a:prstGeom prst="rect">
            <a:avLst/>
          </a:prstGeom>
          <a:blipFill>
            <a:blip r:embed="rId2" cstate="print"/>
            <a:tile tx="0" ty="0" sx="100000" sy="100000" flip="none" algn="tl"/>
          </a:blipFill>
        </p:spPr>
        <p:txBody>
          <a:bodyPr wrap="square">
            <a:spAutoFit/>
          </a:bodyPr>
          <a:lstStyle/>
          <a:p>
            <a:r>
              <a:rPr lang="zh-CN" altLang="en-US" dirty="0" smtClean="0"/>
              <a:t>流动性的资产中有两种资产形态，一种是存货，比如原材料、半成品等实物资产；另一种是速动资产。拿速动资产与短期需偿还的债务额相比，就是速动比率。速动比率通常以（流动资产一存货）</a:t>
            </a:r>
            <a:r>
              <a:rPr lang="en-US" altLang="zh-CN" dirty="0" smtClean="0"/>
              <a:t>/</a:t>
            </a:r>
            <a:r>
              <a:rPr lang="zh-CN" altLang="en-US" dirty="0" smtClean="0"/>
              <a:t>流动负债表示。但也有观点认为，应以（流动资产一待摊费用一存货一预付账款）</a:t>
            </a:r>
            <a:r>
              <a:rPr lang="en-US" altLang="zh-CN" dirty="0" smtClean="0"/>
              <a:t>/</a:t>
            </a:r>
            <a:r>
              <a:rPr lang="zh-CN" altLang="en-US" dirty="0" smtClean="0"/>
              <a:t>流动负债表示。这种观点比较稳健。由于流动资产中，存货变现能力较差；待摊费用是已经发生的支出，应由本期和以后各期分担的分摊期限在一年以内的各项费用，根本没有变现能力；而预付账款意义与存货等同，因此，这三项不包括在速动资产之内。由此可见，速动比率比流动比率更能表现一个企业的短期偿债能力。</a:t>
            </a:r>
            <a:endParaRPr lang="zh-CN"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存货周转率与存货周转天数</a:t>
            </a:r>
            <a:endParaRPr lang="zh-CN" altLang="zh-CN" sz="2800" b="1" kern="0" dirty="0" smtClean="0">
              <a:solidFill>
                <a:srgbClr val="0070C0"/>
              </a:solidFill>
              <a:latin typeface="黑体" pitchFamily="2" charset="-122"/>
            </a:endParaRPr>
          </a:p>
        </p:txBody>
      </p:sp>
      <p:sp>
        <p:nvSpPr>
          <p:cNvPr id="4" name="矩形 3"/>
          <p:cNvSpPr/>
          <p:nvPr/>
        </p:nvSpPr>
        <p:spPr>
          <a:xfrm>
            <a:off x="571472" y="1428736"/>
            <a:ext cx="8072494" cy="1200329"/>
          </a:xfrm>
          <a:prstGeom prst="rect">
            <a:avLst/>
          </a:prstGeom>
        </p:spPr>
        <p:txBody>
          <a:bodyPr wrap="square">
            <a:spAutoFit/>
          </a:bodyPr>
          <a:lstStyle/>
          <a:p>
            <a:r>
              <a:rPr lang="zh-CN" altLang="en-US" b="1" dirty="0" smtClean="0"/>
              <a:t>存货周转率（</a:t>
            </a:r>
            <a:r>
              <a:rPr lang="en-US" dirty="0" smtClean="0"/>
              <a:t>inventory turnover</a:t>
            </a:r>
            <a:r>
              <a:rPr lang="zh-CN" altLang="en-US" b="1" dirty="0" smtClean="0"/>
              <a:t>）</a:t>
            </a:r>
            <a:r>
              <a:rPr lang="zh-CN" altLang="en-US" dirty="0" smtClean="0"/>
              <a:t>是企业一定时期主营业务成本与平均存货余额的比率。用于反映存货的周转速度，即存货的流动性及存货资金占用量是否合理，促使企业在保证生产经营连续性的同时，提高资金的使用效率，增强企业的短期偿债能力。</a:t>
            </a:r>
            <a:endParaRPr lang="zh-CN" altLang="en-US" dirty="0"/>
          </a:p>
        </p:txBody>
      </p:sp>
      <p:sp>
        <p:nvSpPr>
          <p:cNvPr id="5" name="矩形 4"/>
          <p:cNvSpPr/>
          <p:nvPr/>
        </p:nvSpPr>
        <p:spPr>
          <a:xfrm>
            <a:off x="857224" y="2714620"/>
            <a:ext cx="7143800" cy="1015663"/>
          </a:xfrm>
          <a:prstGeom prst="rect">
            <a:avLst/>
          </a:prstGeom>
          <a:blipFill>
            <a:blip r:embed="rId2" cstate="print"/>
            <a:tile tx="0" ty="0" sx="100000" sy="100000" flip="none" algn="tl"/>
          </a:blipFill>
        </p:spPr>
        <p:txBody>
          <a:bodyPr wrap="square">
            <a:spAutoFit/>
          </a:bodyPr>
          <a:lstStyle/>
          <a:p>
            <a:pPr algn="ctr"/>
            <a:r>
              <a:rPr lang="zh-CN" altLang="en-US" sz="2000" dirty="0" smtClean="0"/>
              <a:t>存货周转率（次数）</a:t>
            </a:r>
            <a:r>
              <a:rPr lang="en-US" altLang="zh-CN" sz="2000" dirty="0" smtClean="0"/>
              <a:t>=</a:t>
            </a:r>
            <a:r>
              <a:rPr lang="zh-CN" altLang="en-US" sz="2000" dirty="0" smtClean="0"/>
              <a:t>销货成本</a:t>
            </a:r>
            <a:r>
              <a:rPr lang="en-US" altLang="zh-CN" sz="2000" dirty="0" smtClean="0"/>
              <a:t>/</a:t>
            </a:r>
            <a:r>
              <a:rPr lang="zh-CN" altLang="en-US" sz="2000" dirty="0" smtClean="0"/>
              <a:t>平均存货余额</a:t>
            </a:r>
            <a:endParaRPr lang="en-US" altLang="zh-CN" sz="2000" dirty="0" smtClean="0"/>
          </a:p>
          <a:p>
            <a:pPr algn="ctr"/>
            <a:r>
              <a:rPr lang="zh-CN" altLang="en-US" sz="2000" dirty="0" smtClean="0"/>
              <a:t>平均存货余额 </a:t>
            </a:r>
            <a:r>
              <a:rPr lang="en-US" altLang="zh-CN" sz="2000" dirty="0" smtClean="0"/>
              <a:t>=</a:t>
            </a:r>
            <a:r>
              <a:rPr lang="zh-CN" altLang="en-US" sz="2000" dirty="0" smtClean="0"/>
              <a:t>（期初存货</a:t>
            </a:r>
            <a:r>
              <a:rPr lang="en-US" altLang="zh-CN" sz="2000" dirty="0" smtClean="0"/>
              <a:t>+</a:t>
            </a:r>
            <a:r>
              <a:rPr lang="zh-CN" altLang="en-US" sz="2000" dirty="0" smtClean="0"/>
              <a:t>期末存货）</a:t>
            </a:r>
            <a:r>
              <a:rPr lang="en-US" altLang="zh-CN" sz="2000" dirty="0" smtClean="0"/>
              <a:t>÷2</a:t>
            </a:r>
            <a:endParaRPr lang="zh-CN" altLang="en-US" sz="2000" dirty="0" smtClean="0"/>
          </a:p>
          <a:p>
            <a:pPr algn="ctr"/>
            <a:r>
              <a:rPr lang="zh-CN" altLang="en-US" sz="2000" dirty="0" smtClean="0"/>
              <a:t>存货周转天数</a:t>
            </a:r>
            <a:r>
              <a:rPr lang="en-US" altLang="zh-CN" sz="2000" dirty="0" smtClean="0"/>
              <a:t>=</a:t>
            </a:r>
            <a:r>
              <a:rPr lang="zh-CN" altLang="en-US" sz="2000" dirty="0" smtClean="0"/>
              <a:t>计算期天数（</a:t>
            </a:r>
            <a:r>
              <a:rPr lang="en-US" altLang="zh-CN" sz="2000" dirty="0" smtClean="0"/>
              <a:t>360</a:t>
            </a:r>
            <a:r>
              <a:rPr lang="zh-CN" altLang="en-US" sz="2000" dirty="0" smtClean="0"/>
              <a:t>天）</a:t>
            </a:r>
            <a:r>
              <a:rPr lang="en-US" altLang="zh-CN" sz="2000" dirty="0" smtClean="0"/>
              <a:t>/</a:t>
            </a:r>
            <a:r>
              <a:rPr lang="zh-CN" altLang="en-US" sz="2000" dirty="0" smtClean="0"/>
              <a:t>存货周转率（次数） </a:t>
            </a:r>
            <a:endParaRPr lang="en-US" altLang="zh-CN" sz="2000" dirty="0" smtClean="0"/>
          </a:p>
        </p:txBody>
      </p:sp>
      <p:sp>
        <p:nvSpPr>
          <p:cNvPr id="7" name="矩形 6"/>
          <p:cNvSpPr/>
          <p:nvPr/>
        </p:nvSpPr>
        <p:spPr>
          <a:xfrm>
            <a:off x="642910" y="3929066"/>
            <a:ext cx="7929618" cy="2031325"/>
          </a:xfrm>
          <a:prstGeom prst="rect">
            <a:avLst/>
          </a:prstGeom>
          <a:blipFill>
            <a:blip r:embed="rId3" cstate="print"/>
            <a:tile tx="0" ty="0" sx="100000" sy="100000" flip="none" algn="tl"/>
          </a:blipFill>
        </p:spPr>
        <p:txBody>
          <a:bodyPr wrap="square">
            <a:spAutoFit/>
          </a:bodyPr>
          <a:lstStyle/>
          <a:p>
            <a:r>
              <a:rPr lang="zh-CN" altLang="en-US" dirty="0" smtClean="0"/>
              <a:t>存货周转率是企业营运能力分析的重要指标之一，在企业管理决策中被广泛地使用。存货周转率不仅可以用来衡量企业生产经营各环节中存货运营效率，而且还被用来评价企业的经营业绩，反映企业的绩效。 存货周转率指标的好坏反映企业存货管理水平的高低，它影响到企业的短期偿债能力，是整个企业管理的一项重要内容。一般来讲，存货周转速度越快，存货的占用水平越低，流动性越强，存货转换为现金或应收账款的速度越快。因此，提高存货周转率可以提高企业的变现能力。</a:t>
            </a:r>
            <a:endParaRPr lang="zh-CN" alt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400" b="1" kern="0" dirty="0" smtClean="0">
                <a:solidFill>
                  <a:srgbClr val="0070C0"/>
                </a:solidFill>
                <a:latin typeface="黑体" pitchFamily="2" charset="-122"/>
              </a:rPr>
              <a:t>应收账款周转率与应收账款周转天数</a:t>
            </a:r>
            <a:endParaRPr lang="zh-CN" altLang="zh-CN" sz="2400" b="1" kern="0" dirty="0" smtClean="0">
              <a:solidFill>
                <a:srgbClr val="0070C0"/>
              </a:solidFill>
              <a:latin typeface="黑体" pitchFamily="2" charset="-122"/>
            </a:endParaRPr>
          </a:p>
        </p:txBody>
      </p:sp>
      <p:sp>
        <p:nvSpPr>
          <p:cNvPr id="4" name="矩形 3"/>
          <p:cNvSpPr/>
          <p:nvPr/>
        </p:nvSpPr>
        <p:spPr>
          <a:xfrm>
            <a:off x="714348" y="1285860"/>
            <a:ext cx="7858180" cy="1200329"/>
          </a:xfrm>
          <a:prstGeom prst="rect">
            <a:avLst/>
          </a:prstGeom>
        </p:spPr>
        <p:txBody>
          <a:bodyPr wrap="square">
            <a:spAutoFit/>
          </a:bodyPr>
          <a:lstStyle/>
          <a:p>
            <a:r>
              <a:rPr lang="zh-CN" altLang="en-US" b="1" dirty="0" smtClean="0"/>
              <a:t>应收帐款周转率</a:t>
            </a:r>
            <a:r>
              <a:rPr lang="zh-CN" altLang="en-US" dirty="0" smtClean="0"/>
              <a:t>是反映公司应收帐款周转速度的比率。它说明一定期间内公司应收帐款转为现金的平均次数。用时间表示的应收帐款周转速度为应收帐款周转天数，也称平均应收帐款回收期或平均收现期。它表示公司从获得应收帐款的权利到收回款项、变成现金所需要的时间。</a:t>
            </a:r>
            <a:endParaRPr lang="zh-CN" altLang="en-US" dirty="0"/>
          </a:p>
        </p:txBody>
      </p:sp>
      <p:sp>
        <p:nvSpPr>
          <p:cNvPr id="5" name="矩形 4"/>
          <p:cNvSpPr/>
          <p:nvPr/>
        </p:nvSpPr>
        <p:spPr>
          <a:xfrm>
            <a:off x="857224" y="2500306"/>
            <a:ext cx="7500990" cy="1200329"/>
          </a:xfrm>
          <a:prstGeom prst="rect">
            <a:avLst/>
          </a:prstGeom>
          <a:blipFill>
            <a:blip r:embed="rId2" cstate="print"/>
            <a:tile tx="0" ty="0" sx="100000" sy="100000" flip="none" algn="tl"/>
          </a:blipFill>
        </p:spPr>
        <p:txBody>
          <a:bodyPr wrap="square">
            <a:spAutoFit/>
          </a:bodyPr>
          <a:lstStyle/>
          <a:p>
            <a:pPr algn="ctr"/>
            <a:r>
              <a:rPr lang="zh-CN" altLang="en-US" dirty="0" smtClean="0"/>
              <a:t>应收账款周转率</a:t>
            </a:r>
            <a:r>
              <a:rPr lang="en-US" altLang="zh-CN" dirty="0" smtClean="0"/>
              <a:t>=</a:t>
            </a:r>
            <a:r>
              <a:rPr lang="zh-CN" altLang="en-US" dirty="0" smtClean="0"/>
              <a:t>主营业务收入净额</a:t>
            </a:r>
            <a:r>
              <a:rPr lang="en-US" altLang="zh-CN" dirty="0" smtClean="0"/>
              <a:t>÷</a:t>
            </a:r>
            <a:r>
              <a:rPr lang="zh-CN" altLang="en-US" dirty="0" smtClean="0"/>
              <a:t>应收账款平均余额</a:t>
            </a:r>
            <a:endParaRPr lang="en-US" altLang="zh-CN" dirty="0" smtClean="0"/>
          </a:p>
          <a:p>
            <a:pPr algn="ctr"/>
            <a:r>
              <a:rPr lang="zh-CN" altLang="en-US" dirty="0" smtClean="0"/>
              <a:t>应收账款平均余额</a:t>
            </a:r>
            <a:r>
              <a:rPr lang="en-US" altLang="zh-CN" dirty="0" smtClean="0"/>
              <a:t>=</a:t>
            </a:r>
            <a:r>
              <a:rPr lang="zh-CN" altLang="en-US" dirty="0" smtClean="0"/>
              <a:t>（应收账款余额年初数</a:t>
            </a:r>
            <a:r>
              <a:rPr lang="en-US" altLang="zh-CN" dirty="0" smtClean="0"/>
              <a:t>+</a:t>
            </a:r>
            <a:r>
              <a:rPr lang="zh-CN" altLang="en-US" dirty="0" smtClean="0"/>
              <a:t>应收账款余额年末数）</a:t>
            </a:r>
            <a:r>
              <a:rPr lang="en-US" altLang="zh-CN" dirty="0" smtClean="0"/>
              <a:t>÷2</a:t>
            </a:r>
            <a:r>
              <a:rPr lang="zh-CN" altLang="en-US" dirty="0" smtClean="0"/>
              <a:t>；应收账款余额</a:t>
            </a:r>
            <a:r>
              <a:rPr lang="en-US" altLang="zh-CN" dirty="0" smtClean="0"/>
              <a:t>=</a:t>
            </a:r>
            <a:r>
              <a:rPr lang="zh-CN" altLang="en-US" dirty="0" smtClean="0"/>
              <a:t>应收账款账面净值</a:t>
            </a:r>
            <a:r>
              <a:rPr lang="en-US" altLang="zh-CN" dirty="0" smtClean="0"/>
              <a:t>+</a:t>
            </a:r>
            <a:r>
              <a:rPr lang="zh-CN" altLang="en-US" dirty="0" smtClean="0"/>
              <a:t>坏账准备</a:t>
            </a:r>
            <a:endParaRPr lang="en-US" altLang="zh-CN" dirty="0" smtClean="0"/>
          </a:p>
          <a:p>
            <a:pPr algn="ctr"/>
            <a:r>
              <a:rPr lang="zh-CN" altLang="en-US" dirty="0" smtClean="0"/>
              <a:t>应收账款周转天数</a:t>
            </a:r>
            <a:r>
              <a:rPr lang="en-US" altLang="zh-CN" dirty="0" smtClean="0"/>
              <a:t>=360</a:t>
            </a:r>
            <a:r>
              <a:rPr lang="zh-CN" altLang="en-US" dirty="0" smtClean="0"/>
              <a:t>天</a:t>
            </a:r>
            <a:r>
              <a:rPr lang="en-US" altLang="zh-CN" dirty="0" smtClean="0"/>
              <a:t>/</a:t>
            </a:r>
            <a:r>
              <a:rPr lang="zh-CN" altLang="en-US" dirty="0" smtClean="0"/>
              <a:t>应收账款周转率</a:t>
            </a:r>
            <a:endParaRPr lang="zh-CN" altLang="en-US" dirty="0"/>
          </a:p>
        </p:txBody>
      </p:sp>
      <p:sp>
        <p:nvSpPr>
          <p:cNvPr id="7" name="矩形 6"/>
          <p:cNvSpPr/>
          <p:nvPr/>
        </p:nvSpPr>
        <p:spPr>
          <a:xfrm>
            <a:off x="714348" y="3786190"/>
            <a:ext cx="7858180" cy="2585323"/>
          </a:xfrm>
          <a:prstGeom prst="rect">
            <a:avLst/>
          </a:prstGeom>
          <a:blipFill>
            <a:blip r:embed="rId3" cstate="print"/>
            <a:tile tx="0" ty="0" sx="100000" sy="100000" flip="none" algn="tl"/>
          </a:blipFill>
        </p:spPr>
        <p:txBody>
          <a:bodyPr wrap="square">
            <a:spAutoFit/>
          </a:bodyPr>
          <a:lstStyle/>
          <a:p>
            <a:r>
              <a:rPr lang="zh-CN" altLang="en-US" dirty="0" smtClean="0"/>
              <a:t>应收账款周转率越高越好</a:t>
            </a:r>
            <a:r>
              <a:rPr lang="en-US" altLang="zh-CN" dirty="0" smtClean="0"/>
              <a:t>,</a:t>
            </a:r>
            <a:r>
              <a:rPr lang="zh-CN" altLang="en-US" dirty="0" smtClean="0"/>
              <a:t>表明公司收账速度快，平均收账期短，坏账损失少，资产流动快，偿债能力强。与之相对应，应收账款周转天数则是越短越好。如果公司实际收回账款的天数越过了公司规定的应收账款天数，则说明债务人施欠时间长，资信度低，增大了发生坏帐损失的风险；同时也说明公司催收帐款不力，使资产形成了呆帐甚至坏帐，造成了流动资产不流动，这对公司正常的生产经营是很不利的。但从另一方面说，如果公司的应收帐款周转天数太短，则表明公司奉行较紧的信用政策，付款条件过于苛刻，这样会限制企业销售量的扩大，特别是当这种限制的代价（机会收益）大于赊销成本时，会影响企业的盈利水平。 </a:t>
            </a:r>
            <a:endParaRPr lang="zh-CN"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营业周期</a:t>
            </a:r>
            <a:endParaRPr lang="zh-CN" altLang="zh-CN" sz="2800" b="1" kern="0" dirty="0" smtClean="0">
              <a:solidFill>
                <a:srgbClr val="0070C0"/>
              </a:solidFill>
              <a:latin typeface="黑体" pitchFamily="2" charset="-122"/>
            </a:endParaRPr>
          </a:p>
        </p:txBody>
      </p:sp>
      <p:sp>
        <p:nvSpPr>
          <p:cNvPr id="4" name="矩形 3"/>
          <p:cNvSpPr/>
          <p:nvPr/>
        </p:nvSpPr>
        <p:spPr>
          <a:xfrm>
            <a:off x="785786" y="1500174"/>
            <a:ext cx="7572428" cy="369332"/>
          </a:xfrm>
          <a:prstGeom prst="rect">
            <a:avLst/>
          </a:prstGeom>
        </p:spPr>
        <p:txBody>
          <a:bodyPr wrap="square">
            <a:spAutoFit/>
          </a:bodyPr>
          <a:lstStyle/>
          <a:p>
            <a:r>
              <a:rPr lang="zh-CN" altLang="en-US" b="1" dirty="0" smtClean="0"/>
              <a:t>营业周期</a:t>
            </a:r>
            <a:r>
              <a:rPr lang="zh-CN" altLang="en-US" dirty="0" smtClean="0"/>
              <a:t>是指从取得存货开始到销售存货并收回现金为止的这一段时间。</a:t>
            </a:r>
            <a:endParaRPr lang="zh-CN" altLang="en-US" dirty="0"/>
          </a:p>
        </p:txBody>
      </p:sp>
      <p:sp>
        <p:nvSpPr>
          <p:cNvPr id="5" name="矩形 4"/>
          <p:cNvSpPr/>
          <p:nvPr/>
        </p:nvSpPr>
        <p:spPr>
          <a:xfrm>
            <a:off x="1428728" y="2643182"/>
            <a:ext cx="6101350" cy="461665"/>
          </a:xfrm>
          <a:prstGeom prst="rect">
            <a:avLst/>
          </a:prstGeom>
          <a:blipFill>
            <a:blip r:embed="rId2" cstate="print"/>
            <a:tile tx="0" ty="0" sx="100000" sy="100000" flip="none" algn="tl"/>
          </a:blipFill>
        </p:spPr>
        <p:txBody>
          <a:bodyPr wrap="none">
            <a:spAutoFit/>
          </a:bodyPr>
          <a:lstStyle/>
          <a:p>
            <a:r>
              <a:rPr lang="zh-CN" altLang="en-US" sz="2400" dirty="0" smtClean="0"/>
              <a:t>营业周期</a:t>
            </a:r>
            <a:r>
              <a:rPr lang="en-US" altLang="zh-CN" sz="2400" dirty="0" smtClean="0"/>
              <a:t>=</a:t>
            </a:r>
            <a:r>
              <a:rPr lang="zh-CN" altLang="en-US" sz="2400" dirty="0" smtClean="0"/>
              <a:t>存货周转天数</a:t>
            </a:r>
            <a:r>
              <a:rPr lang="en-US" altLang="zh-CN" sz="2400" dirty="0" smtClean="0"/>
              <a:t>+</a:t>
            </a:r>
            <a:r>
              <a:rPr lang="zh-CN" altLang="en-US" sz="2400" dirty="0" smtClean="0"/>
              <a:t>应收账款周转天数 </a:t>
            </a:r>
            <a:endParaRPr lang="zh-CN" altLang="en-US" sz="2400" dirty="0"/>
          </a:p>
        </p:txBody>
      </p:sp>
      <p:sp>
        <p:nvSpPr>
          <p:cNvPr id="7" name="矩形 6"/>
          <p:cNvSpPr/>
          <p:nvPr/>
        </p:nvSpPr>
        <p:spPr>
          <a:xfrm>
            <a:off x="1000100" y="3714752"/>
            <a:ext cx="6858048" cy="923330"/>
          </a:xfrm>
          <a:prstGeom prst="rect">
            <a:avLst/>
          </a:prstGeom>
          <a:blipFill>
            <a:blip r:embed="rId3" cstate="print"/>
            <a:tile tx="0" ty="0" sx="100000" sy="100000" flip="none" algn="tl"/>
          </a:blipFill>
        </p:spPr>
        <p:txBody>
          <a:bodyPr wrap="square">
            <a:spAutoFit/>
          </a:bodyPr>
          <a:lstStyle/>
          <a:p>
            <a:r>
              <a:rPr lang="zh-CN" altLang="en-US" dirty="0" smtClean="0"/>
              <a:t>一般情况下，营业周期短，说明资金周转速度快；营业周期长，说明资金周转速度慢。这就是营业周期与流动比率的关系。决定流动比率高低的主要因素是存货周转天数和应收账款周转天数。</a:t>
            </a:r>
            <a:endParaRPr lang="zh-CN"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流动资产周转率</a:t>
            </a:r>
            <a:endParaRPr lang="zh-CN" altLang="zh-CN" sz="2800" b="1" kern="0" dirty="0" smtClean="0">
              <a:solidFill>
                <a:srgbClr val="0070C0"/>
              </a:solidFill>
              <a:latin typeface="黑体" pitchFamily="2" charset="-122"/>
            </a:endParaRPr>
          </a:p>
        </p:txBody>
      </p:sp>
      <p:sp>
        <p:nvSpPr>
          <p:cNvPr id="4" name="矩形 3"/>
          <p:cNvSpPr/>
          <p:nvPr/>
        </p:nvSpPr>
        <p:spPr>
          <a:xfrm>
            <a:off x="642910" y="1357298"/>
            <a:ext cx="7572428" cy="646331"/>
          </a:xfrm>
          <a:prstGeom prst="rect">
            <a:avLst/>
          </a:prstGeom>
        </p:spPr>
        <p:txBody>
          <a:bodyPr wrap="square">
            <a:spAutoFit/>
          </a:bodyPr>
          <a:lstStyle/>
          <a:p>
            <a:r>
              <a:rPr lang="zh-CN" altLang="en-US" b="1" dirty="0" smtClean="0"/>
              <a:t>流动资产周转率</a:t>
            </a:r>
            <a:r>
              <a:rPr lang="zh-CN" altLang="en-US" dirty="0" smtClean="0"/>
              <a:t>指企业一定时期内主营业务收入净额同平均流动资产总额的比率，流动资产周转率是评价企业资产利用率的另一重要指标。</a:t>
            </a:r>
            <a:endParaRPr lang="zh-CN" altLang="en-US" dirty="0"/>
          </a:p>
        </p:txBody>
      </p:sp>
      <p:sp>
        <p:nvSpPr>
          <p:cNvPr id="5" name="矩形 4"/>
          <p:cNvSpPr/>
          <p:nvPr/>
        </p:nvSpPr>
        <p:spPr>
          <a:xfrm>
            <a:off x="928662" y="2214554"/>
            <a:ext cx="7000924" cy="646331"/>
          </a:xfrm>
          <a:prstGeom prst="rect">
            <a:avLst/>
          </a:prstGeom>
          <a:blipFill>
            <a:blip r:embed="rId2" cstate="print"/>
            <a:tile tx="0" ty="0" sx="100000" sy="100000" flip="none" algn="tl"/>
          </a:blipFill>
        </p:spPr>
        <p:txBody>
          <a:bodyPr wrap="square">
            <a:spAutoFit/>
          </a:bodyPr>
          <a:lstStyle/>
          <a:p>
            <a:pPr algn="ctr"/>
            <a:r>
              <a:rPr lang="zh-CN" altLang="en-US" dirty="0" smtClean="0"/>
              <a:t>流动资产周转率（次）</a:t>
            </a:r>
            <a:r>
              <a:rPr lang="en-US" altLang="zh-CN" dirty="0" smtClean="0"/>
              <a:t>=</a:t>
            </a:r>
            <a:r>
              <a:rPr lang="zh-CN" altLang="en-US" dirty="0" smtClean="0"/>
              <a:t>主营业务收入</a:t>
            </a:r>
            <a:r>
              <a:rPr lang="en-US" altLang="zh-CN" dirty="0" smtClean="0"/>
              <a:t>/</a:t>
            </a:r>
            <a:r>
              <a:rPr lang="zh-CN" altLang="en-US" dirty="0" smtClean="0"/>
              <a:t>平均流动资产总额</a:t>
            </a:r>
            <a:r>
              <a:rPr lang="en-US" altLang="zh-CN" dirty="0" smtClean="0"/>
              <a:t>X100%</a:t>
            </a:r>
            <a:r>
              <a:rPr lang="zh-CN" altLang="en-US" dirty="0" smtClean="0"/>
              <a:t> </a:t>
            </a:r>
            <a:endParaRPr lang="en-US" altLang="zh-CN" dirty="0" smtClean="0"/>
          </a:p>
          <a:p>
            <a:pPr algn="ctr"/>
            <a:r>
              <a:rPr lang="zh-CN" altLang="en-US" dirty="0" smtClean="0"/>
              <a:t>平均流动资产总额</a:t>
            </a:r>
            <a:r>
              <a:rPr lang="en-US" altLang="zh-CN" dirty="0" smtClean="0"/>
              <a:t>=</a:t>
            </a:r>
            <a:r>
              <a:rPr lang="zh-CN" altLang="en-US" dirty="0" smtClean="0"/>
              <a:t>（流动资产年初数</a:t>
            </a:r>
            <a:r>
              <a:rPr lang="en-US" altLang="zh-CN" dirty="0" smtClean="0"/>
              <a:t>+</a:t>
            </a:r>
            <a:r>
              <a:rPr lang="zh-CN" altLang="en-US" dirty="0" smtClean="0"/>
              <a:t>流动资产年末数）</a:t>
            </a:r>
            <a:r>
              <a:rPr lang="en-US" altLang="zh-CN" dirty="0" smtClean="0"/>
              <a:t>/2</a:t>
            </a:r>
            <a:endParaRPr lang="zh-CN" altLang="en-US" dirty="0"/>
          </a:p>
        </p:txBody>
      </p:sp>
      <p:sp>
        <p:nvSpPr>
          <p:cNvPr id="7" name="矩形 6"/>
          <p:cNvSpPr/>
          <p:nvPr/>
        </p:nvSpPr>
        <p:spPr>
          <a:xfrm>
            <a:off x="642910" y="3143248"/>
            <a:ext cx="7858180" cy="2862322"/>
          </a:xfrm>
          <a:prstGeom prst="rect">
            <a:avLst/>
          </a:prstGeom>
          <a:blipFill>
            <a:blip r:embed="rId3" cstate="print"/>
            <a:tile tx="0" ty="0" sx="100000" sy="100000" flip="none" algn="tl"/>
          </a:blipFill>
        </p:spPr>
        <p:txBody>
          <a:bodyPr wrap="square">
            <a:spAutoFit/>
          </a:bodyPr>
          <a:lstStyle/>
          <a:p>
            <a:r>
              <a:rPr lang="zh-CN" altLang="en-US" dirty="0" smtClean="0"/>
              <a:t>流动资产周转率反映了企业流动资产的周转速度，是从企业全部资产中流动性最强的流动资产角度对企业资产的利用效率进行分析，以进一步揭示影响企业资产质量的主要因素。要实现该指标的良性变动，应以主营业务收入增幅高于流动资产增幅做保证。通过该指标的对比分析，可以促进企业加强内部管理，充分有效地利用流动资产，如降低成本、调动暂时闲置的货币资金用于短期投资创造收益等，还可以促进企业采取措施扩大销售，提高流动资产的综合使用效率。一般情况下，该指标越高，表明企业流动资产周转速度越快，利用越好。在较快的周转速度下，流动资产会相对节约，相当于流动资产投入的增加，在一定程度上增强了企业的盈利能力；而周转速度慢，则需要补充流动资金参加周转，会形成资金浪费，降低企业盈利能力。</a:t>
            </a:r>
            <a:endParaRPr lang="zh-CN"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总资产周转率</a:t>
            </a:r>
            <a:endParaRPr lang="zh-CN" altLang="zh-CN" sz="3600" b="1" kern="0" dirty="0" smtClean="0">
              <a:solidFill>
                <a:srgbClr val="0070C0"/>
              </a:solidFill>
              <a:latin typeface="黑体" pitchFamily="2" charset="-122"/>
            </a:endParaRPr>
          </a:p>
        </p:txBody>
      </p:sp>
      <p:sp>
        <p:nvSpPr>
          <p:cNvPr id="4" name="矩形 3"/>
          <p:cNvSpPr/>
          <p:nvPr/>
        </p:nvSpPr>
        <p:spPr>
          <a:xfrm>
            <a:off x="714348" y="1357298"/>
            <a:ext cx="7643866" cy="646331"/>
          </a:xfrm>
          <a:prstGeom prst="rect">
            <a:avLst/>
          </a:prstGeom>
        </p:spPr>
        <p:txBody>
          <a:bodyPr wrap="square">
            <a:spAutoFit/>
          </a:bodyPr>
          <a:lstStyle/>
          <a:p>
            <a:r>
              <a:rPr lang="zh-CN" altLang="en-US" b="1" dirty="0" smtClean="0"/>
              <a:t>总资产周转率（</a:t>
            </a:r>
            <a:r>
              <a:rPr lang="en-US" altLang="zh-CN" b="1" dirty="0" smtClean="0"/>
              <a:t>Total Assets Turnover</a:t>
            </a:r>
            <a:r>
              <a:rPr lang="zh-CN" altLang="en-US" b="1" dirty="0" smtClean="0"/>
              <a:t>）</a:t>
            </a:r>
            <a:r>
              <a:rPr lang="zh-CN" altLang="en-US" dirty="0" smtClean="0"/>
              <a:t>是指企业在一定时期业务收入净额同平均资产总额的比率。</a:t>
            </a:r>
            <a:endParaRPr lang="zh-CN" altLang="en-US" dirty="0"/>
          </a:p>
        </p:txBody>
      </p:sp>
      <p:sp>
        <p:nvSpPr>
          <p:cNvPr id="5" name="矩形 4"/>
          <p:cNvSpPr/>
          <p:nvPr/>
        </p:nvSpPr>
        <p:spPr>
          <a:xfrm>
            <a:off x="1214414" y="2214554"/>
            <a:ext cx="6357982" cy="923330"/>
          </a:xfrm>
          <a:prstGeom prst="rect">
            <a:avLst/>
          </a:prstGeom>
          <a:blipFill>
            <a:blip r:embed="rId2" cstate="print"/>
            <a:tile tx="0" ty="0" sx="100000" sy="100000" flip="none" algn="tl"/>
          </a:blipFill>
        </p:spPr>
        <p:txBody>
          <a:bodyPr wrap="square">
            <a:spAutoFit/>
          </a:bodyPr>
          <a:lstStyle/>
          <a:p>
            <a:pPr algn="ctr"/>
            <a:r>
              <a:rPr lang="zh-CN" altLang="en-US" dirty="0" smtClean="0"/>
              <a:t>总资产周转率（次）</a:t>
            </a:r>
            <a:r>
              <a:rPr lang="en-US" altLang="zh-CN" dirty="0" smtClean="0"/>
              <a:t>=</a:t>
            </a:r>
            <a:r>
              <a:rPr lang="zh-CN" altLang="en-US" dirty="0" smtClean="0"/>
              <a:t>营业收入净额</a:t>
            </a:r>
            <a:r>
              <a:rPr lang="en-US" altLang="zh-CN" dirty="0" smtClean="0"/>
              <a:t>/</a:t>
            </a:r>
            <a:r>
              <a:rPr lang="zh-CN" altLang="en-US" dirty="0" smtClean="0"/>
              <a:t>平均资产总额</a:t>
            </a:r>
            <a:endParaRPr lang="en-US" altLang="zh-CN" dirty="0" smtClean="0"/>
          </a:p>
          <a:p>
            <a:pPr algn="ctr"/>
            <a:r>
              <a:rPr lang="zh-CN" altLang="en-US" dirty="0" smtClean="0"/>
              <a:t>平均资产总额</a:t>
            </a:r>
            <a:r>
              <a:rPr lang="en-US" altLang="zh-CN" dirty="0" smtClean="0"/>
              <a:t>=</a:t>
            </a:r>
            <a:r>
              <a:rPr lang="zh-CN" altLang="en-US" dirty="0" smtClean="0"/>
              <a:t>（资产总额年初数</a:t>
            </a:r>
            <a:r>
              <a:rPr lang="en-US" altLang="zh-CN" dirty="0" smtClean="0"/>
              <a:t>+</a:t>
            </a:r>
            <a:r>
              <a:rPr lang="zh-CN" altLang="en-US" dirty="0" smtClean="0"/>
              <a:t>资产总额年末数）</a:t>
            </a:r>
            <a:r>
              <a:rPr lang="en-US" altLang="zh-CN" dirty="0" smtClean="0"/>
              <a:t>/2</a:t>
            </a:r>
          </a:p>
          <a:p>
            <a:pPr algn="ctr"/>
            <a:r>
              <a:rPr lang="zh-CN" altLang="en-US" dirty="0" smtClean="0"/>
              <a:t>总资产周转天数</a:t>
            </a:r>
            <a:r>
              <a:rPr lang="en-US" altLang="zh-CN" dirty="0" smtClean="0"/>
              <a:t>=360÷</a:t>
            </a:r>
            <a:r>
              <a:rPr lang="zh-CN" altLang="en-US" dirty="0" smtClean="0"/>
              <a:t>总资产周转率（次）</a:t>
            </a:r>
            <a:endParaRPr lang="zh-CN" altLang="en-US" dirty="0"/>
          </a:p>
        </p:txBody>
      </p:sp>
      <p:sp>
        <p:nvSpPr>
          <p:cNvPr id="7" name="矩形 6"/>
          <p:cNvSpPr/>
          <p:nvPr/>
        </p:nvSpPr>
        <p:spPr>
          <a:xfrm>
            <a:off x="500034" y="3500438"/>
            <a:ext cx="8215370" cy="1754326"/>
          </a:xfrm>
          <a:prstGeom prst="rect">
            <a:avLst/>
          </a:prstGeom>
          <a:blipFill>
            <a:blip r:embed="rId3" cstate="print"/>
            <a:tile tx="0" ty="0" sx="100000" sy="100000" flip="none" algn="tl"/>
          </a:blipFill>
        </p:spPr>
        <p:txBody>
          <a:bodyPr wrap="square">
            <a:spAutoFit/>
          </a:bodyPr>
          <a:lstStyle/>
          <a:p>
            <a:r>
              <a:rPr lang="zh-CN" altLang="en-US" dirty="0" smtClean="0"/>
              <a:t>总资产周转率是考察企业资产运营效率的一项重要指标，体现了企业经营期间全部资产从投入 到产出的流转速度，反映了企业全部资产的管理质量和利用效率。通过该指标的对比分析，可 以反映企业本年度以及以前年度总资产的运营效率和变化，发现企业与同类企业在资产利用上 的差距，促进企业挖掘潜力、积极创收、提高产品市场占有率、提高资产利用效率、一般情况 下，该数值越高，表明企业总资产周转速度越快。销售能力越强，资产利用效率越高。</a:t>
            </a:r>
            <a:endParaRPr lang="zh-CN" alt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资产负债率</a:t>
            </a:r>
            <a:endParaRPr lang="zh-CN" altLang="zh-CN" sz="2800" b="1" kern="0" dirty="0" smtClean="0">
              <a:solidFill>
                <a:srgbClr val="0070C0"/>
              </a:solidFill>
              <a:latin typeface="黑体" pitchFamily="2" charset="-122"/>
            </a:endParaRPr>
          </a:p>
        </p:txBody>
      </p:sp>
      <p:sp>
        <p:nvSpPr>
          <p:cNvPr id="4" name="矩形 3"/>
          <p:cNvSpPr/>
          <p:nvPr/>
        </p:nvSpPr>
        <p:spPr>
          <a:xfrm>
            <a:off x="428596" y="1357298"/>
            <a:ext cx="8072494" cy="1200329"/>
          </a:xfrm>
          <a:prstGeom prst="rect">
            <a:avLst/>
          </a:prstGeom>
        </p:spPr>
        <p:txBody>
          <a:bodyPr wrap="square">
            <a:spAutoFit/>
          </a:bodyPr>
          <a:lstStyle/>
          <a:p>
            <a:r>
              <a:rPr lang="zh-CN" altLang="en-US" b="1" dirty="0" smtClean="0"/>
              <a:t>资产负债率</a:t>
            </a:r>
            <a:r>
              <a:rPr lang="en-US" altLang="zh-CN" b="1" dirty="0" smtClean="0"/>
              <a:t>(Debt Asset ratio)</a:t>
            </a:r>
            <a:r>
              <a:rPr lang="zh-CN" altLang="en-US" dirty="0" smtClean="0"/>
              <a:t>是指公司年末的负债总额同资产总额的比率。 表示公司总资产中有多少是通过负债筹集的，该指标是评价公司负债水平的综合指标。同时也是一项衡量公司利用债权人资金进行经营活动能力的指标，也反映债权人发放贷款的安全程度。</a:t>
            </a:r>
            <a:endParaRPr lang="zh-CN" altLang="en-US" dirty="0"/>
          </a:p>
        </p:txBody>
      </p:sp>
      <p:sp>
        <p:nvSpPr>
          <p:cNvPr id="5" name="矩形 4"/>
          <p:cNvSpPr/>
          <p:nvPr/>
        </p:nvSpPr>
        <p:spPr>
          <a:xfrm>
            <a:off x="2000232" y="2857496"/>
            <a:ext cx="4643470" cy="369332"/>
          </a:xfrm>
          <a:prstGeom prst="rect">
            <a:avLst/>
          </a:prstGeom>
          <a:blipFill>
            <a:blip r:embed="rId2" cstate="print"/>
            <a:tile tx="0" ty="0" sx="100000" sy="100000" flip="none" algn="tl"/>
          </a:blipFill>
        </p:spPr>
        <p:txBody>
          <a:bodyPr wrap="square">
            <a:spAutoFit/>
          </a:bodyPr>
          <a:lstStyle/>
          <a:p>
            <a:pPr algn="ctr"/>
            <a:r>
              <a:rPr lang="zh-CN" altLang="en-US" b="1" dirty="0" smtClean="0"/>
              <a:t>资产负债率</a:t>
            </a:r>
            <a:r>
              <a:rPr lang="en-US" altLang="zh-CN" dirty="0" smtClean="0"/>
              <a:t>=</a:t>
            </a:r>
            <a:r>
              <a:rPr lang="zh-CN" altLang="en-US" dirty="0" smtClean="0"/>
              <a:t>负债总额</a:t>
            </a:r>
            <a:r>
              <a:rPr lang="en-US" altLang="zh-CN" dirty="0" smtClean="0"/>
              <a:t>/</a:t>
            </a:r>
            <a:r>
              <a:rPr lang="zh-CN" altLang="en-US" dirty="0" smtClean="0"/>
              <a:t>资产总额</a:t>
            </a:r>
            <a:r>
              <a:rPr lang="en-US" altLang="zh-CN" dirty="0" smtClean="0"/>
              <a:t>×100% </a:t>
            </a:r>
            <a:endParaRPr lang="zh-CN" altLang="en-US" dirty="0"/>
          </a:p>
        </p:txBody>
      </p:sp>
      <p:sp>
        <p:nvSpPr>
          <p:cNvPr id="7" name="矩形 6"/>
          <p:cNvSpPr/>
          <p:nvPr/>
        </p:nvSpPr>
        <p:spPr>
          <a:xfrm>
            <a:off x="785786" y="3714752"/>
            <a:ext cx="7643866" cy="2031325"/>
          </a:xfrm>
          <a:prstGeom prst="rect">
            <a:avLst/>
          </a:prstGeom>
          <a:blipFill>
            <a:blip r:embed="rId3" cstate="print"/>
            <a:tile tx="0" ty="0" sx="100000" sy="100000" flip="none" algn="tl"/>
          </a:blipFill>
        </p:spPr>
        <p:txBody>
          <a:bodyPr wrap="square">
            <a:spAutoFit/>
          </a:bodyPr>
          <a:lstStyle/>
          <a:p>
            <a:r>
              <a:rPr lang="zh-CN" altLang="en-US" dirty="0" smtClean="0"/>
              <a:t>这个比率对于债权人来说越低越好。因为公司的所有者（股东）一般只承担有限责任，而一旦公司破产清算时，资产变现所得很可能低于其帐面价值。所以如果此指标过高，债权人可能遭受损失。当</a:t>
            </a:r>
            <a:r>
              <a:rPr lang="zh-CN" altLang="en-US" b="1" dirty="0" smtClean="0"/>
              <a:t>资产负债率</a:t>
            </a:r>
            <a:r>
              <a:rPr lang="zh-CN" altLang="en-US" dirty="0" smtClean="0"/>
              <a:t>大于</a:t>
            </a:r>
            <a:r>
              <a:rPr lang="en-US" altLang="zh-CN" dirty="0" smtClean="0"/>
              <a:t>100%</a:t>
            </a:r>
            <a:r>
              <a:rPr lang="zh-CN" altLang="en-US" dirty="0" smtClean="0"/>
              <a:t>，表明公司已经资不抵债，对于债权人来说风险非常大。从财务管理的角度来看，企业应当审时度势，全面考虑，在利用资产负债率制定借入资本决策时，必须充分估计预期的利润和增加的风险，在二者之间权衡利害得失，作出正确决策。</a:t>
            </a:r>
            <a:endParaRPr lang="zh-CN" alt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产权比率</a:t>
            </a:r>
            <a:endParaRPr lang="zh-CN" altLang="zh-CN" sz="2800" b="1" kern="0" dirty="0" smtClean="0">
              <a:solidFill>
                <a:srgbClr val="0070C0"/>
              </a:solidFill>
              <a:latin typeface="黑体" pitchFamily="2" charset="-122"/>
            </a:endParaRPr>
          </a:p>
        </p:txBody>
      </p:sp>
      <p:sp>
        <p:nvSpPr>
          <p:cNvPr id="4" name="矩形 3"/>
          <p:cNvSpPr/>
          <p:nvPr/>
        </p:nvSpPr>
        <p:spPr>
          <a:xfrm>
            <a:off x="785786" y="1357298"/>
            <a:ext cx="7858180" cy="646331"/>
          </a:xfrm>
          <a:prstGeom prst="rect">
            <a:avLst/>
          </a:prstGeom>
        </p:spPr>
        <p:txBody>
          <a:bodyPr wrap="square">
            <a:spAutoFit/>
          </a:bodyPr>
          <a:lstStyle/>
          <a:p>
            <a:r>
              <a:rPr lang="zh-CN" altLang="en-US" b="1" dirty="0" smtClean="0"/>
              <a:t>产权比率</a:t>
            </a:r>
            <a:r>
              <a:rPr lang="zh-CN" altLang="en-US" dirty="0" smtClean="0"/>
              <a:t>是负债总额与所有者权益总额的比率</a:t>
            </a:r>
            <a:r>
              <a:rPr lang="en-US" altLang="zh-CN" dirty="0" smtClean="0"/>
              <a:t>,</a:t>
            </a:r>
            <a:r>
              <a:rPr lang="zh-CN" altLang="en-US" dirty="0" smtClean="0"/>
              <a:t>是为评估资金结构合理性的一种指标。</a:t>
            </a:r>
            <a:endParaRPr lang="zh-CN" altLang="en-US" dirty="0"/>
          </a:p>
        </p:txBody>
      </p:sp>
      <p:sp>
        <p:nvSpPr>
          <p:cNvPr id="5" name="矩形 4"/>
          <p:cNvSpPr/>
          <p:nvPr/>
        </p:nvSpPr>
        <p:spPr>
          <a:xfrm>
            <a:off x="928662" y="3071810"/>
            <a:ext cx="7215238" cy="2585323"/>
          </a:xfrm>
          <a:prstGeom prst="rect">
            <a:avLst/>
          </a:prstGeom>
          <a:blipFill>
            <a:blip r:embed="rId2" cstate="print"/>
            <a:tile tx="0" ty="0" sx="100000" sy="100000" flip="none" algn="tl"/>
          </a:blipFill>
        </p:spPr>
        <p:txBody>
          <a:bodyPr wrap="square">
            <a:spAutoFit/>
          </a:bodyPr>
          <a:lstStyle/>
          <a:p>
            <a:r>
              <a:rPr lang="zh-CN" altLang="en-US" dirty="0" smtClean="0"/>
              <a:t>该项指标反映由债权人提供的资本与股东提供的资本的相对关系，反映企业基本财务结构是否稳定。一般来说，股东资本大于借入资本较好，但也不能一概而论。从股东来看，在通货膨胀加剧时期，企业多借债可以把损失和风险转嫁给债权人；在经济繁荣时期，多借债可以获得额外的利润；在经济萎缩时期，少借债可以减少利息负担和财务风险。产权比率高，是高风险、高报酬的财务结构；产权比率低，是低风险、低报酬的财务结构。 该指标同时也表明债权人投入的资本受到股东权益保障的程度，或者说是企业清算时对债权人利益的保障程度。国家规定债权人的索偿权优先于股东。</a:t>
            </a:r>
            <a:endParaRPr lang="zh-CN" altLang="en-US" dirty="0"/>
          </a:p>
        </p:txBody>
      </p:sp>
      <p:sp>
        <p:nvSpPr>
          <p:cNvPr id="7" name="矩形 6"/>
          <p:cNvSpPr/>
          <p:nvPr/>
        </p:nvSpPr>
        <p:spPr>
          <a:xfrm>
            <a:off x="2500298" y="2285992"/>
            <a:ext cx="4012637" cy="369332"/>
          </a:xfrm>
          <a:prstGeom prst="rect">
            <a:avLst/>
          </a:prstGeom>
          <a:blipFill>
            <a:blip r:embed="rId3" cstate="print"/>
            <a:tile tx="0" ty="0" sx="100000" sy="100000" flip="none" algn="tl"/>
          </a:blipFill>
        </p:spPr>
        <p:txBody>
          <a:bodyPr wrap="none">
            <a:spAutoFit/>
          </a:bodyPr>
          <a:lstStyle/>
          <a:p>
            <a:r>
              <a:rPr lang="zh-CN" altLang="en-US" dirty="0" smtClean="0"/>
              <a:t>产权比率</a:t>
            </a:r>
            <a:r>
              <a:rPr lang="en-US" altLang="zh-CN" dirty="0" smtClean="0"/>
              <a:t>= </a:t>
            </a:r>
            <a:r>
              <a:rPr lang="zh-CN" altLang="en-US" dirty="0" smtClean="0"/>
              <a:t>负债总额</a:t>
            </a:r>
            <a:r>
              <a:rPr lang="en-US" altLang="zh-CN" dirty="0" smtClean="0"/>
              <a:t>/</a:t>
            </a:r>
            <a:r>
              <a:rPr lang="zh-CN" altLang="en-US" dirty="0" smtClean="0"/>
              <a:t>股东权益</a:t>
            </a:r>
            <a:r>
              <a:rPr lang="en-US" altLang="zh-CN" dirty="0" smtClean="0"/>
              <a:t>×100% </a:t>
            </a:r>
            <a:endParaRPr lang="zh-CN"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有形净值债务率</a:t>
            </a:r>
            <a:endParaRPr lang="zh-CN" altLang="zh-CN" sz="2800" b="1" kern="0" dirty="0" smtClean="0">
              <a:solidFill>
                <a:srgbClr val="0070C0"/>
              </a:solidFill>
              <a:latin typeface="黑体" pitchFamily="2" charset="-122"/>
            </a:endParaRPr>
          </a:p>
        </p:txBody>
      </p:sp>
      <p:sp>
        <p:nvSpPr>
          <p:cNvPr id="4" name="矩形 3"/>
          <p:cNvSpPr/>
          <p:nvPr/>
        </p:nvSpPr>
        <p:spPr>
          <a:xfrm>
            <a:off x="785786" y="2285992"/>
            <a:ext cx="7358114" cy="1200329"/>
          </a:xfrm>
          <a:prstGeom prst="rect">
            <a:avLst/>
          </a:prstGeom>
          <a:blipFill>
            <a:blip r:embed="rId2" cstate="print"/>
            <a:tile tx="0" ty="0" sx="100000" sy="100000" flip="none" algn="tl"/>
          </a:blipFill>
        </p:spPr>
        <p:txBody>
          <a:bodyPr wrap="square">
            <a:spAutoFit/>
          </a:bodyPr>
          <a:lstStyle/>
          <a:p>
            <a:r>
              <a:rPr lang="zh-CN" altLang="en-US" dirty="0" smtClean="0"/>
              <a:t>有形净值债务率</a:t>
            </a:r>
            <a:r>
              <a:rPr lang="en-US" altLang="zh-CN" dirty="0" smtClean="0"/>
              <a:t>=[</a:t>
            </a:r>
            <a:r>
              <a:rPr lang="zh-CN" altLang="en-US" dirty="0" smtClean="0"/>
              <a:t>负债总额</a:t>
            </a:r>
            <a:r>
              <a:rPr lang="en-US" altLang="zh-CN" dirty="0" smtClean="0"/>
              <a:t>÷</a:t>
            </a:r>
            <a:r>
              <a:rPr lang="zh-CN" altLang="en-US" dirty="0" smtClean="0"/>
              <a:t>（股东权益</a:t>
            </a:r>
            <a:r>
              <a:rPr lang="en-US" altLang="zh-CN" dirty="0" smtClean="0"/>
              <a:t>-</a:t>
            </a:r>
            <a:r>
              <a:rPr lang="zh-CN" altLang="en-US" dirty="0" smtClean="0"/>
              <a:t>无形资产净值）</a:t>
            </a:r>
            <a:r>
              <a:rPr lang="en-US" altLang="zh-CN" dirty="0" smtClean="0"/>
              <a:t>]×100%</a:t>
            </a:r>
          </a:p>
          <a:p>
            <a:r>
              <a:rPr lang="zh-CN" altLang="en-US" dirty="0" smtClean="0"/>
              <a:t>无形资产包括商誉、商标、专利权以及非专利技术等。由于这些无形资产都不一定能用来还债，为谨慎起见，一律视其为不能偿还债务的资产而将其从股东权益中扣除，这样有利于更切实际地衡量公司的偿债能力。</a:t>
            </a:r>
            <a:endParaRPr lang="zh-CN" altLang="en-US" dirty="0"/>
          </a:p>
        </p:txBody>
      </p:sp>
      <p:sp>
        <p:nvSpPr>
          <p:cNvPr id="5" name="矩形 4"/>
          <p:cNvSpPr/>
          <p:nvPr/>
        </p:nvSpPr>
        <p:spPr>
          <a:xfrm>
            <a:off x="500034" y="1285860"/>
            <a:ext cx="7715304" cy="923330"/>
          </a:xfrm>
          <a:prstGeom prst="rect">
            <a:avLst/>
          </a:prstGeom>
        </p:spPr>
        <p:txBody>
          <a:bodyPr wrap="square">
            <a:spAutoFit/>
          </a:bodyPr>
          <a:lstStyle/>
          <a:p>
            <a:r>
              <a:rPr lang="zh-CN" altLang="en-US" b="1" dirty="0" smtClean="0"/>
              <a:t>有形资产净值债务率（</a:t>
            </a:r>
            <a:r>
              <a:rPr lang="en-US" b="1" dirty="0" smtClean="0"/>
              <a:t>Debt to tangible assets ratio</a:t>
            </a:r>
            <a:r>
              <a:rPr lang="zh-CN" altLang="en-US" b="1" dirty="0" smtClean="0"/>
              <a:t>）</a:t>
            </a:r>
            <a:r>
              <a:rPr lang="zh-CN" altLang="en-US" dirty="0" smtClean="0"/>
              <a:t>是企业负债总额与有形净值的百分比。有形净值是所有者权益减去无形资产净值后的净值，即所有者具有所有权的有形资产净值。</a:t>
            </a:r>
            <a:endParaRPr lang="zh-CN" altLang="en-US" dirty="0"/>
          </a:p>
        </p:txBody>
      </p:sp>
      <p:sp>
        <p:nvSpPr>
          <p:cNvPr id="7" name="矩形 6"/>
          <p:cNvSpPr/>
          <p:nvPr/>
        </p:nvSpPr>
        <p:spPr>
          <a:xfrm>
            <a:off x="642910" y="3786190"/>
            <a:ext cx="7715304" cy="2031325"/>
          </a:xfrm>
          <a:prstGeom prst="rect">
            <a:avLst/>
          </a:prstGeom>
          <a:blipFill>
            <a:blip r:embed="rId3" cstate="print"/>
            <a:tile tx="0" ty="0" sx="100000" sy="100000" flip="none" algn="tl"/>
          </a:blipFill>
        </p:spPr>
        <p:txBody>
          <a:bodyPr wrap="square">
            <a:spAutoFit/>
          </a:bodyPr>
          <a:lstStyle/>
          <a:p>
            <a:r>
              <a:rPr lang="zh-CN" altLang="en-US" dirty="0" smtClean="0"/>
              <a:t>有形净值债务率揭示了负债总额与有形资产净值之间的关系，能够计量债权人在企业处于破产清算时能获得多少有形财产保障。从长期偿债能力来讲，指标越低越好；有形净值债务率指标最大的特点是在可用于偿还债务的净资产中扣除了无形资产，这主要是由于无形资产的计量缺乏可靠的基础，不可能作为偿还债务的资源。；有形净值债务率指标的分析与产权比率分析相同，负债总额与有形资产净值应维持</a:t>
            </a:r>
            <a:r>
              <a:rPr lang="en-US" altLang="zh-CN" dirty="0" smtClean="0"/>
              <a:t>1</a:t>
            </a:r>
            <a:r>
              <a:rPr lang="zh-CN" altLang="en-US" dirty="0" smtClean="0"/>
              <a:t>：</a:t>
            </a:r>
            <a:r>
              <a:rPr lang="en-US" altLang="zh-CN" dirty="0" smtClean="0"/>
              <a:t>1</a:t>
            </a:r>
            <a:r>
              <a:rPr lang="zh-CN" altLang="en-US" dirty="0" smtClean="0"/>
              <a:t>的比例；在使用产权比率时，必须结合有形净值债务率指标，做进一步分析。</a:t>
            </a:r>
            <a:endParaRPr lang="zh-CN"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已获利息倍数</a:t>
            </a:r>
            <a:endParaRPr lang="zh-CN" altLang="zh-CN" sz="2800" b="1" kern="0" dirty="0" smtClean="0">
              <a:solidFill>
                <a:srgbClr val="0070C0"/>
              </a:solidFill>
              <a:latin typeface="黑体" pitchFamily="2" charset="-122"/>
            </a:endParaRPr>
          </a:p>
        </p:txBody>
      </p:sp>
      <p:sp>
        <p:nvSpPr>
          <p:cNvPr id="4" name="矩形 3"/>
          <p:cNvSpPr/>
          <p:nvPr/>
        </p:nvSpPr>
        <p:spPr>
          <a:xfrm>
            <a:off x="571472" y="1357298"/>
            <a:ext cx="7786742" cy="923330"/>
          </a:xfrm>
          <a:prstGeom prst="rect">
            <a:avLst/>
          </a:prstGeom>
        </p:spPr>
        <p:txBody>
          <a:bodyPr wrap="square">
            <a:spAutoFit/>
          </a:bodyPr>
          <a:lstStyle/>
          <a:p>
            <a:r>
              <a:rPr lang="zh-CN" altLang="en-US" b="1" dirty="0" smtClean="0"/>
              <a:t>已获利息倍数，</a:t>
            </a:r>
            <a:r>
              <a:rPr lang="zh-CN" altLang="en-US" dirty="0" smtClean="0"/>
              <a:t>指公司息税前利润相对于所需支付债务利息的倍数，可用来分析公司在一定盈利水平下支付债务利息的能力。已获利息倍数又称为利息保证倍数 。</a:t>
            </a:r>
            <a:endParaRPr lang="zh-CN" altLang="en-US" dirty="0"/>
          </a:p>
        </p:txBody>
      </p:sp>
      <p:sp>
        <p:nvSpPr>
          <p:cNvPr id="5" name="矩形 4"/>
          <p:cNvSpPr/>
          <p:nvPr/>
        </p:nvSpPr>
        <p:spPr>
          <a:xfrm>
            <a:off x="1000100" y="2357430"/>
            <a:ext cx="7215238" cy="1200329"/>
          </a:xfrm>
          <a:prstGeom prst="rect">
            <a:avLst/>
          </a:prstGeom>
          <a:blipFill>
            <a:blip r:embed="rId2" cstate="print"/>
            <a:tile tx="0" ty="0" sx="100000" sy="100000" flip="none" algn="tl"/>
          </a:blipFill>
        </p:spPr>
        <p:txBody>
          <a:bodyPr wrap="square">
            <a:spAutoFit/>
          </a:bodyPr>
          <a:lstStyle/>
          <a:p>
            <a:r>
              <a:rPr lang="zh-CN" altLang="en-US" dirty="0" smtClean="0"/>
              <a:t>已获利息倍数</a:t>
            </a:r>
            <a:r>
              <a:rPr lang="en-US" altLang="zh-CN" dirty="0" smtClean="0"/>
              <a:t>=</a:t>
            </a:r>
            <a:r>
              <a:rPr lang="zh-CN" altLang="en-US" dirty="0" smtClean="0"/>
              <a:t>息税前利润总额</a:t>
            </a:r>
            <a:r>
              <a:rPr lang="en-US" altLang="zh-CN" dirty="0" smtClean="0"/>
              <a:t>/</a:t>
            </a:r>
            <a:r>
              <a:rPr lang="zh-CN" altLang="en-US" dirty="0" smtClean="0"/>
              <a:t>利息支出</a:t>
            </a:r>
            <a:r>
              <a:rPr lang="en-US" altLang="zh-CN" dirty="0" smtClean="0"/>
              <a:t>=EBIT/interest expense </a:t>
            </a:r>
            <a:r>
              <a:rPr lang="zh-CN" altLang="en-US" dirty="0" smtClean="0"/>
              <a:t>或</a:t>
            </a:r>
            <a:r>
              <a:rPr lang="en-US" altLang="zh-CN" dirty="0" smtClean="0"/>
              <a:t>=(</a:t>
            </a:r>
            <a:r>
              <a:rPr lang="zh-CN" altLang="en-US" dirty="0" smtClean="0"/>
              <a:t>净利润</a:t>
            </a:r>
            <a:r>
              <a:rPr lang="en-US" altLang="zh-CN" dirty="0" smtClean="0"/>
              <a:t>+</a:t>
            </a:r>
            <a:r>
              <a:rPr lang="zh-CN" altLang="en-US" dirty="0" smtClean="0"/>
              <a:t>利息费用</a:t>
            </a:r>
            <a:r>
              <a:rPr lang="en-US" altLang="zh-CN" dirty="0" smtClean="0"/>
              <a:t>+</a:t>
            </a:r>
            <a:r>
              <a:rPr lang="zh-CN" altLang="en-US" dirty="0" smtClean="0"/>
              <a:t>所得税费用</a:t>
            </a:r>
            <a:r>
              <a:rPr lang="en-US" altLang="zh-CN" dirty="0" smtClean="0"/>
              <a:t>)/</a:t>
            </a:r>
            <a:r>
              <a:rPr lang="zh-CN" altLang="en-US" dirty="0" smtClean="0"/>
              <a:t>利息费用 </a:t>
            </a:r>
          </a:p>
          <a:p>
            <a:r>
              <a:rPr lang="zh-CN" altLang="en-US" dirty="0" smtClean="0"/>
              <a:t>　　公式中的息税前利润总额为：企业的净利润</a:t>
            </a:r>
            <a:r>
              <a:rPr lang="en-US" altLang="zh-CN" dirty="0" smtClean="0"/>
              <a:t>+</a:t>
            </a:r>
            <a:r>
              <a:rPr lang="zh-CN" altLang="en-US" dirty="0" smtClean="0"/>
              <a:t>企业支付的利息费用</a:t>
            </a:r>
            <a:r>
              <a:rPr lang="en-US" altLang="zh-CN" dirty="0" smtClean="0"/>
              <a:t>+</a:t>
            </a:r>
            <a:r>
              <a:rPr lang="zh-CN" altLang="en-US" dirty="0" smtClean="0"/>
              <a:t>企业支付的所得税。 </a:t>
            </a:r>
            <a:endParaRPr lang="zh-CN" altLang="en-US" dirty="0"/>
          </a:p>
        </p:txBody>
      </p:sp>
      <p:sp>
        <p:nvSpPr>
          <p:cNvPr id="7" name="矩形 6"/>
          <p:cNvSpPr/>
          <p:nvPr/>
        </p:nvSpPr>
        <p:spPr>
          <a:xfrm>
            <a:off x="714348" y="3857628"/>
            <a:ext cx="8001056" cy="2031325"/>
          </a:xfrm>
          <a:prstGeom prst="rect">
            <a:avLst/>
          </a:prstGeom>
          <a:blipFill>
            <a:blip r:embed="rId3" cstate="print"/>
            <a:tile tx="0" ty="0" sx="100000" sy="100000" flip="none" algn="tl"/>
          </a:blipFill>
        </p:spPr>
        <p:txBody>
          <a:bodyPr wrap="square">
            <a:spAutoFit/>
          </a:bodyPr>
          <a:lstStyle/>
          <a:p>
            <a:r>
              <a:rPr lang="zh-CN" altLang="en-US" dirty="0" smtClean="0"/>
              <a:t>已获利息倍数反映了企业的经营收益支付债务利息的能力。这个比率越高说明偿债能力越强。但是，在利用这个指标时应该注意到会计上是采用权责发生制来核算收入和费用的，这样，本期的利息费用未必就是本期的实际利息支出，而本期的实际利息支出也未必是本期的利息费用；同时，本期的息税前利润与本期经营活动所获得的现金也未必相等。因此已获利息倍数的使用应该与企业的经营活动现金流量结合起来；最好比较本企业连续几年的该项指标，并选择最低指标年度的数据作为标准。</a:t>
            </a:r>
            <a:endParaRPr lang="zh-CN"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en-US" altLang="zh-CN" sz="2800" b="1" kern="0" dirty="0" smtClean="0">
                <a:solidFill>
                  <a:srgbClr val="0070C0"/>
                </a:solidFill>
                <a:latin typeface="黑体" pitchFamily="2" charset="-122"/>
              </a:rPr>
              <a:t>EBITDA</a:t>
            </a:r>
            <a:endParaRPr lang="zh-CN" altLang="zh-CN" sz="2800" b="1" kern="0" dirty="0" smtClean="0">
              <a:solidFill>
                <a:srgbClr val="0070C0"/>
              </a:solidFill>
              <a:latin typeface="黑体" pitchFamily="2" charset="-122"/>
            </a:endParaRPr>
          </a:p>
        </p:txBody>
      </p:sp>
      <p:sp>
        <p:nvSpPr>
          <p:cNvPr id="4" name="矩形 3"/>
          <p:cNvSpPr/>
          <p:nvPr/>
        </p:nvSpPr>
        <p:spPr>
          <a:xfrm>
            <a:off x="714348" y="1428736"/>
            <a:ext cx="7429552" cy="923330"/>
          </a:xfrm>
          <a:prstGeom prst="rect">
            <a:avLst/>
          </a:prstGeom>
        </p:spPr>
        <p:txBody>
          <a:bodyPr wrap="square">
            <a:spAutoFit/>
          </a:bodyPr>
          <a:lstStyle/>
          <a:p>
            <a:r>
              <a:rPr lang="zh-CN" altLang="en-US" dirty="0" smtClean="0"/>
              <a:t>税息折旧及摊销前利润，简称</a:t>
            </a:r>
            <a:r>
              <a:rPr lang="en-US" b="1" dirty="0" smtClean="0"/>
              <a:t>EBITDA</a:t>
            </a:r>
            <a:r>
              <a:rPr lang="en-US" dirty="0" smtClean="0"/>
              <a:t>，</a:t>
            </a:r>
            <a:r>
              <a:rPr lang="zh-CN" altLang="en-US" dirty="0" smtClean="0"/>
              <a:t>是</a:t>
            </a:r>
            <a:r>
              <a:rPr lang="en-US" dirty="0" smtClean="0"/>
              <a:t>Earnings Before Interest, Taxes, Depreciation and Amortization</a:t>
            </a:r>
            <a:r>
              <a:rPr lang="zh-CN" altLang="en-US" dirty="0" smtClean="0"/>
              <a:t>的缩写，即未计利息、税项、折旧及摊销前的利润。 </a:t>
            </a:r>
            <a:r>
              <a:rPr lang="en-US" dirty="0" smtClean="0"/>
              <a:t>EBITDA</a:t>
            </a:r>
            <a:r>
              <a:rPr lang="zh-CN" altLang="en-US" dirty="0" smtClean="0"/>
              <a:t>被私人资本公司广泛使用，用以计算公司经营业绩。</a:t>
            </a:r>
            <a:endParaRPr lang="zh-CN" altLang="en-US" dirty="0"/>
          </a:p>
        </p:txBody>
      </p:sp>
      <p:sp>
        <p:nvSpPr>
          <p:cNvPr id="5" name="矩形 4"/>
          <p:cNvSpPr/>
          <p:nvPr/>
        </p:nvSpPr>
        <p:spPr>
          <a:xfrm>
            <a:off x="642910" y="3786190"/>
            <a:ext cx="7572428" cy="2031325"/>
          </a:xfrm>
          <a:prstGeom prst="rect">
            <a:avLst/>
          </a:prstGeom>
          <a:blipFill>
            <a:blip r:embed="rId2" cstate="print"/>
            <a:tile tx="0" ty="0" sx="100000" sy="100000" flip="none" algn="tl"/>
          </a:blipFill>
        </p:spPr>
        <p:txBody>
          <a:bodyPr wrap="square">
            <a:spAutoFit/>
          </a:bodyPr>
          <a:lstStyle/>
          <a:p>
            <a:r>
              <a:rPr lang="zh-CN" altLang="en-US" dirty="0" smtClean="0"/>
              <a:t>目前，国内银行中，工行、农发行等多家银行所通行的</a:t>
            </a:r>
            <a:r>
              <a:rPr lang="en-US" altLang="zh-CN" dirty="0" smtClean="0"/>
              <a:t>EBITDA</a:t>
            </a:r>
            <a:r>
              <a:rPr lang="zh-CN" altLang="en-US" dirty="0" smtClean="0"/>
              <a:t>（息税折摊前收益）的指标含义是：指净利润和所得税、固定资产折旧、无形资产摊销、长期待摊费用摊销、偿付利息所支付的现金之和。是银行对客户信用等级评定的一个基本指标。</a:t>
            </a:r>
            <a:r>
              <a:rPr lang="en-US" altLang="zh-CN" dirty="0" smtClean="0"/>
              <a:t>EBIT</a:t>
            </a:r>
            <a:r>
              <a:rPr lang="zh-CN" altLang="en-US" dirty="0" smtClean="0"/>
              <a:t>主要用来衡量企业主营业务的盈利能力，</a:t>
            </a:r>
            <a:r>
              <a:rPr lang="en-US" altLang="zh-CN" dirty="0" smtClean="0"/>
              <a:t>EBITDA</a:t>
            </a:r>
            <a:r>
              <a:rPr lang="zh-CN" altLang="en-US" dirty="0" smtClean="0"/>
              <a:t>则主要用于衡量企业主营业务产生现金流的能力。他们都反映企业现金的流动情况，是资本市场上投资者比较重视的两个指标，通过在计算利润时剔除掉一些因素，可以使利润的计算口径更方便投资者使用。 </a:t>
            </a:r>
            <a:endParaRPr lang="zh-CN" altLang="en-US" dirty="0"/>
          </a:p>
        </p:txBody>
      </p:sp>
      <p:sp>
        <p:nvSpPr>
          <p:cNvPr id="7" name="矩形 6"/>
          <p:cNvSpPr/>
          <p:nvPr/>
        </p:nvSpPr>
        <p:spPr>
          <a:xfrm>
            <a:off x="1071538" y="2428869"/>
            <a:ext cx="6786610" cy="1200329"/>
          </a:xfrm>
          <a:prstGeom prst="rect">
            <a:avLst/>
          </a:prstGeom>
          <a:blipFill>
            <a:blip r:embed="rId3" cstate="print"/>
            <a:tile tx="0" ty="0" sx="100000" sy="100000" flip="none" algn="tl"/>
          </a:blipFill>
        </p:spPr>
        <p:txBody>
          <a:bodyPr wrap="square">
            <a:spAutoFit/>
          </a:bodyPr>
          <a:lstStyle/>
          <a:p>
            <a:r>
              <a:rPr lang="zh-CN" altLang="en-US" dirty="0" smtClean="0"/>
              <a:t>           营业利润（</a:t>
            </a:r>
            <a:r>
              <a:rPr lang="en-US" altLang="zh-CN" dirty="0" smtClean="0"/>
              <a:t>EBIT</a:t>
            </a:r>
            <a:r>
              <a:rPr lang="zh-CN" altLang="en-US" dirty="0" smtClean="0"/>
              <a:t>）</a:t>
            </a:r>
            <a:r>
              <a:rPr lang="en-US" altLang="zh-CN" dirty="0" smtClean="0"/>
              <a:t>+ </a:t>
            </a:r>
            <a:r>
              <a:rPr lang="zh-CN" altLang="en-US" dirty="0" smtClean="0"/>
              <a:t>折旧费用 </a:t>
            </a:r>
            <a:r>
              <a:rPr lang="en-US" altLang="zh-CN" dirty="0" smtClean="0"/>
              <a:t>+ </a:t>
            </a:r>
            <a:r>
              <a:rPr lang="zh-CN" altLang="en-US" dirty="0" smtClean="0"/>
              <a:t>摊销费用 </a:t>
            </a:r>
            <a:r>
              <a:rPr lang="en-US" altLang="zh-CN" dirty="0" smtClean="0"/>
              <a:t>=EBITDA</a:t>
            </a:r>
            <a:r>
              <a:rPr lang="zh-CN" altLang="en-US" dirty="0" smtClean="0"/>
              <a:t>；</a:t>
            </a:r>
            <a:endParaRPr lang="en-US" altLang="zh-CN" dirty="0" smtClean="0"/>
          </a:p>
          <a:p>
            <a:endParaRPr lang="en-US" altLang="zh-CN" dirty="0" smtClean="0"/>
          </a:p>
          <a:p>
            <a:endParaRPr lang="en-US" altLang="zh-CN" dirty="0" smtClean="0"/>
          </a:p>
          <a:p>
            <a:endParaRPr lang="zh-CN" altLang="en-US" dirty="0"/>
          </a:p>
        </p:txBody>
      </p:sp>
      <p:sp>
        <p:nvSpPr>
          <p:cNvPr id="10" name="矩形 9"/>
          <p:cNvSpPr/>
          <p:nvPr/>
        </p:nvSpPr>
        <p:spPr>
          <a:xfrm>
            <a:off x="1500166" y="2786058"/>
            <a:ext cx="6143668" cy="646331"/>
          </a:xfrm>
          <a:prstGeom prst="rect">
            <a:avLst/>
          </a:prstGeom>
        </p:spPr>
        <p:txBody>
          <a:bodyPr wrap="square">
            <a:spAutoFit/>
          </a:bodyPr>
          <a:lstStyle/>
          <a:p>
            <a:r>
              <a:rPr lang="en-US" altLang="zh-CN" dirty="0" smtClean="0"/>
              <a:t>EBITDA=</a:t>
            </a:r>
            <a:r>
              <a:rPr lang="zh-CN" altLang="en-US" dirty="0" smtClean="0"/>
              <a:t>净利润</a:t>
            </a:r>
            <a:r>
              <a:rPr lang="en-US" altLang="zh-CN" dirty="0" smtClean="0"/>
              <a:t>+</a:t>
            </a:r>
            <a:r>
              <a:rPr lang="zh-CN" altLang="en-US" dirty="0" smtClean="0"/>
              <a:t>所得税</a:t>
            </a:r>
            <a:r>
              <a:rPr lang="en-US" altLang="zh-CN" dirty="0" smtClean="0"/>
              <a:t>+</a:t>
            </a:r>
            <a:r>
              <a:rPr lang="zh-CN" altLang="en-US" dirty="0" smtClean="0"/>
              <a:t>固定资产折旧</a:t>
            </a:r>
            <a:r>
              <a:rPr lang="en-US" altLang="zh-CN" dirty="0" smtClean="0"/>
              <a:t>+</a:t>
            </a:r>
            <a:r>
              <a:rPr lang="zh-CN" altLang="en-US" dirty="0" smtClean="0"/>
              <a:t>无形资产摊销</a:t>
            </a:r>
            <a:r>
              <a:rPr lang="en-US" altLang="zh-CN" dirty="0" smtClean="0"/>
              <a:t>+</a:t>
            </a:r>
            <a:r>
              <a:rPr lang="zh-CN" altLang="en-US" dirty="0" smtClean="0"/>
              <a:t>长期待摊费用摊销</a:t>
            </a:r>
            <a:r>
              <a:rPr lang="en-US" altLang="zh-CN" dirty="0" smtClean="0"/>
              <a:t>+</a:t>
            </a:r>
            <a:r>
              <a:rPr lang="zh-CN" altLang="en-US" dirty="0" smtClean="0"/>
              <a:t>偿付利息所支付的现金。</a:t>
            </a:r>
            <a:endParaRPr lang="zh-CN" alt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en-US" altLang="zh-CN" sz="2800" b="1" kern="0" dirty="0" smtClean="0">
                <a:solidFill>
                  <a:srgbClr val="0070C0"/>
                </a:solidFill>
                <a:latin typeface="黑体" pitchFamily="2" charset="-122"/>
              </a:rPr>
              <a:t>EBITDA</a:t>
            </a:r>
            <a:r>
              <a:rPr lang="zh-CN" altLang="en-US" sz="2800" b="1" kern="0" dirty="0" smtClean="0">
                <a:solidFill>
                  <a:srgbClr val="0070C0"/>
                </a:solidFill>
                <a:latin typeface="黑体" pitchFamily="2" charset="-122"/>
              </a:rPr>
              <a:t>利息倍数</a:t>
            </a:r>
            <a:endParaRPr lang="zh-CN" altLang="zh-CN" sz="3600" b="1" kern="0" dirty="0" smtClean="0">
              <a:solidFill>
                <a:srgbClr val="0070C0"/>
              </a:solidFill>
              <a:latin typeface="黑体" pitchFamily="2" charset="-122"/>
            </a:endParaRPr>
          </a:p>
        </p:txBody>
      </p:sp>
      <p:sp>
        <p:nvSpPr>
          <p:cNvPr id="4" name="矩形 3"/>
          <p:cNvSpPr/>
          <p:nvPr/>
        </p:nvSpPr>
        <p:spPr>
          <a:xfrm>
            <a:off x="1500166" y="2357430"/>
            <a:ext cx="6072230" cy="646331"/>
          </a:xfrm>
          <a:prstGeom prst="rect">
            <a:avLst/>
          </a:prstGeom>
          <a:blipFill>
            <a:blip r:embed="rId2" cstate="print"/>
            <a:tile tx="0" ty="0" sx="100000" sy="100000" flip="none" algn="tl"/>
          </a:blipFill>
        </p:spPr>
        <p:txBody>
          <a:bodyPr wrap="square">
            <a:spAutoFit/>
          </a:bodyPr>
          <a:lstStyle/>
          <a:p>
            <a:r>
              <a:rPr lang="en-US" altLang="zh-CN" dirty="0" smtClean="0"/>
              <a:t>EBITDA </a:t>
            </a:r>
            <a:r>
              <a:rPr lang="zh-CN" altLang="en-US" dirty="0" smtClean="0"/>
              <a:t>利息（保障）倍数</a:t>
            </a:r>
            <a:r>
              <a:rPr lang="en-US" altLang="zh-CN" dirty="0" smtClean="0"/>
              <a:t>= EBITDA /</a:t>
            </a:r>
            <a:r>
              <a:rPr lang="zh-CN" altLang="en-US" dirty="0" smtClean="0"/>
              <a:t>利息支出</a:t>
            </a:r>
            <a:r>
              <a:rPr lang="en-US" altLang="zh-CN" dirty="0" smtClean="0"/>
              <a:t> (</a:t>
            </a:r>
            <a:r>
              <a:rPr lang="zh-CN" altLang="en-US" dirty="0" smtClean="0"/>
              <a:t>计入财务费用的利息支出</a:t>
            </a:r>
            <a:r>
              <a:rPr lang="en-US" altLang="zh-CN" dirty="0" smtClean="0"/>
              <a:t>+</a:t>
            </a:r>
            <a:r>
              <a:rPr lang="zh-CN" altLang="en-US" dirty="0" smtClean="0"/>
              <a:t>资本化利息</a:t>
            </a:r>
            <a:r>
              <a:rPr lang="en-US" altLang="zh-CN" dirty="0" smtClean="0"/>
              <a:t>) </a:t>
            </a:r>
            <a:endParaRPr lang="zh-CN" altLang="en-US" dirty="0"/>
          </a:p>
        </p:txBody>
      </p:sp>
      <p:sp>
        <p:nvSpPr>
          <p:cNvPr id="7169" name="Rectangle 1"/>
          <p:cNvSpPr>
            <a:spLocks noChangeArrowheads="1"/>
          </p:cNvSpPr>
          <p:nvPr/>
        </p:nvSpPr>
        <p:spPr bwMode="auto">
          <a:xfrm>
            <a:off x="428596" y="1428736"/>
            <a:ext cx="8001056" cy="55399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lvl="0" fontAlgn="base">
              <a:spcBef>
                <a:spcPct val="0"/>
              </a:spcBef>
              <a:spcAft>
                <a:spcPct val="0"/>
              </a:spcAft>
            </a:pPr>
            <a:r>
              <a:rPr lang="en-US" altLang="zh-CN" b="1" kern="0" dirty="0" smtClean="0">
                <a:latin typeface="黑体" pitchFamily="2" charset="-122"/>
              </a:rPr>
              <a:t>EBITDA</a:t>
            </a:r>
            <a:r>
              <a:rPr lang="zh-CN" altLang="en-US" b="1" kern="0" dirty="0" smtClean="0">
                <a:latin typeface="黑体" pitchFamily="2" charset="-122"/>
              </a:rPr>
              <a:t>利息倍数</a:t>
            </a:r>
            <a:r>
              <a:rPr kumimoji="0" lang="zh-CN" b="0" i="0" u="none" strike="noStrike" cap="none" normalizeH="0" baseline="0" dirty="0" smtClean="0">
                <a:ln>
                  <a:noFill/>
                </a:ln>
                <a:solidFill>
                  <a:schemeClr val="tx1"/>
                </a:solidFill>
                <a:effectLst/>
                <a:latin typeface="Arial" pitchFamily="34" charset="0"/>
                <a:ea typeface="宋体" pitchFamily="2" charset="-122"/>
                <a:cs typeface="Arial" pitchFamily="34" charset="0"/>
              </a:rPr>
              <a:t>是企业经营业务收益与利息费用的比值，用以衡量偿付借款利息的能力</a:t>
            </a:r>
            <a:r>
              <a:rPr lang="zh-CN" altLang="en-US" sz="1000" dirty="0" smtClean="0">
                <a:latin typeface="Arial" pitchFamily="34" charset="0"/>
                <a:ea typeface="宋体" pitchFamily="2" charset="-122"/>
                <a:cs typeface="Arial" pitchFamily="34" charset="0"/>
              </a:rPr>
              <a:t>。</a:t>
            </a:r>
            <a:r>
              <a:rPr kumimoji="0" lang="zh-CN" sz="900" b="0" i="0" u="none" strike="noStrike" cap="none" normalizeH="0" baseline="0" dirty="0" smtClean="0">
                <a:ln>
                  <a:noFill/>
                </a:ln>
                <a:solidFill>
                  <a:schemeClr val="tx1"/>
                </a:solidFill>
                <a:effectLst/>
                <a:latin typeface="Arial" pitchFamily="34" charset="0"/>
                <a:ea typeface="宋体" pitchFamily="2" charset="-122"/>
              </a:rPr>
              <a:t> </a:t>
            </a:r>
            <a:endParaRPr kumimoji="0" lang="zh-CN" sz="1800" b="0" i="0" u="none" strike="noStrike" cap="none" normalizeH="0" baseline="0" dirty="0" smtClean="0">
              <a:ln>
                <a:noFill/>
              </a:ln>
              <a:solidFill>
                <a:schemeClr val="tx1"/>
              </a:solidFill>
              <a:effectLst/>
              <a:latin typeface="Arial" pitchFamily="34" charset="0"/>
              <a:ea typeface="宋体" pitchFamily="2" charset="-122"/>
            </a:endParaRPr>
          </a:p>
        </p:txBody>
      </p:sp>
      <p:sp>
        <p:nvSpPr>
          <p:cNvPr id="7" name="矩形 6"/>
          <p:cNvSpPr/>
          <p:nvPr/>
        </p:nvSpPr>
        <p:spPr>
          <a:xfrm>
            <a:off x="785786" y="3643314"/>
            <a:ext cx="7572428" cy="1200329"/>
          </a:xfrm>
          <a:prstGeom prst="rect">
            <a:avLst/>
          </a:prstGeom>
          <a:blipFill>
            <a:blip r:embed="rId3" cstate="print"/>
            <a:tile tx="0" ty="0" sx="100000" sy="100000" flip="none" algn="tl"/>
          </a:blipFill>
        </p:spPr>
        <p:txBody>
          <a:bodyPr wrap="square">
            <a:spAutoFit/>
          </a:bodyPr>
          <a:lstStyle/>
          <a:p>
            <a:r>
              <a:rPr lang="en-US" altLang="zh-CN" dirty="0" smtClean="0"/>
              <a:t>EBITDA</a:t>
            </a:r>
            <a:r>
              <a:rPr lang="zh-CN" altLang="en-US" dirty="0" smtClean="0"/>
              <a:t>利息（保障）倍数是衡量公司有否支付利息的偿债能力指标。由于纯利仅仅是会计利润，内里包含相当多的非现金成本，以此计算利息偿付并不合理，而</a:t>
            </a:r>
            <a:r>
              <a:rPr lang="en-US" altLang="zh-CN" dirty="0" smtClean="0"/>
              <a:t>EBITDA</a:t>
            </a:r>
            <a:r>
              <a:rPr lang="zh-CN" altLang="en-US" dirty="0" smtClean="0"/>
              <a:t>虽然仍然是会计利润，但较贴近现金，所以较为合适，利息覆盖率若大于</a:t>
            </a:r>
            <a:r>
              <a:rPr lang="en-US" altLang="zh-CN" dirty="0" smtClean="0"/>
              <a:t>1</a:t>
            </a:r>
            <a:r>
              <a:rPr lang="zh-CN" altLang="en-US" dirty="0" smtClean="0"/>
              <a:t>，表示公司有足够缴付利息的资金，指标愈高愈好。 </a:t>
            </a:r>
            <a:endParaRPr lang="zh-CN"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销售净利率</a:t>
            </a:r>
            <a:endParaRPr lang="zh-CN" altLang="zh-CN" sz="2800" b="1" kern="0" dirty="0" smtClean="0">
              <a:solidFill>
                <a:srgbClr val="0070C0"/>
              </a:solidFill>
              <a:latin typeface="黑体" pitchFamily="2" charset="-122"/>
            </a:endParaRPr>
          </a:p>
        </p:txBody>
      </p:sp>
      <p:sp>
        <p:nvSpPr>
          <p:cNvPr id="4" name="矩形 3"/>
          <p:cNvSpPr/>
          <p:nvPr/>
        </p:nvSpPr>
        <p:spPr>
          <a:xfrm>
            <a:off x="571472" y="1357298"/>
            <a:ext cx="7715304" cy="923330"/>
          </a:xfrm>
          <a:prstGeom prst="rect">
            <a:avLst/>
          </a:prstGeom>
        </p:spPr>
        <p:txBody>
          <a:bodyPr wrap="square">
            <a:spAutoFit/>
          </a:bodyPr>
          <a:lstStyle/>
          <a:p>
            <a:r>
              <a:rPr lang="zh-CN" altLang="en-US" b="1" dirty="0" smtClean="0"/>
              <a:t>销售净利率</a:t>
            </a:r>
            <a:r>
              <a:rPr lang="en-US" altLang="zh-CN" b="1" dirty="0" smtClean="0"/>
              <a:t>(</a:t>
            </a:r>
            <a:r>
              <a:rPr lang="en-US" b="1" dirty="0" smtClean="0"/>
              <a:t>Net Profit Margin on Sales/Net profit margin)</a:t>
            </a:r>
            <a:r>
              <a:rPr lang="en-US" dirty="0" smtClean="0"/>
              <a:t> </a:t>
            </a:r>
            <a:r>
              <a:rPr lang="zh-CN" altLang="en-US" dirty="0" smtClean="0"/>
              <a:t>是指企业实现净利润与销售收入的对比关系，用以衡量企业在一定时期的销售收入获取的能力。</a:t>
            </a:r>
            <a:endParaRPr lang="zh-CN" altLang="en-US" dirty="0"/>
          </a:p>
        </p:txBody>
      </p:sp>
      <p:sp>
        <p:nvSpPr>
          <p:cNvPr id="5" name="矩形 4"/>
          <p:cNvSpPr/>
          <p:nvPr/>
        </p:nvSpPr>
        <p:spPr>
          <a:xfrm>
            <a:off x="714348" y="3143248"/>
            <a:ext cx="7715304" cy="2585323"/>
          </a:xfrm>
          <a:prstGeom prst="rect">
            <a:avLst/>
          </a:prstGeom>
          <a:blipFill>
            <a:blip r:embed="rId2" cstate="print"/>
            <a:tile tx="0" ty="0" sx="100000" sy="100000" flip="none" algn="tl"/>
          </a:blipFill>
        </p:spPr>
        <p:txBody>
          <a:bodyPr wrap="square">
            <a:spAutoFit/>
          </a:bodyPr>
          <a:lstStyle/>
          <a:p>
            <a:r>
              <a:rPr lang="zh-CN" altLang="en-US" dirty="0" smtClean="0"/>
              <a:t>        经营中往往可以发现，企业在扩大销售的同时，由于销售费用、财务费用、管理费用的大幅增加，企业净利润并不一定会同比例的增长，甚至并一定会增长。盲目扩大生产和销售规模未必会为企业带来正的收益。因此，分析者应关注在企业每增加</a:t>
            </a:r>
            <a:r>
              <a:rPr lang="en-US" altLang="zh-CN" dirty="0" smtClean="0"/>
              <a:t>1</a:t>
            </a:r>
            <a:r>
              <a:rPr lang="zh-CN" altLang="en-US" dirty="0" smtClean="0"/>
              <a:t>元销售收入的同时，净利润的增减程度，由此来考察销售收入增长的效益。 </a:t>
            </a:r>
          </a:p>
          <a:p>
            <a:r>
              <a:rPr lang="zh-CN" altLang="en-US" dirty="0" smtClean="0"/>
              <a:t>　　通过分析销售净利率的升降变动，可以促使企业在扩大销售的同时，注意改进经营管理</a:t>
            </a:r>
            <a:r>
              <a:rPr lang="en-US" altLang="zh-CN" dirty="0" smtClean="0"/>
              <a:t>,</a:t>
            </a:r>
            <a:r>
              <a:rPr lang="zh-CN" altLang="en-US" dirty="0" smtClean="0"/>
              <a:t>提高盈利水平。 </a:t>
            </a:r>
          </a:p>
          <a:p>
            <a:r>
              <a:rPr lang="zh-CN" altLang="en-US" dirty="0" smtClean="0"/>
              <a:t>　　销售净利率能够分解成为销售毛利率、销售税金率、销售成本率、销售期间费用率等。　　</a:t>
            </a:r>
            <a:endParaRPr lang="zh-CN" altLang="en-US" dirty="0"/>
          </a:p>
        </p:txBody>
      </p:sp>
      <p:sp>
        <p:nvSpPr>
          <p:cNvPr id="7" name="矩形 6"/>
          <p:cNvSpPr/>
          <p:nvPr/>
        </p:nvSpPr>
        <p:spPr>
          <a:xfrm>
            <a:off x="2214546" y="2428868"/>
            <a:ext cx="4714908" cy="369332"/>
          </a:xfrm>
          <a:prstGeom prst="rect">
            <a:avLst/>
          </a:prstGeom>
          <a:blipFill>
            <a:blip r:embed="rId3" cstate="print"/>
            <a:tile tx="0" ty="0" sx="100000" sy="100000" flip="none" algn="tl"/>
          </a:blipFill>
        </p:spPr>
        <p:txBody>
          <a:bodyPr wrap="square">
            <a:spAutoFit/>
          </a:bodyPr>
          <a:lstStyle/>
          <a:p>
            <a:pPr algn="ctr"/>
            <a:r>
              <a:rPr lang="zh-CN" altLang="en-US" dirty="0" smtClean="0">
                <a:solidFill>
                  <a:prstClr val="black"/>
                </a:solidFill>
              </a:rPr>
              <a:t>销售净利率</a:t>
            </a:r>
            <a:r>
              <a:rPr lang="en-US" altLang="zh-CN" dirty="0" smtClean="0">
                <a:solidFill>
                  <a:prstClr val="black"/>
                </a:solidFill>
              </a:rPr>
              <a:t>=(</a:t>
            </a:r>
            <a:r>
              <a:rPr lang="zh-CN" altLang="en-US" dirty="0" smtClean="0">
                <a:solidFill>
                  <a:prstClr val="black"/>
                </a:solidFill>
              </a:rPr>
              <a:t>净利润</a:t>
            </a:r>
            <a:r>
              <a:rPr lang="en-US" altLang="zh-CN" dirty="0" smtClean="0">
                <a:solidFill>
                  <a:prstClr val="black"/>
                </a:solidFill>
              </a:rPr>
              <a:t>/</a:t>
            </a:r>
            <a:r>
              <a:rPr lang="zh-CN" altLang="en-US" dirty="0" smtClean="0">
                <a:solidFill>
                  <a:prstClr val="black"/>
                </a:solidFill>
              </a:rPr>
              <a:t>销售收入</a:t>
            </a:r>
            <a:r>
              <a:rPr lang="en-US" altLang="zh-CN" dirty="0" smtClean="0">
                <a:solidFill>
                  <a:prstClr val="black"/>
                </a:solidFill>
              </a:rPr>
              <a:t>)×100%</a:t>
            </a:r>
            <a:endParaRPr lang="zh-CN"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销售毛利率</a:t>
            </a:r>
            <a:endParaRPr lang="zh-CN" altLang="zh-CN" sz="2800" b="1" kern="0" dirty="0" smtClean="0">
              <a:solidFill>
                <a:srgbClr val="0070C0"/>
              </a:solidFill>
              <a:latin typeface="黑体" pitchFamily="2" charset="-122"/>
            </a:endParaRPr>
          </a:p>
        </p:txBody>
      </p:sp>
      <p:sp>
        <p:nvSpPr>
          <p:cNvPr id="4" name="矩形 3"/>
          <p:cNvSpPr/>
          <p:nvPr/>
        </p:nvSpPr>
        <p:spPr>
          <a:xfrm>
            <a:off x="285720" y="1428736"/>
            <a:ext cx="8215370" cy="646331"/>
          </a:xfrm>
          <a:prstGeom prst="rect">
            <a:avLst/>
          </a:prstGeom>
        </p:spPr>
        <p:txBody>
          <a:bodyPr wrap="square">
            <a:spAutoFit/>
          </a:bodyPr>
          <a:lstStyle/>
          <a:p>
            <a:r>
              <a:rPr lang="zh-CN" altLang="en-US" dirty="0" smtClean="0"/>
              <a:t>销售毛利率是毛利占销售净值的百分比，通常称为毛利率。其中毛利是销售净收入与产品成本的差</a:t>
            </a:r>
            <a:endParaRPr lang="en-US" altLang="zh-CN" dirty="0" smtClean="0"/>
          </a:p>
        </p:txBody>
      </p:sp>
      <p:sp>
        <p:nvSpPr>
          <p:cNvPr id="5" name="矩形 4"/>
          <p:cNvSpPr/>
          <p:nvPr/>
        </p:nvSpPr>
        <p:spPr>
          <a:xfrm>
            <a:off x="357158" y="3571876"/>
            <a:ext cx="8501122" cy="2031325"/>
          </a:xfrm>
          <a:prstGeom prst="rect">
            <a:avLst/>
          </a:prstGeom>
          <a:blipFill>
            <a:blip r:embed="rId2" cstate="print"/>
            <a:tile tx="0" ty="0" sx="100000" sy="100000" flip="none" algn="tl"/>
          </a:blipFill>
        </p:spPr>
        <p:txBody>
          <a:bodyPr wrap="square">
            <a:spAutoFit/>
          </a:bodyPr>
          <a:lstStyle/>
          <a:p>
            <a:r>
              <a:rPr lang="zh-CN" altLang="en-US" dirty="0" smtClean="0"/>
              <a:t>销售毛利率，表示每一元销售收入扣除销售成本后，有多少钱可以用于各项期间费用和形成盈利。销售毛利率是企业销售净利率的最初基础，没有足够大的毛利率便不能盈利。销售毛利率有利于销售收入，销售成本水平的比较分析。分析毛利率额指标便能剔除不同所得税率，以及不同期间费用耗费水平所带来的不可比因素影响。销售毛利是销售净额与销售成本的差额，如果销售毛利率很低，表明企业没有足够多的毛利额，补偿期间费用后的盈利水平就不会高；也可能无法弥补期间费用，出现亏损局面。通过本指标可预测企业盈利能力。</a:t>
            </a:r>
            <a:endParaRPr lang="zh-CN" altLang="en-US" dirty="0"/>
          </a:p>
        </p:txBody>
      </p:sp>
      <p:sp>
        <p:nvSpPr>
          <p:cNvPr id="9" name="矩形 8"/>
          <p:cNvSpPr/>
          <p:nvPr/>
        </p:nvSpPr>
        <p:spPr>
          <a:xfrm>
            <a:off x="785786" y="2322811"/>
            <a:ext cx="7500990" cy="923330"/>
          </a:xfrm>
          <a:prstGeom prst="rect">
            <a:avLst/>
          </a:prstGeom>
          <a:blipFill>
            <a:blip r:embed="rId3" cstate="print"/>
            <a:tile tx="0" ty="0" sx="100000" sy="100000" flip="none" algn="tl"/>
          </a:blipFill>
        </p:spPr>
        <p:txBody>
          <a:bodyPr wrap="square">
            <a:spAutoFit/>
          </a:bodyPr>
          <a:lstStyle/>
          <a:p>
            <a:pPr algn="ctr"/>
            <a:r>
              <a:rPr lang="zh-CN" altLang="en-US" dirty="0" smtClean="0">
                <a:solidFill>
                  <a:prstClr val="black"/>
                </a:solidFill>
              </a:rPr>
              <a:t>销售毛利率</a:t>
            </a:r>
            <a:r>
              <a:rPr lang="en-US" altLang="zh-CN" dirty="0" smtClean="0">
                <a:solidFill>
                  <a:prstClr val="black"/>
                </a:solidFill>
              </a:rPr>
              <a:t>=</a:t>
            </a:r>
            <a:r>
              <a:rPr lang="zh-CN" altLang="en-US" dirty="0" smtClean="0">
                <a:solidFill>
                  <a:prstClr val="black"/>
                </a:solidFill>
              </a:rPr>
              <a:t>（销售净收入－产品成本）</a:t>
            </a:r>
            <a:r>
              <a:rPr lang="en-US" altLang="zh-CN" dirty="0" smtClean="0">
                <a:solidFill>
                  <a:prstClr val="black"/>
                </a:solidFill>
              </a:rPr>
              <a:t>/</a:t>
            </a:r>
            <a:r>
              <a:rPr lang="zh-CN" altLang="en-US" dirty="0" smtClean="0">
                <a:solidFill>
                  <a:prstClr val="black"/>
                </a:solidFill>
              </a:rPr>
              <a:t>销售净收入</a:t>
            </a:r>
            <a:r>
              <a:rPr lang="en-US" altLang="zh-CN" dirty="0" smtClean="0">
                <a:solidFill>
                  <a:prstClr val="black"/>
                </a:solidFill>
              </a:rPr>
              <a:t>×100% </a:t>
            </a:r>
          </a:p>
          <a:p>
            <a:pPr algn="ctr"/>
            <a:r>
              <a:rPr lang="zh-CN" altLang="en-US" dirty="0" smtClean="0">
                <a:solidFill>
                  <a:prstClr val="black"/>
                </a:solidFill>
              </a:rPr>
              <a:t>主营业务销售毛利率</a:t>
            </a:r>
            <a:r>
              <a:rPr lang="en-US" altLang="zh-CN" dirty="0" smtClean="0">
                <a:solidFill>
                  <a:prstClr val="black"/>
                </a:solidFill>
              </a:rPr>
              <a:t>=</a:t>
            </a:r>
            <a:r>
              <a:rPr lang="zh-CN" altLang="en-US" dirty="0" smtClean="0">
                <a:solidFill>
                  <a:prstClr val="black"/>
                </a:solidFill>
              </a:rPr>
              <a:t>（主营业务营业收入</a:t>
            </a:r>
            <a:r>
              <a:rPr lang="en-US" altLang="zh-CN" dirty="0" smtClean="0">
                <a:solidFill>
                  <a:prstClr val="black"/>
                </a:solidFill>
              </a:rPr>
              <a:t>-</a:t>
            </a:r>
            <a:r>
              <a:rPr lang="zh-CN" altLang="en-US" dirty="0" smtClean="0">
                <a:solidFill>
                  <a:prstClr val="black"/>
                </a:solidFill>
              </a:rPr>
              <a:t>主营业务成本）</a:t>
            </a:r>
            <a:r>
              <a:rPr lang="en-US" altLang="zh-CN" dirty="0" smtClean="0">
                <a:solidFill>
                  <a:prstClr val="black"/>
                </a:solidFill>
              </a:rPr>
              <a:t>/</a:t>
            </a:r>
            <a:r>
              <a:rPr lang="zh-CN" altLang="en-US" dirty="0" smtClean="0">
                <a:solidFill>
                  <a:prstClr val="black"/>
                </a:solidFill>
              </a:rPr>
              <a:t>主营业务收入</a:t>
            </a:r>
            <a:r>
              <a:rPr lang="en-US" altLang="zh-CN" dirty="0" smtClean="0">
                <a:solidFill>
                  <a:prstClr val="black"/>
                </a:solidFill>
              </a:rPr>
              <a:t>×100%</a:t>
            </a:r>
            <a:r>
              <a:rPr lang="zh-CN" altLang="en-US" dirty="0" smtClean="0">
                <a:solidFill>
                  <a:prstClr val="black"/>
                </a:solidFill>
              </a:rPr>
              <a:t>。</a:t>
            </a:r>
            <a:endParaRPr lang="en-US" altLang="zh-CN" dirty="0" smtClean="0">
              <a:solidFill>
                <a:prstClr val="black"/>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资产净利润率</a:t>
            </a:r>
            <a:endParaRPr lang="zh-CN" altLang="zh-CN" sz="2800" b="1" kern="0" dirty="0" smtClean="0">
              <a:solidFill>
                <a:srgbClr val="0070C0"/>
              </a:solidFill>
              <a:latin typeface="黑体" pitchFamily="2" charset="-122"/>
            </a:endParaRPr>
          </a:p>
        </p:txBody>
      </p:sp>
      <p:sp>
        <p:nvSpPr>
          <p:cNvPr id="4" name="矩形 3"/>
          <p:cNvSpPr/>
          <p:nvPr/>
        </p:nvSpPr>
        <p:spPr>
          <a:xfrm>
            <a:off x="642910" y="1357298"/>
            <a:ext cx="7858180" cy="646331"/>
          </a:xfrm>
          <a:prstGeom prst="rect">
            <a:avLst/>
          </a:prstGeom>
        </p:spPr>
        <p:txBody>
          <a:bodyPr wrap="square">
            <a:spAutoFit/>
          </a:bodyPr>
          <a:lstStyle/>
          <a:p>
            <a:r>
              <a:rPr lang="zh-CN" altLang="en-US" b="1" dirty="0" smtClean="0"/>
              <a:t>资产净利润率</a:t>
            </a:r>
            <a:r>
              <a:rPr lang="en-US" altLang="zh-CN" b="1" dirty="0" smtClean="0"/>
              <a:t>(profit rate to net worth)</a:t>
            </a:r>
            <a:r>
              <a:rPr lang="zh-CN" altLang="en-US" dirty="0" smtClean="0"/>
              <a:t> 指标反映的是公司运用全部资产所获得利润的水平，即公司每占用</a:t>
            </a:r>
            <a:r>
              <a:rPr lang="en-US" altLang="zh-CN" dirty="0" smtClean="0"/>
              <a:t>1</a:t>
            </a:r>
            <a:r>
              <a:rPr lang="zh-CN" altLang="en-US" dirty="0" smtClean="0"/>
              <a:t>元的资产平均能获得多少元的利润。</a:t>
            </a:r>
            <a:endParaRPr lang="zh-CN" altLang="en-US" dirty="0"/>
          </a:p>
        </p:txBody>
      </p:sp>
      <p:sp>
        <p:nvSpPr>
          <p:cNvPr id="5" name="矩形 4"/>
          <p:cNvSpPr/>
          <p:nvPr/>
        </p:nvSpPr>
        <p:spPr>
          <a:xfrm>
            <a:off x="1928794" y="2500306"/>
            <a:ext cx="5072098" cy="369332"/>
          </a:xfrm>
          <a:prstGeom prst="rect">
            <a:avLst/>
          </a:prstGeom>
          <a:blipFill>
            <a:blip r:embed="rId2" cstate="print"/>
            <a:tile tx="0" ty="0" sx="100000" sy="100000" flip="none" algn="tl"/>
          </a:blipFill>
        </p:spPr>
        <p:txBody>
          <a:bodyPr wrap="square">
            <a:spAutoFit/>
          </a:bodyPr>
          <a:lstStyle/>
          <a:p>
            <a:pPr algn="ctr"/>
            <a:r>
              <a:rPr lang="zh-CN" altLang="en-US" dirty="0" smtClean="0"/>
              <a:t>资产净利率</a:t>
            </a:r>
            <a:r>
              <a:rPr lang="en-US" altLang="zh-CN" dirty="0" smtClean="0"/>
              <a:t>=</a:t>
            </a:r>
            <a:r>
              <a:rPr lang="zh-CN" altLang="en-US" dirty="0" smtClean="0"/>
              <a:t>净利润</a:t>
            </a:r>
            <a:r>
              <a:rPr lang="en-US" altLang="zh-CN" dirty="0" smtClean="0"/>
              <a:t>/</a:t>
            </a:r>
            <a:r>
              <a:rPr lang="zh-CN" altLang="en-US" dirty="0" smtClean="0"/>
              <a:t>平均资产总额</a:t>
            </a:r>
            <a:r>
              <a:rPr lang="en-US" altLang="zh-CN" dirty="0" smtClean="0"/>
              <a:t>×100% </a:t>
            </a:r>
            <a:endParaRPr lang="zh-CN" altLang="en-US" dirty="0"/>
          </a:p>
        </p:txBody>
      </p:sp>
      <p:sp>
        <p:nvSpPr>
          <p:cNvPr id="7" name="矩形 6"/>
          <p:cNvSpPr/>
          <p:nvPr/>
        </p:nvSpPr>
        <p:spPr>
          <a:xfrm>
            <a:off x="714348" y="3357562"/>
            <a:ext cx="7715304" cy="2031325"/>
          </a:xfrm>
          <a:prstGeom prst="rect">
            <a:avLst/>
          </a:prstGeom>
          <a:blipFill>
            <a:blip r:embed="rId3" cstate="print"/>
            <a:tile tx="0" ty="0" sx="100000" sy="100000" flip="none" algn="tl"/>
          </a:blipFill>
        </p:spPr>
        <p:txBody>
          <a:bodyPr wrap="square">
            <a:spAutoFit/>
          </a:bodyPr>
          <a:lstStyle/>
          <a:p>
            <a:r>
              <a:rPr lang="zh-CN" altLang="en-US" dirty="0" smtClean="0"/>
              <a:t>把公司一定期间的净利与公司的资产相比较，可表明公司资产利用的综合效果。 指标越高，说明公司在增加收入和节约资金使用等 方面取得了良好的效果，否则相反。考察资产净利润率时，分析者应关注公司的债务利息率。当企业的资产利润率大于债务利息率时，说明公司所借债务为盈利做了贡献，相反时则表明由每</a:t>
            </a:r>
            <a:r>
              <a:rPr lang="en-US" altLang="zh-CN" dirty="0" smtClean="0"/>
              <a:t>1</a:t>
            </a:r>
            <a:r>
              <a:rPr lang="zh-CN" altLang="en-US" dirty="0" smtClean="0"/>
              <a:t>元的债务所产生的收益还不足以弥补这</a:t>
            </a:r>
            <a:r>
              <a:rPr lang="en-US" altLang="zh-CN" dirty="0" smtClean="0"/>
              <a:t>1</a:t>
            </a:r>
            <a:r>
              <a:rPr lang="zh-CN" altLang="en-US" dirty="0" smtClean="0"/>
              <a:t>元所给企业所带来的利息支出。该指标越高，表明公司投入产出水平越高，资产运营越有效，成本费用的控制水平越高。体现出企业管理水平的高低。 </a:t>
            </a:r>
            <a:endParaRPr lang="zh-CN"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净资产收益率</a:t>
            </a:r>
            <a:endParaRPr lang="zh-CN" altLang="zh-CN" sz="3600" b="1" kern="0" dirty="0" smtClean="0">
              <a:solidFill>
                <a:srgbClr val="0070C0"/>
              </a:solidFill>
              <a:latin typeface="黑体" pitchFamily="2" charset="-122"/>
            </a:endParaRPr>
          </a:p>
        </p:txBody>
      </p:sp>
      <p:sp>
        <p:nvSpPr>
          <p:cNvPr id="4" name="矩形 3"/>
          <p:cNvSpPr/>
          <p:nvPr/>
        </p:nvSpPr>
        <p:spPr>
          <a:xfrm>
            <a:off x="500034" y="1285860"/>
            <a:ext cx="8143932" cy="923330"/>
          </a:xfrm>
          <a:prstGeom prst="rect">
            <a:avLst/>
          </a:prstGeom>
        </p:spPr>
        <p:txBody>
          <a:bodyPr wrap="square">
            <a:spAutoFit/>
          </a:bodyPr>
          <a:lstStyle/>
          <a:p>
            <a:r>
              <a:rPr lang="zh-CN" altLang="en-US" dirty="0" smtClean="0"/>
              <a:t>净资产收益率又称股东权益收益率，是净利润与平均股东权益的百分比，是公司税后利润除以净资产得到的百分比率，该指标反映股东权益的收益水平，用以衡量公司运用自有资本的效率。</a:t>
            </a:r>
            <a:endParaRPr lang="zh-CN" altLang="en-US" dirty="0"/>
          </a:p>
        </p:txBody>
      </p:sp>
      <p:sp>
        <p:nvSpPr>
          <p:cNvPr id="5" name="矩形 4"/>
          <p:cNvSpPr/>
          <p:nvPr/>
        </p:nvSpPr>
        <p:spPr>
          <a:xfrm>
            <a:off x="642910" y="2214554"/>
            <a:ext cx="7858180" cy="1477328"/>
          </a:xfrm>
          <a:prstGeom prst="rect">
            <a:avLst/>
          </a:prstGeom>
          <a:blipFill>
            <a:blip r:embed="rId2" cstate="print"/>
            <a:tile tx="0" ty="0" sx="100000" sy="100000" flip="none" algn="tl"/>
          </a:blipFill>
        </p:spPr>
        <p:txBody>
          <a:bodyPr wrap="square">
            <a:spAutoFit/>
          </a:bodyPr>
          <a:lstStyle/>
          <a:p>
            <a:r>
              <a:rPr lang="zh-CN" altLang="en-US" dirty="0" smtClean="0"/>
              <a:t>加权平均净资产收益率</a:t>
            </a:r>
            <a:r>
              <a:rPr lang="en-US" altLang="zh-CN" dirty="0" smtClean="0"/>
              <a:t>(ROE)</a:t>
            </a:r>
            <a:r>
              <a:rPr lang="zh-CN" altLang="en-US" dirty="0" smtClean="0"/>
              <a:t>的计算公式如下：</a:t>
            </a:r>
            <a:r>
              <a:rPr lang="en-US" altLang="zh-CN" dirty="0" smtClean="0">
                <a:hlinkClick r:id="rId3" action="ppaction://hlinkfile"/>
              </a:rPr>
              <a:t>ROE</a:t>
            </a:r>
            <a:r>
              <a:rPr lang="en-US" altLang="zh-CN" dirty="0" smtClean="0"/>
              <a:t>= P/</a:t>
            </a:r>
            <a:r>
              <a:rPr lang="zh-CN" altLang="en-US" dirty="0" smtClean="0"/>
              <a:t>（</a:t>
            </a:r>
            <a:r>
              <a:rPr lang="en-US" altLang="zh-CN" dirty="0" smtClean="0"/>
              <a:t>E0 + NP÷2 + Ei×Mi÷M0 - Ej×Mj÷M0</a:t>
            </a:r>
            <a:r>
              <a:rPr lang="zh-CN" altLang="en-US" dirty="0" smtClean="0"/>
              <a:t>） </a:t>
            </a:r>
            <a:r>
              <a:rPr lang="en-US" altLang="zh-CN" dirty="0" smtClean="0"/>
              <a:t>. </a:t>
            </a:r>
            <a:r>
              <a:rPr lang="zh-CN" altLang="en-US" dirty="0" smtClean="0"/>
              <a:t>其中：</a:t>
            </a:r>
            <a:r>
              <a:rPr lang="en-US" altLang="zh-CN" dirty="0" smtClean="0"/>
              <a:t>P</a:t>
            </a:r>
            <a:r>
              <a:rPr lang="zh-CN" altLang="en-US" dirty="0" smtClean="0"/>
              <a:t>为报告期利润；</a:t>
            </a:r>
            <a:r>
              <a:rPr lang="en-US" altLang="zh-CN" dirty="0" smtClean="0"/>
              <a:t>NP</a:t>
            </a:r>
            <a:r>
              <a:rPr lang="zh-CN" altLang="en-US" dirty="0" smtClean="0"/>
              <a:t>为报告期净利润；</a:t>
            </a:r>
            <a:r>
              <a:rPr lang="en-US" altLang="zh-CN" dirty="0" smtClean="0"/>
              <a:t>E0</a:t>
            </a:r>
            <a:r>
              <a:rPr lang="zh-CN" altLang="en-US" dirty="0" smtClean="0"/>
              <a:t>为期初净资产；</a:t>
            </a:r>
            <a:r>
              <a:rPr lang="en-US" altLang="zh-CN" dirty="0" err="1" smtClean="0"/>
              <a:t>Ei</a:t>
            </a:r>
            <a:r>
              <a:rPr lang="zh-CN" altLang="en-US" dirty="0" smtClean="0"/>
              <a:t>为报告期发行新股或债转股等新增净资产；</a:t>
            </a:r>
            <a:r>
              <a:rPr lang="en-US" altLang="zh-CN" dirty="0" err="1" smtClean="0"/>
              <a:t>Ej</a:t>
            </a:r>
            <a:r>
              <a:rPr lang="zh-CN" altLang="en-US" dirty="0" smtClean="0"/>
              <a:t>为报告期回购或现金分红等减少净资产；</a:t>
            </a:r>
            <a:r>
              <a:rPr lang="en-US" altLang="zh-CN" dirty="0" smtClean="0"/>
              <a:t>M0</a:t>
            </a:r>
            <a:r>
              <a:rPr lang="zh-CN" altLang="en-US" dirty="0" smtClean="0"/>
              <a:t>为报告期月份数；</a:t>
            </a:r>
            <a:r>
              <a:rPr lang="en-US" altLang="zh-CN" dirty="0" smtClean="0"/>
              <a:t>Mi</a:t>
            </a:r>
            <a:r>
              <a:rPr lang="zh-CN" altLang="en-US" dirty="0" smtClean="0"/>
              <a:t>为新增净资产下一月份起至报告期期末的月份数；</a:t>
            </a:r>
            <a:r>
              <a:rPr lang="en-US" altLang="zh-CN" dirty="0" err="1" smtClean="0"/>
              <a:t>Mj</a:t>
            </a:r>
            <a:r>
              <a:rPr lang="zh-CN" altLang="en-US" dirty="0" smtClean="0"/>
              <a:t>为减少净资产下一月份起至报告期期末的月份数。</a:t>
            </a:r>
            <a:endParaRPr lang="zh-CN" altLang="en-US" dirty="0"/>
          </a:p>
        </p:txBody>
      </p:sp>
      <p:sp>
        <p:nvSpPr>
          <p:cNvPr id="7" name="矩形 6"/>
          <p:cNvSpPr/>
          <p:nvPr/>
        </p:nvSpPr>
        <p:spPr>
          <a:xfrm>
            <a:off x="285720" y="3857628"/>
            <a:ext cx="8643998" cy="2308324"/>
          </a:xfrm>
          <a:prstGeom prst="rect">
            <a:avLst/>
          </a:prstGeom>
          <a:blipFill>
            <a:blip r:embed="rId4" cstate="print"/>
            <a:tile tx="0" ty="0" sx="100000" sy="100000" flip="none" algn="tl"/>
          </a:blipFill>
        </p:spPr>
        <p:txBody>
          <a:bodyPr wrap="square">
            <a:spAutoFit/>
          </a:bodyPr>
          <a:lstStyle/>
          <a:p>
            <a:r>
              <a:rPr lang="zh-CN" altLang="en-US" dirty="0" smtClean="0"/>
              <a:t>净资产收益率可衡量公司对股东投入资本的利用效率。它弥补了每股税后利润指标的不足。例如。在公司对原有股东送红股后，每股盈利将会下降，从而在投资者中造成错觉，以为公司的获利能力下降了，而事实上，公司的获利能力并没有发生变化，用净资产收益率来分析公司获利能力就比较适宜。净资产利润率是从所有者角度来考察企业盈利水平高低的，而总资产利润率别从所有者和债权人两方来共同考察整个企业盈利水平。在相同的总资产利润率水平下，由于企业采用不同的资本结构形式，即不同负债与所有者权益比例，会造成不同的净资产利润率。指标值越高，说明投资带来的收益越高。</a:t>
            </a:r>
            <a:endParaRPr lang="zh-CN"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现金到期债务比</a:t>
            </a:r>
            <a:endParaRPr lang="zh-CN" altLang="zh-CN" sz="2800" b="1" kern="0" dirty="0" smtClean="0">
              <a:solidFill>
                <a:srgbClr val="0070C0"/>
              </a:solidFill>
              <a:latin typeface="黑体" pitchFamily="2" charset="-122"/>
            </a:endParaRPr>
          </a:p>
        </p:txBody>
      </p:sp>
      <p:sp>
        <p:nvSpPr>
          <p:cNvPr id="4" name="矩形 3"/>
          <p:cNvSpPr/>
          <p:nvPr/>
        </p:nvSpPr>
        <p:spPr>
          <a:xfrm>
            <a:off x="857224" y="3643314"/>
            <a:ext cx="7500990" cy="1754326"/>
          </a:xfrm>
          <a:prstGeom prst="rect">
            <a:avLst/>
          </a:prstGeom>
          <a:blipFill>
            <a:blip r:embed="rId2" cstate="print"/>
            <a:tile tx="0" ty="0" sx="100000" sy="100000" flip="none" algn="tl"/>
          </a:blipFill>
        </p:spPr>
        <p:txBody>
          <a:bodyPr wrap="square">
            <a:spAutoFit/>
          </a:bodyPr>
          <a:lstStyle/>
          <a:p>
            <a:r>
              <a:rPr lang="zh-CN" altLang="en-US" dirty="0" smtClean="0"/>
              <a:t>通常作为企业到期的长期负债和本期应付票据是不能延期的，到期必须如数偿还，企业设置的标准值为</a:t>
            </a:r>
            <a:r>
              <a:rPr lang="en-US" altLang="zh-CN" dirty="0" smtClean="0"/>
              <a:t>1.5</a:t>
            </a:r>
            <a:r>
              <a:rPr lang="zh-CN" altLang="en-US" dirty="0" smtClean="0"/>
              <a:t>。该比率越高，企业资金流动性越好，企业到期偿还债务的能力就越强。</a:t>
            </a:r>
            <a:endParaRPr lang="en-US" altLang="zh-CN" dirty="0" smtClean="0"/>
          </a:p>
          <a:p>
            <a:r>
              <a:rPr lang="en-US" altLang="zh-CN" dirty="0" smtClean="0"/>
              <a:t> </a:t>
            </a:r>
            <a:r>
              <a:rPr lang="zh-CN" altLang="en-US" dirty="0" smtClean="0"/>
              <a:t>流动负债和应付账款尽管在一个生产经营周期或一个会计年度内到期，但不一定就在当年偿还，因此不作为到期债务计算。短期借款在本期偿还的（按贷款合同规定），算作本期到期债务。 </a:t>
            </a:r>
            <a:endParaRPr lang="zh-CN" altLang="en-US" dirty="0"/>
          </a:p>
        </p:txBody>
      </p:sp>
      <p:sp>
        <p:nvSpPr>
          <p:cNvPr id="5" name="矩形 4"/>
          <p:cNvSpPr/>
          <p:nvPr/>
        </p:nvSpPr>
        <p:spPr>
          <a:xfrm>
            <a:off x="500034" y="1357298"/>
            <a:ext cx="8072494" cy="646331"/>
          </a:xfrm>
          <a:prstGeom prst="rect">
            <a:avLst/>
          </a:prstGeom>
        </p:spPr>
        <p:txBody>
          <a:bodyPr wrap="square">
            <a:spAutoFit/>
          </a:bodyPr>
          <a:lstStyle/>
          <a:p>
            <a:pPr lvl="0"/>
            <a:r>
              <a:rPr lang="zh-CN" altLang="en-US" b="1" dirty="0" smtClean="0">
                <a:solidFill>
                  <a:prstClr val="black"/>
                </a:solidFill>
              </a:rPr>
              <a:t>现金到期债务比</a:t>
            </a:r>
            <a:r>
              <a:rPr lang="zh-CN" altLang="en-US" dirty="0" smtClean="0">
                <a:solidFill>
                  <a:prstClr val="black"/>
                </a:solidFill>
              </a:rPr>
              <a:t>是企业营业现金流量总额与本期到期的当期债务和应付票据总额的比率。它反映了企业可用现金流量偿付到期债务的能力。</a:t>
            </a:r>
          </a:p>
        </p:txBody>
      </p:sp>
      <p:sp>
        <p:nvSpPr>
          <p:cNvPr id="7" name="矩形 6"/>
          <p:cNvSpPr/>
          <p:nvPr/>
        </p:nvSpPr>
        <p:spPr>
          <a:xfrm>
            <a:off x="1571604" y="2428868"/>
            <a:ext cx="5929354" cy="646331"/>
          </a:xfrm>
          <a:prstGeom prst="rect">
            <a:avLst/>
          </a:prstGeom>
          <a:blipFill>
            <a:blip r:embed="rId3" cstate="print"/>
            <a:tile tx="0" ty="0" sx="100000" sy="100000" flip="none" algn="tl"/>
          </a:blipFill>
        </p:spPr>
        <p:txBody>
          <a:bodyPr wrap="square">
            <a:spAutoFit/>
          </a:bodyPr>
          <a:lstStyle/>
          <a:p>
            <a:pPr algn="ctr"/>
            <a:r>
              <a:rPr lang="zh-CN" altLang="en-US" dirty="0" smtClean="0">
                <a:solidFill>
                  <a:prstClr val="black"/>
                </a:solidFill>
              </a:rPr>
              <a:t>现金到期债务比</a:t>
            </a:r>
            <a:r>
              <a:rPr lang="en-US" altLang="zh-CN" dirty="0" smtClean="0">
                <a:solidFill>
                  <a:prstClr val="black"/>
                </a:solidFill>
              </a:rPr>
              <a:t>=</a:t>
            </a:r>
            <a:r>
              <a:rPr lang="zh-CN" altLang="en-US" dirty="0" smtClean="0">
                <a:solidFill>
                  <a:prstClr val="black"/>
                </a:solidFill>
              </a:rPr>
              <a:t>营业现金流量</a:t>
            </a:r>
            <a:r>
              <a:rPr lang="en-US" altLang="zh-CN" dirty="0" smtClean="0">
                <a:solidFill>
                  <a:prstClr val="black"/>
                </a:solidFill>
              </a:rPr>
              <a:t>÷</a:t>
            </a:r>
            <a:r>
              <a:rPr lang="zh-CN" altLang="en-US" dirty="0" smtClean="0">
                <a:solidFill>
                  <a:prstClr val="black"/>
                </a:solidFill>
              </a:rPr>
              <a:t>本期到期的债务</a:t>
            </a:r>
            <a:endParaRPr lang="en-US" altLang="zh-CN" dirty="0" smtClean="0">
              <a:solidFill>
                <a:prstClr val="black"/>
              </a:solidFill>
            </a:endParaRPr>
          </a:p>
          <a:p>
            <a:pPr algn="ctr"/>
            <a:r>
              <a:rPr lang="zh-CN" altLang="en-US" dirty="0" smtClean="0"/>
              <a:t>本期到期的债务</a:t>
            </a:r>
            <a:r>
              <a:rPr lang="en-US" altLang="zh-CN" dirty="0" smtClean="0"/>
              <a:t>=</a:t>
            </a:r>
            <a:r>
              <a:rPr lang="zh-CN" altLang="en-US" dirty="0" smtClean="0"/>
              <a:t>本期到期负债</a:t>
            </a:r>
            <a:r>
              <a:rPr lang="en-US" altLang="zh-CN" dirty="0" smtClean="0"/>
              <a:t>+</a:t>
            </a:r>
            <a:r>
              <a:rPr lang="zh-CN" altLang="en-US" dirty="0" smtClean="0"/>
              <a:t>本期应付票据 </a:t>
            </a:r>
            <a:endParaRPr lang="zh-CN"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现金流动负债比</a:t>
            </a:r>
            <a:endParaRPr lang="zh-CN" altLang="zh-CN" sz="2800" b="1" kern="0" dirty="0" smtClean="0">
              <a:solidFill>
                <a:srgbClr val="0070C0"/>
              </a:solidFill>
              <a:latin typeface="黑体" pitchFamily="2" charset="-122"/>
            </a:endParaRPr>
          </a:p>
        </p:txBody>
      </p:sp>
      <p:sp>
        <p:nvSpPr>
          <p:cNvPr id="5" name="矩形 4"/>
          <p:cNvSpPr/>
          <p:nvPr/>
        </p:nvSpPr>
        <p:spPr>
          <a:xfrm>
            <a:off x="500034" y="1428736"/>
            <a:ext cx="8358246" cy="923330"/>
          </a:xfrm>
          <a:prstGeom prst="rect">
            <a:avLst/>
          </a:prstGeom>
        </p:spPr>
        <p:txBody>
          <a:bodyPr wrap="square">
            <a:spAutoFit/>
          </a:bodyPr>
          <a:lstStyle/>
          <a:p>
            <a:r>
              <a:rPr lang="zh-CN" altLang="en-US" b="1" dirty="0" smtClean="0"/>
              <a:t>现金流动负债比</a:t>
            </a:r>
            <a:r>
              <a:rPr lang="zh-CN" altLang="en-US" dirty="0" smtClean="0"/>
              <a:t>是企业一定时期的经营现金净流量同流动负债的比率，它可以从现金流量角度来反映企业当期偿付短期负债的能力。反映经营活动产生的现金对流动负债的保障程度。</a:t>
            </a:r>
            <a:endParaRPr lang="zh-CN" altLang="en-US" dirty="0"/>
          </a:p>
        </p:txBody>
      </p:sp>
      <p:sp>
        <p:nvSpPr>
          <p:cNvPr id="7" name="矩形 6"/>
          <p:cNvSpPr/>
          <p:nvPr/>
        </p:nvSpPr>
        <p:spPr>
          <a:xfrm>
            <a:off x="428596" y="3786190"/>
            <a:ext cx="8358246" cy="1200329"/>
          </a:xfrm>
          <a:prstGeom prst="rect">
            <a:avLst/>
          </a:prstGeom>
          <a:blipFill>
            <a:blip r:embed="rId2" cstate="print"/>
            <a:tile tx="0" ty="0" sx="100000" sy="100000" flip="none" algn="tl"/>
          </a:blipFill>
        </p:spPr>
        <p:txBody>
          <a:bodyPr wrap="square">
            <a:spAutoFit/>
          </a:bodyPr>
          <a:lstStyle/>
          <a:p>
            <a:r>
              <a:rPr lang="zh-CN" altLang="en-US" dirty="0" smtClean="0"/>
              <a:t>一般该指标大于</a:t>
            </a:r>
            <a:r>
              <a:rPr lang="en-US" altLang="zh-CN" dirty="0" smtClean="0"/>
              <a:t>1</a:t>
            </a:r>
            <a:r>
              <a:rPr lang="zh-CN" altLang="en-US" dirty="0" smtClean="0"/>
              <a:t>，表示企业流动负债的偿还有可靠保证。该指标越大，表明企业经营活动产生的现金净流量越多，越能保障企业按期偿还到期债务，但也并不是越大越好，该指标过大则表明企业流动资金利用不充分，盈利能力不强。企业能够用来偿还债务的除借新债还旧债外，一般应当是经营活动的现金流入才能还债。</a:t>
            </a:r>
            <a:endParaRPr lang="zh-CN" altLang="en-US" dirty="0"/>
          </a:p>
        </p:txBody>
      </p:sp>
      <p:sp>
        <p:nvSpPr>
          <p:cNvPr id="8" name="矩形 7"/>
          <p:cNvSpPr/>
          <p:nvPr/>
        </p:nvSpPr>
        <p:spPr>
          <a:xfrm>
            <a:off x="1000100" y="2786058"/>
            <a:ext cx="7072362" cy="369332"/>
          </a:xfrm>
          <a:prstGeom prst="rect">
            <a:avLst/>
          </a:prstGeom>
          <a:blipFill>
            <a:blip r:embed="rId3" cstate="print"/>
            <a:tile tx="0" ty="0" sx="100000" sy="100000" flip="none" algn="tl"/>
          </a:blipFill>
        </p:spPr>
        <p:txBody>
          <a:bodyPr wrap="square">
            <a:spAutoFit/>
          </a:bodyPr>
          <a:lstStyle/>
          <a:p>
            <a:pPr lvl="0" algn="ctr"/>
            <a:r>
              <a:rPr lang="zh-CN" altLang="en-US" dirty="0" smtClean="0">
                <a:solidFill>
                  <a:prstClr val="black"/>
                </a:solidFill>
              </a:rPr>
              <a:t>现金流动负债比</a:t>
            </a:r>
            <a:r>
              <a:rPr lang="en-US" altLang="zh-CN" dirty="0" smtClean="0">
                <a:solidFill>
                  <a:prstClr val="black"/>
                </a:solidFill>
              </a:rPr>
              <a:t>=</a:t>
            </a:r>
            <a:r>
              <a:rPr lang="zh-CN" altLang="en-US" dirty="0" smtClean="0">
                <a:solidFill>
                  <a:prstClr val="black"/>
                </a:solidFill>
              </a:rPr>
              <a:t>年经营活动现金净流量 </a:t>
            </a:r>
            <a:r>
              <a:rPr lang="en-US" altLang="zh-CN" dirty="0" smtClean="0">
                <a:solidFill>
                  <a:prstClr val="black"/>
                </a:solidFill>
              </a:rPr>
              <a:t>/ </a:t>
            </a:r>
            <a:r>
              <a:rPr lang="zh-CN" altLang="en-US" dirty="0" smtClean="0">
                <a:solidFill>
                  <a:prstClr val="black"/>
                </a:solidFill>
              </a:rPr>
              <a:t>期末流动负债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现金债务总额比</a:t>
            </a:r>
            <a:endParaRPr lang="zh-CN" altLang="zh-CN" sz="2800" b="1" kern="0" dirty="0" smtClean="0">
              <a:solidFill>
                <a:srgbClr val="0070C0"/>
              </a:solidFill>
              <a:latin typeface="黑体" pitchFamily="2" charset="-122"/>
            </a:endParaRPr>
          </a:p>
        </p:txBody>
      </p:sp>
      <p:sp>
        <p:nvSpPr>
          <p:cNvPr id="4" name="矩形 3"/>
          <p:cNvSpPr/>
          <p:nvPr/>
        </p:nvSpPr>
        <p:spPr>
          <a:xfrm>
            <a:off x="500034" y="1357298"/>
            <a:ext cx="8143932" cy="923330"/>
          </a:xfrm>
          <a:prstGeom prst="rect">
            <a:avLst/>
          </a:prstGeom>
        </p:spPr>
        <p:txBody>
          <a:bodyPr wrap="square">
            <a:spAutoFit/>
          </a:bodyPr>
          <a:lstStyle/>
          <a:p>
            <a:r>
              <a:rPr lang="zh-CN" altLang="en-US" b="1" dirty="0" smtClean="0"/>
              <a:t>现金债务总额比</a:t>
            </a:r>
            <a:r>
              <a:rPr lang="zh-CN" altLang="en-US" dirty="0" smtClean="0"/>
              <a:t>是经营活动现金净流量总额与债务总额的比率。该指标旨在衡量企业承担债务的能力，是评估企业中长期偿债能力的重要指标，同时它也是预测企业破产的可靠指标</a:t>
            </a:r>
            <a:endParaRPr lang="zh-CN" altLang="en-US" dirty="0"/>
          </a:p>
        </p:txBody>
      </p:sp>
      <p:sp>
        <p:nvSpPr>
          <p:cNvPr id="5" name="矩形 4"/>
          <p:cNvSpPr/>
          <p:nvPr/>
        </p:nvSpPr>
        <p:spPr>
          <a:xfrm>
            <a:off x="785786" y="3429000"/>
            <a:ext cx="7643866" cy="1754326"/>
          </a:xfrm>
          <a:prstGeom prst="rect">
            <a:avLst/>
          </a:prstGeom>
          <a:blipFill>
            <a:blip r:embed="rId2" cstate="print"/>
            <a:tile tx="0" ty="0" sx="100000" sy="100000" flip="none" algn="tl"/>
          </a:blipFill>
        </p:spPr>
        <p:txBody>
          <a:bodyPr wrap="square">
            <a:spAutoFit/>
          </a:bodyPr>
          <a:lstStyle/>
          <a:p>
            <a:r>
              <a:rPr lang="zh-CN" altLang="en-US" dirty="0" smtClean="0"/>
              <a:t>企业能够用来偿还债务的除借新债还旧债外，一般应当是经营活动的现金流入才能还债。现金债务总额比越高，企业承担债务的能力越强，破产的可能性越小。这一比率越低，企业财务灵活性越差，破产的可能性越大。计算结果要与过去比较，与同业比较才能确定高与低。这个比率同时也体现企业的最大付息能力。 比如一公司最大的付息能力是</a:t>
            </a:r>
            <a:r>
              <a:rPr lang="en-US" altLang="zh-CN" dirty="0" smtClean="0"/>
              <a:t>2%</a:t>
            </a:r>
            <a:r>
              <a:rPr lang="zh-CN" altLang="en-US" dirty="0" smtClean="0"/>
              <a:t>，即利息超过</a:t>
            </a:r>
            <a:r>
              <a:rPr lang="en-US" altLang="zh-CN" dirty="0" smtClean="0"/>
              <a:t>2%</a:t>
            </a:r>
            <a:r>
              <a:rPr lang="zh-CN" altLang="en-US" dirty="0" smtClean="0"/>
              <a:t>时，此公司将不能按时付息。</a:t>
            </a:r>
          </a:p>
        </p:txBody>
      </p:sp>
      <p:sp>
        <p:nvSpPr>
          <p:cNvPr id="8" name="矩形 7"/>
          <p:cNvSpPr/>
          <p:nvPr/>
        </p:nvSpPr>
        <p:spPr>
          <a:xfrm>
            <a:off x="1785918" y="2643182"/>
            <a:ext cx="5357850" cy="369332"/>
          </a:xfrm>
          <a:prstGeom prst="rect">
            <a:avLst/>
          </a:prstGeom>
          <a:blipFill>
            <a:blip r:embed="rId3" cstate="print"/>
            <a:tile tx="0" ty="0" sx="100000" sy="100000" flip="none" algn="tl"/>
          </a:blipFill>
        </p:spPr>
        <p:txBody>
          <a:bodyPr wrap="square">
            <a:spAutoFit/>
          </a:bodyPr>
          <a:lstStyle/>
          <a:p>
            <a:pPr lvl="0"/>
            <a:r>
              <a:rPr lang="zh-CN" altLang="en-US" dirty="0" smtClean="0">
                <a:solidFill>
                  <a:prstClr val="black"/>
                </a:solidFill>
              </a:rPr>
              <a:t>现金债务总额比</a:t>
            </a:r>
            <a:r>
              <a:rPr lang="en-US" altLang="zh-CN" dirty="0" smtClean="0">
                <a:solidFill>
                  <a:prstClr val="black"/>
                </a:solidFill>
              </a:rPr>
              <a:t>=</a:t>
            </a:r>
            <a:r>
              <a:rPr lang="zh-CN" altLang="en-US" dirty="0" smtClean="0">
                <a:solidFill>
                  <a:prstClr val="black"/>
                </a:solidFill>
              </a:rPr>
              <a:t>经营活动现金净流量</a:t>
            </a:r>
            <a:r>
              <a:rPr lang="en-US" altLang="zh-CN" dirty="0" smtClean="0">
                <a:solidFill>
                  <a:prstClr val="black"/>
                </a:solidFill>
              </a:rPr>
              <a:t>/</a:t>
            </a:r>
            <a:r>
              <a:rPr lang="zh-CN" altLang="en-US" dirty="0" smtClean="0">
                <a:solidFill>
                  <a:prstClr val="black"/>
                </a:solidFill>
              </a:rPr>
              <a:t>债务总额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销售现金比率</a:t>
            </a:r>
            <a:endParaRPr lang="zh-CN" altLang="zh-CN" sz="2800" b="1" kern="0" dirty="0" smtClean="0">
              <a:solidFill>
                <a:srgbClr val="0070C0"/>
              </a:solidFill>
              <a:latin typeface="黑体" pitchFamily="2" charset="-122"/>
            </a:endParaRPr>
          </a:p>
        </p:txBody>
      </p:sp>
      <p:sp>
        <p:nvSpPr>
          <p:cNvPr id="4" name="矩形 3"/>
          <p:cNvSpPr/>
          <p:nvPr/>
        </p:nvSpPr>
        <p:spPr>
          <a:xfrm>
            <a:off x="500034" y="1428736"/>
            <a:ext cx="8072494" cy="369332"/>
          </a:xfrm>
          <a:prstGeom prst="rect">
            <a:avLst/>
          </a:prstGeom>
        </p:spPr>
        <p:txBody>
          <a:bodyPr wrap="square">
            <a:spAutoFit/>
          </a:bodyPr>
          <a:lstStyle/>
          <a:p>
            <a:r>
              <a:rPr lang="zh-CN" altLang="en-US" b="1" dirty="0" smtClean="0">
                <a:solidFill>
                  <a:prstClr val="black"/>
                </a:solidFill>
              </a:rPr>
              <a:t>销售现金比率</a:t>
            </a:r>
            <a:r>
              <a:rPr lang="zh-CN" altLang="en-US" dirty="0" smtClean="0">
                <a:solidFill>
                  <a:prstClr val="black"/>
                </a:solidFill>
              </a:rPr>
              <a:t>是指企业经营活动现金流量净额与企业销售额的比值。</a:t>
            </a:r>
            <a:endParaRPr lang="zh-CN" altLang="en-US" dirty="0" smtClean="0"/>
          </a:p>
        </p:txBody>
      </p:sp>
      <p:sp>
        <p:nvSpPr>
          <p:cNvPr id="7" name="矩形 6"/>
          <p:cNvSpPr/>
          <p:nvPr/>
        </p:nvSpPr>
        <p:spPr>
          <a:xfrm>
            <a:off x="714348" y="2357430"/>
            <a:ext cx="6929486" cy="646331"/>
          </a:xfrm>
          <a:prstGeom prst="rect">
            <a:avLst/>
          </a:prstGeom>
          <a:blipFill>
            <a:blip r:embed="rId2" cstate="print"/>
            <a:tile tx="0" ty="0" sx="100000" sy="100000" flip="none" algn="tl"/>
          </a:blipFill>
        </p:spPr>
        <p:txBody>
          <a:bodyPr wrap="square">
            <a:spAutoFit/>
          </a:bodyPr>
          <a:lstStyle/>
          <a:p>
            <a:r>
              <a:rPr lang="zh-CN" altLang="en-US" dirty="0" smtClean="0">
                <a:solidFill>
                  <a:prstClr val="black"/>
                </a:solidFill>
              </a:rPr>
              <a:t>销售现金比率</a:t>
            </a:r>
            <a:r>
              <a:rPr lang="en-US" altLang="zh-CN" dirty="0" smtClean="0">
                <a:solidFill>
                  <a:prstClr val="black"/>
                </a:solidFill>
              </a:rPr>
              <a:t>=</a:t>
            </a:r>
            <a:r>
              <a:rPr lang="zh-CN" altLang="en-US" dirty="0" smtClean="0">
                <a:solidFill>
                  <a:prstClr val="black"/>
                </a:solidFill>
              </a:rPr>
              <a:t>经营现金净流量</a:t>
            </a:r>
            <a:r>
              <a:rPr lang="en-US" altLang="zh-CN" dirty="0" smtClean="0">
                <a:solidFill>
                  <a:prstClr val="black"/>
                </a:solidFill>
              </a:rPr>
              <a:t>/</a:t>
            </a:r>
            <a:r>
              <a:rPr lang="zh-CN" altLang="en-US" dirty="0" smtClean="0">
                <a:solidFill>
                  <a:prstClr val="black"/>
                </a:solidFill>
              </a:rPr>
              <a:t>营业收入（营业收入包括营业收入和应向购买者收取的增值税进项税额） </a:t>
            </a:r>
            <a:endParaRPr lang="zh-CN" altLang="en-US" dirty="0"/>
          </a:p>
        </p:txBody>
      </p:sp>
      <p:sp>
        <p:nvSpPr>
          <p:cNvPr id="8" name="矩形 7"/>
          <p:cNvSpPr/>
          <p:nvPr/>
        </p:nvSpPr>
        <p:spPr>
          <a:xfrm>
            <a:off x="571472" y="3571876"/>
            <a:ext cx="7572428" cy="923330"/>
          </a:xfrm>
          <a:prstGeom prst="rect">
            <a:avLst/>
          </a:prstGeom>
          <a:blipFill>
            <a:blip r:embed="rId3" cstate="print"/>
            <a:tile tx="0" ty="0" sx="100000" sy="100000" flip="none" algn="tl"/>
          </a:blipFill>
        </p:spPr>
        <p:txBody>
          <a:bodyPr wrap="square">
            <a:spAutoFit/>
          </a:bodyPr>
          <a:lstStyle/>
          <a:p>
            <a:pPr lvl="0"/>
            <a:r>
              <a:rPr lang="zh-CN" altLang="en-US" dirty="0" smtClean="0">
                <a:solidFill>
                  <a:prstClr val="black"/>
                </a:solidFill>
              </a:rPr>
              <a:t>该指标反映企业销售质量的高低，与企业的赊销政策有关。如果企业有虚假收入，也会使该指标过低。该比率反映每元销售收入得到的现金流量净额，其数值越大越好，表明企业的收入质量越好，资金利用效果越好。</a:t>
            </a:r>
            <a:endParaRPr lang="zh-CN" altLang="en-US" dirty="0">
              <a:solidFill>
                <a:prstClr val="black"/>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每股现金流量</a:t>
            </a:r>
            <a:endParaRPr lang="zh-CN" altLang="zh-CN" sz="2800" b="1" kern="0" dirty="0" smtClean="0">
              <a:solidFill>
                <a:srgbClr val="0070C0"/>
              </a:solidFill>
              <a:latin typeface="黑体" pitchFamily="2" charset="-122"/>
            </a:endParaRPr>
          </a:p>
        </p:txBody>
      </p:sp>
      <p:sp>
        <p:nvSpPr>
          <p:cNvPr id="4" name="矩形 3"/>
          <p:cNvSpPr/>
          <p:nvPr/>
        </p:nvSpPr>
        <p:spPr>
          <a:xfrm>
            <a:off x="714348" y="3143248"/>
            <a:ext cx="3500462" cy="2862322"/>
          </a:xfrm>
          <a:prstGeom prst="rect">
            <a:avLst/>
          </a:prstGeom>
          <a:blipFill>
            <a:blip r:embed="rId2" cstate="print"/>
            <a:tile tx="0" ty="0" sx="100000" sy="100000" flip="none" algn="tl"/>
          </a:blipFill>
        </p:spPr>
        <p:txBody>
          <a:bodyPr wrap="square">
            <a:spAutoFit/>
          </a:bodyPr>
          <a:lstStyle/>
          <a:p>
            <a:r>
              <a:rPr lang="zh-CN" altLang="en-US" dirty="0" smtClean="0"/>
              <a:t>总的来说：从短期来看，每股现金流量比每股盈余更能显示从事资本性支出及支付股利的能力。每股现金流量一般比每股盈余要高，原因是公司正常营业业务所带来的净现金流量还会包括一些从利润中扣除出去，但又不影响现金流出的费用调整项目，比如折旧费等。但每股现金流量也有可能低于每股盈余。</a:t>
            </a:r>
            <a:endParaRPr lang="zh-CN" altLang="en-US" dirty="0"/>
          </a:p>
        </p:txBody>
      </p:sp>
      <p:sp>
        <p:nvSpPr>
          <p:cNvPr id="5" name="矩形 4"/>
          <p:cNvSpPr/>
          <p:nvPr/>
        </p:nvSpPr>
        <p:spPr>
          <a:xfrm>
            <a:off x="4286248" y="3143248"/>
            <a:ext cx="4572000" cy="2862322"/>
          </a:xfrm>
          <a:prstGeom prst="rect">
            <a:avLst/>
          </a:prstGeom>
          <a:blipFill>
            <a:blip r:embed="rId2" cstate="print"/>
            <a:tile tx="0" ty="0" sx="100000" sy="100000" flip="none" algn="tl"/>
          </a:blipFill>
        </p:spPr>
        <p:txBody>
          <a:bodyPr>
            <a:spAutoFit/>
          </a:bodyPr>
          <a:lstStyle/>
          <a:p>
            <a:r>
              <a:rPr lang="zh-CN" altLang="en-US" dirty="0" smtClean="0"/>
              <a:t>一般现金流量的计算不涉及权责发生制，会计假设就是几乎造不了假，如果硬要造假也容易被发现。比如虚假的合同能签出利润，但签不出现金流量。有些上市公司在以关联交易操作利润时，一般也会在现金流量方面暴露有利润而没有现金流入的现象，因此利用每股营业业务现金流量净额去分析公司的获利能力，比每股盈利更如客观，有其特有的准确性。可以说每股现金流量就是公司获利能力的质量指标。</a:t>
            </a:r>
            <a:endParaRPr lang="zh-CN" altLang="en-US" dirty="0"/>
          </a:p>
        </p:txBody>
      </p:sp>
      <p:sp>
        <p:nvSpPr>
          <p:cNvPr id="7" name="矩形 6"/>
          <p:cNvSpPr/>
          <p:nvPr/>
        </p:nvSpPr>
        <p:spPr>
          <a:xfrm>
            <a:off x="714348" y="1285860"/>
            <a:ext cx="7715304" cy="646331"/>
          </a:xfrm>
          <a:prstGeom prst="rect">
            <a:avLst/>
          </a:prstGeom>
        </p:spPr>
        <p:txBody>
          <a:bodyPr wrap="square">
            <a:spAutoFit/>
          </a:bodyPr>
          <a:lstStyle/>
          <a:p>
            <a:r>
              <a:rPr lang="zh-CN" altLang="en-US" b="1" dirty="0" smtClean="0">
                <a:solidFill>
                  <a:prstClr val="black"/>
                </a:solidFill>
              </a:rPr>
              <a:t>每股现金流量</a:t>
            </a:r>
            <a:r>
              <a:rPr lang="zh-CN" altLang="en-US" dirty="0" smtClean="0">
                <a:solidFill>
                  <a:prstClr val="black"/>
                </a:solidFill>
              </a:rPr>
              <a:t>是公司营业业务所带来的净现金流量减去优先股股利后与流通在外的普通股股数的比率。</a:t>
            </a:r>
            <a:endParaRPr lang="zh-CN" altLang="en-US" dirty="0"/>
          </a:p>
        </p:txBody>
      </p:sp>
      <p:sp>
        <p:nvSpPr>
          <p:cNvPr id="8" name="矩形 7"/>
          <p:cNvSpPr/>
          <p:nvPr/>
        </p:nvSpPr>
        <p:spPr>
          <a:xfrm>
            <a:off x="1000100" y="2071678"/>
            <a:ext cx="7000924" cy="646331"/>
          </a:xfrm>
          <a:prstGeom prst="rect">
            <a:avLst/>
          </a:prstGeom>
          <a:blipFill>
            <a:blip r:embed="rId3" cstate="print"/>
            <a:tile tx="0" ty="0" sx="100000" sy="100000" flip="none" algn="tl"/>
          </a:blipFill>
        </p:spPr>
        <p:txBody>
          <a:bodyPr wrap="square">
            <a:spAutoFit/>
          </a:bodyPr>
          <a:lstStyle/>
          <a:p>
            <a:r>
              <a:rPr lang="zh-CN" altLang="en-US" dirty="0" smtClean="0">
                <a:solidFill>
                  <a:prstClr val="black"/>
                </a:solidFill>
              </a:rPr>
              <a:t>每股现金流量 </a:t>
            </a:r>
            <a:r>
              <a:rPr lang="en-US" altLang="zh-CN" dirty="0" smtClean="0">
                <a:solidFill>
                  <a:prstClr val="black"/>
                </a:solidFill>
              </a:rPr>
              <a:t>= </a:t>
            </a:r>
            <a:r>
              <a:rPr lang="zh-CN" altLang="en-US" dirty="0" smtClean="0">
                <a:solidFill>
                  <a:prstClr val="black"/>
                </a:solidFill>
              </a:rPr>
              <a:t>（营业业务所带来的净现金流量－优先股股利）</a:t>
            </a:r>
            <a:r>
              <a:rPr lang="en-US" altLang="zh-CN" dirty="0" smtClean="0">
                <a:solidFill>
                  <a:prstClr val="black"/>
                </a:solidFill>
              </a:rPr>
              <a:t>/</a:t>
            </a:r>
            <a:r>
              <a:rPr lang="zh-CN" altLang="en-US" dirty="0" smtClean="0">
                <a:solidFill>
                  <a:prstClr val="black"/>
                </a:solidFill>
              </a:rPr>
              <a:t>流通在外的普通股股数。</a:t>
            </a:r>
            <a:endParaRPr lang="zh-CN"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全部资产现金回收率</a:t>
            </a:r>
            <a:endParaRPr lang="zh-CN" altLang="zh-CN" sz="2800" b="1" kern="0" dirty="0" smtClean="0">
              <a:solidFill>
                <a:srgbClr val="0070C0"/>
              </a:solidFill>
              <a:latin typeface="黑体" pitchFamily="2" charset="-122"/>
            </a:endParaRPr>
          </a:p>
        </p:txBody>
      </p:sp>
      <p:sp>
        <p:nvSpPr>
          <p:cNvPr id="4" name="矩形 3"/>
          <p:cNvSpPr/>
          <p:nvPr/>
        </p:nvSpPr>
        <p:spPr>
          <a:xfrm>
            <a:off x="500034" y="3071810"/>
            <a:ext cx="8001056" cy="3416320"/>
          </a:xfrm>
          <a:prstGeom prst="rect">
            <a:avLst/>
          </a:prstGeom>
          <a:blipFill>
            <a:blip r:embed="rId2" cstate="print"/>
            <a:tile tx="0" ty="0" sx="100000" sy="100000" flip="none" algn="tl"/>
          </a:blipFill>
        </p:spPr>
        <p:txBody>
          <a:bodyPr wrap="square">
            <a:spAutoFit/>
          </a:bodyPr>
          <a:lstStyle/>
          <a:p>
            <a:r>
              <a:rPr lang="zh-CN" altLang="en-US" dirty="0" smtClean="0"/>
              <a:t>        该比值越大说明资产利用效果越好，利用资产创造的现金流入越多，整个企业获取现金能力越强，经营管理水平越高。反之，则经营管理水平越低，经营者有待提高管理水平，进而提高企业的经济效益。 </a:t>
            </a:r>
          </a:p>
          <a:p>
            <a:r>
              <a:rPr lang="zh-CN" altLang="en-US" dirty="0" smtClean="0"/>
              <a:t>        把上述公式求倒数，则可以分析，全部资产用经营活动现金回收，需要的期间长短。因此，这个指标体现了企业资产回收的含义。回收期越短，说明资产获现能力越强。 </a:t>
            </a:r>
          </a:p>
          <a:p>
            <a:r>
              <a:rPr lang="zh-CN" altLang="en-US" dirty="0" smtClean="0"/>
              <a:t>　　举例说明： </a:t>
            </a:r>
          </a:p>
          <a:p>
            <a:r>
              <a:rPr lang="zh-CN" altLang="en-US" dirty="0" smtClean="0"/>
              <a:t>　　假设</a:t>
            </a:r>
            <a:r>
              <a:rPr lang="en-US" altLang="zh-CN" dirty="0" smtClean="0"/>
              <a:t>A</a:t>
            </a:r>
            <a:r>
              <a:rPr lang="zh-CN" altLang="en-US" dirty="0" smtClean="0"/>
              <a:t>公司经营活动现金净流量为</a:t>
            </a:r>
            <a:r>
              <a:rPr lang="en-US" altLang="zh-CN" dirty="0" smtClean="0"/>
              <a:t>8500</a:t>
            </a:r>
            <a:r>
              <a:rPr lang="zh-CN" altLang="en-US" dirty="0" smtClean="0"/>
              <a:t>万元，全部资产总额为</a:t>
            </a:r>
            <a:r>
              <a:rPr lang="en-US" altLang="zh-CN" dirty="0" smtClean="0"/>
              <a:t>85000</a:t>
            </a:r>
            <a:r>
              <a:rPr lang="zh-CN" altLang="en-US" dirty="0" smtClean="0"/>
              <a:t>万元，则： </a:t>
            </a:r>
          </a:p>
          <a:p>
            <a:r>
              <a:rPr lang="zh-CN" altLang="en-US" dirty="0" smtClean="0"/>
              <a:t>　　全部资产现金回收率</a:t>
            </a:r>
            <a:r>
              <a:rPr lang="en-US" altLang="zh-CN" dirty="0" smtClean="0"/>
              <a:t>=8500÷85000×100%=10% </a:t>
            </a:r>
          </a:p>
          <a:p>
            <a:r>
              <a:rPr lang="zh-CN" altLang="en-US" dirty="0" smtClean="0"/>
              <a:t>　　如果同行业平均全部资产现金回收率为</a:t>
            </a:r>
            <a:r>
              <a:rPr lang="en-US" altLang="zh-CN" dirty="0" smtClean="0"/>
              <a:t>15%</a:t>
            </a:r>
            <a:r>
              <a:rPr lang="zh-CN" altLang="en-US" dirty="0" smtClean="0"/>
              <a:t>，说明</a:t>
            </a:r>
            <a:r>
              <a:rPr lang="en-US" altLang="zh-CN" dirty="0" smtClean="0"/>
              <a:t>A</a:t>
            </a:r>
            <a:r>
              <a:rPr lang="zh-CN" altLang="en-US" dirty="0" smtClean="0"/>
              <a:t>公司资产产生现金的能力较弱。</a:t>
            </a:r>
            <a:endParaRPr lang="zh-CN" altLang="en-US" dirty="0"/>
          </a:p>
        </p:txBody>
      </p:sp>
      <p:sp>
        <p:nvSpPr>
          <p:cNvPr id="5" name="矩形 4"/>
          <p:cNvSpPr/>
          <p:nvPr/>
        </p:nvSpPr>
        <p:spPr>
          <a:xfrm>
            <a:off x="428596" y="1428736"/>
            <a:ext cx="8142315" cy="646331"/>
          </a:xfrm>
          <a:prstGeom prst="rect">
            <a:avLst/>
          </a:prstGeom>
        </p:spPr>
        <p:txBody>
          <a:bodyPr wrap="square">
            <a:spAutoFit/>
          </a:bodyPr>
          <a:lstStyle/>
          <a:p>
            <a:pPr lvl="0"/>
            <a:r>
              <a:rPr lang="zh-CN" altLang="en-US" b="1" dirty="0" smtClean="0">
                <a:solidFill>
                  <a:prstClr val="black"/>
                </a:solidFill>
              </a:rPr>
              <a:t>全部资产现金回收率</a:t>
            </a:r>
            <a:r>
              <a:rPr lang="zh-CN" altLang="en-US" dirty="0" smtClean="0">
                <a:solidFill>
                  <a:prstClr val="black"/>
                </a:solidFill>
              </a:rPr>
              <a:t>是经营现金净流量与全部资产的比率。该指标旨在考评企业全部资产产生现金的能力。</a:t>
            </a:r>
          </a:p>
        </p:txBody>
      </p:sp>
      <p:sp>
        <p:nvSpPr>
          <p:cNvPr id="7" name="矩形 6"/>
          <p:cNvSpPr/>
          <p:nvPr/>
        </p:nvSpPr>
        <p:spPr>
          <a:xfrm>
            <a:off x="928662" y="2285992"/>
            <a:ext cx="7143800" cy="646331"/>
          </a:xfrm>
          <a:prstGeom prst="rect">
            <a:avLst/>
          </a:prstGeom>
          <a:blipFill>
            <a:blip r:embed="rId3" cstate="print"/>
            <a:tile tx="0" ty="0" sx="100000" sy="100000" flip="none" algn="tl"/>
          </a:blipFill>
        </p:spPr>
        <p:txBody>
          <a:bodyPr wrap="square">
            <a:spAutoFit/>
          </a:bodyPr>
          <a:lstStyle/>
          <a:p>
            <a:pPr lvl="0"/>
            <a:r>
              <a:rPr lang="zh-CN" altLang="en-US" dirty="0" smtClean="0">
                <a:solidFill>
                  <a:prstClr val="black"/>
                </a:solidFill>
              </a:rPr>
              <a:t>全部资产现金回收率</a:t>
            </a:r>
            <a:r>
              <a:rPr lang="en-US" altLang="zh-CN" dirty="0" smtClean="0">
                <a:solidFill>
                  <a:prstClr val="black"/>
                </a:solidFill>
              </a:rPr>
              <a:t>=</a:t>
            </a:r>
            <a:r>
              <a:rPr lang="zh-CN" altLang="en-US" dirty="0" smtClean="0">
                <a:solidFill>
                  <a:prstClr val="black"/>
                </a:solidFill>
              </a:rPr>
              <a:t>经营活动现金净流量</a:t>
            </a:r>
            <a:r>
              <a:rPr lang="en-US" altLang="zh-CN" dirty="0" smtClean="0">
                <a:solidFill>
                  <a:prstClr val="black"/>
                </a:solidFill>
              </a:rPr>
              <a:t>/</a:t>
            </a:r>
            <a:r>
              <a:rPr lang="zh-CN" altLang="en-US" dirty="0" smtClean="0">
                <a:solidFill>
                  <a:prstClr val="black"/>
                </a:solidFill>
              </a:rPr>
              <a:t>平均资产总额</a:t>
            </a:r>
            <a:r>
              <a:rPr lang="en-US" altLang="zh-CN" dirty="0" smtClean="0">
                <a:solidFill>
                  <a:prstClr val="black"/>
                </a:solidFill>
              </a:rPr>
              <a:t>×100% </a:t>
            </a:r>
          </a:p>
          <a:p>
            <a:pPr lvl="0"/>
            <a:r>
              <a:rPr lang="zh-CN" altLang="en-US" dirty="0" smtClean="0">
                <a:solidFill>
                  <a:prstClr val="black"/>
                </a:solidFill>
              </a:rPr>
              <a:t>　　其中平均资产总额</a:t>
            </a:r>
            <a:r>
              <a:rPr lang="en-US" altLang="zh-CN" dirty="0" smtClean="0">
                <a:solidFill>
                  <a:prstClr val="black"/>
                </a:solidFill>
              </a:rPr>
              <a:t>=</a:t>
            </a:r>
            <a:r>
              <a:rPr lang="zh-CN" altLang="en-US" dirty="0" smtClean="0">
                <a:solidFill>
                  <a:prstClr val="black"/>
                </a:solidFill>
              </a:rPr>
              <a:t>（期初资产总额</a:t>
            </a:r>
            <a:r>
              <a:rPr lang="en-US" altLang="zh-CN" dirty="0" smtClean="0">
                <a:solidFill>
                  <a:prstClr val="black"/>
                </a:solidFill>
              </a:rPr>
              <a:t>+</a:t>
            </a:r>
            <a:r>
              <a:rPr lang="zh-CN" altLang="en-US" dirty="0" smtClean="0">
                <a:solidFill>
                  <a:prstClr val="black"/>
                </a:solidFill>
              </a:rPr>
              <a:t>期末资产总额）</a:t>
            </a:r>
            <a:r>
              <a:rPr lang="en-US" altLang="zh-CN" dirty="0" smtClean="0">
                <a:solidFill>
                  <a:prstClr val="black"/>
                </a:solidFill>
              </a:rPr>
              <a:t>/2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现金满足投资比率</a:t>
            </a:r>
            <a:endParaRPr lang="zh-CN" altLang="zh-CN" sz="2800" b="1" kern="0" dirty="0" smtClean="0">
              <a:solidFill>
                <a:srgbClr val="0070C0"/>
              </a:solidFill>
              <a:latin typeface="黑体" pitchFamily="2" charset="-122"/>
            </a:endParaRPr>
          </a:p>
        </p:txBody>
      </p:sp>
      <p:sp>
        <p:nvSpPr>
          <p:cNvPr id="4" name="矩形 3"/>
          <p:cNvSpPr/>
          <p:nvPr/>
        </p:nvSpPr>
        <p:spPr>
          <a:xfrm>
            <a:off x="357158" y="3286124"/>
            <a:ext cx="8501122" cy="2585323"/>
          </a:xfrm>
          <a:prstGeom prst="rect">
            <a:avLst/>
          </a:prstGeom>
          <a:blipFill>
            <a:blip r:embed="rId2" cstate="print"/>
            <a:tile tx="0" ty="0" sx="100000" sy="100000" flip="none" algn="tl"/>
          </a:blipFill>
        </p:spPr>
        <p:txBody>
          <a:bodyPr wrap="square">
            <a:spAutoFit/>
          </a:bodyPr>
          <a:lstStyle/>
          <a:p>
            <a:r>
              <a:rPr lang="zh-CN" altLang="en-US" dirty="0" smtClean="0"/>
              <a:t>　　为了避免重复性及不确定性活动对现金流量所产生的影响，通常是以</a:t>
            </a:r>
            <a:r>
              <a:rPr lang="en-US" altLang="zh-CN" dirty="0" smtClean="0"/>
              <a:t>3</a:t>
            </a:r>
            <a:r>
              <a:rPr lang="zh-CN" altLang="en-US" dirty="0" smtClean="0"/>
              <a:t>到</a:t>
            </a:r>
            <a:r>
              <a:rPr lang="en-US" altLang="zh-CN" dirty="0" smtClean="0"/>
              <a:t>5</a:t>
            </a:r>
            <a:r>
              <a:rPr lang="zh-CN" altLang="en-US" dirty="0" smtClean="0"/>
              <a:t>年的决数为计算单位，可以剔除周期性和随机性影响，得出更有意义的结论。计算某一年的现金满足投资比率，不一定能说明问题。 </a:t>
            </a:r>
          </a:p>
          <a:p>
            <a:r>
              <a:rPr lang="zh-CN" altLang="en-US" dirty="0" smtClean="0"/>
              <a:t>        该比率越大，说明企业资金自给率越高，企业发展能力越强。如果现金满足投资比率大于或等于</a:t>
            </a:r>
            <a:r>
              <a:rPr lang="en-US" altLang="zh-CN" dirty="0" smtClean="0"/>
              <a:t>1</a:t>
            </a:r>
            <a:r>
              <a:rPr lang="zh-CN" altLang="en-US" dirty="0" smtClean="0"/>
              <a:t>，表明企业经营活动所形成的现金流量足以应付各项资本性支、存货增加和现金股利的需要，不需要对外筹资；若该比率小于</a:t>
            </a:r>
            <a:r>
              <a:rPr lang="en-US" altLang="zh-CN" dirty="0" smtClean="0"/>
              <a:t>1</a:t>
            </a:r>
            <a:r>
              <a:rPr lang="zh-CN" altLang="en-US" dirty="0" smtClean="0"/>
              <a:t>，说明企业来自经营活动的现金不足以供应目前营运规模和支付现金股利的需要，不足的部分需要靠外部筹资补充。如果一个企业的现金满足投递比率长期小于</a:t>
            </a:r>
            <a:r>
              <a:rPr lang="en-US" altLang="zh-CN" dirty="0" smtClean="0"/>
              <a:t>1</a:t>
            </a:r>
            <a:r>
              <a:rPr lang="zh-CN" altLang="en-US" dirty="0" smtClean="0"/>
              <a:t>，则其理财政策没有可持续性。</a:t>
            </a:r>
            <a:endParaRPr lang="zh-CN" altLang="en-US" dirty="0"/>
          </a:p>
        </p:txBody>
      </p:sp>
      <p:sp>
        <p:nvSpPr>
          <p:cNvPr id="5" name="矩形 4"/>
          <p:cNvSpPr/>
          <p:nvPr/>
        </p:nvSpPr>
        <p:spPr>
          <a:xfrm>
            <a:off x="714348" y="1214422"/>
            <a:ext cx="7578753" cy="923330"/>
          </a:xfrm>
          <a:prstGeom prst="rect">
            <a:avLst/>
          </a:prstGeom>
        </p:spPr>
        <p:txBody>
          <a:bodyPr wrap="square">
            <a:spAutoFit/>
          </a:bodyPr>
          <a:lstStyle/>
          <a:p>
            <a:pPr lvl="0"/>
            <a:r>
              <a:rPr lang="zh-CN" altLang="en-US" b="1" dirty="0" smtClean="0">
                <a:solidFill>
                  <a:prstClr val="black"/>
                </a:solidFill>
              </a:rPr>
              <a:t>现金满足投资比率</a:t>
            </a:r>
            <a:r>
              <a:rPr lang="zh-CN" altLang="en-US" dirty="0" smtClean="0">
                <a:solidFill>
                  <a:prstClr val="black"/>
                </a:solidFill>
              </a:rPr>
              <a:t>是指经营活动现金流量与资本支出、存货购置及发放现金股利的比率，它反映经营活动现金满足主要现金需求的程度，用于衡量企业维持或扩大生产经营规模的能力。</a:t>
            </a:r>
          </a:p>
        </p:txBody>
      </p:sp>
      <p:sp>
        <p:nvSpPr>
          <p:cNvPr id="7" name="矩形 6"/>
          <p:cNvSpPr/>
          <p:nvPr/>
        </p:nvSpPr>
        <p:spPr>
          <a:xfrm>
            <a:off x="1142976" y="2285992"/>
            <a:ext cx="6929486" cy="646331"/>
          </a:xfrm>
          <a:prstGeom prst="rect">
            <a:avLst/>
          </a:prstGeom>
          <a:blipFill>
            <a:blip r:embed="rId3" cstate="print"/>
            <a:tile tx="0" ty="0" sx="100000" sy="100000" flip="none" algn="tl"/>
          </a:blipFill>
        </p:spPr>
        <p:txBody>
          <a:bodyPr wrap="square">
            <a:spAutoFit/>
          </a:bodyPr>
          <a:lstStyle/>
          <a:p>
            <a:r>
              <a:rPr lang="zh-CN" altLang="en-US" dirty="0" smtClean="0">
                <a:solidFill>
                  <a:prstClr val="black"/>
                </a:solidFill>
              </a:rPr>
              <a:t>现金满足投资比率</a:t>
            </a:r>
            <a:r>
              <a:rPr lang="en-US" altLang="zh-CN" dirty="0" smtClean="0">
                <a:solidFill>
                  <a:prstClr val="black"/>
                </a:solidFill>
              </a:rPr>
              <a:t>=</a:t>
            </a:r>
            <a:r>
              <a:rPr lang="zh-CN" altLang="en-US" dirty="0" smtClean="0">
                <a:solidFill>
                  <a:prstClr val="black"/>
                </a:solidFill>
              </a:rPr>
              <a:t>近</a:t>
            </a:r>
            <a:r>
              <a:rPr lang="en-US" altLang="zh-CN" dirty="0" smtClean="0">
                <a:solidFill>
                  <a:prstClr val="black"/>
                </a:solidFill>
              </a:rPr>
              <a:t>5</a:t>
            </a:r>
            <a:r>
              <a:rPr lang="zh-CN" altLang="en-US" dirty="0" smtClean="0">
                <a:solidFill>
                  <a:prstClr val="black"/>
                </a:solidFill>
              </a:rPr>
              <a:t>年经营活动现金净流量</a:t>
            </a:r>
            <a:r>
              <a:rPr lang="en-US" altLang="zh-CN" dirty="0" smtClean="0">
                <a:solidFill>
                  <a:prstClr val="black"/>
                </a:solidFill>
              </a:rPr>
              <a:t>/</a:t>
            </a:r>
            <a:r>
              <a:rPr lang="zh-CN" altLang="en-US" dirty="0" smtClean="0">
                <a:solidFill>
                  <a:prstClr val="black"/>
                </a:solidFill>
              </a:rPr>
              <a:t>（近</a:t>
            </a:r>
            <a:r>
              <a:rPr lang="en-US" altLang="zh-CN" dirty="0" smtClean="0">
                <a:solidFill>
                  <a:prstClr val="black"/>
                </a:solidFill>
              </a:rPr>
              <a:t>5</a:t>
            </a:r>
            <a:r>
              <a:rPr lang="zh-CN" altLang="en-US" dirty="0" smtClean="0">
                <a:solidFill>
                  <a:prstClr val="black"/>
                </a:solidFill>
              </a:rPr>
              <a:t>年平均资本支出</a:t>
            </a:r>
            <a:r>
              <a:rPr lang="en-US" altLang="zh-CN" dirty="0" smtClean="0">
                <a:solidFill>
                  <a:prstClr val="black"/>
                </a:solidFill>
              </a:rPr>
              <a:t>+</a:t>
            </a:r>
            <a:r>
              <a:rPr lang="zh-CN" altLang="en-US" dirty="0" smtClean="0">
                <a:solidFill>
                  <a:prstClr val="black"/>
                </a:solidFill>
              </a:rPr>
              <a:t>近</a:t>
            </a:r>
            <a:r>
              <a:rPr lang="en-US" altLang="zh-CN" dirty="0" smtClean="0">
                <a:solidFill>
                  <a:prstClr val="black"/>
                </a:solidFill>
              </a:rPr>
              <a:t>5</a:t>
            </a:r>
            <a:r>
              <a:rPr lang="zh-CN" altLang="en-US" dirty="0" smtClean="0">
                <a:solidFill>
                  <a:prstClr val="black"/>
                </a:solidFill>
              </a:rPr>
              <a:t>年存货平均增加</a:t>
            </a:r>
            <a:r>
              <a:rPr lang="en-US" altLang="zh-CN" dirty="0" smtClean="0">
                <a:solidFill>
                  <a:prstClr val="black"/>
                </a:solidFill>
              </a:rPr>
              <a:t>+</a:t>
            </a:r>
            <a:r>
              <a:rPr lang="zh-CN" altLang="en-US" dirty="0" smtClean="0">
                <a:solidFill>
                  <a:prstClr val="black"/>
                </a:solidFill>
              </a:rPr>
              <a:t>近</a:t>
            </a:r>
            <a:r>
              <a:rPr lang="en-US" altLang="zh-CN" dirty="0" smtClean="0">
                <a:solidFill>
                  <a:prstClr val="black"/>
                </a:solidFill>
              </a:rPr>
              <a:t>5</a:t>
            </a:r>
            <a:r>
              <a:rPr lang="zh-CN" altLang="en-US" dirty="0" smtClean="0">
                <a:solidFill>
                  <a:prstClr val="black"/>
                </a:solidFill>
              </a:rPr>
              <a:t>年平均现金股利） </a:t>
            </a:r>
            <a:endParaRPr lang="zh-CN"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现金股利保障倍数</a:t>
            </a:r>
            <a:endParaRPr lang="zh-CN" altLang="zh-CN" sz="2800" b="1" kern="0" dirty="0" smtClean="0">
              <a:solidFill>
                <a:srgbClr val="0070C0"/>
              </a:solidFill>
              <a:latin typeface="黑体" pitchFamily="2" charset="-122"/>
            </a:endParaRPr>
          </a:p>
        </p:txBody>
      </p:sp>
      <p:sp>
        <p:nvSpPr>
          <p:cNvPr id="4" name="矩形 3"/>
          <p:cNvSpPr/>
          <p:nvPr/>
        </p:nvSpPr>
        <p:spPr>
          <a:xfrm>
            <a:off x="857224" y="3143248"/>
            <a:ext cx="7429552" cy="2286016"/>
          </a:xfrm>
          <a:prstGeom prst="rect">
            <a:avLst/>
          </a:prstGeom>
          <a:blipFill>
            <a:blip r:embed="rId2" cstate="print"/>
            <a:tile tx="0" ty="0" sx="100000" sy="100000" flip="none" algn="tl"/>
          </a:blipFill>
        </p:spPr>
        <p:txBody>
          <a:bodyPr wrap="square">
            <a:spAutoFit/>
          </a:bodyPr>
          <a:lstStyle/>
          <a:p>
            <a:r>
              <a:rPr lang="zh-CN" altLang="en-US" dirty="0" smtClean="0"/>
              <a:t>        该指标属于财务弹性分析比率，表明企业用年度正常经营活动所产生的现金净流量来支付股利的能力，比率越大，表明企业支付股利的现金越充足，企业支付现金股利的能力也就越强。 </a:t>
            </a:r>
          </a:p>
          <a:p>
            <a:r>
              <a:rPr lang="zh-CN" altLang="en-US" dirty="0" smtClean="0"/>
              <a:t>　　该指标还体现支付股利的现金来源及其可靠程度，是对传统的股利支付率的修正和补充。由于股利发放与公司的股利政策有关，因此，该指标对财务分析只起参考作用。我国很多公司（尤其是</a:t>
            </a:r>
            <a:r>
              <a:rPr lang="en-US" altLang="zh-CN" dirty="0" smtClean="0"/>
              <a:t>ST</a:t>
            </a:r>
            <a:r>
              <a:rPr lang="zh-CN" altLang="en-US" dirty="0" smtClean="0"/>
              <a:t>公司）根本不支付现金股利，导致这一指标的分母为零，所以在预测我国上市公司财务危机时该指标可不作考虑。</a:t>
            </a:r>
            <a:endParaRPr lang="zh-CN" altLang="en-US" dirty="0"/>
          </a:p>
        </p:txBody>
      </p:sp>
      <p:sp>
        <p:nvSpPr>
          <p:cNvPr id="5" name="矩形 4"/>
          <p:cNvSpPr/>
          <p:nvPr/>
        </p:nvSpPr>
        <p:spPr>
          <a:xfrm>
            <a:off x="428596" y="1357298"/>
            <a:ext cx="8372805" cy="369332"/>
          </a:xfrm>
          <a:prstGeom prst="rect">
            <a:avLst/>
          </a:prstGeom>
        </p:spPr>
        <p:txBody>
          <a:bodyPr wrap="none">
            <a:spAutoFit/>
          </a:bodyPr>
          <a:lstStyle/>
          <a:p>
            <a:r>
              <a:rPr lang="zh-CN" altLang="en-US" b="1" dirty="0" smtClean="0">
                <a:solidFill>
                  <a:prstClr val="black"/>
                </a:solidFill>
              </a:rPr>
              <a:t>现金股利保障倍数</a:t>
            </a:r>
            <a:r>
              <a:rPr lang="zh-CN" altLang="en-US" dirty="0" smtClean="0">
                <a:solidFill>
                  <a:prstClr val="black"/>
                </a:solidFill>
              </a:rPr>
              <a:t>是指经营活动产生的现金净流量与拟支付的现金股利的比率。 </a:t>
            </a:r>
            <a:endParaRPr lang="zh-CN" altLang="en-US" dirty="0"/>
          </a:p>
        </p:txBody>
      </p:sp>
      <p:sp>
        <p:nvSpPr>
          <p:cNvPr id="7" name="矩形 6"/>
          <p:cNvSpPr/>
          <p:nvPr/>
        </p:nvSpPr>
        <p:spPr>
          <a:xfrm>
            <a:off x="1500166" y="2071678"/>
            <a:ext cx="5929354" cy="646331"/>
          </a:xfrm>
          <a:prstGeom prst="rect">
            <a:avLst/>
          </a:prstGeom>
          <a:blipFill>
            <a:blip r:embed="rId3" cstate="print"/>
            <a:tile tx="0" ty="0" sx="100000" sy="100000" flip="none" algn="tl"/>
          </a:blipFill>
        </p:spPr>
        <p:txBody>
          <a:bodyPr wrap="square">
            <a:spAutoFit/>
          </a:bodyPr>
          <a:lstStyle/>
          <a:p>
            <a:pPr lvl="0"/>
            <a:r>
              <a:rPr lang="zh-CN" altLang="en-US" dirty="0" smtClean="0">
                <a:solidFill>
                  <a:prstClr val="black"/>
                </a:solidFill>
              </a:rPr>
              <a:t>现金股利保障倍数</a:t>
            </a:r>
            <a:r>
              <a:rPr lang="en-US" altLang="zh-CN" dirty="0" smtClean="0">
                <a:solidFill>
                  <a:prstClr val="black"/>
                </a:solidFill>
              </a:rPr>
              <a:t>=</a:t>
            </a:r>
            <a:r>
              <a:rPr lang="zh-CN" altLang="en-US" dirty="0" smtClean="0">
                <a:solidFill>
                  <a:prstClr val="black"/>
                </a:solidFill>
              </a:rPr>
              <a:t>每股营业现金流量 </a:t>
            </a:r>
            <a:r>
              <a:rPr lang="en-US" altLang="zh-CN" dirty="0" smtClean="0">
                <a:solidFill>
                  <a:prstClr val="black"/>
                </a:solidFill>
              </a:rPr>
              <a:t>/ </a:t>
            </a:r>
            <a:r>
              <a:rPr lang="zh-CN" altLang="en-US" dirty="0" smtClean="0">
                <a:solidFill>
                  <a:prstClr val="black"/>
                </a:solidFill>
              </a:rPr>
              <a:t>每股现金股利 </a:t>
            </a:r>
          </a:p>
          <a:p>
            <a:pPr lvl="0"/>
            <a:r>
              <a:rPr lang="zh-CN" altLang="en-US" dirty="0" smtClean="0">
                <a:solidFill>
                  <a:prstClr val="black"/>
                </a:solidFill>
              </a:rPr>
              <a:t>　　</a:t>
            </a:r>
            <a:r>
              <a:rPr lang="en-US" altLang="zh-CN" dirty="0" smtClean="0">
                <a:solidFill>
                  <a:prstClr val="black"/>
                </a:solidFill>
              </a:rPr>
              <a:t>=</a:t>
            </a:r>
            <a:r>
              <a:rPr lang="zh-CN" altLang="en-US" dirty="0" smtClean="0">
                <a:solidFill>
                  <a:prstClr val="black"/>
                </a:solidFill>
              </a:rPr>
              <a:t>经营活动现金净流量 </a:t>
            </a:r>
            <a:r>
              <a:rPr lang="en-US" altLang="zh-CN" dirty="0" smtClean="0">
                <a:solidFill>
                  <a:prstClr val="black"/>
                </a:solidFill>
              </a:rPr>
              <a:t>/ </a:t>
            </a:r>
            <a:r>
              <a:rPr lang="zh-CN" altLang="en-US" dirty="0" smtClean="0">
                <a:solidFill>
                  <a:prstClr val="black"/>
                </a:solidFill>
              </a:rPr>
              <a:t>现金股利 </a:t>
            </a:r>
            <a:endParaRPr lang="zh-CN" alt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58722" name="Rectangle 2"/>
          <p:cNvSpPr>
            <a:spLocks noGrp="1" noChangeArrowheads="1"/>
          </p:cNvSpPr>
          <p:nvPr>
            <p:ph type="title"/>
          </p:nvPr>
        </p:nvSpPr>
        <p:spPr>
          <a:xfrm>
            <a:off x="428596" y="285728"/>
            <a:ext cx="8229600" cy="1143000"/>
          </a:xfrm>
        </p:spPr>
        <p:txBody>
          <a:bodyPr>
            <a:normAutofit/>
          </a:bodyPr>
          <a:lstStyle/>
          <a:p>
            <a:pPr algn="l"/>
            <a:r>
              <a:rPr lang="zh-CN" altLang="en-US" sz="3600" b="1" kern="0" dirty="0" smtClean="0">
                <a:solidFill>
                  <a:srgbClr val="0070C0"/>
                </a:solidFill>
                <a:latin typeface="黑体" pitchFamily="2" charset="-122"/>
              </a:rPr>
              <a:t>财务分析指标</a:t>
            </a:r>
            <a:r>
              <a:rPr lang="en-US" altLang="zh-CN" sz="3600" b="1" kern="0" dirty="0" smtClean="0">
                <a:solidFill>
                  <a:srgbClr val="0070C0"/>
                </a:solidFill>
                <a:latin typeface="黑体" pitchFamily="2" charset="-122"/>
              </a:rPr>
              <a:t>-</a:t>
            </a:r>
            <a:r>
              <a:rPr lang="zh-CN" altLang="en-US" sz="2800" b="1" kern="0" dirty="0" smtClean="0">
                <a:solidFill>
                  <a:srgbClr val="0070C0"/>
                </a:solidFill>
                <a:latin typeface="黑体" pitchFamily="2" charset="-122"/>
              </a:rPr>
              <a:t>现金营运指数</a:t>
            </a:r>
            <a:endParaRPr lang="zh-CN" altLang="zh-CN" sz="2800" b="1" kern="0" dirty="0" smtClean="0">
              <a:solidFill>
                <a:srgbClr val="0070C0"/>
              </a:solidFill>
              <a:latin typeface="黑体" pitchFamily="2" charset="-122"/>
            </a:endParaRPr>
          </a:p>
        </p:txBody>
      </p:sp>
      <p:sp>
        <p:nvSpPr>
          <p:cNvPr id="4" name="矩形 3"/>
          <p:cNvSpPr/>
          <p:nvPr/>
        </p:nvSpPr>
        <p:spPr>
          <a:xfrm>
            <a:off x="642910" y="1285860"/>
            <a:ext cx="7715304" cy="923330"/>
          </a:xfrm>
          <a:prstGeom prst="rect">
            <a:avLst/>
          </a:prstGeom>
        </p:spPr>
        <p:txBody>
          <a:bodyPr wrap="square">
            <a:spAutoFit/>
          </a:bodyPr>
          <a:lstStyle/>
          <a:p>
            <a:r>
              <a:rPr lang="zh-CN" altLang="en-US" dirty="0" smtClean="0"/>
              <a:t>　现金营运指数是指经营现金流量与经营所得现金的比值。经营所得现金等于经营净收益加上各项折旧、减值准备等非付现费用，经营现金流量等于经营所得现金减去应收账款、存货等经营性营运资产净增加。 </a:t>
            </a:r>
          </a:p>
        </p:txBody>
      </p:sp>
      <p:sp>
        <p:nvSpPr>
          <p:cNvPr id="5" name="矩形 4"/>
          <p:cNvSpPr/>
          <p:nvPr/>
        </p:nvSpPr>
        <p:spPr>
          <a:xfrm>
            <a:off x="714348" y="2428868"/>
            <a:ext cx="7643866" cy="1477328"/>
          </a:xfrm>
          <a:prstGeom prst="rect">
            <a:avLst/>
          </a:prstGeom>
          <a:blipFill>
            <a:blip r:embed="rId2" cstate="print"/>
            <a:tile tx="0" ty="0" sx="100000" sy="100000" flip="none" algn="tl"/>
          </a:blipFill>
        </p:spPr>
        <p:txBody>
          <a:bodyPr wrap="square">
            <a:spAutoFit/>
          </a:bodyPr>
          <a:lstStyle/>
          <a:p>
            <a:r>
              <a:rPr lang="zh-CN" altLang="en-US" dirty="0" smtClean="0"/>
              <a:t>现金营运指数</a:t>
            </a:r>
            <a:r>
              <a:rPr lang="en-US" altLang="zh-CN" dirty="0" smtClean="0"/>
              <a:t>=</a:t>
            </a:r>
            <a:r>
              <a:rPr lang="zh-CN" altLang="en-US" dirty="0" smtClean="0"/>
              <a:t>经营现金净流量</a:t>
            </a:r>
            <a:r>
              <a:rPr lang="en-US" altLang="zh-CN" dirty="0" smtClean="0"/>
              <a:t>÷</a:t>
            </a:r>
            <a:r>
              <a:rPr lang="zh-CN" altLang="en-US" dirty="0" smtClean="0"/>
              <a:t>经营现金毛流量 </a:t>
            </a:r>
            <a:r>
              <a:rPr lang="en-US" altLang="zh-CN" dirty="0" smtClean="0"/>
              <a:t>= (</a:t>
            </a:r>
            <a:r>
              <a:rPr lang="zh-CN" altLang="en-US" dirty="0" smtClean="0"/>
              <a:t>经营所得现金一经营性营运资产净增加</a:t>
            </a:r>
            <a:r>
              <a:rPr lang="en-US" altLang="zh-CN" dirty="0" smtClean="0"/>
              <a:t>)÷</a:t>
            </a:r>
            <a:r>
              <a:rPr lang="zh-CN" altLang="en-US" dirty="0" smtClean="0"/>
              <a:t>经营所得现金 </a:t>
            </a:r>
          </a:p>
          <a:p>
            <a:r>
              <a:rPr lang="zh-CN" altLang="en-US" dirty="0" smtClean="0"/>
              <a:t>经营现金净流量</a:t>
            </a:r>
            <a:r>
              <a:rPr lang="en-US" altLang="zh-CN" dirty="0" smtClean="0"/>
              <a:t>=</a:t>
            </a:r>
            <a:r>
              <a:rPr lang="zh-CN" altLang="en-US" dirty="0" smtClean="0"/>
              <a:t>净收益</a:t>
            </a:r>
            <a:r>
              <a:rPr lang="en-US" altLang="zh-CN" dirty="0" smtClean="0"/>
              <a:t>+</a:t>
            </a:r>
            <a:r>
              <a:rPr lang="zh-CN" altLang="en-US" dirty="0" smtClean="0"/>
              <a:t>非经营活动税后净损失 </a:t>
            </a:r>
            <a:r>
              <a:rPr lang="en-US" altLang="zh-CN" dirty="0" smtClean="0"/>
              <a:t>(</a:t>
            </a:r>
            <a:r>
              <a:rPr lang="zh-CN" altLang="en-US" dirty="0" smtClean="0"/>
              <a:t>减净收益</a:t>
            </a:r>
            <a:r>
              <a:rPr lang="en-US" altLang="zh-CN" dirty="0" smtClean="0"/>
              <a:t>)+ </a:t>
            </a:r>
            <a:r>
              <a:rPr lang="zh-CN" altLang="en-US" dirty="0" smtClean="0"/>
              <a:t>折旧、摊销</a:t>
            </a:r>
            <a:r>
              <a:rPr lang="en-US" altLang="zh-CN" dirty="0" smtClean="0"/>
              <a:t>+</a:t>
            </a:r>
            <a:r>
              <a:rPr lang="zh-CN" altLang="en-US" dirty="0" smtClean="0"/>
              <a:t>营运资本净减少</a:t>
            </a:r>
            <a:r>
              <a:rPr lang="en-US" altLang="zh-CN" dirty="0" smtClean="0"/>
              <a:t>(</a:t>
            </a:r>
            <a:r>
              <a:rPr lang="zh-CN" altLang="en-US" dirty="0" smtClean="0"/>
              <a:t>减净增加</a:t>
            </a:r>
            <a:r>
              <a:rPr lang="en-US" altLang="zh-CN" dirty="0" smtClean="0"/>
              <a:t>) </a:t>
            </a:r>
          </a:p>
          <a:p>
            <a:r>
              <a:rPr lang="zh-CN" altLang="en-US" dirty="0" smtClean="0"/>
              <a:t>经营所得现金是经营净收益与非付现费用之和。 </a:t>
            </a:r>
            <a:endParaRPr lang="zh-CN" altLang="en-US" dirty="0"/>
          </a:p>
        </p:txBody>
      </p:sp>
      <p:sp>
        <p:nvSpPr>
          <p:cNvPr id="7" name="矩形 6"/>
          <p:cNvSpPr/>
          <p:nvPr/>
        </p:nvSpPr>
        <p:spPr>
          <a:xfrm>
            <a:off x="714348" y="4357694"/>
            <a:ext cx="7929618" cy="1477328"/>
          </a:xfrm>
          <a:prstGeom prst="rect">
            <a:avLst/>
          </a:prstGeom>
          <a:blipFill>
            <a:blip r:embed="rId3" cstate="print"/>
            <a:tile tx="0" ty="0" sx="100000" sy="100000" flip="none" algn="tl"/>
          </a:blipFill>
        </p:spPr>
        <p:txBody>
          <a:bodyPr wrap="square">
            <a:spAutoFit/>
          </a:bodyPr>
          <a:lstStyle/>
          <a:p>
            <a:r>
              <a:rPr lang="zh-CN" altLang="en-US" dirty="0" smtClean="0"/>
              <a:t>现金营运指数是反映企业现金回收质量、衡量现金风险的指标。理想的现金营运指数应为</a:t>
            </a:r>
            <a:r>
              <a:rPr lang="en-US" altLang="zh-CN" dirty="0" smtClean="0"/>
              <a:t>1</a:t>
            </a:r>
            <a:r>
              <a:rPr lang="zh-CN" altLang="en-US" dirty="0" smtClean="0"/>
              <a:t>，小于</a:t>
            </a:r>
            <a:r>
              <a:rPr lang="en-US" altLang="zh-CN" dirty="0" smtClean="0"/>
              <a:t>1</a:t>
            </a:r>
            <a:r>
              <a:rPr lang="zh-CN" altLang="en-US" dirty="0" smtClean="0"/>
              <a:t>的现金营运指数反映了公司部分收益没有取得现金，而是停留在实物或债权形态，而实物或债权资产的风险远大于现金。现金营运指数越小，以实物或债权形式存在的收益占总收益的比重越大，收益质量越差。</a:t>
            </a:r>
            <a:endParaRPr lang="zh-CN"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357158" y="500042"/>
            <a:ext cx="5688013" cy="579438"/>
          </a:xfrm>
        </p:spPr>
        <p:txBody>
          <a:bodyPr>
            <a:noAutofit/>
          </a:bodyPr>
          <a:lstStyle/>
          <a:p>
            <a:pPr algn="l" eaLnBrk="1" hangingPunct="1"/>
            <a:r>
              <a:rPr lang="zh-CN" sz="3600" b="1" dirty="0" smtClean="0">
                <a:solidFill>
                  <a:srgbClr val="0070C0"/>
                </a:solidFill>
              </a:rPr>
              <a:t>企业业绩评价方法</a:t>
            </a:r>
          </a:p>
        </p:txBody>
      </p:sp>
      <p:sp>
        <p:nvSpPr>
          <p:cNvPr id="32771" name="Rectangle 3"/>
          <p:cNvSpPr>
            <a:spLocks noGrp="1" noChangeArrowheads="1"/>
          </p:cNvSpPr>
          <p:nvPr>
            <p:ph idx="1"/>
          </p:nvPr>
        </p:nvSpPr>
        <p:spPr>
          <a:xfrm>
            <a:off x="428596" y="1500174"/>
            <a:ext cx="8135938" cy="3744913"/>
          </a:xfrm>
        </p:spPr>
        <p:txBody>
          <a:bodyPr/>
          <a:lstStyle/>
          <a:p>
            <a:pPr eaLnBrk="1" hangingPunct="1"/>
            <a:r>
              <a:rPr lang="zh-CN" dirty="0" smtClean="0"/>
              <a:t>企业业绩评价方法很多，这里</a:t>
            </a:r>
            <a:r>
              <a:rPr lang="zh-CN" altLang="en-US" dirty="0" smtClean="0"/>
              <a:t>简要介绍</a:t>
            </a:r>
            <a:r>
              <a:rPr lang="zh-CN" dirty="0" smtClean="0"/>
              <a:t>杜邦分析</a:t>
            </a:r>
            <a:r>
              <a:rPr lang="zh-CN" altLang="en-US" dirty="0" smtClean="0"/>
              <a:t>法。</a:t>
            </a:r>
            <a:endParaRPr lang="en-US" altLang="zh-CN" dirty="0" smtClean="0"/>
          </a:p>
          <a:p>
            <a:pPr eaLnBrk="1" hangingPunct="1"/>
            <a:endParaRPr lang="zh-CN" dirty="0" smtClean="0"/>
          </a:p>
          <a:p>
            <a:pPr eaLnBrk="1" hangingPunct="1"/>
            <a:r>
              <a:rPr lang="zh-CN" dirty="0" smtClean="0"/>
              <a:t>◆杜邦分析法</a:t>
            </a:r>
          </a:p>
          <a:p>
            <a:pPr eaLnBrk="1" hangingPunct="1"/>
            <a:endParaRPr lang="zh-CN" altLang="zh-CN" dirty="0" smtClean="0"/>
          </a:p>
          <a:p>
            <a:pPr eaLnBrk="1" hangingPunct="1"/>
            <a:r>
              <a:rPr lang="zh-CN" altLang="zh-CN" dirty="0" smtClean="0"/>
              <a:t> </a:t>
            </a:r>
            <a:r>
              <a:rPr lang="zh-CN" sz="2400" dirty="0" smtClean="0"/>
              <a:t>净资产收益率＝销售净利率</a:t>
            </a:r>
            <a:r>
              <a:rPr lang="zh-CN" altLang="zh-CN" sz="2400" dirty="0" smtClean="0"/>
              <a:t>×</a:t>
            </a:r>
            <a:r>
              <a:rPr lang="zh-CN" sz="2400" dirty="0" smtClean="0"/>
              <a:t>总资产收益率</a:t>
            </a:r>
            <a:r>
              <a:rPr lang="zh-CN" altLang="zh-CN" sz="2400" dirty="0" smtClean="0"/>
              <a:t>×</a:t>
            </a:r>
            <a:r>
              <a:rPr lang="zh-CN" sz="2400" dirty="0" smtClean="0"/>
              <a:t>权益乘数</a:t>
            </a:r>
          </a:p>
        </p:txBody>
      </p:sp>
      <p:cxnSp>
        <p:nvCxnSpPr>
          <p:cNvPr id="4" name="直接连接符 3"/>
          <p:cNvCxnSpPr/>
          <p:nvPr/>
        </p:nvCxnSpPr>
        <p:spPr>
          <a:xfrm>
            <a:off x="500034" y="1142984"/>
            <a:ext cx="8143932"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p:cTn id="7" dur="500" fill="hold"/>
                                        <p:tgtEl>
                                          <p:spTgt spid="32771">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2771">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277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2771">
                                            <p:txEl>
                                              <p:pRg st="2" end="2"/>
                                            </p:txEl>
                                          </p:spTgt>
                                        </p:tgtEl>
                                        <p:attrNameLst>
                                          <p:attrName>style.visibility</p:attrName>
                                        </p:attrNameLst>
                                      </p:cBhvr>
                                      <p:to>
                                        <p:strVal val="visible"/>
                                      </p:to>
                                    </p:set>
                                    <p:anim calcmode="lin" valueType="num">
                                      <p:cBhvr>
                                        <p:cTn id="14" dur="500" fill="hold"/>
                                        <p:tgtEl>
                                          <p:spTgt spid="32771">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2771">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2771">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2771">
                                            <p:txEl>
                                              <p:pRg st="4" end="4"/>
                                            </p:txEl>
                                          </p:spTgt>
                                        </p:tgtEl>
                                        <p:attrNameLst>
                                          <p:attrName>style.visibility</p:attrName>
                                        </p:attrNameLst>
                                      </p:cBhvr>
                                      <p:to>
                                        <p:strVal val="visible"/>
                                      </p:to>
                                    </p:set>
                                    <p:anim calcmode="lin" valueType="num">
                                      <p:cBhvr>
                                        <p:cTn id="21" dur="500" fill="hold"/>
                                        <p:tgtEl>
                                          <p:spTgt spid="32771">
                                            <p:txEl>
                                              <p:pRg st="4" end="4"/>
                                            </p:txEl>
                                          </p:spTgt>
                                        </p:tgtEl>
                                        <p:attrNameLst>
                                          <p:attrName>ppt_w</p:attrName>
                                        </p:attrNameLst>
                                      </p:cBhvr>
                                      <p:tavLst>
                                        <p:tav tm="0">
                                          <p:val>
                                            <p:fltVal val="0"/>
                                          </p:val>
                                        </p:tav>
                                        <p:tav tm="100000">
                                          <p:val>
                                            <p:strVal val="#ppt_w"/>
                                          </p:val>
                                        </p:tav>
                                      </p:tavLst>
                                    </p:anim>
                                    <p:anim calcmode="lin" valueType="num">
                                      <p:cBhvr>
                                        <p:cTn id="22" dur="500" fill="hold"/>
                                        <p:tgtEl>
                                          <p:spTgt spid="32771">
                                            <p:txEl>
                                              <p:pRg st="4" end="4"/>
                                            </p:txEl>
                                          </p:spTgt>
                                        </p:tgtEl>
                                        <p:attrNameLst>
                                          <p:attrName>ppt_h</p:attrName>
                                        </p:attrNameLst>
                                      </p:cBhvr>
                                      <p:tavLst>
                                        <p:tav tm="0">
                                          <p:val>
                                            <p:fltVal val="0"/>
                                          </p:val>
                                        </p:tav>
                                        <p:tav tm="100000">
                                          <p:val>
                                            <p:strVal val="#ppt_h"/>
                                          </p:val>
                                        </p:tav>
                                      </p:tavLst>
                                    </p:anim>
                                    <p:animEffect transition="in" filter="fade">
                                      <p:cBhvr>
                                        <p:cTn id="23" dur="500"/>
                                        <p:tgtEl>
                                          <p:spTgt spid="327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pPr algn="l"/>
            <a:r>
              <a:rPr lang="zh-CN" altLang="en-US" sz="3600" b="1" dirty="0" smtClean="0">
                <a:solidFill>
                  <a:srgbClr val="0070C0"/>
                </a:solidFill>
              </a:rPr>
              <a:t>杜邦分析法</a:t>
            </a:r>
            <a:endParaRPr lang="zh-CN" altLang="en-US" sz="3600" b="1" dirty="0">
              <a:solidFill>
                <a:srgbClr val="0070C0"/>
              </a:solidFill>
            </a:endParaRPr>
          </a:p>
        </p:txBody>
      </p:sp>
      <p:cxnSp>
        <p:nvCxnSpPr>
          <p:cNvPr id="5" name="直接连接符 4"/>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pic>
        <p:nvPicPr>
          <p:cNvPr id="119809" name="Picture 1" descr="C:\Documents and Settings\Dalei\Application Data\Tencent\Users\3182565\QQ\WinTemp\RichOle\Z1`_T[Y5H$FGOUG0_{PN2A2.jpg"/>
          <p:cNvPicPr>
            <a:picLocks noChangeAspect="1" noChangeArrowheads="1"/>
          </p:cNvPicPr>
          <p:nvPr/>
        </p:nvPicPr>
        <p:blipFill>
          <a:blip r:embed="rId2" cstate="print"/>
          <a:srcRect/>
          <a:stretch>
            <a:fillRect/>
          </a:stretch>
        </p:blipFill>
        <p:spPr bwMode="auto">
          <a:xfrm>
            <a:off x="611560" y="1340768"/>
            <a:ext cx="7992888" cy="5109038"/>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a:xfrm>
            <a:off x="571472" y="428604"/>
            <a:ext cx="8001056" cy="701675"/>
          </a:xfrm>
        </p:spPr>
        <p:txBody>
          <a:bodyPr>
            <a:noAutofit/>
          </a:bodyPr>
          <a:lstStyle/>
          <a:p>
            <a:pPr algn="l" eaLnBrk="1" hangingPunct="1"/>
            <a:r>
              <a:rPr lang="zh-CN" sz="2400" b="1" dirty="0" smtClean="0">
                <a:solidFill>
                  <a:srgbClr val="0070C0"/>
                </a:solidFill>
              </a:rPr>
              <a:t>国家统计局、国家计委、国家经贸委对工业经济效益  评价考核规定</a:t>
            </a:r>
            <a:r>
              <a:rPr lang="zh-CN" altLang="zh-CN" sz="2400" b="1" dirty="0" smtClean="0">
                <a:solidFill>
                  <a:srgbClr val="0070C0"/>
                </a:solidFill>
              </a:rPr>
              <a:t>7</a:t>
            </a:r>
            <a:r>
              <a:rPr lang="zh-CN" sz="2400" b="1" dirty="0" smtClean="0">
                <a:solidFill>
                  <a:srgbClr val="0070C0"/>
                </a:solidFill>
              </a:rPr>
              <a:t>个指标</a:t>
            </a:r>
          </a:p>
        </p:txBody>
      </p:sp>
      <p:sp>
        <p:nvSpPr>
          <p:cNvPr id="39939" name="Rectangle 3"/>
          <p:cNvSpPr>
            <a:spLocks noGrp="1" noChangeArrowheads="1"/>
          </p:cNvSpPr>
          <p:nvPr>
            <p:ph idx="1"/>
          </p:nvPr>
        </p:nvSpPr>
        <p:spPr>
          <a:xfrm>
            <a:off x="714348" y="1500174"/>
            <a:ext cx="7772400" cy="4114800"/>
          </a:xfrm>
          <a:blipFill>
            <a:blip r:embed="rId3" cstate="print"/>
            <a:tile tx="0" ty="0" sx="100000" sy="100000" flip="none" algn="tl"/>
          </a:blipFill>
        </p:spPr>
        <p:txBody>
          <a:bodyPr>
            <a:normAutofit fontScale="92500"/>
          </a:bodyPr>
          <a:lstStyle/>
          <a:p>
            <a:pPr eaLnBrk="1" hangingPunct="1">
              <a:lnSpc>
                <a:spcPct val="90000"/>
              </a:lnSpc>
            </a:pPr>
            <a:r>
              <a:rPr lang="zh-CN" altLang="zh-CN" sz="2400" dirty="0" smtClean="0"/>
              <a:t>1.</a:t>
            </a:r>
            <a:r>
              <a:rPr lang="zh-CN" sz="2400" dirty="0" smtClean="0"/>
              <a:t>总资产贡献率</a:t>
            </a:r>
          </a:p>
          <a:p>
            <a:pPr eaLnBrk="1" hangingPunct="1">
              <a:lnSpc>
                <a:spcPct val="90000"/>
              </a:lnSpc>
            </a:pPr>
            <a:r>
              <a:rPr lang="zh-CN" altLang="zh-CN" sz="2400" dirty="0" smtClean="0"/>
              <a:t>  </a:t>
            </a:r>
            <a:r>
              <a:rPr lang="zh-CN" sz="2000" dirty="0" smtClean="0"/>
              <a:t>总资产贡献</a:t>
            </a:r>
            <a:r>
              <a:rPr lang="zh-CN" altLang="zh-CN" sz="2000" dirty="0" smtClean="0"/>
              <a:t>=(</a:t>
            </a:r>
            <a:r>
              <a:rPr lang="zh-CN" sz="2000" dirty="0" smtClean="0"/>
              <a:t>利润总额</a:t>
            </a:r>
            <a:r>
              <a:rPr lang="zh-CN" altLang="zh-CN" sz="2000" dirty="0" smtClean="0"/>
              <a:t>+</a:t>
            </a:r>
            <a:r>
              <a:rPr lang="zh-CN" sz="2000" dirty="0" smtClean="0"/>
              <a:t>税金总额</a:t>
            </a:r>
            <a:r>
              <a:rPr lang="zh-CN" altLang="zh-CN" sz="2000" dirty="0" smtClean="0"/>
              <a:t>+</a:t>
            </a:r>
            <a:r>
              <a:rPr lang="zh-CN" sz="2000" dirty="0" smtClean="0"/>
              <a:t>利息支出</a:t>
            </a:r>
            <a:r>
              <a:rPr lang="zh-CN" altLang="zh-CN" sz="2000" dirty="0" smtClean="0"/>
              <a:t>)/</a:t>
            </a:r>
            <a:r>
              <a:rPr lang="zh-CN" sz="2000" dirty="0" smtClean="0"/>
              <a:t>平均资 产总额</a:t>
            </a:r>
          </a:p>
          <a:p>
            <a:pPr eaLnBrk="1" hangingPunct="1">
              <a:lnSpc>
                <a:spcPct val="90000"/>
              </a:lnSpc>
            </a:pPr>
            <a:r>
              <a:rPr lang="zh-CN" altLang="zh-CN" sz="2400" dirty="0" smtClean="0"/>
              <a:t>2.</a:t>
            </a:r>
            <a:r>
              <a:rPr lang="zh-CN" sz="2400" dirty="0" smtClean="0"/>
              <a:t>资本保值增值率</a:t>
            </a:r>
          </a:p>
          <a:p>
            <a:pPr eaLnBrk="1" hangingPunct="1">
              <a:lnSpc>
                <a:spcPct val="90000"/>
              </a:lnSpc>
            </a:pPr>
            <a:r>
              <a:rPr lang="zh-CN" altLang="zh-CN" sz="2400" dirty="0" smtClean="0"/>
              <a:t> </a:t>
            </a:r>
            <a:r>
              <a:rPr lang="zh-CN" sz="2000" dirty="0" smtClean="0"/>
              <a:t>资本保值增值率</a:t>
            </a:r>
            <a:r>
              <a:rPr lang="zh-CN" altLang="zh-CN" sz="2000" dirty="0" smtClean="0"/>
              <a:t>=</a:t>
            </a:r>
            <a:r>
              <a:rPr lang="zh-CN" sz="2000" dirty="0" smtClean="0"/>
              <a:t>报告期期末所有者权益</a:t>
            </a:r>
            <a:r>
              <a:rPr lang="zh-CN" altLang="zh-CN" sz="2000" dirty="0" smtClean="0"/>
              <a:t>/</a:t>
            </a:r>
            <a:r>
              <a:rPr lang="zh-CN" sz="2000" dirty="0" smtClean="0"/>
              <a:t>上年同期期末所有者权益</a:t>
            </a:r>
          </a:p>
          <a:p>
            <a:pPr eaLnBrk="1" hangingPunct="1">
              <a:lnSpc>
                <a:spcPct val="90000"/>
              </a:lnSpc>
            </a:pPr>
            <a:r>
              <a:rPr lang="zh-CN" altLang="zh-CN" sz="2400" dirty="0" smtClean="0"/>
              <a:t>3.</a:t>
            </a:r>
            <a:r>
              <a:rPr lang="zh-CN" sz="2400" dirty="0" smtClean="0"/>
              <a:t>资产负债率</a:t>
            </a:r>
          </a:p>
          <a:p>
            <a:pPr eaLnBrk="1" hangingPunct="1">
              <a:lnSpc>
                <a:spcPct val="90000"/>
              </a:lnSpc>
            </a:pPr>
            <a:r>
              <a:rPr lang="zh-CN" altLang="zh-CN" sz="2400" dirty="0" smtClean="0"/>
              <a:t>  </a:t>
            </a:r>
            <a:r>
              <a:rPr lang="zh-CN" sz="2000" dirty="0" smtClean="0"/>
              <a:t>资产负债率</a:t>
            </a:r>
            <a:r>
              <a:rPr lang="zh-CN" altLang="zh-CN" sz="2000" dirty="0" smtClean="0"/>
              <a:t>=</a:t>
            </a:r>
            <a:r>
              <a:rPr lang="zh-CN" sz="2000" dirty="0" smtClean="0"/>
              <a:t>负债总额</a:t>
            </a:r>
            <a:r>
              <a:rPr lang="zh-CN" altLang="zh-CN" sz="2000" dirty="0" smtClean="0"/>
              <a:t>/</a:t>
            </a:r>
            <a:r>
              <a:rPr lang="zh-CN" sz="2000" dirty="0" smtClean="0"/>
              <a:t>资产总额</a:t>
            </a:r>
          </a:p>
          <a:p>
            <a:pPr eaLnBrk="1" hangingPunct="1">
              <a:lnSpc>
                <a:spcPct val="90000"/>
              </a:lnSpc>
            </a:pPr>
            <a:r>
              <a:rPr lang="zh-CN" altLang="zh-CN" sz="2400" dirty="0" smtClean="0"/>
              <a:t>4.</a:t>
            </a:r>
            <a:r>
              <a:rPr lang="zh-CN" sz="2400" dirty="0" smtClean="0"/>
              <a:t>流动资产周转率</a:t>
            </a:r>
          </a:p>
          <a:p>
            <a:pPr eaLnBrk="1" hangingPunct="1">
              <a:lnSpc>
                <a:spcPct val="90000"/>
              </a:lnSpc>
            </a:pPr>
            <a:r>
              <a:rPr lang="zh-CN" altLang="zh-CN" sz="2400" dirty="0" smtClean="0"/>
              <a:t>  </a:t>
            </a:r>
            <a:r>
              <a:rPr lang="zh-CN" sz="2000" dirty="0" smtClean="0"/>
              <a:t>流动资产周转率</a:t>
            </a:r>
            <a:r>
              <a:rPr lang="zh-CN" altLang="zh-CN" sz="2000" dirty="0" smtClean="0"/>
              <a:t>=</a:t>
            </a:r>
            <a:r>
              <a:rPr lang="zh-CN" sz="2000" dirty="0" smtClean="0"/>
              <a:t>销售收入</a:t>
            </a:r>
            <a:r>
              <a:rPr lang="zh-CN" altLang="zh-CN" sz="2000" dirty="0" smtClean="0"/>
              <a:t>/</a:t>
            </a:r>
            <a:r>
              <a:rPr lang="zh-CN" sz="2000" dirty="0" smtClean="0"/>
              <a:t>流动资产平均余额</a:t>
            </a:r>
          </a:p>
          <a:p>
            <a:pPr eaLnBrk="1" hangingPunct="1">
              <a:lnSpc>
                <a:spcPct val="90000"/>
              </a:lnSpc>
            </a:pPr>
            <a:r>
              <a:rPr lang="zh-CN" altLang="zh-CN" sz="2400" dirty="0" smtClean="0"/>
              <a:t>5.</a:t>
            </a:r>
            <a:r>
              <a:rPr lang="zh-CN" sz="2400" dirty="0" smtClean="0"/>
              <a:t>成本费用利润率</a:t>
            </a:r>
          </a:p>
          <a:p>
            <a:pPr eaLnBrk="1" hangingPunct="1">
              <a:lnSpc>
                <a:spcPct val="90000"/>
              </a:lnSpc>
            </a:pPr>
            <a:r>
              <a:rPr lang="zh-CN" altLang="zh-CN" sz="2400" dirty="0" smtClean="0"/>
              <a:t>  </a:t>
            </a:r>
            <a:r>
              <a:rPr lang="zh-CN" sz="2000" dirty="0" smtClean="0"/>
              <a:t>成本费用利润率</a:t>
            </a:r>
            <a:r>
              <a:rPr lang="zh-CN" altLang="zh-CN" sz="2000" dirty="0" smtClean="0"/>
              <a:t>=</a:t>
            </a:r>
            <a:r>
              <a:rPr lang="zh-CN" sz="2000" dirty="0" smtClean="0"/>
              <a:t>利润总额</a:t>
            </a:r>
            <a:r>
              <a:rPr lang="zh-CN" altLang="zh-CN" sz="2000" dirty="0" smtClean="0"/>
              <a:t>/</a:t>
            </a:r>
            <a:r>
              <a:rPr lang="zh-CN" sz="2000" dirty="0" smtClean="0"/>
              <a:t>成本费用总额</a:t>
            </a:r>
            <a:endParaRPr lang="zh-CN" sz="2400" dirty="0" smtClean="0"/>
          </a:p>
        </p:txBody>
      </p:sp>
      <p:graphicFrame>
        <p:nvGraphicFramePr>
          <p:cNvPr id="11266" name="Object 4"/>
          <p:cNvGraphicFramePr>
            <a:graphicFrameLocks noChangeAspect="1"/>
          </p:cNvGraphicFramePr>
          <p:nvPr/>
        </p:nvGraphicFramePr>
        <p:xfrm>
          <a:off x="4514850" y="3321050"/>
          <a:ext cx="112713" cy="214313"/>
        </p:xfrm>
        <a:graphic>
          <a:graphicData uri="http://schemas.openxmlformats.org/presentationml/2006/ole">
            <mc:AlternateContent xmlns:mc="http://schemas.openxmlformats.org/markup-compatibility/2006">
              <mc:Choice xmlns:v="urn:schemas-microsoft-com:vml" Requires="v">
                <p:oleObj spid="_x0000_s51209" r:id="rId4" imgW="114419" imgH="215843" progId="Equation.3">
                  <p:embed/>
                </p:oleObj>
              </mc:Choice>
              <mc:Fallback>
                <p:oleObj r:id="rId4" imgW="114419" imgH="215843" progId="Equation.3">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3321050"/>
                        <a:ext cx="112713" cy="2143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5" name="直接连接符 4"/>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Effect transition="in" filter="box(in)">
                                      <p:cBhvr>
                                        <p:cTn id="7" dur="500"/>
                                        <p:tgtEl>
                                          <p:spTgt spid="3993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9939">
                                            <p:txEl>
                                              <p:pRg st="1" end="1"/>
                                            </p:txEl>
                                          </p:spTgt>
                                        </p:tgtEl>
                                        <p:attrNameLst>
                                          <p:attrName>style.visibility</p:attrName>
                                        </p:attrNameLst>
                                      </p:cBhvr>
                                      <p:to>
                                        <p:strVal val="visible"/>
                                      </p:to>
                                    </p:set>
                                    <p:animEffect transition="in" filter="box(in)">
                                      <p:cBhvr>
                                        <p:cTn id="12" dur="500"/>
                                        <p:tgtEl>
                                          <p:spTgt spid="3993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9939">
                                            <p:txEl>
                                              <p:pRg st="2" end="2"/>
                                            </p:txEl>
                                          </p:spTgt>
                                        </p:tgtEl>
                                        <p:attrNameLst>
                                          <p:attrName>style.visibility</p:attrName>
                                        </p:attrNameLst>
                                      </p:cBhvr>
                                      <p:to>
                                        <p:strVal val="visible"/>
                                      </p:to>
                                    </p:set>
                                    <p:animEffect transition="in" filter="box(in)">
                                      <p:cBhvr>
                                        <p:cTn id="17" dur="500"/>
                                        <p:tgtEl>
                                          <p:spTgt spid="3993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9939">
                                            <p:txEl>
                                              <p:pRg st="3" end="3"/>
                                            </p:txEl>
                                          </p:spTgt>
                                        </p:tgtEl>
                                        <p:attrNameLst>
                                          <p:attrName>style.visibility</p:attrName>
                                        </p:attrNameLst>
                                      </p:cBhvr>
                                      <p:to>
                                        <p:strVal val="visible"/>
                                      </p:to>
                                    </p:set>
                                    <p:animEffect transition="in" filter="box(in)">
                                      <p:cBhvr>
                                        <p:cTn id="22" dur="500"/>
                                        <p:tgtEl>
                                          <p:spTgt spid="3993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9939">
                                            <p:txEl>
                                              <p:pRg st="4" end="4"/>
                                            </p:txEl>
                                          </p:spTgt>
                                        </p:tgtEl>
                                        <p:attrNameLst>
                                          <p:attrName>style.visibility</p:attrName>
                                        </p:attrNameLst>
                                      </p:cBhvr>
                                      <p:to>
                                        <p:strVal val="visible"/>
                                      </p:to>
                                    </p:set>
                                    <p:animEffect transition="in" filter="box(in)">
                                      <p:cBhvr>
                                        <p:cTn id="27" dur="500"/>
                                        <p:tgtEl>
                                          <p:spTgt spid="3993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9939">
                                            <p:txEl>
                                              <p:pRg st="5" end="5"/>
                                            </p:txEl>
                                          </p:spTgt>
                                        </p:tgtEl>
                                        <p:attrNameLst>
                                          <p:attrName>style.visibility</p:attrName>
                                        </p:attrNameLst>
                                      </p:cBhvr>
                                      <p:to>
                                        <p:strVal val="visible"/>
                                      </p:to>
                                    </p:set>
                                    <p:animEffect transition="in" filter="box(in)">
                                      <p:cBhvr>
                                        <p:cTn id="32" dur="500"/>
                                        <p:tgtEl>
                                          <p:spTgt spid="3993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39939">
                                            <p:txEl>
                                              <p:pRg st="6" end="6"/>
                                            </p:txEl>
                                          </p:spTgt>
                                        </p:tgtEl>
                                        <p:attrNameLst>
                                          <p:attrName>style.visibility</p:attrName>
                                        </p:attrNameLst>
                                      </p:cBhvr>
                                      <p:to>
                                        <p:strVal val="visible"/>
                                      </p:to>
                                    </p:set>
                                    <p:animEffect transition="in" filter="box(in)">
                                      <p:cBhvr>
                                        <p:cTn id="37" dur="500"/>
                                        <p:tgtEl>
                                          <p:spTgt spid="3993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39939">
                                            <p:txEl>
                                              <p:pRg st="7" end="7"/>
                                            </p:txEl>
                                          </p:spTgt>
                                        </p:tgtEl>
                                        <p:attrNameLst>
                                          <p:attrName>style.visibility</p:attrName>
                                        </p:attrNameLst>
                                      </p:cBhvr>
                                      <p:to>
                                        <p:strVal val="visible"/>
                                      </p:to>
                                    </p:set>
                                    <p:animEffect transition="in" filter="box(in)">
                                      <p:cBhvr>
                                        <p:cTn id="42" dur="500"/>
                                        <p:tgtEl>
                                          <p:spTgt spid="3993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39939">
                                            <p:txEl>
                                              <p:pRg st="8" end="8"/>
                                            </p:txEl>
                                          </p:spTgt>
                                        </p:tgtEl>
                                        <p:attrNameLst>
                                          <p:attrName>style.visibility</p:attrName>
                                        </p:attrNameLst>
                                      </p:cBhvr>
                                      <p:to>
                                        <p:strVal val="visible"/>
                                      </p:to>
                                    </p:set>
                                    <p:animEffect transition="in" filter="box(in)">
                                      <p:cBhvr>
                                        <p:cTn id="47" dur="500"/>
                                        <p:tgtEl>
                                          <p:spTgt spid="3993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4" presetClass="entr" presetSubtype="16" fill="hold" grpId="0" nodeType="clickEffect">
                                  <p:stCondLst>
                                    <p:cond delay="0"/>
                                  </p:stCondLst>
                                  <p:childTnLst>
                                    <p:set>
                                      <p:cBhvr>
                                        <p:cTn id="51" dur="1" fill="hold">
                                          <p:stCondLst>
                                            <p:cond delay="0"/>
                                          </p:stCondLst>
                                        </p:cTn>
                                        <p:tgtEl>
                                          <p:spTgt spid="39939">
                                            <p:txEl>
                                              <p:pRg st="9" end="9"/>
                                            </p:txEl>
                                          </p:spTgt>
                                        </p:tgtEl>
                                        <p:attrNameLst>
                                          <p:attrName>style.visibility</p:attrName>
                                        </p:attrNameLst>
                                      </p:cBhvr>
                                      <p:to>
                                        <p:strVal val="visible"/>
                                      </p:to>
                                    </p:set>
                                    <p:animEffect transition="in" filter="box(in)">
                                      <p:cBhvr>
                                        <p:cTn id="52" dur="500"/>
                                        <p:tgtEl>
                                          <p:spTgt spid="3993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title"/>
          </p:nvPr>
        </p:nvSpPr>
        <p:spPr>
          <a:xfrm>
            <a:off x="500034" y="214298"/>
            <a:ext cx="8229600" cy="1143000"/>
          </a:xfrm>
        </p:spPr>
        <p:txBody>
          <a:bodyPr>
            <a:normAutofit/>
          </a:bodyPr>
          <a:lstStyle/>
          <a:p>
            <a:pPr algn="l"/>
            <a:r>
              <a:rPr lang="zh-CN" altLang="en-US" sz="2400" b="1" dirty="0" smtClean="0">
                <a:solidFill>
                  <a:srgbClr val="0070C0"/>
                </a:solidFill>
              </a:rPr>
              <a:t>国家统计局、国家计委、国家经贸委对工业经济效益  评价考核规定</a:t>
            </a:r>
            <a:r>
              <a:rPr lang="zh-CN" altLang="zh-CN" sz="2400" b="1" dirty="0" smtClean="0">
                <a:solidFill>
                  <a:srgbClr val="0070C0"/>
                </a:solidFill>
              </a:rPr>
              <a:t>7</a:t>
            </a:r>
            <a:r>
              <a:rPr lang="zh-CN" altLang="en-US" sz="2400" b="1" dirty="0" smtClean="0">
                <a:solidFill>
                  <a:srgbClr val="0070C0"/>
                </a:solidFill>
              </a:rPr>
              <a:t>个指标</a:t>
            </a:r>
            <a:endParaRPr lang="zh-CN" altLang="en-US" sz="2400" dirty="0"/>
          </a:p>
        </p:txBody>
      </p:sp>
      <p:sp>
        <p:nvSpPr>
          <p:cNvPr id="54275" name="Rectangle 3"/>
          <p:cNvSpPr>
            <a:spLocks noGrp="1" noChangeArrowheads="1"/>
          </p:cNvSpPr>
          <p:nvPr>
            <p:ph idx="1"/>
          </p:nvPr>
        </p:nvSpPr>
        <p:spPr>
          <a:xfrm>
            <a:off x="428596" y="1428736"/>
            <a:ext cx="8564562" cy="4583112"/>
          </a:xfrm>
          <a:blipFill>
            <a:blip r:embed="rId2" cstate="print"/>
            <a:tile tx="0" ty="0" sx="100000" sy="100000" flip="none" algn="tl"/>
          </a:blipFill>
        </p:spPr>
        <p:txBody>
          <a:bodyPr/>
          <a:lstStyle/>
          <a:p>
            <a:pPr eaLnBrk="1" hangingPunct="1"/>
            <a:r>
              <a:rPr lang="zh-CN" altLang="zh-CN" sz="2400" dirty="0" smtClean="0"/>
              <a:t>6.</a:t>
            </a:r>
            <a:r>
              <a:rPr lang="zh-CN" sz="2400" dirty="0" smtClean="0"/>
              <a:t>全员劳动生产率</a:t>
            </a:r>
          </a:p>
          <a:p>
            <a:pPr eaLnBrk="1" hangingPunct="1"/>
            <a:r>
              <a:rPr lang="zh-CN" altLang="zh-CN" sz="2400" dirty="0" smtClean="0"/>
              <a:t>  </a:t>
            </a:r>
            <a:r>
              <a:rPr lang="zh-CN" sz="2000" dirty="0" smtClean="0"/>
              <a:t>全员劳动生产率</a:t>
            </a:r>
            <a:r>
              <a:rPr lang="zh-CN" altLang="zh-CN" sz="2000" dirty="0" smtClean="0"/>
              <a:t>=</a:t>
            </a:r>
            <a:r>
              <a:rPr lang="zh-CN" sz="2000" dirty="0" smtClean="0"/>
              <a:t>工业增加值</a:t>
            </a:r>
            <a:r>
              <a:rPr lang="zh-CN" altLang="zh-CN" sz="2000" dirty="0" smtClean="0"/>
              <a:t>/</a:t>
            </a:r>
            <a:r>
              <a:rPr lang="zh-CN" sz="2000" dirty="0" smtClean="0"/>
              <a:t>全部职工平均人数</a:t>
            </a:r>
            <a:endParaRPr lang="zh-CN" sz="2400" dirty="0" smtClean="0"/>
          </a:p>
          <a:p>
            <a:pPr eaLnBrk="1" hangingPunct="1"/>
            <a:r>
              <a:rPr lang="zh-CN" altLang="zh-CN" sz="2400" dirty="0" smtClean="0"/>
              <a:t>7.</a:t>
            </a:r>
            <a:r>
              <a:rPr lang="zh-CN" sz="2400" dirty="0" smtClean="0"/>
              <a:t>产品销售率</a:t>
            </a:r>
          </a:p>
          <a:p>
            <a:pPr eaLnBrk="1" hangingPunct="1"/>
            <a:r>
              <a:rPr lang="zh-CN" altLang="zh-CN" sz="2400" dirty="0" smtClean="0"/>
              <a:t>  </a:t>
            </a:r>
            <a:r>
              <a:rPr lang="zh-CN" sz="2000" dirty="0" smtClean="0"/>
              <a:t>产品销售率</a:t>
            </a:r>
            <a:r>
              <a:rPr lang="zh-CN" altLang="zh-CN" sz="2000" dirty="0" smtClean="0"/>
              <a:t>=</a:t>
            </a:r>
            <a:r>
              <a:rPr lang="zh-CN" sz="2000" dirty="0" smtClean="0"/>
              <a:t>工业销售产值</a:t>
            </a:r>
            <a:r>
              <a:rPr lang="zh-CN" altLang="zh-CN" sz="2000" dirty="0" smtClean="0"/>
              <a:t>/</a:t>
            </a:r>
            <a:r>
              <a:rPr lang="zh-CN" sz="2000" dirty="0" smtClean="0"/>
              <a:t>工业总产值</a:t>
            </a:r>
            <a:r>
              <a:rPr lang="zh-CN" altLang="zh-CN" sz="2000" dirty="0" smtClean="0"/>
              <a:t>(</a:t>
            </a:r>
            <a:r>
              <a:rPr lang="zh-CN" sz="2000" dirty="0" smtClean="0"/>
              <a:t>现价</a:t>
            </a:r>
            <a:r>
              <a:rPr lang="zh-CN" altLang="zh-CN" sz="2000" dirty="0" smtClean="0"/>
              <a:t>)</a:t>
            </a:r>
            <a:r>
              <a:rPr lang="zh-CN" altLang="zh-CN" sz="2400" dirty="0" smtClean="0">
                <a:latin typeface="宋体" pitchFamily="2" charset="-122"/>
              </a:rPr>
              <a:t> </a:t>
            </a:r>
          </a:p>
          <a:p>
            <a:pPr eaLnBrk="1" hangingPunct="1"/>
            <a:r>
              <a:rPr lang="zh-CN" altLang="zh-CN" sz="2400" dirty="0" smtClean="0">
                <a:latin typeface="宋体" pitchFamily="2" charset="-122"/>
              </a:rPr>
              <a:t> </a:t>
            </a:r>
            <a:r>
              <a:rPr lang="zh-CN" sz="2400" dirty="0" smtClean="0">
                <a:latin typeface="宋体" pitchFamily="2" charset="-122"/>
              </a:rPr>
              <a:t>权数是根据前述各项指标在综合经济效益中的重要程度</a:t>
            </a:r>
          </a:p>
          <a:p>
            <a:pPr eaLnBrk="1" hangingPunct="1"/>
            <a:r>
              <a:rPr lang="zh-CN" sz="2400" dirty="0" smtClean="0">
                <a:latin typeface="宋体" pitchFamily="2" charset="-122"/>
              </a:rPr>
              <a:t>由专家调查法确定的。其中</a:t>
            </a:r>
            <a:r>
              <a:rPr lang="zh-CN" altLang="zh-CN" sz="2400" dirty="0" smtClean="0">
                <a:latin typeface="宋体" pitchFamily="2" charset="-122"/>
              </a:rPr>
              <a:t>:</a:t>
            </a:r>
          </a:p>
          <a:p>
            <a:pPr eaLnBrk="1" hangingPunct="1"/>
            <a:r>
              <a:rPr lang="zh-CN" altLang="zh-CN" sz="2000" dirty="0" smtClean="0">
                <a:latin typeface="宋体" pitchFamily="2" charset="-122"/>
              </a:rPr>
              <a:t>(1)</a:t>
            </a:r>
            <a:r>
              <a:rPr lang="zh-CN" sz="2000" dirty="0" smtClean="0">
                <a:latin typeface="宋体" pitchFamily="2" charset="-122"/>
              </a:rPr>
              <a:t>总资产贡献率</a:t>
            </a:r>
            <a:r>
              <a:rPr lang="zh-CN" altLang="zh-CN" sz="2000" dirty="0" smtClean="0">
                <a:latin typeface="宋体" pitchFamily="2" charset="-122"/>
              </a:rPr>
              <a:t>20;       (2)</a:t>
            </a:r>
            <a:r>
              <a:rPr lang="zh-CN" sz="2000" dirty="0" smtClean="0">
                <a:latin typeface="宋体" pitchFamily="2" charset="-122"/>
              </a:rPr>
              <a:t>资本保值增值率</a:t>
            </a:r>
            <a:r>
              <a:rPr lang="zh-CN" altLang="zh-CN" sz="2000" dirty="0" smtClean="0">
                <a:latin typeface="宋体" pitchFamily="2" charset="-122"/>
              </a:rPr>
              <a:t>16;</a:t>
            </a:r>
          </a:p>
          <a:p>
            <a:pPr eaLnBrk="1" hangingPunct="1"/>
            <a:r>
              <a:rPr lang="zh-CN" altLang="zh-CN" sz="2000" dirty="0" smtClean="0">
                <a:latin typeface="宋体" pitchFamily="2" charset="-122"/>
              </a:rPr>
              <a:t>(3)</a:t>
            </a:r>
            <a:r>
              <a:rPr lang="zh-CN" sz="2000" dirty="0" smtClean="0">
                <a:latin typeface="宋体" pitchFamily="2" charset="-122"/>
              </a:rPr>
              <a:t>资产负债率</a:t>
            </a:r>
            <a:r>
              <a:rPr lang="zh-CN" altLang="zh-CN" sz="2000" dirty="0" smtClean="0">
                <a:latin typeface="宋体" pitchFamily="2" charset="-122"/>
              </a:rPr>
              <a:t>12;         (4)</a:t>
            </a:r>
            <a:r>
              <a:rPr lang="zh-CN" sz="2000" dirty="0" smtClean="0">
                <a:latin typeface="宋体" pitchFamily="2" charset="-122"/>
              </a:rPr>
              <a:t>流动资产周转率</a:t>
            </a:r>
            <a:r>
              <a:rPr lang="zh-CN" altLang="zh-CN" sz="2000" dirty="0" smtClean="0">
                <a:latin typeface="宋体" pitchFamily="2" charset="-122"/>
              </a:rPr>
              <a:t>15;</a:t>
            </a:r>
          </a:p>
          <a:p>
            <a:pPr eaLnBrk="1" hangingPunct="1"/>
            <a:r>
              <a:rPr lang="zh-CN" altLang="zh-CN" sz="2000" dirty="0" smtClean="0">
                <a:latin typeface="宋体" pitchFamily="2" charset="-122"/>
              </a:rPr>
              <a:t>(5)</a:t>
            </a:r>
            <a:r>
              <a:rPr lang="zh-CN" sz="2000" dirty="0" smtClean="0">
                <a:latin typeface="宋体" pitchFamily="2" charset="-122"/>
              </a:rPr>
              <a:t>成本费用利润率</a:t>
            </a:r>
            <a:r>
              <a:rPr lang="zh-CN" altLang="zh-CN" sz="2000" dirty="0" smtClean="0">
                <a:latin typeface="宋体" pitchFamily="2" charset="-122"/>
              </a:rPr>
              <a:t>14;     (6)</a:t>
            </a:r>
            <a:r>
              <a:rPr lang="zh-CN" sz="2000" dirty="0" smtClean="0">
                <a:latin typeface="宋体" pitchFamily="2" charset="-122"/>
              </a:rPr>
              <a:t>全员劳动生产率</a:t>
            </a:r>
            <a:r>
              <a:rPr lang="zh-CN" altLang="zh-CN" sz="2000" dirty="0" smtClean="0">
                <a:latin typeface="宋体" pitchFamily="2" charset="-122"/>
              </a:rPr>
              <a:t>10;</a:t>
            </a:r>
          </a:p>
          <a:p>
            <a:pPr eaLnBrk="1" hangingPunct="1"/>
            <a:r>
              <a:rPr lang="zh-CN" altLang="zh-CN" sz="2000" dirty="0" smtClean="0">
                <a:latin typeface="宋体" pitchFamily="2" charset="-122"/>
              </a:rPr>
              <a:t>(7)</a:t>
            </a:r>
            <a:r>
              <a:rPr lang="zh-CN" sz="2000" dirty="0" smtClean="0">
                <a:latin typeface="宋体" pitchFamily="2" charset="-122"/>
              </a:rPr>
              <a:t>产品销售率</a:t>
            </a:r>
            <a:r>
              <a:rPr lang="zh-CN" altLang="zh-CN" sz="2000" dirty="0" smtClean="0">
                <a:latin typeface="宋体" pitchFamily="2" charset="-122"/>
              </a:rPr>
              <a:t>13.</a:t>
            </a:r>
          </a:p>
          <a:p>
            <a:pPr eaLnBrk="1" hangingPunct="1"/>
            <a:endParaRPr lang="zh-CN" altLang="zh-CN" sz="2000" dirty="0" smtClean="0">
              <a:latin typeface="宋体" pitchFamily="2" charset="-122"/>
            </a:endParaRPr>
          </a:p>
        </p:txBody>
      </p:sp>
      <p:cxnSp>
        <p:nvCxnSpPr>
          <p:cNvPr id="4" name="直接连接符 3"/>
          <p:cNvCxnSpPr/>
          <p:nvPr/>
        </p:nvCxnSpPr>
        <p:spPr>
          <a:xfrm>
            <a:off x="500034" y="1214422"/>
            <a:ext cx="8143932"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771556" y="1831995"/>
            <a:ext cx="8229600" cy="4525963"/>
          </a:xfrm>
        </p:spPr>
        <p:txBody>
          <a:bodyPr>
            <a:normAutofit/>
          </a:bodyPr>
          <a:lstStyle/>
          <a:p>
            <a:pPr algn="ctr">
              <a:buNone/>
            </a:pPr>
            <a:r>
              <a:rPr lang="zh-CN" altLang="en-US" sz="9600" b="1" dirty="0" smtClean="0">
                <a:solidFill>
                  <a:srgbClr val="0070C0"/>
                </a:solidFill>
              </a:rPr>
              <a:t>谢谢！</a:t>
            </a:r>
            <a:endParaRPr lang="zh-CN" altLang="en-US" sz="9600" b="1" dirty="0">
              <a:solidFill>
                <a:srgbClr val="0070C0"/>
              </a:solidFill>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941</TotalTime>
  <Words>5603</Words>
  <Application>Microsoft Office PowerPoint</Application>
  <PresentationFormat>全屏显示(4:3)</PresentationFormat>
  <Paragraphs>208</Paragraphs>
  <Slides>36</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36</vt:i4>
      </vt:variant>
    </vt:vector>
  </HeadingPairs>
  <TitlesOfParts>
    <vt:vector size="45" baseType="lpstr">
      <vt:lpstr>等线</vt:lpstr>
      <vt:lpstr>等线 Light</vt:lpstr>
      <vt:lpstr>黑体</vt:lpstr>
      <vt:lpstr>宋体</vt:lpstr>
      <vt:lpstr>Arial</vt:lpstr>
      <vt:lpstr>Times New Roman</vt:lpstr>
      <vt:lpstr>Wingdings</vt:lpstr>
      <vt:lpstr>Office 主题​​</vt:lpstr>
      <vt:lpstr>Microsoft 公式 3.0</vt:lpstr>
      <vt:lpstr>PowerPoint 演示文稿</vt:lpstr>
      <vt:lpstr>目录</vt:lpstr>
      <vt:lpstr>财务分析指标</vt:lpstr>
      <vt:lpstr>财务分析指标-常用指标</vt:lpstr>
      <vt:lpstr>财务分析指标-流动比率</vt:lpstr>
      <vt:lpstr>财务分析指标-速动比率</vt:lpstr>
      <vt:lpstr>财务分析指标-流动比率与速动比例</vt:lpstr>
      <vt:lpstr>财务分析指标-存货周转率与存货周转天数</vt:lpstr>
      <vt:lpstr>财务分析指标-应收账款周转率与应收账款周转天数</vt:lpstr>
      <vt:lpstr>财务分析指标-营业周期</vt:lpstr>
      <vt:lpstr>财务分析指标-流动资产周转率</vt:lpstr>
      <vt:lpstr>财务分析指标-总资产周转率</vt:lpstr>
      <vt:lpstr>财务分析指标-资产负债率</vt:lpstr>
      <vt:lpstr>财务分析指标-产权比率</vt:lpstr>
      <vt:lpstr>财务分析指标-有形净值债务率</vt:lpstr>
      <vt:lpstr>财务分析指标-已获利息倍数</vt:lpstr>
      <vt:lpstr>财务分析指标-EBITDA</vt:lpstr>
      <vt:lpstr>财务分析指标-EBITDA利息倍数</vt:lpstr>
      <vt:lpstr>财务分析指标-销售净利率</vt:lpstr>
      <vt:lpstr>财务分析指标-销售毛利率</vt:lpstr>
      <vt:lpstr>财务分析指标-资产净利润率</vt:lpstr>
      <vt:lpstr>财务分析指标-净资产收益率</vt:lpstr>
      <vt:lpstr>财务分析指标-现金到期债务比</vt:lpstr>
      <vt:lpstr>财务分析指标-现金流动负债比</vt:lpstr>
      <vt:lpstr>财务分析指标-现金债务总额比</vt:lpstr>
      <vt:lpstr>财务分析指标-销售现金比率</vt:lpstr>
      <vt:lpstr>财务分析指标-每股现金流量</vt:lpstr>
      <vt:lpstr>财务分析指标-全部资产现金回收率</vt:lpstr>
      <vt:lpstr>财务分析指标-现金满足投资比率</vt:lpstr>
      <vt:lpstr>财务分析指标-现金股利保障倍数</vt:lpstr>
      <vt:lpstr>财务分析指标-现金营运指数</vt:lpstr>
      <vt:lpstr>企业业绩评价方法</vt:lpstr>
      <vt:lpstr>杜邦分析法</vt:lpstr>
      <vt:lpstr>国家统计局、国家计委、国家经贸委对工业经济效益  评价考核规定7个指标</vt:lpstr>
      <vt:lpstr>国家统计局、国家计委、国家经贸委对工业经济效益  评价考核规定7个指标</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cp:lastModifiedBy>张艳坤</cp:lastModifiedBy>
  <cp:revision>104</cp:revision>
  <dcterms:modified xsi:type="dcterms:W3CDTF">2017-01-18T19:51:38Z</dcterms:modified>
</cp:coreProperties>
</file>