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400" r:id="rId3"/>
    <p:sldId id="680" r:id="rId4"/>
    <p:sldId id="814" r:id="rId5"/>
    <p:sldId id="681" r:id="rId6"/>
    <p:sldId id="682" r:id="rId7"/>
    <p:sldId id="815" r:id="rId8"/>
    <p:sldId id="816" r:id="rId9"/>
    <p:sldId id="817" r:id="rId10"/>
    <p:sldId id="818" r:id="rId11"/>
    <p:sldId id="819" r:id="rId12"/>
    <p:sldId id="820" r:id="rId13"/>
    <p:sldId id="821" r:id="rId14"/>
    <p:sldId id="822" r:id="rId15"/>
    <p:sldId id="823" r:id="rId16"/>
    <p:sldId id="824" r:id="rId17"/>
    <p:sldId id="825" r:id="rId18"/>
    <p:sldId id="826" r:id="rId19"/>
    <p:sldId id="827" r:id="rId20"/>
    <p:sldId id="828" r:id="rId21"/>
    <p:sldId id="714" r:id="rId22"/>
    <p:sldId id="829" r:id="rId23"/>
    <p:sldId id="830" r:id="rId24"/>
    <p:sldId id="831" r:id="rId25"/>
    <p:sldId id="832" r:id="rId26"/>
    <p:sldId id="833" r:id="rId27"/>
    <p:sldId id="834" r:id="rId28"/>
    <p:sldId id="835" r:id="rId29"/>
    <p:sldId id="847" r:id="rId30"/>
    <p:sldId id="836" r:id="rId31"/>
    <p:sldId id="848" r:id="rId32"/>
    <p:sldId id="849" r:id="rId33"/>
    <p:sldId id="850" r:id="rId34"/>
    <p:sldId id="862" r:id="rId35"/>
    <p:sldId id="851" r:id="rId36"/>
    <p:sldId id="863" r:id="rId37"/>
    <p:sldId id="870" r:id="rId38"/>
    <p:sldId id="864" r:id="rId39"/>
    <p:sldId id="871" r:id="rId40"/>
    <p:sldId id="872" r:id="rId41"/>
    <p:sldId id="873" r:id="rId42"/>
    <p:sldId id="874" r:id="rId43"/>
    <p:sldId id="939" r:id="rId44"/>
    <p:sldId id="940" r:id="rId45"/>
    <p:sldId id="943" r:id="rId46"/>
    <p:sldId id="941" r:id="rId47"/>
    <p:sldId id="942" r:id="rId48"/>
    <p:sldId id="944" r:id="rId49"/>
    <p:sldId id="945" r:id="rId50"/>
    <p:sldId id="946" r:id="rId51"/>
    <p:sldId id="947" r:id="rId52"/>
    <p:sldId id="948" r:id="rId53"/>
    <p:sldId id="949" r:id="rId54"/>
    <p:sldId id="953" r:id="rId55"/>
    <p:sldId id="950" r:id="rId56"/>
    <p:sldId id="954" r:id="rId57"/>
  </p:sldIdLst>
  <p:sldSz cx="9144000" cy="6858000" type="screen4x3"/>
  <p:notesSz cx="9144000" cy="6858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070">
          <p15:clr>
            <a:srgbClr val="A4A3A4"/>
          </p15:clr>
        </p15:guide>
        <p15:guide id="2" pos="294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845A18"/>
    <a:srgbClr val="996633"/>
    <a:srgbClr val="006666"/>
    <a:srgbClr val="244060"/>
    <a:srgbClr val="660066"/>
    <a:srgbClr val="CCCCFF"/>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398" y="60"/>
      </p:cViewPr>
      <p:guideLst>
        <p:guide orient="horz" pos="2070"/>
        <p:guide pos="294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8939169C-8F40-40B7-8FC6-E026373CD3DC}" type="datetimeFigureOut">
              <a:rPr lang="zh-CN" altLang="en-US"/>
              <a:pPr/>
              <a:t>2016-01-03-Sunday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C9B7149E-0FA2-43DF-9F14-B0415DE09F6F}" type="slidenum">
              <a:rPr lang="zh-CN" altLang="en-US"/>
              <a:pPr/>
              <a:t>‹#›</a:t>
            </a:fld>
            <a:endParaRPr lang="zh-CN" altLang="en-US"/>
          </a:p>
        </p:txBody>
      </p:sp>
    </p:spTree>
    <p:extLst>
      <p:ext uri="{BB962C8B-B14F-4D97-AF65-F5344CB8AC3E}">
        <p14:creationId xmlns:p14="http://schemas.microsoft.com/office/powerpoint/2010/main" val="24933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8F28B3C2-D8D2-4FB7-BFFD-53917BD463D2}" type="datetimeFigureOut">
              <a:rPr lang="zh-CN" altLang="en-US"/>
              <a:pPr/>
              <a:t>2016-01-03-Sunday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1C6A0F39-338F-4BC9-8B3B-1D18BA47D73E}" type="slidenum">
              <a:rPr lang="zh-CN" altLang="en-US"/>
              <a:pPr/>
              <a:t>‹#›</a:t>
            </a:fld>
            <a:endParaRPr lang="zh-CN" altLang="en-US"/>
          </a:p>
        </p:txBody>
      </p:sp>
    </p:spTree>
    <p:extLst>
      <p:ext uri="{BB962C8B-B14F-4D97-AF65-F5344CB8AC3E}">
        <p14:creationId xmlns:p14="http://schemas.microsoft.com/office/powerpoint/2010/main" val="1937784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编辑母版文本样式</a:t>
            </a:r>
          </a:p>
        </p:txBody>
      </p:sp>
      <p:sp>
        <p:nvSpPr>
          <p:cNvPr id="4" name="日期占位符 3"/>
          <p:cNvSpPr>
            <a:spLocks noGrp="1"/>
          </p:cNvSpPr>
          <p:nvPr>
            <p:ph type="dt" sz="half" idx="10"/>
          </p:nvPr>
        </p:nvSpPr>
        <p:spPr/>
        <p:txBody>
          <a:bodyPr/>
          <a:lstStyle>
            <a:lvl1pPr>
              <a:defRPr/>
            </a:lvl1pPr>
          </a:lstStyle>
          <a:p>
            <a:fld id="{64C10CC0-25E5-471C-888F-A0AC33A84937}" type="datetimeFigureOut">
              <a:rPr lang="zh-CN" altLang="en-US"/>
              <a:pPr/>
              <a:t>2016-01-03-Sunday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CF8199D9-C4AD-47B2-9A35-33C9CE46F3F5}" type="slidenum">
              <a:rPr lang="zh-CN" altLang="en-US"/>
              <a:pPr/>
              <a:t>‹#›</a:t>
            </a:fld>
            <a:endParaRPr lang="zh-CN" altLang="en-US"/>
          </a:p>
        </p:txBody>
      </p:sp>
    </p:spTree>
    <p:extLst>
      <p:ext uri="{BB962C8B-B14F-4D97-AF65-F5344CB8AC3E}">
        <p14:creationId xmlns:p14="http://schemas.microsoft.com/office/powerpoint/2010/main" val="1640092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7EC05837-F699-4584-BC3F-3EFE2E8D5694}" type="datetimeFigureOut">
              <a:rPr lang="zh-CN" altLang="en-US"/>
              <a:pPr/>
              <a:t>2016-01-03-Sunday</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1C83FBE4-4A6E-4C43-812D-EC3192B2C95B}" type="slidenum">
              <a:rPr lang="zh-CN" altLang="en-US"/>
              <a:pPr/>
              <a:t>‹#›</a:t>
            </a:fld>
            <a:endParaRPr lang="zh-CN" altLang="en-US"/>
          </a:p>
        </p:txBody>
      </p:sp>
    </p:spTree>
    <p:extLst>
      <p:ext uri="{BB962C8B-B14F-4D97-AF65-F5344CB8AC3E}">
        <p14:creationId xmlns:p14="http://schemas.microsoft.com/office/powerpoint/2010/main" val="3905532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816DF15A-3DEA-4877-9A08-F254E0DB1AB2}" type="datetimeFigureOut">
              <a:rPr lang="zh-CN" altLang="en-US"/>
              <a:pPr/>
              <a:t>2016-01-03-Sunday</a:t>
            </a:fld>
            <a:endParaRPr lang="zh-CN" alt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C230DF8-0291-462E-8C43-851B3D73B571}" type="slidenum">
              <a:rPr lang="zh-CN" altLang="en-US"/>
              <a:pPr/>
              <a:t>‹#›</a:t>
            </a:fld>
            <a:endParaRPr lang="zh-CN" altLang="en-US"/>
          </a:p>
        </p:txBody>
      </p:sp>
    </p:spTree>
    <p:extLst>
      <p:ext uri="{BB962C8B-B14F-4D97-AF65-F5344CB8AC3E}">
        <p14:creationId xmlns:p14="http://schemas.microsoft.com/office/powerpoint/2010/main" val="2107511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6E4B9F82-D20D-4732-8D2A-2584AC0BDC30}" type="datetimeFigureOut">
              <a:rPr lang="zh-CN" altLang="en-US"/>
              <a:pPr/>
              <a:t>2016-01-03-Sunday</a:t>
            </a:fld>
            <a:endParaRPr lang="zh-CN" alt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75825E12-61EF-49EF-8E06-F5C5CBAC61A2}" type="slidenum">
              <a:rPr lang="zh-CN" altLang="en-US"/>
              <a:pPr/>
              <a:t>‹#›</a:t>
            </a:fld>
            <a:endParaRPr lang="zh-CN" altLang="en-US"/>
          </a:p>
        </p:txBody>
      </p:sp>
    </p:spTree>
    <p:extLst>
      <p:ext uri="{BB962C8B-B14F-4D97-AF65-F5344CB8AC3E}">
        <p14:creationId xmlns:p14="http://schemas.microsoft.com/office/powerpoint/2010/main" val="3493915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088444B0-353C-4F92-AE8A-71CAA4AF2BBB}" type="datetimeFigureOut">
              <a:rPr lang="zh-CN" altLang="en-US"/>
              <a:pPr/>
              <a:t>2016-01-03-Sunday</a:t>
            </a:fld>
            <a:endParaRPr lang="zh-CN" alt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A85AB5C-E24F-4DE0-9D35-086B186807E3}" type="slidenum">
              <a:rPr lang="zh-CN" altLang="en-US"/>
              <a:pPr/>
              <a:t>‹#›</a:t>
            </a:fld>
            <a:endParaRPr lang="zh-CN" altLang="en-US"/>
          </a:p>
        </p:txBody>
      </p:sp>
    </p:spTree>
    <p:extLst>
      <p:ext uri="{BB962C8B-B14F-4D97-AF65-F5344CB8AC3E}">
        <p14:creationId xmlns:p14="http://schemas.microsoft.com/office/powerpoint/2010/main" val="3360873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lvl1pPr>
              <a:defRPr/>
            </a:lvl1pPr>
          </a:lstStyle>
          <a:p>
            <a:fld id="{9E802A99-C45E-4D04-8A9F-0822F357B67B}" type="datetimeFigureOut">
              <a:rPr lang="zh-CN" altLang="en-US"/>
              <a:pPr/>
              <a:t>2016-01-03-Sunday</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6CA19520-EA5D-42C1-A5D9-C3D88EFE0D9B}" type="slidenum">
              <a:rPr lang="zh-CN" altLang="en-US"/>
              <a:pPr/>
              <a:t>‹#›</a:t>
            </a:fld>
            <a:endParaRPr lang="zh-CN" altLang="en-US"/>
          </a:p>
        </p:txBody>
      </p:sp>
    </p:spTree>
    <p:extLst>
      <p:ext uri="{BB962C8B-B14F-4D97-AF65-F5344CB8AC3E}">
        <p14:creationId xmlns:p14="http://schemas.microsoft.com/office/powerpoint/2010/main" val="2898762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lvl1pPr>
              <a:defRPr/>
            </a:lvl1pPr>
          </a:lstStyle>
          <a:p>
            <a:fld id="{2C2A5162-B547-4CF9-A8C1-F946085AB67C}" type="datetimeFigureOut">
              <a:rPr lang="zh-CN" altLang="en-US"/>
              <a:pPr/>
              <a:t>2016-01-03-Sunday</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FFE0BD4D-8FDE-481F-9B8C-0F191A14A918}" type="slidenum">
              <a:rPr lang="zh-CN" altLang="en-US"/>
              <a:pPr/>
              <a:t>‹#›</a:t>
            </a:fld>
            <a:endParaRPr lang="zh-CN" altLang="en-US"/>
          </a:p>
        </p:txBody>
      </p:sp>
    </p:spTree>
    <p:extLst>
      <p:ext uri="{BB962C8B-B14F-4D97-AF65-F5344CB8AC3E}">
        <p14:creationId xmlns:p14="http://schemas.microsoft.com/office/powerpoint/2010/main" val="3252762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E55BCADA-1C94-4557-BC81-B8DBB566CF76}" type="datetimeFigureOut">
              <a:rPr lang="zh-CN" altLang="en-US"/>
              <a:pPr/>
              <a:t>2016-01-03-Sunday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8E4887AD-8688-41BD-B1B3-11D409824813}" type="slidenum">
              <a:rPr lang="zh-CN" altLang="en-US"/>
              <a:pPr/>
              <a:t>‹#›</a:t>
            </a:fld>
            <a:endParaRPr lang="zh-CN" altLang="en-US"/>
          </a:p>
        </p:txBody>
      </p:sp>
    </p:spTree>
    <p:extLst>
      <p:ext uri="{BB962C8B-B14F-4D97-AF65-F5344CB8AC3E}">
        <p14:creationId xmlns:p14="http://schemas.microsoft.com/office/powerpoint/2010/main" val="3284922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5814231B-AFFE-453B-B9C4-9798DC4D304D}" type="datetimeFigureOut">
              <a:rPr lang="zh-CN" altLang="en-US"/>
              <a:pPr/>
              <a:t>2016-01-03-Sunday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E2B974B-69E1-46B8-BCAD-C4981772C6C3}" type="slidenum">
              <a:rPr lang="zh-CN" altLang="en-US"/>
              <a:pPr/>
              <a:t>‹#›</a:t>
            </a:fld>
            <a:endParaRPr lang="zh-CN" altLang="en-US"/>
          </a:p>
        </p:txBody>
      </p:sp>
    </p:spTree>
    <p:extLst>
      <p:ext uri="{BB962C8B-B14F-4D97-AF65-F5344CB8AC3E}">
        <p14:creationId xmlns:p14="http://schemas.microsoft.com/office/powerpoint/2010/main" val="3516981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a:solidFill>
                  <a:srgbClr val="898989"/>
                </a:solidFill>
                <a:latin typeface="+mn-lt"/>
              </a:defRPr>
            </a:lvl1pPr>
          </a:lstStyle>
          <a:p>
            <a:fld id="{1A51E93E-087B-4676-9048-1FAD5E6105E3}" type="datetimeFigureOut">
              <a:rPr lang="zh-CN" altLang="en-US"/>
              <a:pPr/>
              <a:t>2016-01-03-Sunday</a:t>
            </a:fld>
            <a:endParaRPr lang="zh-CN" altLang="en-US"/>
          </a:p>
        </p:txBody>
      </p:sp>
      <p:sp>
        <p:nvSpPr>
          <p:cNvPr id="1029"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mn-lt"/>
              </a:defRPr>
            </a:lvl1pPr>
          </a:lstStyle>
          <a:p>
            <a:endParaRPr lang="zh-CN" altLang="en-US"/>
          </a:p>
        </p:txBody>
      </p:sp>
      <p:sp>
        <p:nvSpPr>
          <p:cNvPr id="1030"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defRPr>
            </a:lvl1pPr>
          </a:lstStyle>
          <a:p>
            <a:fld id="{72540F06-ECEE-433F-A161-2D9FA0748F36}"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file:///F:\..\..\..\&#65288;1&#65289;2010-2011&#24180;\&#65288;18&#65289;&#27861;&#24459;&#12289;&#30417;&#31649;&#12289;&#20250;&#35745;&#12289;&#31246;&#25910;&#12289;&#38134;&#34892;\4&#12289;&#31246;&#25910;\00&#22269;&#23478;&#31246;&#21153;&#24635;&#23616;2010&#24180;&#31532;13&#21495;&#20844;&#21578;&#35828;&#26126;&#20160;&#20040;.doc" TargetMode="External"/><Relationship Id="rId4" Type="http://schemas.openxmlformats.org/officeDocument/2006/relationships/hyperlink" Target="../../&#65288;2&#65289;2010-2011&#24180;/&#65288;18&#65289;&#27861;&#24459;&#12289;&#30417;&#31649;&#12289;&#20250;&#35745;&#12289;&#31246;&#25910;&#12289;&#38134;&#34892;/4&#12289;&#31246;&#25910;/00&#22269;&#23478;&#31246;&#21153;&#24635;&#23616;2010&#24180;&#31532;13&#21495;&#20844;&#21578;&#35828;&#26126;&#20160;&#20040;.doc"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65288;6&#65289;YBQ%20&#31199;&#36161;&#36164;&#26009;&#24402;&#31867;&#38598;&#38182;2007.3.21/010&#31199;&#36161;&#27861;&#24459;&#12289;&#20250;&#35745;&#12289;&#31246;&#25910;&#12289;&#30417;&#31649;&#31561;&#65288;YBQ----)/002&#30417;&#31649;&#27861;&#35268;/00&#37329;&#34701;&#31199;&#36161;&#20844;&#21496;&#31649;&#29702;&#21150;&#27861;2007.1.23.doc" TargetMode="External"/><Relationship Id="rId4" Type="http://schemas.openxmlformats.org/officeDocument/2006/relationships/hyperlink" Target="../../&#65288;6&#65289;YBQ%20&#31199;&#36161;&#36164;&#26009;&#24402;&#31867;&#38598;&#38182;2007.3.21/010&#31199;&#36161;&#27861;&#24459;&#12289;&#20250;&#35745;&#12289;&#31246;&#25910;&#12289;&#30417;&#31649;&#31561;&#65288;YBQ----)/001&#21512;&#21516;&#27861;&#12289;&#29289;&#26435;&#27861;&#19982;&#34701;&#36164;&#31199;&#36161;&#31435;&#27861;/00&#20013;&#21326;&#20154;&#27665;&#20849;&#21644;&#22269;&#29289;&#26435;&#27861;2007.3.16.doc"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file:///F:\&#65288;6&#65289;YBQ%20&#31199;&#36161;&#36164;&#26009;&#24402;&#31867;&#38598;&#38182;2007.3.21\010&#31199;&#36161;&#27861;&#24459;&#12289;&#20250;&#35745;&#12289;&#31246;&#25910;&#12289;&#30417;&#31649;&#31561;&#65288;YBQ----)\001&#21512;&#21516;&#27861;&#12289;&#29289;&#26435;&#27861;&#19982;&#34701;&#36164;&#31199;&#36161;&#31435;&#27861;\00&#26368;&#39640;&#20154;&#27665;&#27861;&#38498;&#20851;&#20110;&#23457;&#29702;&#34701;&#36164;&#31199;&#36161;&#21512;&#21516;&#32416;&#32439;&#26696;&#20214;&#33509;&#24178;&#38382;&#39064;&#30340;&#35268;&#23450;.doc"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file:///F:\001&#21512;&#21516;&#27861;&#12289;&#29289;&#26435;&#27861;&#19982;&#34701;&#36164;&#31199;&#36161;&#31435;&#27861;\00&#26368;&#39640;&#20154;&#27665;&#27861;&#38498;&#20851;&#20110;&#23457;&#29702;&#34701;&#36164;&#31199;&#36161;&#21512;&#21516;&#32416;&#32439;&#26696;&#20214;&#33509;&#24178;&#38382;&#39064;&#30340;&#35268;&#23450;.doc" TargetMode="External"/><Relationship Id="rId3" Type="http://schemas.openxmlformats.org/officeDocument/2006/relationships/image" Target="../media/image2.jpeg"/><Relationship Id="rId7" Type="http://schemas.openxmlformats.org/officeDocument/2006/relationships/hyperlink" Target="file:///F:\001&#21512;&#21516;&#27861;&#12289;&#29289;&#26435;&#27861;&#19982;&#34701;&#36164;&#31199;&#36161;&#31435;&#27861;\00&#20013;&#21326;&#20154;&#27665;&#20849;&#21644;&#22269;&#29289;&#26435;&#27861;2007.3.16.doc"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00%20&#25104;&#37117;&#20892;&#21830;&#34892;&#37329;&#34701;&#31199;&#36161;&#20844;&#21496;&#31609;&#22791;&#20154;&#21592;&#22521;&#35757;%202013.2.4/&#26368;&#39640;&#20154;&#27665;&#27861;&#38498;&#20851;&#20110;&#23457;&#29702;&#34701;&#36164;&#31199;&#36161;&#21512;&#21516;&#32416;&#32439;&#26696;&#20214;&#36866;&#29992;&#27861;&#24459;&#38382;&#39064;&#30340;&#35299;&#37322;&#65288;&#24449;&#27714;&#24847;&#35265;&#31295;&#65289;.docx" TargetMode="External"/><Relationship Id="rId5" Type="http://schemas.openxmlformats.org/officeDocument/2006/relationships/hyperlink" Target="file:///F:\&#21326;&#22799;%202013.1.18\&#34701;&#36164;&#31199;&#36161;&#21496;&#27861;&#35299;&#37322;&#65288;&#31532;&#22235;&#31295;&#65289;.pdf" TargetMode="External"/><Relationship Id="rId4" Type="http://schemas.openxmlformats.org/officeDocument/2006/relationships/hyperlink" Target="file:///F:\001&#21512;&#21516;&#27861;&#12289;&#29289;&#26435;&#27861;&#19982;&#34701;&#36164;&#31199;&#36161;&#31435;&#27861;\00&#31532;13&#31456;%20&#31199;&#36161;&#21512;&#21516;%20%20&#31532;14&#31456;%20&#34701;&#36164;&#31199;&#36161;&#21512;&#21516;.doc" TargetMode="External"/><Relationship Id="rId9" Type="http://schemas.openxmlformats.org/officeDocument/2006/relationships/hyperlink" Target="file:///F:\00&#23453;&#21033;&#20016;&#65288;&#20013;&#22269;&#65289;&#22269;&#38469;&#37329;&#34701;&#31199;&#36161;&#20844;&#21496;%20&#20869;&#35757;%202012.9.21%20&#19978;&#28023;\001&#21512;&#21516;&#27861;&#12289;&#29289;&#26435;&#27861;&#19982;&#34701;&#36164;&#31199;&#36161;&#31435;&#27861;\&#20013;&#21326;&#20154;&#27665;&#20849;&#21644;&#22269;&#34701;&#36164;&#31199;&#36161;&#27861;&#65288;&#19977;&#27425;&#24449;&#27714;&#24847;&#35265;&#31295;2006.11&#65289;.doc"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file:///F:\002&#30417;&#31649;&#27861;&#35268;\00&#37329;&#34701;&#31199;&#36161;&#20844;&#21496;&#31649;&#29702;&#21150;&#27861;2007.1.23.doc" TargetMode="External"/><Relationship Id="rId3" Type="http://schemas.openxmlformats.org/officeDocument/2006/relationships/image" Target="../media/image2.jpeg"/><Relationship Id="rId7" Type="http://schemas.openxmlformats.org/officeDocument/2006/relationships/hyperlink" Target="file:///F:\&#21326;&#22799;%202013.1.18\&#20869;&#36164;&#34701;&#36164;&#31199;&#36161;&#20225;&#19994;&#31649;&#29702;&#21150;&#27861;2012.8.doc"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file:///F:\&#21326;&#22799;%202013.1.18\&#20869;&#36164;&#34701;&#36164;&#31199;&#36161;&#20225;&#19994;&#31649;&#29702;&#21150;&#27861;2012..doc" TargetMode="External"/><Relationship Id="rId5" Type="http://schemas.openxmlformats.org/officeDocument/2006/relationships/hyperlink" Target="file:///F:\002&#30417;&#31649;&#27861;&#35268;\00&#21830;&#21153;&#37096;&#22269;&#23478;&#31246;&#21153;&#24635;&#23616;&#20851;&#20110;&#20174;&#20107;&#34701;&#36164;&#31199;&#36161;&#19994;&#21153;&#26377;&#20851;&#38382;&#39064;&#30340;&#36890;&#30693;&#65288;&#21830;&#24314;&#21457;&#12304;2004&#12305;560&#21495;&#65289;.doc" TargetMode="External"/><Relationship Id="rId4" Type="http://schemas.openxmlformats.org/officeDocument/2006/relationships/hyperlink" Target="file:///F:\002&#30417;&#31649;&#27861;&#35268;\00&#21830;&#21153;&#37096;&#22806;&#21830;&#25237;&#36164;&#31199;&#36161;&#19994;&#31649;&#29702;&#21150;&#27861;2005.3.5.doc"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file:///F:\..\..\..\&#65288;18&#65289;&#27861;&#24459;&#12289;&#30417;&#31649;&#12289;&#20250;&#35745;&#12289;&#31246;&#25910;&#12289;&#38134;&#34892;\4&#12289;&#31246;&#25910;\&#20013;&#21326;&#20154;&#27665;&#20849;&#21644;&#22269;&#22686;&#20540;&#31246;&#26242;&#34892;&#26465;&#20363;.doc" TargetMode="External"/><Relationship Id="rId4" Type="http://schemas.openxmlformats.org/officeDocument/2006/relationships/hyperlink" Target="file:///F:\..\..\..\..\&#65288;6&#65289;YBQ%20&#31199;&#36161;&#36164;&#26009;&#24402;&#31867;&#38598;&#38182;2007.3.21\010&#31199;&#36161;&#27861;&#24459;&#12289;&#20250;&#35745;&#12289;&#31246;&#25910;&#12289;&#30417;&#31649;&#31561;&#65288;YBQ----)\004&#31246;&#25910;&#25919;&#31574;\00&#20013;&#21326;&#20154;&#27665;&#20849;&#21644;&#22269;&#20225;&#19994;&#25152;&#24471;&#31246;&#27861;2007.3.16.doc"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hyperlink" Target="file:///F:\..\..\..\&#65288;18&#65289;&#27861;&#24459;&#12289;&#30417;&#31649;&#12289;&#20250;&#35745;&#12289;&#31246;&#25910;&#12289;&#38134;&#34892;\4&#12289;&#31246;&#25910;\00&#20851;&#20110;&#34701;&#36164;&#24615;&#21806;&#21518;&#22238;&#31199;&#19994;&#21153;&#20013;&#25215;&#31199;&#26041;&#20986;&#21806;&#36164;&#20135;&#34892;&#20026;&#26377;&#20851;&#31246;&#25910;&#38382;&#39064;&#30340;&#20844;&#21578;%20&#22269;&#31246;&#24635;2010&#31532;13&#21495;&#20844;&#21578;.doc" TargetMode="External"/><Relationship Id="rId13" Type="http://schemas.openxmlformats.org/officeDocument/2006/relationships/hyperlink" Target="file:///F:\..\..\..\&#65288;3&#65289;YBQ%20&#31199;&#36161;&#36164;&#26009;&#24402;&#31867;&#38598;&#38182;2007.3.21\010&#31199;&#36161;&#27861;&#24459;&#12289;&#20250;&#35745;&#12289;&#31246;&#25910;&#12289;&#30417;&#31649;&#31561;&#65288;YBQ----)\001&#21512;&#21516;&#27861;&#12289;&#29289;&#26435;&#27861;&#19982;&#34701;&#36164;&#31199;&#36161;&#31435;&#27861;\00&#31532;13&#31456;%20&#31199;&#36161;&#21512;&#21516;%20%20&#31532;14&#31456;%20&#34701;&#36164;&#31199;&#36161;&#21512;&#21516;.doc" TargetMode="External"/><Relationship Id="rId18" Type="http://schemas.openxmlformats.org/officeDocument/2006/relationships/hyperlink" Target="file:///F:\..\..\..\&#65288;3&#65289;YBQ%20&#31199;&#36161;&#36164;&#26009;&#24402;&#31867;&#38598;&#38182;2007.3.21\010&#31199;&#36161;&#27861;&#24459;&#12289;&#20250;&#35745;&#12289;&#31246;&#25910;&#12289;&#30417;&#31649;&#31561;&#65288;YBQ----)\004&#31246;&#25910;&#25919;&#31574;\&#20013;&#21326;&#20154;&#27665;&#20849;&#21644;&#22269;&#22686;&#20540;&#31246;&#26242;&#34892;&#26465;&#20363;.doc" TargetMode="External"/><Relationship Id="rId3" Type="http://schemas.openxmlformats.org/officeDocument/2006/relationships/image" Target="../media/image2.jpeg"/><Relationship Id="rId7" Type="http://schemas.openxmlformats.org/officeDocument/2006/relationships/hyperlink" Target="file:///F:\..\..\&#65288;18&#65289;&#27861;&#24459;&#12289;&#30417;&#31649;&#12289;&#20250;&#35745;&#12289;&#31246;&#25910;&#12289;&#38134;&#34892;\4&#12289;&#31246;&#25910;\&#20851;&#20110;&#34701;&#36164;&#24615;&#21806;&#21518;&#22238;&#31199;&#19994;&#21153;&#20013;&#25215;&#31199;&#26041;&#20986;&#21806;&#36164;&#20135;&#34892;&#20026;&#26377;%20&#20851;&#31246;&#25910;&#38382;&#39064;&#30340;&#20844;&#21578;.doc" TargetMode="External"/><Relationship Id="rId12" Type="http://schemas.openxmlformats.org/officeDocument/2006/relationships/hyperlink" Target="file:///F:\..\..\..\&#65288;3&#65289;YBQ%20&#31199;&#36161;&#36164;&#26009;&#24402;&#31867;&#38598;&#38182;2007.3.21\010&#31199;&#36161;&#27861;&#24459;&#12289;&#20250;&#35745;&#12289;&#31246;&#25910;&#12289;&#30417;&#31649;&#31561;&#65288;YBQ----)\001&#21512;&#21516;&#27861;&#12289;&#29289;&#26435;&#27861;&#19982;&#34701;&#36164;&#31199;&#36161;&#31435;&#27861;\00&#20013;&#21326;&#20154;&#27665;&#20849;&#21644;&#22269;&#29289;&#26435;&#27861;2007.3.16.doc" TargetMode="External"/><Relationship Id="rId17" Type="http://schemas.openxmlformats.org/officeDocument/2006/relationships/hyperlink" Target="file:///F:\..\..\..\&#65288;3&#65289;YBQ%20&#31199;&#36161;&#36164;&#26009;&#24402;&#31867;&#38598;&#38182;2007.3.21\010&#31199;&#36161;&#27861;&#24459;&#12289;&#20250;&#35745;&#12289;&#31246;&#25910;&#12289;&#30417;&#31649;&#31561;&#65288;YBQ----)\002&#30417;&#31649;&#27861;&#35268;\00&#21830;&#21153;&#37096;&#22806;&#21830;&#25237;&#36164;&#31199;&#36161;&#19994;&#31649;&#29702;&#21150;&#27861;2005.3.5.doc" TargetMode="External"/><Relationship Id="rId2" Type="http://schemas.openxmlformats.org/officeDocument/2006/relationships/image" Target="../media/image1.png"/><Relationship Id="rId16" Type="http://schemas.openxmlformats.org/officeDocument/2006/relationships/hyperlink" Target="file:///F:\..\..\..\&#65288;3&#65289;YBQ%20&#31199;&#36161;&#36164;&#26009;&#24402;&#31867;&#38598;&#38182;2007.3.21\010&#31199;&#36161;&#27861;&#24459;&#12289;&#20250;&#35745;&#12289;&#31246;&#25910;&#12289;&#30417;&#31649;&#31561;&#65288;YBQ----)\002&#30417;&#31649;&#27861;&#35268;\00&#38468;&#20214;8&#65306;&#21830;&#21153;&#37096;&#22269;&#23478;&#31246;&#21153;&#24635;&#23616;&#21830;&#24314;&#21457;%5b2004%5d699&#21495;&#25991;&#20214;(&#27491;&#24335;&#65289;.doc" TargetMode="External"/><Relationship Id="rId1" Type="http://schemas.openxmlformats.org/officeDocument/2006/relationships/slideLayout" Target="../slideLayouts/slideLayout7.xml"/><Relationship Id="rId6" Type="http://schemas.openxmlformats.org/officeDocument/2006/relationships/hyperlink" Target="file:///F:\..\..\..\&#65288;18&#65289;&#27861;&#24459;&#12289;&#30417;&#31649;&#12289;&#20250;&#35745;&#12289;&#31246;&#25910;&#12289;&#38134;&#34892;\2&#12289;&#30417;&#31649;\&#20013;&#22269;&#38134;&#34892;&#19994;&#30417;&#30563;&#31649;&#29702;&#22996;&#21592;&#20250;&#25991;&#20214;%20&#38134;&#30417;&#21457;%20&#65288;2010&#65289;2&#21495;.PDF" TargetMode="External"/><Relationship Id="rId11" Type="http://schemas.openxmlformats.org/officeDocument/2006/relationships/hyperlink" Target="file:///F:\..\..\..\&#65288;3&#65289;YBQ%20&#31199;&#36161;&#36164;&#26009;&#24402;&#31867;&#38598;&#38182;2007.3.21\010&#31199;&#36161;&#27861;&#24459;&#12289;&#20250;&#35745;&#12289;&#31246;&#25910;&#12289;&#30417;&#31649;&#31561;&#65288;YBQ----)\002&#30417;&#31649;&#27861;&#35268;\00&#37329;&#34701;&#31199;&#36161;&#20844;&#21496;&#31649;&#29702;&#21150;&#27861;2007.1.23.doc" TargetMode="External"/><Relationship Id="rId5" Type="http://schemas.openxmlformats.org/officeDocument/2006/relationships/hyperlink" Target="file:///F:\..\..\&#65288;18&#65289;&#27861;&#24459;&#12289;&#30417;&#31649;&#12289;&#20250;&#35745;&#12289;&#31246;&#25910;&#12289;&#38134;&#34892;\2&#12289;&#30417;&#31649;\&#20013;&#22269;&#38134;&#34892;&#19994;&#30417;&#30563;&#31649;&#29702;&#22996;&#21592;&#20250;&#25991;&#20214;%20&#38134;&#30417;&#21457;%20&#65288;2010&#65289;2&#21495;.PDF" TargetMode="External"/><Relationship Id="rId15" Type="http://schemas.openxmlformats.org/officeDocument/2006/relationships/hyperlink" Target="file:///F:\..\..\..\&#65288;3&#65289;YBQ%20&#31199;&#36161;&#36164;&#26009;&#24402;&#31867;&#38598;&#38182;2007.3.21\010&#31199;&#36161;&#27861;&#24459;&#12289;&#20250;&#35745;&#12289;&#31246;&#25910;&#12289;&#30417;&#31649;&#31561;&#65288;YBQ----)\002&#30417;&#31649;&#27861;&#35268;\00&#21830;&#21153;&#37096;&#22269;&#23478;&#31246;&#21153;&#24635;&#23616;&#20851;&#20110;&#20174;&#20107;&#34701;&#36164;&#31199;&#36161;&#19994;&#21153;&#26377;&#20851;&#38382;&#39064;&#30340;&#36890;&#30693;&#65288;&#21830;&#24314;&#21457;&#12304;2004&#12305;560&#21495;&#65289;.doc" TargetMode="External"/><Relationship Id="rId10" Type="http://schemas.openxmlformats.org/officeDocument/2006/relationships/hyperlink" Target="file:///F:\..\..\..\&#65288;3&#65289;YBQ%20&#31199;&#36161;&#36164;&#26009;&#24402;&#31867;&#38598;&#38182;2007.3.21\010&#31199;&#36161;&#27861;&#24459;&#12289;&#20250;&#35745;&#12289;&#31246;&#25910;&#12289;&#30417;&#31649;&#31561;&#65288;YBQ----)\003&#20250;&#35745;&#20934;&#21017;\00&#20225;&#19994;&#20250;&#35745;&#20934;&#21017;&#31532;21&#21495;&#65293;&#65293;&#31199;&#36161;.doc" TargetMode="External"/><Relationship Id="rId19" Type="http://schemas.openxmlformats.org/officeDocument/2006/relationships/hyperlink" Target="file:///F:\..\..\&#65288;9&#65289;&#37329;&#34701;&#34892;&#19994;&#36164;&#35759;&#12289;&#20250;&#35758;&#20449;&#24687;&#12289;&#31199;&#36161;&#36890;&#35759;\&#65288;11&#65289;&#31199;&#36161;&#36890;&#35759;&#21450;&#31199;&#36161;&#20250;&#35758;&#20449;&#24687;\&#34701;&#31199;&#36161;&#20844;&#21496;2010&#24180;&#24180;&#24230;&#19994;&#21153;&#20449;&#24687;&#25968;&#25454;&#27719;&#24635;&#34920;.pdf" TargetMode="External"/><Relationship Id="rId4" Type="http://schemas.openxmlformats.org/officeDocument/2006/relationships/hyperlink" Target="file:///F:\..\..\IBM\&#65288;16&#65289;KB%20&amp;%20DB\027&#20013;&#22269;&#38134;&#34892;&#19994;&#30417;&#30563;&#31649;&#29702;&#22996;&#21592;&#20250;&#26118;&#20177;&#31199;&#36161;&#24320;&#19994;&#25209;&#22797;%20&#38134;&#30417;&#22797;&#65288;2010&#65289;320&#21495;.pdf" TargetMode="External"/><Relationship Id="rId9" Type="http://schemas.openxmlformats.org/officeDocument/2006/relationships/hyperlink" Target="file:///F:\..\..\..\&#65288;3&#65289;YBQ%20&#31199;&#36161;&#36164;&#26009;&#24402;&#31867;&#38598;&#38182;2007.3.21\010&#31199;&#36161;&#27861;&#24459;&#12289;&#20250;&#35745;&#12289;&#31246;&#25910;&#12289;&#30417;&#31649;&#31561;&#65288;YBQ----)\001&#21512;&#21516;&#27861;&#12289;&#29289;&#26435;&#27861;&#19982;&#34701;&#36164;&#31199;&#36161;&#31435;&#27861;\&#26368;&#39640;&#20154;&#27665;&#27861;&#38498;&#20851;&#20110;&#23457;&#29702;&#34701;&#36164;&#31199;&#36161;&#21512;&#21516;&#32416;&#32439;&#26696;&#20214;&#33509;&#24178;&#38382;&#39064;&#30340;&#35268;&#23450;.doc" TargetMode="External"/><Relationship Id="rId14" Type="http://schemas.openxmlformats.org/officeDocument/2006/relationships/hyperlink" Target="file:///F:\..\..\..\&#65288;3&#65289;YBQ%20&#31199;&#36161;&#36164;&#26009;&#24402;&#31867;&#38598;&#38182;2007.3.21\010&#31199;&#36161;&#27861;&#24459;&#12289;&#20250;&#35745;&#12289;&#31246;&#25910;&#12289;&#30417;&#31649;&#31561;&#65288;YBQ----)\001&#21512;&#21516;&#27861;&#12289;&#29289;&#26435;&#27861;&#19982;&#34701;&#36164;&#31199;&#36161;&#31435;&#27861;\&#20013;&#21326;&#20154;&#27665;&#20849;&#21644;&#22269;&#34701;&#36164;&#31199;&#36161;&#27861;&#65288;&#19977;&#27425;&#24449;&#27714;&#24847;&#35265;&#31295;2006.11&#65289;.doc"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2.jpe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object 12"/>
          <p:cNvSpPr>
            <a:spLocks/>
          </p:cNvSpPr>
          <p:nvPr/>
        </p:nvSpPr>
        <p:spPr bwMode="auto">
          <a:xfrm>
            <a:off x="-22225" y="5170488"/>
            <a:ext cx="9166225" cy="1714500"/>
          </a:xfrm>
          <a:custGeom>
            <a:avLst/>
            <a:gdLst>
              <a:gd name="T0" fmla="*/ 9144000 w 9144000"/>
              <a:gd name="T1" fmla="*/ 1714497 h 1714497"/>
              <a:gd name="T2" fmla="*/ 9144000 w 9144000"/>
              <a:gd name="T3" fmla="*/ 0 h 1714497"/>
              <a:gd name="T4" fmla="*/ 0 w 9144000"/>
              <a:gd name="T5" fmla="*/ 0 h 1714497"/>
              <a:gd name="T6" fmla="*/ 0 w 9144000"/>
              <a:gd name="T7" fmla="*/ 1714497 h 1714497"/>
              <a:gd name="T8" fmla="*/ 9144000 w 9144000"/>
              <a:gd name="T9" fmla="*/ 1714497 h 1714497"/>
              <a:gd name="T10" fmla="*/ 0 w 9144000"/>
              <a:gd name="T11" fmla="*/ 0 h 1714497"/>
              <a:gd name="T12" fmla="*/ 9144000 w 9144000"/>
              <a:gd name="T13" fmla="*/ 1714497 h 1714497"/>
            </a:gdLst>
            <a:ahLst/>
            <a:cxnLst>
              <a:cxn ang="0">
                <a:pos x="T0" y="T1"/>
              </a:cxn>
              <a:cxn ang="0">
                <a:pos x="T2" y="T3"/>
              </a:cxn>
              <a:cxn ang="0">
                <a:pos x="T4" y="T5"/>
              </a:cxn>
              <a:cxn ang="0">
                <a:pos x="T6" y="T7"/>
              </a:cxn>
              <a:cxn ang="0">
                <a:pos x="T8" y="T9"/>
              </a:cxn>
            </a:cxnLst>
            <a:rect l="T10" t="T11" r="T12" b="T13"/>
            <a:pathLst>
              <a:path w="9144000" h="1714497">
                <a:moveTo>
                  <a:pt x="9144000" y="1714497"/>
                </a:moveTo>
                <a:lnTo>
                  <a:pt x="9144000" y="0"/>
                </a:lnTo>
                <a:lnTo>
                  <a:pt x="0" y="0"/>
                </a:lnTo>
                <a:lnTo>
                  <a:pt x="0" y="1714497"/>
                </a:lnTo>
                <a:lnTo>
                  <a:pt x="9144000" y="1714497"/>
                </a:lnTo>
                <a:close/>
              </a:path>
            </a:pathLst>
          </a:custGeom>
          <a:solidFill>
            <a:srgbClr val="006FC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endParaRPr lang="zh-CN" altLang="en-US"/>
          </a:p>
        </p:txBody>
      </p:sp>
      <p:sp>
        <p:nvSpPr>
          <p:cNvPr id="3078" name="object 18"/>
          <p:cNvSpPr txBox="1">
            <a:spLocks noChangeArrowheads="1"/>
          </p:cNvSpPr>
          <p:nvPr/>
        </p:nvSpPr>
        <p:spPr bwMode="auto">
          <a:xfrm>
            <a:off x="996491" y="2204864"/>
            <a:ext cx="7128792" cy="1008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127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ts val="188"/>
              </a:spcBef>
            </a:pPr>
            <a:r>
              <a:rPr lang="zh-CN" altLang="en-US" sz="5400">
                <a:solidFill>
                  <a:srgbClr val="FF0000"/>
                </a:solidFill>
                <a:latin typeface="华文楷体" panose="02010600040101010101" pitchFamily="2" charset="-122"/>
                <a:ea typeface="隶书" panose="02010509060101010101" pitchFamily="49" charset="-122"/>
              </a:rPr>
              <a:t>产品手册之 </a:t>
            </a:r>
            <a:r>
              <a:rPr lang="zh-CN" altLang="en-US" sz="5400">
                <a:solidFill>
                  <a:srgbClr val="FF0000"/>
                </a:solidFill>
                <a:latin typeface="华文楷体" panose="02010600040101010101" pitchFamily="2" charset="-122"/>
                <a:ea typeface="华文楷体" panose="02010600040101010101" pitchFamily="2" charset="-122"/>
              </a:rPr>
              <a:t>融资租赁</a:t>
            </a:r>
            <a:endParaRPr lang="zh-CN" altLang="en-US" sz="5400" b="1">
              <a:solidFill>
                <a:srgbClr val="FF0000"/>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09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sp>
        <p:nvSpPr>
          <p:cNvPr id="4100" name="矩形 8"/>
          <p:cNvSpPr>
            <a:spLocks noChangeArrowheads="1"/>
          </p:cNvSpPr>
          <p:nvPr/>
        </p:nvSpPr>
        <p:spPr bwMode="auto">
          <a:xfrm>
            <a:off x="395288" y="1588"/>
            <a:ext cx="22336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solidFill>
                <a:srgbClr val="F8F8F8"/>
              </a:solidFill>
              <a:effectLst>
                <a:outerShdw blurRad="38100" dist="38100" dir="2700000" algn="tl">
                  <a:srgbClr val="C0C0C0"/>
                </a:outerShdw>
              </a:effectLst>
              <a:latin typeface="宋体" panose="02010600030101010101" pitchFamily="2" charset="-122"/>
              <a:ea typeface="黑体" panose="02010609060101010101" pitchFamily="49" charset="-122"/>
            </a:endParaRPr>
          </a:p>
        </p:txBody>
      </p:sp>
      <p:sp>
        <p:nvSpPr>
          <p:cNvPr id="4101" name="object 22"/>
          <p:cNvSpPr txBox="1">
            <a:spLocks noChangeArrowheads="1"/>
          </p:cNvSpPr>
          <p:nvPr/>
        </p:nvSpPr>
        <p:spPr bwMode="auto">
          <a:xfrm>
            <a:off x="8101013" y="6505575"/>
            <a:ext cx="431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54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1000"/>
              </a:lnSpc>
            </a:pPr>
            <a:endParaRPr lang="zh-CN" altLang="en-US" sz="1000">
              <a:latin typeface="Calibri" panose="020F0502020204030204" pitchFamily="34" charset="0"/>
            </a:endParaRPr>
          </a:p>
        </p:txBody>
      </p:sp>
      <p:pic>
        <p:nvPicPr>
          <p:cNvPr id="410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Text Box 7"/>
          <p:cNvSpPr txBox="1">
            <a:spLocks noChangeArrowheads="1"/>
          </p:cNvSpPr>
          <p:nvPr/>
        </p:nvSpPr>
        <p:spPr bwMode="auto">
          <a:xfrm>
            <a:off x="269875" y="117475"/>
            <a:ext cx="29337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a:solidFill>
                  <a:schemeClr val="bg1"/>
                </a:solidFill>
                <a:ea typeface="华文楷体" panose="02010600040101010101" pitchFamily="2" charset="-122"/>
              </a:rPr>
              <a:t>目录</a:t>
            </a:r>
          </a:p>
        </p:txBody>
      </p:sp>
      <p:sp>
        <p:nvSpPr>
          <p:cNvPr id="4104" name="Text Box 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a:t>
            </a:r>
          </a:p>
        </p:txBody>
      </p:sp>
      <p:sp>
        <p:nvSpPr>
          <p:cNvPr id="4105"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106" name="Text Box 10"/>
          <p:cNvSpPr txBox="1">
            <a:spLocks noChangeArrowheads="1"/>
          </p:cNvSpPr>
          <p:nvPr/>
        </p:nvSpPr>
        <p:spPr bwMode="auto">
          <a:xfrm>
            <a:off x="223838" y="1176338"/>
            <a:ext cx="8669337"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hlink"/>
                </a:solidFill>
                <a:ea typeface="华文楷体" panose="02010600040101010101" pitchFamily="2" charset="-122"/>
              </a:rPr>
              <a:t>1、融资租赁在金融市场中的地位</a:t>
            </a:r>
            <a:r>
              <a:rPr lang="zh-CN" altLang="en-US">
                <a:ea typeface="华文楷体" panose="02010600040101010101" pitchFamily="2" charset="-122"/>
              </a:rPr>
              <a:t>                                                                          </a:t>
            </a:r>
            <a:r>
              <a:rPr lang="zh-CN" altLang="en-US" b="1">
                <a:ea typeface="华文楷体" panose="02010600040101010101" pitchFamily="2" charset="-122"/>
              </a:rPr>
              <a:t>  </a:t>
            </a:r>
            <a:r>
              <a:rPr lang="zh-CN" altLang="en-US" b="1">
                <a:solidFill>
                  <a:schemeClr val="hlink"/>
                </a:solidFill>
                <a:ea typeface="华文楷体" panose="02010600040101010101" pitchFamily="2" charset="-122"/>
              </a:rPr>
              <a:t>  2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2、租赁市场的内涵与外延                                                                                         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3、融资租赁行业面临的机遇和挑战                                                                         29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4、金融创新的动因及金融产品创新规律                                                                  34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5、融资租赁创新业务模式                                                                                        37</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sym typeface="Arial" panose="020B0604020202020204" pitchFamily="34" charset="0"/>
              </a:rPr>
              <a:t>6、融资租赁业务成功案例分析                                                                                45          </a:t>
            </a:r>
          </a:p>
          <a:p>
            <a:pPr eaLnBrk="1" hangingPunct="1"/>
            <a:endParaRPr lang="zh-CN" altLang="en-US">
              <a:ea typeface="华文楷体" panose="02010600040101010101" pitchFamily="2" charset="-122"/>
              <a:sym typeface="Arial" panose="020B0604020202020204" pitchFamily="34" charset="0"/>
            </a:endParaRPr>
          </a:p>
          <a:p>
            <a:pPr eaLnBrk="1" hangingPunct="1"/>
            <a:r>
              <a:rPr lang="zh-CN" altLang="en-US">
                <a:ea typeface="华文楷体" panose="02010600040101010101" pitchFamily="2" charset="-122"/>
                <a:sym typeface="Arial" panose="020B0604020202020204" pitchFamily="34" charset="0"/>
              </a:rPr>
              <a:t>7、资本港主要业务及管理团队简介                                                                         57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12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12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a:t>
            </a:r>
          </a:p>
        </p:txBody>
      </p:sp>
      <p:sp>
        <p:nvSpPr>
          <p:cNvPr id="512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127"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融资租赁在金融市场中的地位</a:t>
            </a:r>
          </a:p>
        </p:txBody>
      </p:sp>
      <p:sp>
        <p:nvSpPr>
          <p:cNvPr id="5128" name="Line 2"/>
          <p:cNvSpPr>
            <a:spLocks noChangeShapeType="1"/>
          </p:cNvSpPr>
          <p:nvPr/>
        </p:nvSpPr>
        <p:spPr bwMode="auto">
          <a:xfrm>
            <a:off x="2366963" y="4984750"/>
            <a:ext cx="338137" cy="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5129" name="Rectangle 4"/>
          <p:cNvSpPr>
            <a:spLocks noChangeArrowheads="1"/>
          </p:cNvSpPr>
          <p:nvPr/>
        </p:nvSpPr>
        <p:spPr bwMode="auto">
          <a:xfrm>
            <a:off x="2652713" y="5419725"/>
            <a:ext cx="1420812" cy="530225"/>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a:solidFill>
                  <a:srgbClr val="000000"/>
                </a:solidFill>
                <a:latin typeface="楷体_GB2312" panose="02010609030101010101" pitchFamily="49" charset="-122"/>
                <a:ea typeface="华文楷体" panose="02010600040101010101" pitchFamily="2" charset="-122"/>
              </a:rPr>
              <a:t>黄金市场</a:t>
            </a:r>
          </a:p>
        </p:txBody>
      </p:sp>
      <p:sp>
        <p:nvSpPr>
          <p:cNvPr id="5130" name="Rectangle 5"/>
          <p:cNvSpPr>
            <a:spLocks noChangeArrowheads="1"/>
          </p:cNvSpPr>
          <p:nvPr/>
        </p:nvSpPr>
        <p:spPr bwMode="auto">
          <a:xfrm>
            <a:off x="2598738" y="2406650"/>
            <a:ext cx="1468437" cy="525463"/>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a:solidFill>
                  <a:srgbClr val="000000"/>
                </a:solidFill>
                <a:latin typeface="楷体_GB2312" panose="02010609030101010101" pitchFamily="49" charset="-122"/>
                <a:ea typeface="华文楷体" panose="02010600040101010101" pitchFamily="2" charset="-122"/>
              </a:rPr>
              <a:t>货币市场</a:t>
            </a:r>
          </a:p>
        </p:txBody>
      </p:sp>
      <p:sp>
        <p:nvSpPr>
          <p:cNvPr id="5131" name="Rectangle 6"/>
          <p:cNvSpPr>
            <a:spLocks noChangeArrowheads="1"/>
          </p:cNvSpPr>
          <p:nvPr/>
        </p:nvSpPr>
        <p:spPr bwMode="auto">
          <a:xfrm>
            <a:off x="514350" y="3887788"/>
            <a:ext cx="1563688" cy="525462"/>
          </a:xfrm>
          <a:prstGeom prst="rect">
            <a:avLst/>
          </a:prstGeom>
          <a:solidFill>
            <a:srgbClr val="FF3300"/>
          </a:solidFill>
          <a:ln w="9525" cap="flat" cmpd="sng">
            <a:solidFill>
              <a:srgbClr val="0000FF"/>
            </a:solidFill>
            <a:miter lim="800000"/>
            <a:headEnd/>
            <a:tailEnd/>
          </a:ln>
          <a:effectLst>
            <a:outerShdw dist="107763" dir="2700000" algn="ctr" rotWithShape="0">
              <a:srgbClr val="FFFF99">
                <a:alpha val="50000"/>
              </a:srgbClr>
            </a:out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a:solidFill>
                  <a:srgbClr val="FFFF00"/>
                </a:solidFill>
                <a:latin typeface="楷体_GB2312" panose="02010609030101010101" pitchFamily="49" charset="-122"/>
                <a:ea typeface="华文楷体" panose="02010600040101010101" pitchFamily="2" charset="-122"/>
              </a:rPr>
              <a:t>金融市场</a:t>
            </a:r>
          </a:p>
        </p:txBody>
      </p:sp>
      <p:sp>
        <p:nvSpPr>
          <p:cNvPr id="5132" name="Rectangle 7"/>
          <p:cNvSpPr>
            <a:spLocks noChangeArrowheads="1"/>
          </p:cNvSpPr>
          <p:nvPr/>
        </p:nvSpPr>
        <p:spPr bwMode="auto">
          <a:xfrm>
            <a:off x="2628900" y="4713288"/>
            <a:ext cx="1419225" cy="530225"/>
          </a:xfrm>
          <a:prstGeom prst="rect">
            <a:avLst/>
          </a:prstGeom>
          <a:solidFill>
            <a:srgbClr val="FF3300"/>
          </a:soli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a:solidFill>
                  <a:srgbClr val="FFFF00"/>
                </a:solidFill>
                <a:latin typeface="楷体_GB2312" panose="02010609030101010101" pitchFamily="49" charset="-122"/>
                <a:ea typeface="华文楷体" panose="02010600040101010101" pitchFamily="2" charset="-122"/>
              </a:rPr>
              <a:t>资本市场</a:t>
            </a:r>
          </a:p>
        </p:txBody>
      </p:sp>
      <p:sp>
        <p:nvSpPr>
          <p:cNvPr id="5133" name="Rectangle 8"/>
          <p:cNvSpPr>
            <a:spLocks noChangeArrowheads="1"/>
          </p:cNvSpPr>
          <p:nvPr/>
        </p:nvSpPr>
        <p:spPr bwMode="auto">
          <a:xfrm>
            <a:off x="4483100" y="1346200"/>
            <a:ext cx="1779588" cy="439738"/>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同业拆借市场</a:t>
            </a:r>
          </a:p>
        </p:txBody>
      </p:sp>
      <p:sp>
        <p:nvSpPr>
          <p:cNvPr id="5134" name="Rectangle 9"/>
          <p:cNvSpPr>
            <a:spLocks noChangeArrowheads="1"/>
          </p:cNvSpPr>
          <p:nvPr/>
        </p:nvSpPr>
        <p:spPr bwMode="auto">
          <a:xfrm>
            <a:off x="4486275" y="2679700"/>
            <a:ext cx="1793875" cy="442913"/>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银行承兑汇票市场</a:t>
            </a:r>
          </a:p>
        </p:txBody>
      </p:sp>
      <p:sp>
        <p:nvSpPr>
          <p:cNvPr id="5135" name="Rectangle 10"/>
          <p:cNvSpPr>
            <a:spLocks noChangeArrowheads="1"/>
          </p:cNvSpPr>
          <p:nvPr/>
        </p:nvSpPr>
        <p:spPr bwMode="auto">
          <a:xfrm>
            <a:off x="4483100" y="1785938"/>
            <a:ext cx="1779588" cy="441325"/>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回购协议市场</a:t>
            </a:r>
          </a:p>
        </p:txBody>
      </p:sp>
      <p:sp>
        <p:nvSpPr>
          <p:cNvPr id="5136" name="Rectangle 11"/>
          <p:cNvSpPr>
            <a:spLocks noChangeArrowheads="1"/>
          </p:cNvSpPr>
          <p:nvPr/>
        </p:nvSpPr>
        <p:spPr bwMode="auto">
          <a:xfrm>
            <a:off x="4483100" y="2214563"/>
            <a:ext cx="1779588" cy="439737"/>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a:solidFill>
                  <a:srgbClr val="000000"/>
                </a:solidFill>
                <a:latin typeface="楷体_GB2312" panose="02010609030101010101" pitchFamily="49" charset="-122"/>
                <a:ea typeface="华文楷体" panose="02010600040101010101" pitchFamily="2" charset="-122"/>
              </a:rPr>
              <a:t>商业票据市场</a:t>
            </a:r>
          </a:p>
        </p:txBody>
      </p:sp>
      <p:sp>
        <p:nvSpPr>
          <p:cNvPr id="5137" name="Rectangle 12"/>
          <p:cNvSpPr>
            <a:spLocks noChangeArrowheads="1"/>
          </p:cNvSpPr>
          <p:nvPr/>
        </p:nvSpPr>
        <p:spPr bwMode="auto">
          <a:xfrm>
            <a:off x="4494213" y="3109913"/>
            <a:ext cx="1779587" cy="441325"/>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短期政府债券市场</a:t>
            </a:r>
          </a:p>
        </p:txBody>
      </p:sp>
      <p:sp>
        <p:nvSpPr>
          <p:cNvPr id="5138" name="Rectangle 13"/>
          <p:cNvSpPr>
            <a:spLocks noChangeArrowheads="1"/>
          </p:cNvSpPr>
          <p:nvPr/>
        </p:nvSpPr>
        <p:spPr bwMode="auto">
          <a:xfrm>
            <a:off x="4483100" y="3551238"/>
            <a:ext cx="1792288" cy="441325"/>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400">
                <a:solidFill>
                  <a:srgbClr val="000000"/>
                </a:solidFill>
                <a:latin typeface="楷体_GB2312" panose="02010609030101010101" pitchFamily="49" charset="-122"/>
                <a:ea typeface="华文楷体" panose="02010600040101010101" pitchFamily="2" charset="-122"/>
              </a:rPr>
              <a:t>大额可转让存单市场</a:t>
            </a:r>
          </a:p>
        </p:txBody>
      </p:sp>
      <p:sp>
        <p:nvSpPr>
          <p:cNvPr id="5139" name="AutoShape 14"/>
          <p:cNvSpPr>
            <a:spLocks/>
          </p:cNvSpPr>
          <p:nvPr/>
        </p:nvSpPr>
        <p:spPr bwMode="auto">
          <a:xfrm>
            <a:off x="2078038" y="2611438"/>
            <a:ext cx="557212" cy="3076575"/>
          </a:xfrm>
          <a:prstGeom prst="leftBrace">
            <a:avLst>
              <a:gd name="adj1" fmla="val 46011"/>
              <a:gd name="adj2" fmla="val 50000"/>
            </a:avLst>
          </a:prstGeom>
          <a:noFill/>
          <a:ln w="9525" cap="flat" cmpd="sng">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140" name="AutoShape 15"/>
          <p:cNvSpPr>
            <a:spLocks/>
          </p:cNvSpPr>
          <p:nvPr/>
        </p:nvSpPr>
        <p:spPr bwMode="auto">
          <a:xfrm>
            <a:off x="4046538" y="1460500"/>
            <a:ext cx="373062" cy="2379663"/>
          </a:xfrm>
          <a:prstGeom prst="leftBrace">
            <a:avLst>
              <a:gd name="adj1" fmla="val 53156"/>
              <a:gd name="adj2" fmla="val 50000"/>
            </a:avLst>
          </a:prstGeom>
          <a:noFill/>
          <a:ln w="9525" cap="flat" cmpd="sng">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141" name="Rectangle 16"/>
          <p:cNvSpPr>
            <a:spLocks noChangeArrowheads="1"/>
          </p:cNvSpPr>
          <p:nvPr/>
        </p:nvSpPr>
        <p:spPr bwMode="auto">
          <a:xfrm>
            <a:off x="4471988" y="4567238"/>
            <a:ext cx="1744662" cy="441325"/>
          </a:xfrm>
          <a:prstGeom prst="rect">
            <a:avLst/>
          </a:prstGeom>
          <a:solidFill>
            <a:srgbClr val="66FF33"/>
          </a:soli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证券市场</a:t>
            </a:r>
          </a:p>
        </p:txBody>
      </p:sp>
      <p:grpSp>
        <p:nvGrpSpPr>
          <p:cNvPr id="5142" name="Group 22"/>
          <p:cNvGrpSpPr>
            <a:grpSpLocks/>
          </p:cNvGrpSpPr>
          <p:nvPr/>
        </p:nvGrpSpPr>
        <p:grpSpPr bwMode="auto">
          <a:xfrm>
            <a:off x="6661150" y="4175125"/>
            <a:ext cx="1843088" cy="1350963"/>
            <a:chOff x="0" y="0"/>
            <a:chExt cx="1113" cy="851"/>
          </a:xfrm>
        </p:grpSpPr>
        <p:sp>
          <p:nvSpPr>
            <p:cNvPr id="5143" name="Rectangle 18"/>
            <p:cNvSpPr>
              <a:spLocks noChangeArrowheads="1"/>
            </p:cNvSpPr>
            <p:nvPr/>
          </p:nvSpPr>
          <p:spPr bwMode="auto">
            <a:xfrm>
              <a:off x="0" y="0"/>
              <a:ext cx="1113" cy="278"/>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中长期债券市场</a:t>
              </a:r>
            </a:p>
          </p:txBody>
        </p:sp>
        <p:sp>
          <p:nvSpPr>
            <p:cNvPr id="5144" name="Rectangle 19"/>
            <p:cNvSpPr>
              <a:spLocks noChangeArrowheads="1"/>
            </p:cNvSpPr>
            <p:nvPr/>
          </p:nvSpPr>
          <p:spPr bwMode="auto">
            <a:xfrm>
              <a:off x="0" y="289"/>
              <a:ext cx="1113" cy="278"/>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股票市场</a:t>
              </a:r>
            </a:p>
          </p:txBody>
        </p:sp>
        <p:sp>
          <p:nvSpPr>
            <p:cNvPr id="5145" name="Rectangle 20"/>
            <p:cNvSpPr>
              <a:spLocks noChangeArrowheads="1"/>
            </p:cNvSpPr>
            <p:nvPr/>
          </p:nvSpPr>
          <p:spPr bwMode="auto">
            <a:xfrm>
              <a:off x="0" y="573"/>
              <a:ext cx="1113" cy="278"/>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基金市场</a:t>
              </a:r>
            </a:p>
          </p:txBody>
        </p:sp>
      </p:grpSp>
      <p:sp>
        <p:nvSpPr>
          <p:cNvPr id="5146" name="AutoShape 21"/>
          <p:cNvSpPr>
            <a:spLocks/>
          </p:cNvSpPr>
          <p:nvPr/>
        </p:nvSpPr>
        <p:spPr bwMode="auto">
          <a:xfrm>
            <a:off x="6335713" y="4329113"/>
            <a:ext cx="223837" cy="1057275"/>
          </a:xfrm>
          <a:prstGeom prst="leftBrace">
            <a:avLst>
              <a:gd name="adj1" fmla="val 39362"/>
              <a:gd name="adj2" fmla="val 50000"/>
            </a:avLst>
          </a:prstGeom>
          <a:noFill/>
          <a:ln w="9525" cap="flat" cmpd="sng">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endParaRPr lang="zh-CN" altLang="en-US" sz="1400">
              <a:latin typeface="华文楷体" panose="02010600040101010101" pitchFamily="2" charset="-122"/>
              <a:ea typeface="华文楷体" panose="02010600040101010101" pitchFamily="2" charset="-122"/>
            </a:endParaRPr>
          </a:p>
        </p:txBody>
      </p:sp>
      <p:sp>
        <p:nvSpPr>
          <p:cNvPr id="5147" name="Rectangle 22"/>
          <p:cNvSpPr>
            <a:spLocks noChangeArrowheads="1"/>
          </p:cNvSpPr>
          <p:nvPr/>
        </p:nvSpPr>
        <p:spPr bwMode="auto">
          <a:xfrm>
            <a:off x="4459288" y="4129088"/>
            <a:ext cx="1755775" cy="441325"/>
          </a:xfrm>
          <a:prstGeom prst="rect">
            <a:avLst/>
          </a:prstGeom>
          <a:solidFill>
            <a:srgbClr val="FFFF00"/>
          </a:solidFill>
          <a:ln w="9525" cap="flat" cmpd="sng">
            <a:solidFill>
              <a:srgbClr val="FF9900"/>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中长期信贷市场</a:t>
            </a:r>
          </a:p>
        </p:txBody>
      </p:sp>
      <p:sp>
        <p:nvSpPr>
          <p:cNvPr id="5148" name="Rectangle 23"/>
          <p:cNvSpPr>
            <a:spLocks noChangeArrowheads="1"/>
          </p:cNvSpPr>
          <p:nvPr/>
        </p:nvSpPr>
        <p:spPr bwMode="auto">
          <a:xfrm>
            <a:off x="4470400" y="5013325"/>
            <a:ext cx="1741488" cy="466725"/>
          </a:xfrm>
          <a:prstGeom prst="rect">
            <a:avLst/>
          </a:prstGeom>
          <a:gradFill rotWithShape="1">
            <a:gsLst>
              <a:gs pos="0">
                <a:srgbClr val="FFFF99"/>
              </a:gs>
              <a:gs pos="100000">
                <a:srgbClr val="767647"/>
              </a:gs>
            </a:gsLst>
            <a:lin ang="5400000" scaled="1"/>
          </a:gra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000000"/>
                </a:solidFill>
                <a:latin typeface="楷体_GB2312" panose="02010609030101010101" pitchFamily="49" charset="-122"/>
                <a:ea typeface="华文楷体" panose="02010600040101010101" pitchFamily="2" charset="-122"/>
              </a:rPr>
              <a:t>保险市场</a:t>
            </a:r>
          </a:p>
        </p:txBody>
      </p:sp>
      <p:sp>
        <p:nvSpPr>
          <p:cNvPr id="5149" name="Rectangle 24"/>
          <p:cNvSpPr>
            <a:spLocks noChangeArrowheads="1"/>
          </p:cNvSpPr>
          <p:nvPr/>
        </p:nvSpPr>
        <p:spPr bwMode="auto">
          <a:xfrm>
            <a:off x="4470400" y="5467350"/>
            <a:ext cx="1739900" cy="441325"/>
          </a:xfrm>
          <a:prstGeom prst="rect">
            <a:avLst/>
          </a:prstGeom>
          <a:solidFill>
            <a:srgbClr val="FF0000"/>
          </a:solidFill>
          <a:ln w="9525" cap="flat" cmpd="sng">
            <a:solidFill>
              <a:srgbClr val="0000FF"/>
            </a:solidFill>
            <a:miter lim="800000"/>
            <a:headEnd/>
            <a:tailEnd/>
          </a:ln>
          <a:effectLst>
            <a:outerShdw dist="107763" dir="2700000" algn="ctr" rotWithShape="0">
              <a:srgbClr val="FFFF99">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50000"/>
              </a:lnSpc>
              <a:spcBef>
                <a:spcPct val="50000"/>
              </a:spcBef>
            </a:pPr>
            <a:r>
              <a:rPr lang="zh-CN" altLang="en-US" sz="1600">
                <a:solidFill>
                  <a:srgbClr val="FFFF00"/>
                </a:solidFill>
                <a:latin typeface="方正楷体简体" panose="03000509000000000000" pitchFamily="65" charset="-122"/>
                <a:ea typeface="华文楷体" panose="02010600040101010101" pitchFamily="2" charset="-122"/>
              </a:rPr>
              <a:t>融资租赁市场</a:t>
            </a:r>
          </a:p>
        </p:txBody>
      </p:sp>
      <p:sp>
        <p:nvSpPr>
          <p:cNvPr id="5150" name="AutoShape 25"/>
          <p:cNvSpPr>
            <a:spLocks/>
          </p:cNvSpPr>
          <p:nvPr/>
        </p:nvSpPr>
        <p:spPr bwMode="auto">
          <a:xfrm>
            <a:off x="4048125" y="4316413"/>
            <a:ext cx="371475" cy="1387475"/>
          </a:xfrm>
          <a:prstGeom prst="leftBrace">
            <a:avLst>
              <a:gd name="adj1" fmla="val 31125"/>
              <a:gd name="adj2" fmla="val 50000"/>
            </a:avLst>
          </a:prstGeom>
          <a:noFill/>
          <a:ln w="9525" cap="flat" cmpd="sng">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endParaRPr lang="zh-CN" altLang="en-US" sz="1400">
              <a:latin typeface="华文楷体" panose="02010600040101010101" pitchFamily="2" charset="-122"/>
              <a:ea typeface="华文楷体" panose="02010600040101010101" pitchFamily="2" charset="-122"/>
            </a:endParaRPr>
          </a:p>
        </p:txBody>
      </p:sp>
      <p:sp>
        <p:nvSpPr>
          <p:cNvPr id="5151" name="Rectangle 26"/>
          <p:cNvSpPr>
            <a:spLocks noChangeArrowheads="1"/>
          </p:cNvSpPr>
          <p:nvPr/>
        </p:nvSpPr>
        <p:spPr bwMode="auto">
          <a:xfrm>
            <a:off x="452438" y="1257300"/>
            <a:ext cx="3281362" cy="822325"/>
          </a:xfrm>
          <a:prstGeom prst="rect">
            <a:avLst/>
          </a:prstGeom>
          <a:solidFill>
            <a:srgbClr val="FF3300"/>
          </a:solidFill>
          <a:ln w="9525" cap="flat" cmpd="sng">
            <a:solidFill>
              <a:srgbClr val="FF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a:solidFill>
                  <a:srgbClr val="FFFF00"/>
                </a:solidFill>
                <a:latin typeface="华文楷体" panose="02010600040101010101" pitchFamily="2" charset="-122"/>
                <a:ea typeface="华文楷体" panose="02010600040101010101" pitchFamily="2" charset="-122"/>
              </a:rPr>
              <a:t>在国际金融市场上，融资租赁是客户继“信贷融资”、“证券融资”之后的</a:t>
            </a:r>
            <a:r>
              <a:rPr lang="en-US" altLang="zh-CN">
                <a:solidFill>
                  <a:srgbClr val="FFFF00"/>
                </a:solidFill>
                <a:latin typeface="华文楷体" panose="02010600040101010101" pitchFamily="2" charset="-122"/>
                <a:ea typeface="华文楷体" panose="02010600040101010101" pitchFamily="2" charset="-122"/>
              </a:rPr>
              <a:t>——</a:t>
            </a:r>
            <a:r>
              <a:rPr lang="zh-CN" altLang="en-US">
                <a:solidFill>
                  <a:srgbClr val="FFFF00"/>
                </a:solidFill>
                <a:latin typeface="华文楷体" panose="02010600040101010101" pitchFamily="2" charset="-122"/>
                <a:ea typeface="华文楷体" panose="02010600040101010101" pitchFamily="2" charset="-122"/>
              </a:rPr>
              <a:t>第三大融资市场</a:t>
            </a:r>
            <a:endParaRPr lang="en-US" altLang="zh-CN">
              <a:solidFill>
                <a:srgbClr val="FFFF00"/>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grpId="0" nodeType="clickEffect">
                                  <p:stCondLst>
                                    <p:cond delay="0"/>
                                  </p:stCondLst>
                                  <p:childTnLst>
                                    <p:animScale>
                                      <p:cBhvr>
                                        <p:cTn id="6" dur="2000" fill="hold"/>
                                        <p:tgtEl>
                                          <p:spTgt spid="514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49" grpId="0" bldLvl="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614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sp>
        <p:nvSpPr>
          <p:cNvPr id="6148" name="矩形 8"/>
          <p:cNvSpPr>
            <a:spLocks noChangeArrowheads="1"/>
          </p:cNvSpPr>
          <p:nvPr/>
        </p:nvSpPr>
        <p:spPr bwMode="auto">
          <a:xfrm>
            <a:off x="395288" y="1588"/>
            <a:ext cx="22336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solidFill>
                <a:srgbClr val="F8F8F8"/>
              </a:solidFill>
              <a:effectLst>
                <a:outerShdw blurRad="38100" dist="38100" dir="2700000" algn="tl">
                  <a:srgbClr val="C0C0C0"/>
                </a:outerShdw>
              </a:effectLst>
              <a:latin typeface="宋体" panose="02010600030101010101" pitchFamily="2" charset="-122"/>
              <a:ea typeface="黑体" panose="02010609060101010101" pitchFamily="49" charset="-122"/>
            </a:endParaRPr>
          </a:p>
        </p:txBody>
      </p:sp>
      <p:sp>
        <p:nvSpPr>
          <p:cNvPr id="6149" name="object 22"/>
          <p:cNvSpPr txBox="1">
            <a:spLocks noChangeArrowheads="1"/>
          </p:cNvSpPr>
          <p:nvPr/>
        </p:nvSpPr>
        <p:spPr bwMode="auto">
          <a:xfrm>
            <a:off x="8101013" y="6505575"/>
            <a:ext cx="431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54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1000"/>
              </a:lnSpc>
            </a:pPr>
            <a:endParaRPr lang="zh-CN" altLang="en-US" sz="1000">
              <a:latin typeface="Calibri" panose="020F0502020204030204" pitchFamily="34" charset="0"/>
            </a:endParaRPr>
          </a:p>
        </p:txBody>
      </p:sp>
      <p:pic>
        <p:nvPicPr>
          <p:cNvPr id="615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Text Box 7"/>
          <p:cNvSpPr txBox="1">
            <a:spLocks noChangeArrowheads="1"/>
          </p:cNvSpPr>
          <p:nvPr/>
        </p:nvSpPr>
        <p:spPr bwMode="auto">
          <a:xfrm>
            <a:off x="269875" y="117475"/>
            <a:ext cx="29337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a:solidFill>
                  <a:schemeClr val="bg1"/>
                </a:solidFill>
                <a:ea typeface="华文楷体" panose="02010600040101010101" pitchFamily="2" charset="-122"/>
              </a:rPr>
              <a:t>目录</a:t>
            </a:r>
          </a:p>
        </p:txBody>
      </p:sp>
      <p:sp>
        <p:nvSpPr>
          <p:cNvPr id="6152" name="Text Box 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a:t>
            </a:r>
          </a:p>
        </p:txBody>
      </p:sp>
      <p:sp>
        <p:nvSpPr>
          <p:cNvPr id="6153"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6154" name="Text Box 10"/>
          <p:cNvSpPr txBox="1">
            <a:spLocks noChangeArrowheads="1"/>
          </p:cNvSpPr>
          <p:nvPr/>
        </p:nvSpPr>
        <p:spPr bwMode="auto">
          <a:xfrm>
            <a:off x="223838" y="1176338"/>
            <a:ext cx="8669337"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ea typeface="华文楷体" panose="02010600040101010101" pitchFamily="2" charset="-122"/>
              </a:rPr>
              <a:t>1、融资租赁在金融市场中的地位                                                                              2  </a:t>
            </a:r>
            <a:r>
              <a:rPr lang="zh-CN" altLang="en-US" b="1">
                <a:solidFill>
                  <a:schemeClr val="hlink"/>
                </a:solidFill>
                <a:ea typeface="华文楷体" panose="02010600040101010101" pitchFamily="2" charset="-122"/>
              </a:rPr>
              <a:t>  </a:t>
            </a:r>
          </a:p>
          <a:p>
            <a:pPr eaLnBrk="1" hangingPunct="1"/>
            <a:endParaRPr lang="zh-CN" altLang="en-US">
              <a:ea typeface="华文楷体" panose="02010600040101010101" pitchFamily="2" charset="-122"/>
            </a:endParaRPr>
          </a:p>
          <a:p>
            <a:pPr eaLnBrk="1" hangingPunct="1"/>
            <a:r>
              <a:rPr lang="zh-CN" altLang="en-US" b="1">
                <a:solidFill>
                  <a:schemeClr val="hlink"/>
                </a:solidFill>
                <a:ea typeface="华文楷体" panose="02010600040101010101" pitchFamily="2" charset="-122"/>
              </a:rPr>
              <a:t>2、租赁市场的内涵与外延                                                                                         4</a:t>
            </a:r>
          </a:p>
          <a:p>
            <a:pPr eaLnBrk="1" hangingPunct="1"/>
            <a:endParaRPr lang="zh-CN" altLang="en-US" b="1">
              <a:solidFill>
                <a:schemeClr val="hlink"/>
              </a:solidFill>
              <a:ea typeface="华文楷体" panose="02010600040101010101" pitchFamily="2" charset="-122"/>
            </a:endParaRPr>
          </a:p>
          <a:p>
            <a:pPr eaLnBrk="1" hangingPunct="1"/>
            <a:r>
              <a:rPr lang="zh-CN" altLang="en-US">
                <a:ea typeface="华文楷体" panose="02010600040101010101" pitchFamily="2" charset="-122"/>
              </a:rPr>
              <a:t>3、融资租赁行业面临的机遇和挑战                                                                         29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4、金融创新的动因及金融产品创新规律                                                                  34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5、融资租赁创新业务模式                                                                                        37</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sym typeface="Arial" panose="020B0604020202020204" pitchFamily="34" charset="0"/>
              </a:rPr>
              <a:t>6、融资租赁业务成功案例分析                                                                                45           </a:t>
            </a:r>
          </a:p>
          <a:p>
            <a:pPr eaLnBrk="1" hangingPunct="1"/>
            <a:endParaRPr lang="zh-CN" altLang="en-US">
              <a:ea typeface="华文楷体" panose="02010600040101010101" pitchFamily="2" charset="-122"/>
              <a:sym typeface="Arial" panose="020B0604020202020204" pitchFamily="34" charset="0"/>
            </a:endParaRPr>
          </a:p>
          <a:p>
            <a:pPr eaLnBrk="1" hangingPunct="1"/>
            <a:r>
              <a:rPr lang="zh-CN" altLang="en-US">
                <a:ea typeface="华文楷体" panose="02010600040101010101" pitchFamily="2" charset="-122"/>
                <a:sym typeface="Arial" panose="020B0604020202020204" pitchFamily="34" charset="0"/>
              </a:rPr>
              <a:t>7、资本港主要业务及管理团队简介                                                                         57</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
          <p:cNvGrpSpPr>
            <a:grpSpLocks/>
          </p:cNvGrpSpPr>
          <p:nvPr/>
        </p:nvGrpSpPr>
        <p:grpSpPr bwMode="auto">
          <a:xfrm>
            <a:off x="2933700" y="2349500"/>
            <a:ext cx="3095625" cy="3003550"/>
            <a:chOff x="0" y="0"/>
            <a:chExt cx="4874" cy="4731"/>
          </a:xfrm>
        </p:grpSpPr>
        <p:sp>
          <p:nvSpPr>
            <p:cNvPr id="7171" name="AutoShape 9"/>
            <p:cNvSpPr>
              <a:spLocks noChangeArrowheads="1"/>
            </p:cNvSpPr>
            <p:nvPr/>
          </p:nvSpPr>
          <p:spPr bwMode="auto">
            <a:xfrm rot="10800000" flipH="1">
              <a:off x="2058" y="4227"/>
              <a:ext cx="752" cy="505"/>
            </a:xfrm>
            <a:prstGeom prst="upArrow">
              <a:avLst>
                <a:gd name="adj1" fmla="val 51676"/>
                <a:gd name="adj2" fmla="val 100000"/>
              </a:avLst>
            </a:prstGeom>
            <a:gradFill rotWithShape="1">
              <a:gsLst>
                <a:gs pos="0">
                  <a:schemeClr val="tx1"/>
                </a:gs>
                <a:gs pos="100000">
                  <a:srgbClr val="000000"/>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7172" name="AutoShape 7"/>
            <p:cNvSpPr>
              <a:spLocks noChangeArrowheads="1"/>
            </p:cNvSpPr>
            <p:nvPr/>
          </p:nvSpPr>
          <p:spPr bwMode="auto">
            <a:xfrm rot="16200000" flipH="1">
              <a:off x="-126" y="2063"/>
              <a:ext cx="758" cy="505"/>
            </a:xfrm>
            <a:prstGeom prst="upArrow">
              <a:avLst>
                <a:gd name="adj1" fmla="val 51676"/>
                <a:gd name="adj2" fmla="val 100000"/>
              </a:avLst>
            </a:prstGeom>
            <a:gradFill rotWithShape="1">
              <a:gsLst>
                <a:gs pos="0">
                  <a:schemeClr val="tx1"/>
                </a:gs>
                <a:gs pos="100000">
                  <a:srgbClr val="000000"/>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7173" name="AutoShape 8"/>
            <p:cNvSpPr>
              <a:spLocks noChangeArrowheads="1"/>
            </p:cNvSpPr>
            <p:nvPr/>
          </p:nvSpPr>
          <p:spPr bwMode="auto">
            <a:xfrm rot="5400000" flipH="1">
              <a:off x="4239" y="1981"/>
              <a:ext cx="757" cy="505"/>
            </a:xfrm>
            <a:prstGeom prst="upArrow">
              <a:avLst>
                <a:gd name="adj1" fmla="val 51676"/>
                <a:gd name="adj2" fmla="val 100000"/>
              </a:avLst>
            </a:prstGeom>
            <a:gradFill rotWithShape="1">
              <a:gsLst>
                <a:gs pos="0">
                  <a:schemeClr val="tx1"/>
                </a:gs>
                <a:gs pos="100000">
                  <a:srgbClr val="000000"/>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nvGrpSpPr>
            <p:cNvPr id="7174" name="Group 6"/>
            <p:cNvGrpSpPr>
              <a:grpSpLocks/>
            </p:cNvGrpSpPr>
            <p:nvPr/>
          </p:nvGrpSpPr>
          <p:grpSpPr bwMode="auto">
            <a:xfrm>
              <a:off x="473" y="0"/>
              <a:ext cx="3954" cy="4294"/>
              <a:chOff x="0" y="0"/>
              <a:chExt cx="3954" cy="4294"/>
            </a:xfrm>
          </p:grpSpPr>
          <p:sp>
            <p:nvSpPr>
              <p:cNvPr id="7175" name="AutoShape 7"/>
              <p:cNvSpPr>
                <a:spLocks noChangeArrowheads="1"/>
              </p:cNvSpPr>
              <p:nvPr/>
            </p:nvSpPr>
            <p:spPr bwMode="auto">
              <a:xfrm flipH="1">
                <a:off x="1576" y="0"/>
                <a:ext cx="758" cy="505"/>
              </a:xfrm>
              <a:prstGeom prst="upArrow">
                <a:avLst>
                  <a:gd name="adj1" fmla="val 51676"/>
                  <a:gd name="adj2" fmla="val 100000"/>
                </a:avLst>
              </a:prstGeom>
              <a:gradFill rotWithShape="1">
                <a:gsLst>
                  <a:gs pos="0">
                    <a:schemeClr val="tx1"/>
                  </a:gs>
                  <a:gs pos="100000">
                    <a:srgbClr val="000000"/>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nvGrpSpPr>
              <p:cNvPr id="7176" name="Group 8"/>
              <p:cNvGrpSpPr>
                <a:grpSpLocks/>
              </p:cNvGrpSpPr>
              <p:nvPr/>
            </p:nvGrpSpPr>
            <p:grpSpPr bwMode="auto">
              <a:xfrm>
                <a:off x="0" y="454"/>
                <a:ext cx="3954" cy="3840"/>
                <a:chOff x="0" y="0"/>
                <a:chExt cx="3954" cy="3840"/>
              </a:xfrm>
            </p:grpSpPr>
            <p:sp>
              <p:nvSpPr>
                <p:cNvPr id="7177" name="Oval 10"/>
                <p:cNvSpPr>
                  <a:spLocks noChangeArrowheads="1"/>
                </p:cNvSpPr>
                <p:nvPr/>
              </p:nvSpPr>
              <p:spPr bwMode="auto">
                <a:xfrm>
                  <a:off x="0" y="0"/>
                  <a:ext cx="3955" cy="3840"/>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endParaRPr lang="zh-CN" altLang="en-US" sz="1400">
                    <a:latin typeface="宋体" panose="02010600030101010101" pitchFamily="2" charset="-122"/>
                  </a:endParaRPr>
                </a:p>
              </p:txBody>
            </p:sp>
            <p:sp>
              <p:nvSpPr>
                <p:cNvPr id="7178" name="Oval 13"/>
                <p:cNvSpPr>
                  <a:spLocks noChangeArrowheads="1"/>
                </p:cNvSpPr>
                <p:nvPr/>
              </p:nvSpPr>
              <p:spPr bwMode="auto">
                <a:xfrm>
                  <a:off x="430" y="315"/>
                  <a:ext cx="3092" cy="3098"/>
                </a:xfrm>
                <a:prstGeom prst="ellipse">
                  <a:avLst/>
                </a:prstGeom>
                <a:gradFill rotWithShape="1">
                  <a:gsLst>
                    <a:gs pos="0">
                      <a:srgbClr val="000000"/>
                    </a:gs>
                    <a:gs pos="100000">
                      <a:srgbClr val="FFCC00"/>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grpSp>
      <p:sp>
        <p:nvSpPr>
          <p:cNvPr id="7179"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7180"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7181"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2" name="Text Box 5"/>
          <p:cNvSpPr txBox="1">
            <a:spLocks noChangeArrowheads="1"/>
          </p:cNvSpPr>
          <p:nvPr/>
        </p:nvSpPr>
        <p:spPr bwMode="auto">
          <a:xfrm>
            <a:off x="665163" y="1484313"/>
            <a:ext cx="58515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718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a:t>
            </a:r>
          </a:p>
        </p:txBody>
      </p:sp>
      <p:sp>
        <p:nvSpPr>
          <p:cNvPr id="718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7185"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p>
        </p:txBody>
      </p:sp>
      <p:sp>
        <p:nvSpPr>
          <p:cNvPr id="7186" name="AutoShape 5"/>
          <p:cNvSpPr>
            <a:spLocks noChangeArrowheads="1"/>
          </p:cNvSpPr>
          <p:nvPr/>
        </p:nvSpPr>
        <p:spPr bwMode="auto">
          <a:xfrm>
            <a:off x="6273800" y="3762375"/>
            <a:ext cx="1866900" cy="596900"/>
          </a:xfrm>
          <a:prstGeom prst="can">
            <a:avLst>
              <a:gd name="adj" fmla="val 25000"/>
            </a:avLst>
          </a:prstGeom>
          <a:gradFill rotWithShape="1">
            <a:gsLst>
              <a:gs pos="0">
                <a:schemeClr val="accent1"/>
              </a:gs>
              <a:gs pos="50000">
                <a:srgbClr val="5C6874"/>
              </a:gs>
              <a:gs pos="100000">
                <a:schemeClr val="accent1"/>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7187" name="AutoShape 6"/>
          <p:cNvSpPr>
            <a:spLocks noChangeArrowheads="1"/>
          </p:cNvSpPr>
          <p:nvPr/>
        </p:nvSpPr>
        <p:spPr bwMode="auto">
          <a:xfrm>
            <a:off x="6273800" y="3241675"/>
            <a:ext cx="1866900" cy="596900"/>
          </a:xfrm>
          <a:prstGeom prst="can">
            <a:avLst>
              <a:gd name="adj" fmla="val 25000"/>
            </a:avLst>
          </a:prstGeom>
          <a:gradFill rotWithShape="1">
            <a:gsLst>
              <a:gs pos="0">
                <a:schemeClr val="accent1"/>
              </a:gs>
              <a:gs pos="50000">
                <a:srgbClr val="5C6874"/>
              </a:gs>
              <a:gs pos="100000">
                <a:schemeClr val="accent1"/>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7188" name="Text Box 16"/>
          <p:cNvSpPr txBox="1">
            <a:spLocks noChangeArrowheads="1"/>
          </p:cNvSpPr>
          <p:nvPr/>
        </p:nvSpPr>
        <p:spPr bwMode="auto">
          <a:xfrm>
            <a:off x="3729038" y="3463925"/>
            <a:ext cx="1573212" cy="820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solidFill>
                  <a:srgbClr val="FFFF00"/>
                </a:solidFill>
                <a:ea typeface="华文楷体" panose="02010600040101010101" pitchFamily="2" charset="-122"/>
              </a:rPr>
              <a:t>租赁市场内涵</a:t>
            </a:r>
          </a:p>
        </p:txBody>
      </p:sp>
      <p:sp>
        <p:nvSpPr>
          <p:cNvPr id="7189" name="AutoShape 17"/>
          <p:cNvSpPr>
            <a:spLocks noChangeArrowheads="1"/>
          </p:cNvSpPr>
          <p:nvPr/>
        </p:nvSpPr>
        <p:spPr bwMode="auto">
          <a:xfrm>
            <a:off x="993775" y="5403850"/>
            <a:ext cx="7046913" cy="1120775"/>
          </a:xfrm>
          <a:prstGeom prst="roundRect">
            <a:avLst>
              <a:gd name="adj" fmla="val 50000"/>
            </a:avLst>
          </a:prstGeom>
          <a:noFill/>
          <a:ln w="38100" cap="flat" cmpd="sng">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8760" tIns="44806" rIns="89611" bIns="44806" anchor="ctr"/>
          <a:lstStyle>
            <a:lvl1pPr marL="336550" indent="-336550"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AutoNum type="arabicPeriod"/>
            </a:pPr>
            <a:r>
              <a:rPr lang="zh-CN" altLang="en-US" sz="1400">
                <a:latin typeface="华文楷体" panose="02010600040101010101" pitchFamily="2" charset="-122"/>
                <a:ea typeface="华文楷体" panose="02010600040101010101" pitchFamily="2" charset="-122"/>
              </a:rPr>
              <a:t>租赁市场交易的两种基本类型（传统租赁</a:t>
            </a:r>
            <a:r>
              <a:rPr lang="en-US" altLang="zh-CN" sz="1400">
                <a:latin typeface="Times New Roman" panose="02020603050405020304" pitchFamily="18" charset="0"/>
                <a:ea typeface="华文楷体" panose="02010600040101010101" pitchFamily="2" charset="-122"/>
              </a:rPr>
              <a:t>rental</a:t>
            </a:r>
            <a:r>
              <a:rPr lang="zh-CN" altLang="en-US" sz="1400">
                <a:latin typeface="华文楷体" panose="02010600040101010101" pitchFamily="2" charset="-122"/>
                <a:ea typeface="华文楷体" panose="02010600040101010101" pitchFamily="2" charset="-122"/>
              </a:rPr>
              <a:t>与现代融资租赁</a:t>
            </a:r>
            <a:r>
              <a:rPr lang="en-US" altLang="zh-CN" sz="1400">
                <a:latin typeface="Times New Roman" panose="02020603050405020304" pitchFamily="18" charset="0"/>
                <a:ea typeface="华文楷体" panose="02010600040101010101" pitchFamily="2" charset="-122"/>
                <a:sym typeface="Arial" panose="020B0604020202020204" pitchFamily="34" charset="0"/>
              </a:rPr>
              <a:t>lease</a:t>
            </a:r>
            <a:r>
              <a:rPr lang="zh-CN" altLang="en-US" sz="1400">
                <a:latin typeface="华文楷体" panose="02010600040101010101" pitchFamily="2" charset="-122"/>
                <a:ea typeface="华文楷体" panose="02010600040101010101" pitchFamily="2" charset="-122"/>
              </a:rPr>
              <a:t>）</a:t>
            </a:r>
          </a:p>
          <a:p>
            <a:pPr eaLnBrk="1" hangingPunct="1">
              <a:buFont typeface="Arial" panose="020B0604020202020204" pitchFamily="34" charset="0"/>
              <a:buAutoNum type="arabicPeriod"/>
            </a:pPr>
            <a:r>
              <a:rPr lang="zh-CN" altLang="en-US" sz="1400">
                <a:latin typeface="华文楷体" panose="02010600040101010101" pitchFamily="2" charset="-122"/>
                <a:ea typeface="华文楷体" panose="02010600040101010101" pitchFamily="2" charset="-122"/>
              </a:rPr>
              <a:t>租赁市场的</a:t>
            </a:r>
            <a:r>
              <a:rPr lang="en-US" altLang="zh-CN" sz="1400">
                <a:latin typeface="华文楷体" panose="02010600040101010101" pitchFamily="2" charset="-122"/>
                <a:ea typeface="华文楷体" panose="02010600040101010101" pitchFamily="2" charset="-122"/>
              </a:rPr>
              <a:t>6</a:t>
            </a:r>
            <a:r>
              <a:rPr lang="zh-CN" altLang="en-US" sz="1400">
                <a:latin typeface="华文楷体" panose="02010600040101010101" pitchFamily="2" charset="-122"/>
                <a:ea typeface="华文楷体" panose="02010600040101010101" pitchFamily="2" charset="-122"/>
              </a:rPr>
              <a:t>个发展阶段</a:t>
            </a:r>
          </a:p>
          <a:p>
            <a:pPr eaLnBrk="1" hangingPunct="1">
              <a:buFont typeface="Arial" panose="020B0604020202020204" pitchFamily="34" charset="0"/>
              <a:buAutoNum type="arabicPeriod"/>
            </a:pPr>
            <a:r>
              <a:rPr lang="zh-CN" altLang="en-US" sz="1400">
                <a:latin typeface="华文楷体" panose="02010600040101010101" pitchFamily="2" charset="-122"/>
                <a:ea typeface="华文楷体" panose="02010600040101010101" pitchFamily="2" charset="-122"/>
              </a:rPr>
              <a:t>租赁市场的各种交易形式</a:t>
            </a:r>
            <a:endParaRPr lang="en-US" altLang="zh-CN" sz="1400">
              <a:latin typeface="华文楷体" panose="02010600040101010101" pitchFamily="2" charset="-122"/>
              <a:ea typeface="华文楷体" panose="02010600040101010101" pitchFamily="2" charset="-122"/>
            </a:endParaRPr>
          </a:p>
          <a:p>
            <a:pPr eaLnBrk="1" hangingPunct="1">
              <a:buFont typeface="Arial" panose="020B0604020202020204" pitchFamily="34" charset="0"/>
              <a:buAutoNum type="arabicPeriod"/>
            </a:pPr>
            <a:r>
              <a:rPr lang="zh-CN" altLang="en-US" sz="1400">
                <a:latin typeface="华文楷体" panose="02010600040101010101" pitchFamily="2" charset="-122"/>
                <a:ea typeface="华文楷体" panose="02010600040101010101" pitchFamily="2" charset="-122"/>
              </a:rPr>
              <a:t>租赁的当事人（出租人</a:t>
            </a:r>
            <a:r>
              <a:rPr lang="en-US" altLang="zh-CN" sz="1400">
                <a:latin typeface="Times New Roman" panose="02020603050405020304" pitchFamily="18" charset="0"/>
                <a:ea typeface="华文楷体" panose="02010600040101010101" pitchFamily="2" charset="-122"/>
              </a:rPr>
              <a:t>lessor</a:t>
            </a:r>
            <a:r>
              <a:rPr lang="zh-CN" altLang="en-US" sz="1400">
                <a:latin typeface="华文楷体" panose="02010600040101010101" pitchFamily="2" charset="-122"/>
                <a:ea typeface="华文楷体" panose="02010600040101010101" pitchFamily="2" charset="-122"/>
              </a:rPr>
              <a:t>、承租人</a:t>
            </a:r>
            <a:r>
              <a:rPr lang="en-US" altLang="zh-CN" sz="1400">
                <a:latin typeface="Times New Roman" panose="02020603050405020304" pitchFamily="18" charset="0"/>
                <a:ea typeface="华文楷体" panose="02010600040101010101" pitchFamily="2" charset="-122"/>
                <a:sym typeface="Arial" panose="020B0604020202020204" pitchFamily="34" charset="0"/>
              </a:rPr>
              <a:t>lessee</a:t>
            </a:r>
            <a:r>
              <a:rPr lang="zh-CN" altLang="en-US" sz="1400">
                <a:latin typeface="华文楷体" panose="02010600040101010101" pitchFamily="2" charset="-122"/>
                <a:ea typeface="华文楷体" panose="02010600040101010101" pitchFamily="2" charset="-122"/>
              </a:rPr>
              <a:t>、供货人等）</a:t>
            </a:r>
          </a:p>
          <a:p>
            <a:pPr eaLnBrk="1" hangingPunct="1">
              <a:buFont typeface="Arial" panose="020B0604020202020204" pitchFamily="34" charset="0"/>
              <a:buAutoNum type="arabicPeriod"/>
            </a:pPr>
            <a:r>
              <a:rPr lang="zh-CN" altLang="en-US" sz="1400">
                <a:latin typeface="华文楷体" panose="02010600040101010101" pitchFamily="2" charset="-122"/>
                <a:ea typeface="华文楷体" panose="02010600040101010101" pitchFamily="2" charset="-122"/>
              </a:rPr>
              <a:t>租赁资产（租赁物）</a:t>
            </a:r>
            <a:endParaRPr lang="en-US" altLang="zh-CN" sz="1400">
              <a:latin typeface="华文楷体" panose="02010600040101010101" pitchFamily="2" charset="-122"/>
              <a:ea typeface="华文楷体" panose="02010600040101010101" pitchFamily="2" charset="-122"/>
            </a:endParaRPr>
          </a:p>
        </p:txBody>
      </p:sp>
      <p:sp>
        <p:nvSpPr>
          <p:cNvPr id="7190" name="Text Box 20"/>
          <p:cNvSpPr txBox="1">
            <a:spLocks noChangeArrowheads="1"/>
          </p:cNvSpPr>
          <p:nvPr/>
        </p:nvSpPr>
        <p:spPr bwMode="auto">
          <a:xfrm>
            <a:off x="6805613" y="3381375"/>
            <a:ext cx="895350"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a:solidFill>
                  <a:schemeClr val="bg1"/>
                </a:solidFill>
                <a:ea typeface="华文楷体" panose="02010600040101010101" pitchFamily="2" charset="-122"/>
                <a:sym typeface="Arial" panose="020B0604020202020204" pitchFamily="34" charset="0"/>
              </a:rPr>
              <a:t>监管</a:t>
            </a:r>
          </a:p>
        </p:txBody>
      </p:sp>
      <p:sp>
        <p:nvSpPr>
          <p:cNvPr id="7191" name="Text Box 21"/>
          <p:cNvSpPr txBox="1">
            <a:spLocks noChangeArrowheads="1"/>
          </p:cNvSpPr>
          <p:nvPr/>
        </p:nvSpPr>
        <p:spPr bwMode="auto">
          <a:xfrm>
            <a:off x="6589713" y="3902075"/>
            <a:ext cx="1411287"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a:solidFill>
                  <a:schemeClr val="bg1"/>
                </a:solidFill>
                <a:ea typeface="华文楷体" panose="02010600040101010101" pitchFamily="2" charset="-122"/>
                <a:sym typeface="Arial" panose="020B0604020202020204" pitchFamily="34" charset="0"/>
              </a:rPr>
              <a:t>税收政策</a:t>
            </a:r>
          </a:p>
        </p:txBody>
      </p:sp>
      <p:sp>
        <p:nvSpPr>
          <p:cNvPr id="7192" name="AutoShape 5"/>
          <p:cNvSpPr>
            <a:spLocks noChangeArrowheads="1"/>
          </p:cNvSpPr>
          <p:nvPr/>
        </p:nvSpPr>
        <p:spPr bwMode="auto">
          <a:xfrm>
            <a:off x="812800" y="3762375"/>
            <a:ext cx="1866900" cy="596900"/>
          </a:xfrm>
          <a:prstGeom prst="can">
            <a:avLst>
              <a:gd name="adj" fmla="val 25000"/>
            </a:avLst>
          </a:prstGeom>
          <a:gradFill rotWithShape="1">
            <a:gsLst>
              <a:gs pos="0">
                <a:schemeClr val="accent1"/>
              </a:gs>
              <a:gs pos="50000">
                <a:srgbClr val="5C6874"/>
              </a:gs>
              <a:gs pos="100000">
                <a:schemeClr val="accent1"/>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7193" name="AutoShape 6"/>
          <p:cNvSpPr>
            <a:spLocks noChangeArrowheads="1"/>
          </p:cNvSpPr>
          <p:nvPr/>
        </p:nvSpPr>
        <p:spPr bwMode="auto">
          <a:xfrm>
            <a:off x="812800" y="3241675"/>
            <a:ext cx="1866900" cy="596900"/>
          </a:xfrm>
          <a:prstGeom prst="can">
            <a:avLst>
              <a:gd name="adj" fmla="val 25000"/>
            </a:avLst>
          </a:prstGeom>
          <a:gradFill rotWithShape="1">
            <a:gsLst>
              <a:gs pos="0">
                <a:schemeClr val="accent1"/>
              </a:gs>
              <a:gs pos="50000">
                <a:srgbClr val="5C6874"/>
              </a:gs>
              <a:gs pos="100000">
                <a:schemeClr val="accent1"/>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7194" name="Text Box 20"/>
          <p:cNvSpPr txBox="1">
            <a:spLocks noChangeArrowheads="1"/>
          </p:cNvSpPr>
          <p:nvPr/>
        </p:nvSpPr>
        <p:spPr bwMode="auto">
          <a:xfrm>
            <a:off x="1344613" y="3381375"/>
            <a:ext cx="895350"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a:solidFill>
                  <a:schemeClr val="bg1"/>
                </a:solidFill>
                <a:ea typeface="华文楷体" panose="02010600040101010101" pitchFamily="2" charset="-122"/>
                <a:sym typeface="Arial" panose="020B0604020202020204" pitchFamily="34" charset="0"/>
              </a:rPr>
              <a:t>法律</a:t>
            </a:r>
          </a:p>
        </p:txBody>
      </p:sp>
      <p:sp>
        <p:nvSpPr>
          <p:cNvPr id="7195" name="Text Box 21"/>
          <p:cNvSpPr txBox="1">
            <a:spLocks noChangeArrowheads="1"/>
          </p:cNvSpPr>
          <p:nvPr/>
        </p:nvSpPr>
        <p:spPr bwMode="auto">
          <a:xfrm>
            <a:off x="1128713" y="3902075"/>
            <a:ext cx="1411287"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a:solidFill>
                  <a:schemeClr val="bg1"/>
                </a:solidFill>
                <a:ea typeface="华文楷体" panose="02010600040101010101" pitchFamily="2" charset="-122"/>
                <a:sym typeface="Arial" panose="020B0604020202020204" pitchFamily="34" charset="0"/>
              </a:rPr>
              <a:t>会计准则</a:t>
            </a:r>
          </a:p>
        </p:txBody>
      </p:sp>
      <p:sp>
        <p:nvSpPr>
          <p:cNvPr id="7196" name="Rectangle 22"/>
          <p:cNvSpPr>
            <a:spLocks noChangeArrowheads="1"/>
          </p:cNvSpPr>
          <p:nvPr/>
        </p:nvSpPr>
        <p:spPr bwMode="auto">
          <a:xfrm>
            <a:off x="34925" y="1052513"/>
            <a:ext cx="9109075" cy="1597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latin typeface="华文楷体" panose="02010600040101010101" pitchFamily="2" charset="-122"/>
                <a:ea typeface="华文楷体" panose="02010600040101010101" pitchFamily="2" charset="-122"/>
              </a:rPr>
              <a:t>        租赁的内涵是指租赁市场的发展及其内在规律，租赁外延是租赁市场发展的制度规范（四大支柱）。租赁的内涵与外延是相互制约而又相互促进的关系。首先，租赁市场的发展程度是决定租赁规范内容的基础，没有租赁市场的发展，就不存在规范的对象，更没有规范的必要。其次，完善的租赁制度规范，既是保障租赁市场秩序的制度体现，又可在一些时候促生新的租赁产品。例如，租赁市场上的“经营性租赁”业务就是由租赁会计制度（准则）中的会计处理办法“经营租赁”反作用于租赁实践活动而产生出来的业务。</a:t>
            </a:r>
          </a:p>
          <a:p>
            <a:pPr eaLnBrk="1" hangingPunct="1"/>
            <a:r>
              <a:rPr lang="zh-CN" altLang="en-US" sz="1400">
                <a:latin typeface="华文楷体" panose="02010600040101010101" pitchFamily="2" charset="-122"/>
                <a:ea typeface="华文楷体" panose="02010600040101010101" pitchFamily="2" charset="-122"/>
              </a:rPr>
              <a:t>        注意：租赁市场的交易包括并列的传统租赁（</a:t>
            </a:r>
            <a:r>
              <a:rPr lang="en-US" altLang="zh-CN" sz="1400">
                <a:latin typeface="Times New Roman" panose="02020603050405020304" pitchFamily="18" charset="0"/>
                <a:ea typeface="华文楷体" panose="02010600040101010101" pitchFamily="2" charset="-122"/>
              </a:rPr>
              <a:t>rental</a:t>
            </a:r>
            <a:r>
              <a:rPr lang="zh-CN" altLang="en-US" sz="1400">
                <a:latin typeface="华文楷体" panose="02010600040101010101" pitchFamily="2" charset="-122"/>
                <a:ea typeface="华文楷体" panose="02010600040101010101" pitchFamily="2" charset="-122"/>
              </a:rPr>
              <a:t>）与现代融资租赁（</a:t>
            </a:r>
            <a:r>
              <a:rPr lang="en-US" altLang="zh-CN" sz="1400">
                <a:latin typeface="Times New Roman" panose="02020603050405020304" pitchFamily="18" charset="0"/>
                <a:ea typeface="华文楷体" panose="02010600040101010101" pitchFamily="2" charset="-122"/>
                <a:sym typeface="Arial" panose="020B0604020202020204" pitchFamily="34" charset="0"/>
              </a:rPr>
              <a:t>lease</a:t>
            </a:r>
            <a:r>
              <a:rPr lang="zh-CN" altLang="en-US" sz="1400">
                <a:latin typeface="华文楷体" panose="02010600040101010101" pitchFamily="2" charset="-122"/>
                <a:ea typeface="华文楷体" panose="02010600040101010101" pitchFamily="2" charset="-122"/>
              </a:rPr>
              <a:t>）两种类型，即</a:t>
            </a:r>
            <a:r>
              <a:rPr lang="en-US" altLang="zh-CN" sz="1400">
                <a:latin typeface="华文楷体" panose="02010600040101010101" pitchFamily="2" charset="-122"/>
                <a:ea typeface="华文楷体" panose="02010600040101010101" pitchFamily="2" charset="-122"/>
              </a:rPr>
              <a:t>《</a:t>
            </a:r>
            <a:r>
              <a:rPr lang="zh-CN" altLang="en-US" sz="1400">
                <a:latin typeface="华文楷体" panose="02010600040101010101" pitchFamily="2" charset="-122"/>
                <a:ea typeface="华文楷体" panose="02010600040101010101" pitchFamily="2" charset="-122"/>
              </a:rPr>
              <a:t>中国合同法</a:t>
            </a:r>
            <a:r>
              <a:rPr lang="en-US" altLang="zh-CN" sz="1400">
                <a:latin typeface="华文楷体" panose="02010600040101010101" pitchFamily="2" charset="-122"/>
                <a:ea typeface="华文楷体" panose="02010600040101010101" pitchFamily="2" charset="-122"/>
              </a:rPr>
              <a:t>》</a:t>
            </a:r>
            <a:r>
              <a:rPr lang="zh-CN" altLang="en-US" sz="1400">
                <a:latin typeface="华文楷体" panose="02010600040101010101" pitchFamily="2" charset="-122"/>
                <a:ea typeface="华文楷体" panose="02010600040101010101" pitchFamily="2" charset="-122"/>
              </a:rPr>
              <a:t>中所说的租赁与融资租赁。我们这里主要讨论研究的           是融资租赁。</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819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819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5</a:t>
            </a:r>
          </a:p>
        </p:txBody>
      </p:sp>
      <p:sp>
        <p:nvSpPr>
          <p:cNvPr id="819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8199"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p>
        </p:txBody>
      </p:sp>
      <p:sp>
        <p:nvSpPr>
          <p:cNvPr id="820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融资租赁的法律交易关系</a:t>
            </a:r>
            <a:endParaRPr lang="zh-CN" altLang="en-US"/>
          </a:p>
        </p:txBody>
      </p:sp>
      <p:grpSp>
        <p:nvGrpSpPr>
          <p:cNvPr id="8201" name="Group 9"/>
          <p:cNvGrpSpPr>
            <a:grpSpLocks/>
          </p:cNvGrpSpPr>
          <p:nvPr/>
        </p:nvGrpSpPr>
        <p:grpSpPr bwMode="auto">
          <a:xfrm>
            <a:off x="509588" y="3140075"/>
            <a:ext cx="7705725" cy="3362325"/>
            <a:chOff x="0" y="0"/>
            <a:chExt cx="4896" cy="2832"/>
          </a:xfrm>
        </p:grpSpPr>
        <p:sp>
          <p:nvSpPr>
            <p:cNvPr id="8202" name="AutoShape 4"/>
            <p:cNvSpPr>
              <a:spLocks/>
            </p:cNvSpPr>
            <p:nvPr/>
          </p:nvSpPr>
          <p:spPr bwMode="auto">
            <a:xfrm>
              <a:off x="953" y="696"/>
              <a:ext cx="202" cy="1385"/>
            </a:xfrm>
            <a:prstGeom prst="leftBrace">
              <a:avLst>
                <a:gd name="adj1" fmla="val 57137"/>
                <a:gd name="adj2" fmla="val 50000"/>
              </a:avLst>
            </a:prstGeom>
            <a:noFill/>
            <a:ln w="25400" cap="flat" cmpd="sng">
              <a:solidFill>
                <a:srgbClr val="99CCFF"/>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8203" name="Rectangle 5"/>
            <p:cNvSpPr>
              <a:spLocks noChangeArrowheads="1"/>
            </p:cNvSpPr>
            <p:nvPr/>
          </p:nvSpPr>
          <p:spPr bwMode="auto">
            <a:xfrm>
              <a:off x="1256" y="542"/>
              <a:ext cx="708" cy="616"/>
            </a:xfrm>
            <a:prstGeom prst="rect">
              <a:avLst/>
            </a:prstGeom>
            <a:gradFill rotWithShape="1">
              <a:gsLst>
                <a:gs pos="0">
                  <a:srgbClr val="99CCFF"/>
                </a:gs>
                <a:gs pos="100000">
                  <a:srgbClr val="E3F1FF"/>
                </a:gs>
              </a:gsLst>
              <a:lin ang="5400000" scaled="1"/>
            </a:gradFill>
            <a:ln w="38100" cap="flat" cmpd="sng">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400">
                  <a:solidFill>
                    <a:srgbClr val="000134"/>
                  </a:solidFill>
                  <a:latin typeface="华文楷体" panose="02010600040101010101" pitchFamily="2" charset="-122"/>
                  <a:ea typeface="华文楷体" panose="02010600040101010101" pitchFamily="2" charset="-122"/>
                </a:rPr>
                <a:t>租   赁</a:t>
              </a:r>
            </a:p>
            <a:p>
              <a:pPr algn="ctr"/>
              <a:r>
                <a:rPr lang="en-US" altLang="zh-CN" sz="1600">
                  <a:solidFill>
                    <a:srgbClr val="000134"/>
                  </a:solidFill>
                  <a:latin typeface="Times New Roman" panose="02020603050405020304" pitchFamily="18" charset="0"/>
                  <a:ea typeface="华文楷体" panose="02010600040101010101" pitchFamily="2" charset="-122"/>
                </a:rPr>
                <a:t>Rental</a:t>
              </a:r>
            </a:p>
          </p:txBody>
        </p:sp>
        <p:sp>
          <p:nvSpPr>
            <p:cNvPr id="8204" name="Rectangle 6"/>
            <p:cNvSpPr>
              <a:spLocks noChangeArrowheads="1"/>
            </p:cNvSpPr>
            <p:nvPr/>
          </p:nvSpPr>
          <p:spPr bwMode="auto">
            <a:xfrm>
              <a:off x="1256" y="1850"/>
              <a:ext cx="708" cy="577"/>
            </a:xfrm>
            <a:prstGeom prst="rect">
              <a:avLst/>
            </a:prstGeom>
            <a:gradFill rotWithShape="1">
              <a:gsLst>
                <a:gs pos="0">
                  <a:srgbClr val="99CCFF"/>
                </a:gs>
                <a:gs pos="100000">
                  <a:srgbClr val="E3F1FF"/>
                </a:gs>
              </a:gsLst>
              <a:lin ang="5400000" scaled="1"/>
            </a:gradFill>
            <a:ln w="38100" cap="flat" cmpd="sng">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400">
                  <a:solidFill>
                    <a:srgbClr val="FF3300"/>
                  </a:solidFill>
                  <a:latin typeface="华文楷体" panose="02010600040101010101" pitchFamily="2" charset="-122"/>
                  <a:ea typeface="华文楷体" panose="02010600040101010101" pitchFamily="2" charset="-122"/>
                </a:rPr>
                <a:t>融资租赁</a:t>
              </a:r>
            </a:p>
            <a:p>
              <a:pPr algn="ctr"/>
              <a:r>
                <a:rPr lang="en-US" altLang="zh-CN" sz="1400">
                  <a:solidFill>
                    <a:srgbClr val="FF3300"/>
                  </a:solidFill>
                  <a:latin typeface="Times New Roman" panose="02020603050405020304" pitchFamily="18" charset="0"/>
                  <a:ea typeface="华文楷体" panose="02010600040101010101" pitchFamily="2" charset="-122"/>
                </a:rPr>
                <a:t>Finance Lease</a:t>
              </a:r>
            </a:p>
          </p:txBody>
        </p:sp>
        <p:sp>
          <p:nvSpPr>
            <p:cNvPr id="8205" name="AutoShape 7"/>
            <p:cNvSpPr>
              <a:spLocks/>
            </p:cNvSpPr>
            <p:nvPr/>
          </p:nvSpPr>
          <p:spPr bwMode="auto">
            <a:xfrm>
              <a:off x="2065" y="398"/>
              <a:ext cx="202" cy="692"/>
            </a:xfrm>
            <a:prstGeom prst="leftBrace">
              <a:avLst>
                <a:gd name="adj1" fmla="val 28548"/>
                <a:gd name="adj2" fmla="val 50000"/>
              </a:avLst>
            </a:prstGeom>
            <a:noFill/>
            <a:ln w="25400" cap="flat" cmpd="sng">
              <a:solidFill>
                <a:srgbClr val="99CCFF"/>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8206" name="Rectangle 8"/>
            <p:cNvSpPr>
              <a:spLocks noChangeArrowheads="1"/>
            </p:cNvSpPr>
            <p:nvPr/>
          </p:nvSpPr>
          <p:spPr bwMode="auto">
            <a:xfrm>
              <a:off x="2368" y="0"/>
              <a:ext cx="2528" cy="577"/>
            </a:xfrm>
            <a:prstGeom prst="rect">
              <a:avLst/>
            </a:prstGeom>
            <a:gradFill rotWithShape="1">
              <a:gsLst>
                <a:gs pos="0">
                  <a:srgbClr val="99CCFF"/>
                </a:gs>
                <a:gs pos="100000">
                  <a:srgbClr val="E3F1FF"/>
                </a:gs>
              </a:gsLst>
              <a:lin ang="5400000" scaled="1"/>
            </a:gradFill>
            <a:ln w="38100" cap="flat" cmpd="sng">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rgbClr val="000134"/>
                  </a:solidFill>
                  <a:latin typeface="华文楷体" panose="02010600040101010101" pitchFamily="2" charset="-122"/>
                  <a:ea typeface="华文楷体" panose="02010600040101010101" pitchFamily="2" charset="-122"/>
                </a:rPr>
                <a:t>传统租赁（</a:t>
              </a:r>
              <a:r>
                <a:rPr lang="en-US" altLang="zh-CN" sz="1400">
                  <a:solidFill>
                    <a:srgbClr val="000134"/>
                  </a:solidFill>
                  <a:latin typeface="华文楷体" panose="02010600040101010101" pitchFamily="2" charset="-122"/>
                  <a:ea typeface="华文楷体" panose="02010600040101010101" pitchFamily="2" charset="-122"/>
                </a:rPr>
                <a:t>Rental</a:t>
              </a:r>
              <a:r>
                <a:rPr lang="zh-CN" altLang="en-US" sz="1400">
                  <a:solidFill>
                    <a:srgbClr val="000134"/>
                  </a:solidFill>
                  <a:latin typeface="华文楷体" panose="02010600040101010101" pitchFamily="2" charset="-122"/>
                  <a:ea typeface="华文楷体" panose="02010600040101010101" pitchFamily="2" charset="-122"/>
                </a:rPr>
                <a:t>）：在实务中表现为出租、租借、租用等形式</a:t>
              </a:r>
            </a:p>
          </p:txBody>
        </p:sp>
        <p:sp>
          <p:nvSpPr>
            <p:cNvPr id="8207" name="Rectangle 9"/>
            <p:cNvSpPr>
              <a:spLocks noChangeArrowheads="1"/>
            </p:cNvSpPr>
            <p:nvPr/>
          </p:nvSpPr>
          <p:spPr bwMode="auto">
            <a:xfrm>
              <a:off x="2368" y="858"/>
              <a:ext cx="2528" cy="531"/>
            </a:xfrm>
            <a:prstGeom prst="rect">
              <a:avLst/>
            </a:prstGeom>
            <a:gradFill rotWithShape="1">
              <a:gsLst>
                <a:gs pos="0">
                  <a:srgbClr val="99CCFF"/>
                </a:gs>
                <a:gs pos="100000">
                  <a:srgbClr val="E3F1FF"/>
                </a:gs>
              </a:gsLst>
              <a:lin ang="5400000" scaled="1"/>
            </a:gradFill>
            <a:ln w="38100" cap="flat" cmpd="sng">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rgbClr val="000134"/>
                  </a:solidFill>
                  <a:latin typeface="华文楷体" panose="02010600040101010101" pitchFamily="2" charset="-122"/>
                  <a:ea typeface="华文楷体" panose="02010600040101010101" pitchFamily="2" charset="-122"/>
                </a:rPr>
                <a:t>租买或租售（</a:t>
              </a:r>
              <a:r>
                <a:rPr lang="en-US" altLang="zh-CN" sz="1400">
                  <a:solidFill>
                    <a:srgbClr val="000134"/>
                  </a:solidFill>
                  <a:latin typeface="Times New Roman" panose="02020603050405020304" pitchFamily="18" charset="0"/>
                  <a:ea typeface="华文楷体" panose="02010600040101010101" pitchFamily="2" charset="-122"/>
                </a:rPr>
                <a:t>Hiri Purchase</a:t>
              </a:r>
              <a:r>
                <a:rPr lang="zh-CN" altLang="en-US" sz="1400">
                  <a:solidFill>
                    <a:srgbClr val="000134"/>
                  </a:solidFill>
                  <a:latin typeface="华文楷体" panose="02010600040101010101" pitchFamily="2" charset="-122"/>
                  <a:ea typeface="华文楷体" panose="02010600040101010101" pitchFamily="2" charset="-122"/>
                </a:rPr>
                <a:t>）：即“以租代买”或“以租代售”）</a:t>
              </a:r>
            </a:p>
          </p:txBody>
        </p:sp>
        <p:sp>
          <p:nvSpPr>
            <p:cNvPr id="8208" name="Rectangle 10"/>
            <p:cNvSpPr>
              <a:spLocks noChangeArrowheads="1"/>
            </p:cNvSpPr>
            <p:nvPr/>
          </p:nvSpPr>
          <p:spPr bwMode="auto">
            <a:xfrm>
              <a:off x="2368" y="1667"/>
              <a:ext cx="2528" cy="529"/>
            </a:xfrm>
            <a:prstGeom prst="rect">
              <a:avLst/>
            </a:prstGeom>
            <a:gradFill rotWithShape="1">
              <a:gsLst>
                <a:gs pos="0">
                  <a:srgbClr val="99CCFF"/>
                </a:gs>
                <a:gs pos="100000">
                  <a:srgbClr val="E3F1FF"/>
                </a:gs>
              </a:gsLst>
              <a:lin ang="5400000" scaled="1"/>
            </a:gradFill>
            <a:ln w="38100" cap="flat" cmpd="sng">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rgbClr val="FF3300"/>
                  </a:solidFill>
                  <a:latin typeface="华文楷体" panose="02010600040101010101" pitchFamily="2" charset="-122"/>
                  <a:ea typeface="华文楷体" panose="02010600040101010101" pitchFamily="2" charset="-122"/>
                </a:rPr>
                <a:t>简单融资租赁</a:t>
              </a:r>
              <a:r>
                <a:rPr lang="zh-CN" altLang="en-US" sz="1400">
                  <a:latin typeface="华文楷体" panose="02010600040101010101" pitchFamily="2" charset="-122"/>
                  <a:ea typeface="华文楷体" panose="02010600040101010101" pitchFamily="2" charset="-122"/>
                </a:rPr>
                <a:t>（</a:t>
              </a:r>
              <a:r>
                <a:rPr lang="en-US" altLang="zh-CN" sz="1400">
                  <a:solidFill>
                    <a:srgbClr val="000134"/>
                  </a:solidFill>
                  <a:latin typeface="Times New Roman" panose="02020603050405020304" pitchFamily="18" charset="0"/>
                  <a:ea typeface="华文楷体" panose="02010600040101010101" pitchFamily="2" charset="-122"/>
                  <a:sym typeface="Arial" panose="020B0604020202020204" pitchFamily="34" charset="0"/>
                </a:rPr>
                <a:t>Simple Financial Lease</a:t>
              </a:r>
              <a:r>
                <a:rPr lang="zh-CN" altLang="en-US" sz="1400">
                  <a:latin typeface="华文楷体" panose="02010600040101010101" pitchFamily="2" charset="-122"/>
                  <a:ea typeface="华文楷体" panose="02010600040101010101" pitchFamily="2" charset="-122"/>
                </a:rPr>
                <a:t>）：无余值风险全额清偿的融资租赁</a:t>
              </a:r>
            </a:p>
          </p:txBody>
        </p:sp>
        <p:sp>
          <p:nvSpPr>
            <p:cNvPr id="8209" name="AutoShape 11"/>
            <p:cNvSpPr>
              <a:spLocks/>
            </p:cNvSpPr>
            <p:nvPr/>
          </p:nvSpPr>
          <p:spPr bwMode="auto">
            <a:xfrm>
              <a:off x="2065" y="1922"/>
              <a:ext cx="202" cy="692"/>
            </a:xfrm>
            <a:prstGeom prst="leftBrace">
              <a:avLst>
                <a:gd name="adj1" fmla="val 28548"/>
                <a:gd name="adj2" fmla="val 50000"/>
              </a:avLst>
            </a:prstGeom>
            <a:noFill/>
            <a:ln w="25400" cap="flat" cmpd="sng">
              <a:solidFill>
                <a:srgbClr val="99CCFF"/>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8210" name="Rectangle 12"/>
            <p:cNvSpPr>
              <a:spLocks noChangeArrowheads="1"/>
            </p:cNvSpPr>
            <p:nvPr/>
          </p:nvSpPr>
          <p:spPr bwMode="auto">
            <a:xfrm>
              <a:off x="2368" y="2255"/>
              <a:ext cx="2528" cy="577"/>
            </a:xfrm>
            <a:prstGeom prst="rect">
              <a:avLst/>
            </a:prstGeom>
            <a:gradFill rotWithShape="1">
              <a:gsLst>
                <a:gs pos="0">
                  <a:srgbClr val="99CCFF"/>
                </a:gs>
                <a:gs pos="100000">
                  <a:srgbClr val="E3F1FF"/>
                </a:gs>
              </a:gsLst>
              <a:lin ang="5400000" scaled="1"/>
            </a:gradFill>
            <a:ln w="38100" cap="flat" cmpd="sng">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1400">
                <a:solidFill>
                  <a:srgbClr val="FF3300"/>
                </a:solidFill>
                <a:latin typeface="华文楷体" panose="02010600040101010101" pitchFamily="2" charset="-122"/>
                <a:ea typeface="华文楷体" panose="02010600040101010101" pitchFamily="2" charset="-122"/>
              </a:endParaRPr>
            </a:p>
            <a:p>
              <a:r>
                <a:rPr lang="zh-CN" altLang="en-US" sz="1400">
                  <a:solidFill>
                    <a:srgbClr val="FF3300"/>
                  </a:solidFill>
                  <a:latin typeface="华文楷体" panose="02010600040101010101" pitchFamily="2" charset="-122"/>
                  <a:ea typeface="华文楷体" panose="02010600040101010101" pitchFamily="2" charset="-122"/>
                </a:rPr>
                <a:t>复杂融资租赁</a:t>
              </a:r>
              <a:r>
                <a:rPr lang="en-US" altLang="zh-CN" sz="1400">
                  <a:solidFill>
                    <a:srgbClr val="FF3300"/>
                  </a:solidFill>
                  <a:latin typeface="华文楷体" panose="02010600040101010101" pitchFamily="2" charset="-122"/>
                  <a:ea typeface="华文楷体" panose="02010600040101010101" pitchFamily="2" charset="-122"/>
                </a:rPr>
                <a:t>—</a:t>
              </a:r>
              <a:r>
                <a:rPr lang="zh-CN" altLang="en-US" sz="1400">
                  <a:solidFill>
                    <a:srgbClr val="FF3300"/>
                  </a:solidFill>
                  <a:latin typeface="华文楷体" panose="02010600040101010101" pitchFamily="2" charset="-122"/>
                  <a:ea typeface="华文楷体" panose="02010600040101010101" pitchFamily="2" charset="-122"/>
                </a:rPr>
                <a:t>经营性融资租赁</a:t>
              </a:r>
              <a:r>
                <a:rPr lang="en-US" altLang="zh-CN" sz="1400">
                  <a:solidFill>
                    <a:srgbClr val="FF3300"/>
                  </a:solidFill>
                  <a:latin typeface="华文楷体" panose="02010600040101010101" pitchFamily="2" charset="-122"/>
                  <a:ea typeface="华文楷体" panose="02010600040101010101" pitchFamily="2" charset="-122"/>
                </a:rPr>
                <a:t>—</a:t>
              </a:r>
              <a:r>
                <a:rPr lang="zh-CN" altLang="en-US" sz="1400">
                  <a:solidFill>
                    <a:srgbClr val="FF3300"/>
                  </a:solidFill>
                  <a:latin typeface="华文楷体" panose="02010600040101010101" pitchFamily="2" charset="-122"/>
                  <a:ea typeface="华文楷体" panose="02010600040101010101" pitchFamily="2" charset="-122"/>
                </a:rPr>
                <a:t>经营性租赁</a:t>
              </a:r>
            </a:p>
            <a:p>
              <a:r>
                <a:rPr lang="zh-CN" altLang="en-US" sz="1400">
                  <a:solidFill>
                    <a:srgbClr val="000134"/>
                  </a:solidFill>
                  <a:latin typeface="华文楷体" panose="02010600040101010101" pitchFamily="2" charset="-122"/>
                  <a:ea typeface="华文楷体" panose="02010600040101010101" pitchFamily="2" charset="-122"/>
                </a:rPr>
                <a:t>（</a:t>
              </a:r>
              <a:r>
                <a:rPr lang="en-US" altLang="zh-CN" sz="1400">
                  <a:solidFill>
                    <a:srgbClr val="000134"/>
                  </a:solidFill>
                  <a:latin typeface="Times New Roman" panose="02020603050405020304" pitchFamily="18" charset="0"/>
                  <a:ea typeface="华文楷体" panose="02010600040101010101" pitchFamily="2" charset="-122"/>
                  <a:sym typeface="Arial" panose="020B0604020202020204" pitchFamily="34" charset="0"/>
                </a:rPr>
                <a:t>Operating Lease</a:t>
              </a:r>
              <a:r>
                <a:rPr lang="zh-CN" altLang="en-US" sz="1400">
                  <a:solidFill>
                    <a:srgbClr val="000134"/>
                  </a:solidFill>
                  <a:latin typeface="华文楷体" panose="02010600040101010101" pitchFamily="2" charset="-122"/>
                  <a:ea typeface="华文楷体" panose="02010600040101010101" pitchFamily="2" charset="-122"/>
                </a:rPr>
                <a:t>）：有余值风险非全额清偿的融资租赁的高级形式即混合租赁</a:t>
              </a:r>
            </a:p>
            <a:p>
              <a:endParaRPr lang="zh-CN" altLang="en-US" sz="1400">
                <a:solidFill>
                  <a:srgbClr val="000134"/>
                </a:solidFill>
                <a:latin typeface="华文楷体" panose="02010600040101010101" pitchFamily="2" charset="-122"/>
                <a:ea typeface="华文楷体" panose="02010600040101010101" pitchFamily="2" charset="-122"/>
              </a:endParaRPr>
            </a:p>
          </p:txBody>
        </p:sp>
        <p:sp>
          <p:nvSpPr>
            <p:cNvPr id="8211" name="Rectangle 13"/>
            <p:cNvSpPr>
              <a:spLocks noChangeArrowheads="1"/>
            </p:cNvSpPr>
            <p:nvPr/>
          </p:nvSpPr>
          <p:spPr bwMode="auto">
            <a:xfrm>
              <a:off x="0" y="1041"/>
              <a:ext cx="912" cy="578"/>
            </a:xfrm>
            <a:prstGeom prst="rect">
              <a:avLst/>
            </a:prstGeom>
            <a:gradFill rotWithShape="1">
              <a:gsLst>
                <a:gs pos="0">
                  <a:srgbClr val="99CCFF"/>
                </a:gs>
                <a:gs pos="100000">
                  <a:srgbClr val="E3F1FF"/>
                </a:gs>
              </a:gsLst>
              <a:lin ang="5400000" scaled="1"/>
            </a:gradFill>
            <a:ln w="38100" cap="flat" cmpd="sng">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400">
                  <a:solidFill>
                    <a:srgbClr val="FF3300"/>
                  </a:solidFill>
                  <a:latin typeface="华文楷体" panose="02010600040101010101" pitchFamily="2" charset="-122"/>
                  <a:ea typeface="华文楷体" panose="02010600040101010101" pitchFamily="2" charset="-122"/>
                </a:rPr>
                <a:t>租赁市场交易</a:t>
              </a:r>
            </a:p>
            <a:p>
              <a:pPr algn="ctr"/>
              <a:r>
                <a:rPr lang="en-US" altLang="zh-CN" sz="1400">
                  <a:solidFill>
                    <a:srgbClr val="000134"/>
                  </a:solidFill>
                  <a:latin typeface="华文楷体" panose="02010600040101010101" pitchFamily="2" charset="-122"/>
                  <a:ea typeface="华文楷体" panose="02010600040101010101" pitchFamily="2" charset="-122"/>
                </a:rPr>
                <a:t>Rental and Lease</a:t>
              </a:r>
            </a:p>
          </p:txBody>
        </p:sp>
      </p:grpSp>
      <p:sp>
        <p:nvSpPr>
          <p:cNvPr id="8212" name="Rectangle 14"/>
          <p:cNvSpPr>
            <a:spLocks noChangeArrowheads="1"/>
          </p:cNvSpPr>
          <p:nvPr/>
        </p:nvSpPr>
        <p:spPr bwMode="auto">
          <a:xfrm>
            <a:off x="38100" y="1485900"/>
            <a:ext cx="9070975" cy="1584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latin typeface="华文楷体" panose="02010600040101010101" pitchFamily="2" charset="-122"/>
                <a:ea typeface="华文楷体" panose="02010600040101010101" pitchFamily="2" charset="-122"/>
              </a:rPr>
              <a:t>按照我国的私法</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合同法》第13章与第</a:t>
            </a:r>
            <a:r>
              <a:rPr lang="zh-CN" altLang="en-US" sz="1600">
                <a:latin typeface="华文楷体" panose="02010600040101010101" pitchFamily="2" charset="-122"/>
                <a:ea typeface="华文楷体" panose="02010600040101010101" pitchFamily="2" charset="-122"/>
                <a:sym typeface="Arial" panose="020B0604020202020204" pitchFamily="34" charset="0"/>
              </a:rPr>
              <a:t>14</a:t>
            </a:r>
            <a:r>
              <a:rPr lang="zh-CN" altLang="en-US" sz="1600">
                <a:latin typeface="华文楷体" panose="02010600040101010101" pitchFamily="2" charset="-122"/>
                <a:ea typeface="华文楷体" panose="02010600040101010101" pitchFamily="2" charset="-122"/>
              </a:rPr>
              <a:t>章的规定：我们将租赁市场交易分为“</a:t>
            </a:r>
            <a:r>
              <a:rPr lang="zh-CN" altLang="en-US" sz="1600">
                <a:solidFill>
                  <a:schemeClr val="hlink"/>
                </a:solidFill>
                <a:latin typeface="华文楷体" panose="02010600040101010101" pitchFamily="2" charset="-122"/>
                <a:ea typeface="华文楷体" panose="02010600040101010101" pitchFamily="2" charset="-122"/>
              </a:rPr>
              <a:t>传统租赁</a:t>
            </a:r>
            <a:r>
              <a:rPr lang="zh-CN" altLang="en-US" sz="1600">
                <a:latin typeface="华文楷体" panose="02010600040101010101" pitchFamily="2" charset="-122"/>
                <a:ea typeface="华文楷体" panose="02010600040101010101" pitchFamily="2" charset="-122"/>
              </a:rPr>
              <a:t>”和“</a:t>
            </a:r>
            <a:r>
              <a:rPr lang="zh-CN" altLang="en-US" sz="1600">
                <a:solidFill>
                  <a:schemeClr val="hlink"/>
                </a:solidFill>
                <a:latin typeface="华文楷体" panose="02010600040101010101" pitchFamily="2" charset="-122"/>
                <a:ea typeface="华文楷体" panose="02010600040101010101" pitchFamily="2" charset="-122"/>
              </a:rPr>
              <a:t>现代融资租赁</a:t>
            </a:r>
            <a:r>
              <a:rPr lang="zh-CN" altLang="en-US" sz="1600">
                <a:latin typeface="华文楷体" panose="02010600040101010101" pitchFamily="2" charset="-122"/>
                <a:ea typeface="华文楷体" panose="02010600040101010101" pitchFamily="2" charset="-122"/>
              </a:rPr>
              <a:t>”两种形式，即“</a:t>
            </a:r>
            <a:r>
              <a:rPr lang="zh-CN" altLang="en-US" sz="1600">
                <a:solidFill>
                  <a:schemeClr val="hlink"/>
                </a:solidFill>
                <a:latin typeface="华文楷体" panose="02010600040101010101" pitchFamily="2" charset="-122"/>
                <a:ea typeface="华文楷体" panose="02010600040101010101" pitchFamily="2" charset="-122"/>
              </a:rPr>
              <a:t>租赁</a:t>
            </a:r>
            <a:r>
              <a:rPr lang="zh-CN" altLang="en-US" sz="1600">
                <a:latin typeface="华文楷体" panose="02010600040101010101" pitchFamily="2" charset="-122"/>
                <a:ea typeface="华文楷体" panose="02010600040101010101" pitchFamily="2" charset="-122"/>
              </a:rPr>
              <a:t>”和“</a:t>
            </a:r>
            <a:r>
              <a:rPr lang="zh-CN" altLang="en-US" sz="1600">
                <a:solidFill>
                  <a:schemeClr val="hlink"/>
                </a:solidFill>
                <a:latin typeface="华文楷体" panose="02010600040101010101" pitchFamily="2" charset="-122"/>
                <a:ea typeface="华文楷体" panose="02010600040101010101" pitchFamily="2" charset="-122"/>
              </a:rPr>
              <a:t>融资租赁</a:t>
            </a:r>
            <a:r>
              <a:rPr lang="zh-CN" altLang="en-US" sz="1600">
                <a:latin typeface="华文楷体" panose="02010600040101010101" pitchFamily="2" charset="-122"/>
                <a:ea typeface="华文楷体" panose="02010600040101010101" pitchFamily="2" charset="-122"/>
              </a:rPr>
              <a:t>”。“租赁”的表现形式有“出租”、“租借”、“租买”、“租得”或“租售”（以租代买或以租代售的简称）等；“融资租赁”分为“简单融资租赁”</a:t>
            </a:r>
            <a:r>
              <a:rPr lang="en-US" altLang="zh-CN" sz="1600">
                <a:latin typeface="华文楷体" panose="02010600040101010101" pitchFamily="2" charset="-122"/>
                <a:ea typeface="华文楷体" panose="02010600040101010101" pitchFamily="2" charset="-122"/>
              </a:rPr>
              <a:t>【</a:t>
            </a:r>
            <a:r>
              <a:rPr lang="en-US" altLang="zh-CN" sz="1600">
                <a:latin typeface="Times New Roman" panose="02020603050405020304" pitchFamily="18" charset="0"/>
                <a:ea typeface="华文楷体" panose="02010600040101010101" pitchFamily="2" charset="-122"/>
              </a:rPr>
              <a:t>Simple Financial Lease</a:t>
            </a:r>
            <a:r>
              <a:rPr lang="zh-CN" altLang="en-US" sz="1600">
                <a:latin typeface="华文楷体" panose="02010600040101010101" pitchFamily="2" charset="-122"/>
                <a:ea typeface="华文楷体" panose="02010600040101010101" pitchFamily="2" charset="-122"/>
              </a:rPr>
              <a:t>，无余值风险全额清偿（</a:t>
            </a:r>
            <a:r>
              <a:rPr lang="en-US" altLang="zh-CN" sz="1600">
                <a:latin typeface="Times New Roman" panose="02020603050405020304" pitchFamily="18" charset="0"/>
                <a:ea typeface="华文楷体" panose="02010600040101010101" pitchFamily="2" charset="-122"/>
                <a:sym typeface="Arial" panose="020B0604020202020204" pitchFamily="34" charset="0"/>
              </a:rPr>
              <a:t>Full Pay</a:t>
            </a:r>
            <a:r>
              <a:rPr lang="zh-CN" altLang="en-US" sz="1600">
                <a:latin typeface="Times New Roman" panose="02020603050405020304" pitchFamily="18" charset="0"/>
                <a:ea typeface="华文楷体" panose="02010600040101010101" pitchFamily="2" charset="-122"/>
                <a:sym typeface="Arial" panose="020B0604020202020204" pitchFamily="34" charset="0"/>
              </a:rPr>
              <a:t>－</a:t>
            </a:r>
            <a:r>
              <a:rPr lang="en-US" altLang="zh-CN" sz="1600">
                <a:latin typeface="Times New Roman" panose="02020603050405020304" pitchFamily="18" charset="0"/>
                <a:ea typeface="华文楷体" panose="02010600040101010101" pitchFamily="2" charset="-122"/>
                <a:sym typeface="Arial" panose="020B0604020202020204" pitchFamily="34" charset="0"/>
              </a:rPr>
              <a:t>out</a:t>
            </a:r>
            <a:r>
              <a:rPr lang="zh-CN" altLang="en-US" sz="1600">
                <a:latin typeface="华文楷体" panose="02010600040101010101" pitchFamily="2" charset="-122"/>
                <a:ea typeface="华文楷体" panose="02010600040101010101" pitchFamily="2" charset="-122"/>
              </a:rPr>
              <a:t>）的典型融资租赁</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和“经营性租赁”（混合租赁）</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有余值风险非全额清偿（</a:t>
            </a:r>
            <a:r>
              <a:rPr lang="en-US" altLang="zh-CN" sz="1600">
                <a:latin typeface="Times New Roman" panose="02020603050405020304" pitchFamily="18" charset="0"/>
                <a:ea typeface="华文楷体" panose="02010600040101010101" pitchFamily="2" charset="-122"/>
                <a:sym typeface="Arial" panose="020B0604020202020204" pitchFamily="34" charset="0"/>
              </a:rPr>
              <a:t>Nor Full Pay</a:t>
            </a:r>
            <a:r>
              <a:rPr lang="zh-CN" altLang="en-US" sz="1600">
                <a:latin typeface="Times New Roman" panose="02020603050405020304" pitchFamily="18" charset="0"/>
                <a:ea typeface="华文楷体" panose="02010600040101010101" pitchFamily="2" charset="-122"/>
                <a:sym typeface="Arial" panose="020B0604020202020204" pitchFamily="34" charset="0"/>
              </a:rPr>
              <a:t>－</a:t>
            </a:r>
            <a:r>
              <a:rPr lang="en-US" altLang="zh-CN" sz="1600">
                <a:latin typeface="Times New Roman" panose="02020603050405020304" pitchFamily="18" charset="0"/>
                <a:ea typeface="华文楷体" panose="02010600040101010101" pitchFamily="2" charset="-122"/>
                <a:sym typeface="Arial" panose="020B0604020202020204" pitchFamily="34" charset="0"/>
              </a:rPr>
              <a:t>out</a:t>
            </a:r>
            <a:r>
              <a:rPr lang="zh-CN" altLang="en-US" sz="1600">
                <a:latin typeface="华文楷体" panose="02010600040101010101" pitchFamily="2" charset="-122"/>
                <a:ea typeface="华文楷体" panose="02010600040101010101" pitchFamily="2" charset="-122"/>
              </a:rPr>
              <a:t>）的融资租赁高级形式</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。这些对于专业工作者都是必须厘清不能含糊的。注意：</a:t>
            </a:r>
            <a:r>
              <a:rPr lang="zh-CN" altLang="en-US" sz="1600" u="sng">
                <a:solidFill>
                  <a:schemeClr val="hlink"/>
                </a:solidFill>
                <a:latin typeface="华文楷体" panose="02010600040101010101" pitchFamily="2" charset="-122"/>
                <a:ea typeface="华文楷体" panose="02010600040101010101" pitchFamily="2" charset="-122"/>
              </a:rPr>
              <a:t>租赁≠经营租赁≠经营性租赁</a:t>
            </a:r>
            <a:r>
              <a:rPr lang="zh-CN" altLang="en-US" sz="1600">
                <a:latin typeface="华文楷体" panose="02010600040101010101" pitchFamily="2" charset="-122"/>
                <a:ea typeface="华文楷体" panose="02010600040101010101" pitchFamily="2" charset="-122"/>
              </a:rPr>
              <a:t>。</a:t>
            </a:r>
          </a:p>
          <a:p>
            <a:pPr eaLnBrk="1" hangingPunct="1"/>
            <a:r>
              <a:rPr lang="zh-CN" altLang="en-US" sz="1600">
                <a:latin typeface="华文楷体" panose="02010600040101010101" pitchFamily="2" charset="-122"/>
                <a:ea typeface="华文楷体" panose="02010600040101010101" pitchFamily="2" charset="-122"/>
              </a:rPr>
              <a:t> </a:t>
            </a:r>
            <a:endParaRPr lang="en-US" altLang="zh-CN" sz="1600">
              <a:latin typeface="华文楷体" panose="02010600040101010101" pitchFamily="2" charset="-122"/>
              <a:ea typeface="华文楷体" panose="0201060004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921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922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6</a:t>
            </a:r>
          </a:p>
        </p:txBody>
      </p:sp>
      <p:sp>
        <p:nvSpPr>
          <p:cNvPr id="922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9223"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922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融资租赁的法律定义</a:t>
            </a:r>
            <a:endParaRPr lang="zh-CN" altLang="en-US"/>
          </a:p>
        </p:txBody>
      </p:sp>
      <p:sp>
        <p:nvSpPr>
          <p:cNvPr id="9225" name="Rectangle 3"/>
          <p:cNvSpPr>
            <a:spLocks noChangeArrowheads="1"/>
          </p:cNvSpPr>
          <p:nvPr/>
        </p:nvSpPr>
        <p:spPr bwMode="auto">
          <a:xfrm>
            <a:off x="36513" y="1358900"/>
            <a:ext cx="9072562" cy="2144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latin typeface="华文楷体" panose="02010600040101010101" pitchFamily="2" charset="-122"/>
                <a:ea typeface="华文楷体" panose="02010600040101010101" pitchFamily="2" charset="-122"/>
              </a:rPr>
              <a:t>融资租赁是指出租人根据</a:t>
            </a:r>
            <a:r>
              <a:rPr lang="zh-CN" altLang="en-US" sz="1400">
                <a:solidFill>
                  <a:schemeClr val="hlink"/>
                </a:solidFill>
                <a:latin typeface="华文楷体" panose="02010600040101010101" pitchFamily="2" charset="-122"/>
                <a:ea typeface="华文楷体" panose="02010600040101010101" pitchFamily="2" charset="-122"/>
              </a:rPr>
              <a:t>承租人</a:t>
            </a:r>
            <a:r>
              <a:rPr lang="zh-CN" altLang="en-US" sz="1400">
                <a:latin typeface="华文楷体" panose="02010600040101010101" pitchFamily="2" charset="-122"/>
                <a:ea typeface="华文楷体" panose="02010600040101010101" pitchFamily="2" charset="-122"/>
              </a:rPr>
              <a:t>对</a:t>
            </a:r>
            <a:r>
              <a:rPr lang="zh-CN" altLang="en-US" sz="1400">
                <a:solidFill>
                  <a:schemeClr val="accent2"/>
                </a:solidFill>
                <a:latin typeface="华文楷体" panose="02010600040101010101" pitchFamily="2" charset="-122"/>
                <a:ea typeface="华文楷体" panose="02010600040101010101" pitchFamily="2" charset="-122"/>
                <a:sym typeface="Arial" panose="020B0604020202020204" pitchFamily="34" charset="0"/>
              </a:rPr>
              <a:t>租赁物</a:t>
            </a:r>
            <a:r>
              <a:rPr lang="zh-CN" altLang="en-US" sz="1400">
                <a:latin typeface="华文楷体" panose="02010600040101010101" pitchFamily="2" charset="-122"/>
                <a:ea typeface="华文楷体" panose="02010600040101010101" pitchFamily="2" charset="-122"/>
              </a:rPr>
              <a:t>和</a:t>
            </a:r>
            <a:r>
              <a:rPr lang="zh-CN" altLang="en-US" sz="1400">
                <a:solidFill>
                  <a:schemeClr val="hlink"/>
                </a:solidFill>
                <a:latin typeface="华文楷体" panose="02010600040101010101" pitchFamily="2" charset="-122"/>
                <a:ea typeface="华文楷体" panose="02010600040101010101" pitchFamily="2" charset="-122"/>
                <a:sym typeface="Arial" panose="020B0604020202020204" pitchFamily="34" charset="0"/>
              </a:rPr>
              <a:t>供货</a:t>
            </a:r>
            <a:r>
              <a:rPr lang="zh-CN" altLang="en-US" sz="1400">
                <a:solidFill>
                  <a:schemeClr val="hlink"/>
                </a:solidFill>
                <a:latin typeface="华文楷体" panose="02010600040101010101" pitchFamily="2" charset="-122"/>
                <a:ea typeface="华文楷体" panose="02010600040101010101" pitchFamily="2" charset="-122"/>
              </a:rPr>
              <a:t>人</a:t>
            </a:r>
            <a:r>
              <a:rPr lang="zh-CN" altLang="en-US" sz="1400">
                <a:latin typeface="华文楷体" panose="02010600040101010101" pitchFamily="2" charset="-122"/>
                <a:ea typeface="华文楷体" panose="02010600040101010101" pitchFamily="2" charset="-122"/>
              </a:rPr>
              <a:t>的选择或认可，将其从供货人处取得的租赁物按</a:t>
            </a:r>
            <a:r>
              <a:rPr lang="zh-CN" altLang="en-US" sz="1400">
                <a:solidFill>
                  <a:srgbClr val="00CC00"/>
                </a:solidFill>
                <a:latin typeface="华文楷体" panose="02010600040101010101" pitchFamily="2" charset="-122"/>
                <a:ea typeface="华文楷体" panose="02010600040101010101" pitchFamily="2" charset="-122"/>
              </a:rPr>
              <a:t>合同</a:t>
            </a:r>
            <a:r>
              <a:rPr lang="zh-CN" altLang="en-US" sz="1400">
                <a:latin typeface="华文楷体" panose="02010600040101010101" pitchFamily="2" charset="-122"/>
                <a:ea typeface="华文楷体" panose="02010600040101010101" pitchFamily="2" charset="-122"/>
              </a:rPr>
              <a:t>约定出租给承租人占有、使用，向承租人收取租金的交易活动。见如下交易结构图，这也是常规融资租赁（“直租”或“新租”）的最基本的形式。对融资租赁的通俗理解就是“</a:t>
            </a:r>
            <a:r>
              <a:rPr lang="zh-CN" altLang="en-US" sz="1400">
                <a:solidFill>
                  <a:schemeClr val="accent2"/>
                </a:solidFill>
                <a:latin typeface="华文楷体" panose="02010600040101010101" pitchFamily="2" charset="-122"/>
                <a:ea typeface="华文楷体" panose="02010600040101010101" pitchFamily="2" charset="-122"/>
              </a:rPr>
              <a:t>你租我才买，我买你必租</a:t>
            </a:r>
            <a:r>
              <a:rPr lang="zh-CN" altLang="en-US" sz="1400">
                <a:latin typeface="华文楷体" panose="02010600040101010101" pitchFamily="2" charset="-122"/>
                <a:ea typeface="华文楷体" panose="02010600040101010101" pitchFamily="2" charset="-122"/>
              </a:rPr>
              <a:t>”，“</a:t>
            </a:r>
            <a:r>
              <a:rPr lang="zh-CN" altLang="en-US" sz="1400">
                <a:solidFill>
                  <a:schemeClr val="accent2"/>
                </a:solidFill>
                <a:latin typeface="华文楷体" panose="02010600040101010101" pitchFamily="2" charset="-122"/>
                <a:ea typeface="华文楷体" panose="02010600040101010101" pitchFamily="2" charset="-122"/>
              </a:rPr>
              <a:t>两权相分离，两权同在手</a:t>
            </a:r>
            <a:r>
              <a:rPr lang="zh-CN" altLang="en-US" sz="1400">
                <a:latin typeface="华文楷体" panose="02010600040101010101" pitchFamily="2" charset="-122"/>
                <a:ea typeface="华文楷体" panose="02010600040101010101" pitchFamily="2" charset="-122"/>
              </a:rPr>
              <a:t>”。总结：</a:t>
            </a:r>
            <a:r>
              <a:rPr lang="zh-CN" altLang="en-US" sz="1400">
                <a:solidFill>
                  <a:schemeClr val="hlink"/>
                </a:solidFill>
                <a:latin typeface="华文楷体" panose="02010600040101010101" pitchFamily="2" charset="-122"/>
                <a:ea typeface="华文楷体" panose="02010600040101010101" pitchFamily="2" charset="-122"/>
              </a:rPr>
              <a:t>凡是包含“一个标的物两个合同三方当事人”的交易活动</a:t>
            </a:r>
            <a:r>
              <a:rPr lang="en-US" altLang="zh-CN" sz="1400">
                <a:solidFill>
                  <a:schemeClr val="hlink"/>
                </a:solidFill>
                <a:latin typeface="华文楷体" panose="02010600040101010101" pitchFamily="2" charset="-122"/>
                <a:ea typeface="华文楷体" panose="02010600040101010101" pitchFamily="2" charset="-122"/>
              </a:rPr>
              <a:t> </a:t>
            </a:r>
            <a:r>
              <a:rPr lang="zh-CN" altLang="en-US" sz="1400">
                <a:solidFill>
                  <a:schemeClr val="hlink"/>
                </a:solidFill>
                <a:latin typeface="华文楷体" panose="02010600040101010101" pitchFamily="2" charset="-122"/>
                <a:ea typeface="华文楷体" panose="02010600040101010101" pitchFamily="2" charset="-122"/>
              </a:rPr>
              <a:t>，就是“融资租赁”。</a:t>
            </a:r>
          </a:p>
          <a:p>
            <a:pPr eaLnBrk="1" hangingPunct="1"/>
            <a:r>
              <a:rPr lang="zh-CN" altLang="en-US" sz="1400">
                <a:latin typeface="华文楷体" panose="02010600040101010101" pitchFamily="2" charset="-122"/>
                <a:ea typeface="华文楷体" panose="02010600040101010101" pitchFamily="2" charset="-122"/>
              </a:rPr>
              <a:t>注意：（</a:t>
            </a:r>
            <a:r>
              <a:rPr lang="en-US" altLang="zh-CN" sz="1400">
                <a:latin typeface="华文楷体" panose="02010600040101010101" pitchFamily="2" charset="-122"/>
                <a:ea typeface="华文楷体" panose="02010600040101010101" pitchFamily="2" charset="-122"/>
              </a:rPr>
              <a:t>1</a:t>
            </a:r>
            <a:r>
              <a:rPr lang="zh-CN" altLang="en-US" sz="1400">
                <a:latin typeface="华文楷体" panose="02010600040101010101" pitchFamily="2" charset="-122"/>
                <a:ea typeface="华文楷体" panose="02010600040101010101" pitchFamily="2" charset="-122"/>
              </a:rPr>
              <a:t>）适用于融资租赁交易的租赁物为固定资产；（</a:t>
            </a:r>
            <a:r>
              <a:rPr lang="en-US" altLang="zh-CN" sz="1400">
                <a:latin typeface="华文楷体" panose="02010600040101010101" pitchFamily="2" charset="-122"/>
                <a:ea typeface="华文楷体" panose="02010600040101010101" pitchFamily="2" charset="-122"/>
              </a:rPr>
              <a:t>2</a:t>
            </a:r>
            <a:r>
              <a:rPr lang="zh-CN" altLang="en-US" sz="1400">
                <a:latin typeface="华文楷体" panose="02010600040101010101" pitchFamily="2" charset="-122"/>
                <a:ea typeface="华文楷体" panose="02010600040101010101" pitchFamily="2" charset="-122"/>
              </a:rPr>
              <a:t>）何谓“物”？物权所包含的三权的平等性与分离性：所有权、用益物权与担保物权；（</a:t>
            </a:r>
            <a:r>
              <a:rPr lang="en-US" altLang="zh-CN" sz="1400">
                <a:latin typeface="华文楷体" panose="02010600040101010101" pitchFamily="2" charset="-122"/>
                <a:ea typeface="华文楷体" panose="02010600040101010101" pitchFamily="2" charset="-122"/>
              </a:rPr>
              <a:t>2</a:t>
            </a:r>
            <a:r>
              <a:rPr lang="zh-CN" altLang="en-US" sz="1400">
                <a:latin typeface="华文楷体" panose="02010600040101010101" pitchFamily="2" charset="-122"/>
                <a:ea typeface="华文楷体" panose="02010600040101010101" pitchFamily="2" charset="-122"/>
              </a:rPr>
              <a:t>）所有权的四项权能；（</a:t>
            </a:r>
            <a:r>
              <a:rPr lang="en-US" altLang="zh-CN" sz="1400">
                <a:latin typeface="华文楷体" panose="02010600040101010101" pitchFamily="2" charset="-122"/>
                <a:ea typeface="华文楷体" panose="02010600040101010101" pitchFamily="2" charset="-122"/>
              </a:rPr>
              <a:t>3</a:t>
            </a:r>
            <a:r>
              <a:rPr lang="zh-CN" altLang="en-US" sz="1400">
                <a:latin typeface="华文楷体" panose="02010600040101010101" pitchFamily="2" charset="-122"/>
                <a:ea typeface="华文楷体" panose="02010600040101010101" pitchFamily="2" charset="-122"/>
              </a:rPr>
              <a:t>）物权的效力（动产自交付生效，不动产自登记生效）；（</a:t>
            </a:r>
            <a:r>
              <a:rPr lang="en-US" altLang="zh-CN" sz="1400">
                <a:latin typeface="华文楷体" panose="02010600040101010101" pitchFamily="2" charset="-122"/>
                <a:ea typeface="华文楷体" panose="02010600040101010101" pitchFamily="2" charset="-122"/>
              </a:rPr>
              <a:t>4</a:t>
            </a:r>
            <a:r>
              <a:rPr lang="zh-CN" altLang="en-US" sz="1400">
                <a:latin typeface="华文楷体" panose="02010600040101010101" pitchFamily="2" charset="-122"/>
                <a:ea typeface="华文楷体" panose="02010600040101010101" pitchFamily="2" charset="-122"/>
              </a:rPr>
              <a:t>）金融租赁与融资租赁有区别吗？（</a:t>
            </a:r>
            <a:r>
              <a:rPr lang="en-US" altLang="zh-CN" sz="1400">
                <a:latin typeface="华文楷体" panose="02010600040101010101" pitchFamily="2" charset="-122"/>
                <a:ea typeface="华文楷体" panose="02010600040101010101" pitchFamily="2" charset="-122"/>
              </a:rPr>
              <a:t>5</a:t>
            </a:r>
            <a:r>
              <a:rPr lang="zh-CN" altLang="en-US" sz="1400">
                <a:latin typeface="华文楷体" panose="02010600040101010101" pitchFamily="2" charset="-122"/>
                <a:ea typeface="华文楷体" panose="02010600040101010101" pitchFamily="2" charset="-122"/>
              </a:rPr>
              <a:t>）融资租赁与其他金融工具特别是银行信贷的区别；（</a:t>
            </a:r>
            <a:r>
              <a:rPr lang="en-US" altLang="zh-CN" sz="1400">
                <a:latin typeface="华文楷体" panose="02010600040101010101" pitchFamily="2" charset="-122"/>
                <a:ea typeface="华文楷体" panose="02010600040101010101" pitchFamily="2" charset="-122"/>
              </a:rPr>
              <a:t>6</a:t>
            </a:r>
            <a:r>
              <a:rPr lang="zh-CN" altLang="en-US" sz="1400">
                <a:latin typeface="华文楷体" panose="02010600040101010101" pitchFamily="2" charset="-122"/>
                <a:ea typeface="华文楷体" panose="02010600040101010101" pitchFamily="2" charset="-122"/>
              </a:rPr>
              <a:t>）直接租赁（新租）的交易结构与融资租赁的基本交易结构在法律形式上是一致的。</a:t>
            </a:r>
          </a:p>
          <a:p>
            <a:pPr eaLnBrk="1" hangingPunct="1"/>
            <a:r>
              <a:rPr lang="zh-CN" altLang="en-US" sz="1400">
                <a:latin typeface="华文楷体" panose="02010600040101010101" pitchFamily="2" charset="-122"/>
                <a:ea typeface="华文楷体" panose="02010600040101010101" pitchFamily="2" charset="-122"/>
              </a:rPr>
              <a:t>（</a:t>
            </a:r>
            <a:r>
              <a:rPr lang="en-US" altLang="zh-CN" sz="1400">
                <a:latin typeface="华文楷体" panose="02010600040101010101" pitchFamily="2" charset="-122"/>
                <a:ea typeface="华文楷体" panose="02010600040101010101" pitchFamily="2" charset="-122"/>
              </a:rPr>
              <a:t>7</a:t>
            </a:r>
            <a:r>
              <a:rPr lang="zh-CN" altLang="en-US" sz="1400">
                <a:latin typeface="华文楷体" panose="02010600040101010101" pitchFamily="2" charset="-122"/>
                <a:ea typeface="华文楷体" panose="02010600040101010101" pitchFamily="2" charset="-122"/>
              </a:rPr>
              <a:t>）融资租赁与传统租赁的区别。</a:t>
            </a:r>
          </a:p>
        </p:txBody>
      </p:sp>
      <p:sp>
        <p:nvSpPr>
          <p:cNvPr id="9226" name="Rectangle 4"/>
          <p:cNvSpPr>
            <a:spLocks noChangeArrowheads="1"/>
          </p:cNvSpPr>
          <p:nvPr/>
        </p:nvSpPr>
        <p:spPr bwMode="auto">
          <a:xfrm>
            <a:off x="2632075" y="3781425"/>
            <a:ext cx="1531938" cy="606425"/>
          </a:xfrm>
          <a:prstGeom prst="rect">
            <a:avLst/>
          </a:prstGeom>
          <a:solidFill>
            <a:srgbClr val="FF0000"/>
          </a:solidFill>
          <a:ln w="38100" cap="flat" cmpd="sng">
            <a:solidFill>
              <a:srgbClr val="FFFF00"/>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a:latin typeface="Verdana" panose="020B0604030504040204" pitchFamily="34" charset="0"/>
                <a:ea typeface="华文楷体" panose="02010600040101010101" pitchFamily="2" charset="-122"/>
              </a:rPr>
              <a:t>融资租赁公司</a:t>
            </a:r>
          </a:p>
        </p:txBody>
      </p:sp>
      <p:sp>
        <p:nvSpPr>
          <p:cNvPr id="9227" name="Rectangle 5"/>
          <p:cNvSpPr>
            <a:spLocks noChangeArrowheads="1"/>
          </p:cNvSpPr>
          <p:nvPr/>
        </p:nvSpPr>
        <p:spPr bwMode="auto">
          <a:xfrm>
            <a:off x="6240463" y="3781425"/>
            <a:ext cx="1749425" cy="606425"/>
          </a:xfrm>
          <a:prstGeom prst="rect">
            <a:avLst/>
          </a:prstGeom>
          <a:solidFill>
            <a:srgbClr val="FF9900"/>
          </a:solidFill>
          <a:ln w="38100" cap="flat" cmpd="sng">
            <a:solidFill>
              <a:srgbClr val="993300"/>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chemeClr val="hlink"/>
                </a:solidFill>
                <a:latin typeface="Times New Roman" panose="02020603050405020304" pitchFamily="18" charset="0"/>
                <a:ea typeface="华文楷体" panose="02010600040101010101" pitchFamily="2" charset="-122"/>
              </a:rPr>
              <a:t>供货人</a:t>
            </a:r>
          </a:p>
        </p:txBody>
      </p:sp>
      <p:sp>
        <p:nvSpPr>
          <p:cNvPr id="9228" name="Rectangle 6"/>
          <p:cNvSpPr>
            <a:spLocks noChangeArrowheads="1"/>
          </p:cNvSpPr>
          <p:nvPr/>
        </p:nvSpPr>
        <p:spPr bwMode="auto">
          <a:xfrm>
            <a:off x="2632075" y="6007100"/>
            <a:ext cx="1549400" cy="558800"/>
          </a:xfrm>
          <a:prstGeom prst="rect">
            <a:avLst/>
          </a:prstGeom>
          <a:solidFill>
            <a:srgbClr val="66FF33"/>
          </a:solidFill>
          <a:ln w="38100" cap="flat" cmpd="sng">
            <a:solidFill>
              <a:srgbClr val="FF9900"/>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chemeClr val="hlink"/>
                </a:solidFill>
                <a:latin typeface="Times New Roman" panose="02020603050405020304" pitchFamily="18" charset="0"/>
                <a:ea typeface="华文楷体" panose="02010600040101010101" pitchFamily="2" charset="-122"/>
                <a:sym typeface="Arial" panose="020B0604020202020204" pitchFamily="34" charset="0"/>
              </a:rPr>
              <a:t>承租人（客户）</a:t>
            </a:r>
          </a:p>
        </p:txBody>
      </p:sp>
      <p:sp>
        <p:nvSpPr>
          <p:cNvPr id="9229" name="Line 7"/>
          <p:cNvSpPr>
            <a:spLocks noChangeShapeType="1"/>
          </p:cNvSpPr>
          <p:nvPr/>
        </p:nvSpPr>
        <p:spPr bwMode="auto">
          <a:xfrm flipH="1">
            <a:off x="4164013" y="3983038"/>
            <a:ext cx="2076450" cy="0"/>
          </a:xfrm>
          <a:prstGeom prst="line">
            <a:avLst/>
          </a:prstGeom>
          <a:noFill/>
          <a:ln w="38100"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230" name="Line 8"/>
          <p:cNvSpPr>
            <a:spLocks noChangeShapeType="1"/>
          </p:cNvSpPr>
          <p:nvPr/>
        </p:nvSpPr>
        <p:spPr bwMode="auto">
          <a:xfrm>
            <a:off x="4164013" y="4187825"/>
            <a:ext cx="2076450" cy="0"/>
          </a:xfrm>
          <a:prstGeom prst="line">
            <a:avLst/>
          </a:prstGeom>
          <a:noFill/>
          <a:ln w="38100"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231" name="Line 9"/>
          <p:cNvSpPr>
            <a:spLocks noChangeShapeType="1"/>
          </p:cNvSpPr>
          <p:nvPr/>
        </p:nvSpPr>
        <p:spPr bwMode="auto">
          <a:xfrm>
            <a:off x="3289300" y="4387850"/>
            <a:ext cx="0" cy="1617663"/>
          </a:xfrm>
          <a:prstGeom prst="line">
            <a:avLst/>
          </a:prstGeom>
          <a:noFill/>
          <a:ln w="38100"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232" name="Line 10"/>
          <p:cNvSpPr>
            <a:spLocks noChangeShapeType="1"/>
          </p:cNvSpPr>
          <p:nvPr/>
        </p:nvSpPr>
        <p:spPr bwMode="auto">
          <a:xfrm flipV="1">
            <a:off x="3617913" y="4387850"/>
            <a:ext cx="0" cy="1617663"/>
          </a:xfrm>
          <a:prstGeom prst="line">
            <a:avLst/>
          </a:prstGeom>
          <a:noFill/>
          <a:ln w="38100"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233" name="Line 11"/>
          <p:cNvSpPr>
            <a:spLocks noChangeShapeType="1"/>
          </p:cNvSpPr>
          <p:nvPr/>
        </p:nvSpPr>
        <p:spPr bwMode="auto">
          <a:xfrm flipH="1">
            <a:off x="4181475" y="4387850"/>
            <a:ext cx="2824163" cy="1889125"/>
          </a:xfrm>
          <a:prstGeom prst="line">
            <a:avLst/>
          </a:prstGeom>
          <a:noFill/>
          <a:ln w="38100"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cxnSp>
        <p:nvCxnSpPr>
          <p:cNvPr id="9234" name="AutoShape 18"/>
          <p:cNvCxnSpPr>
            <a:cxnSpLocks noChangeShapeType="1"/>
            <a:stCxn id="9226" idx="0"/>
            <a:endCxn id="9227" idx="0"/>
          </p:cNvCxnSpPr>
          <p:nvPr/>
        </p:nvCxnSpPr>
        <p:spPr bwMode="auto">
          <a:xfrm rot="16200000">
            <a:off x="5257006" y="1994694"/>
            <a:ext cx="3175" cy="3716338"/>
          </a:xfrm>
          <a:prstGeom prst="bentConnector3">
            <a:avLst>
              <a:gd name="adj1" fmla="val 7500000"/>
            </a:avLst>
          </a:prstGeom>
          <a:noFill/>
          <a:ln w="57150" cap="flat" cmpd="sng">
            <a:solidFill>
              <a:srgbClr val="66FF33"/>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235" name="AutoShape 19"/>
          <p:cNvCxnSpPr>
            <a:cxnSpLocks noChangeShapeType="1"/>
            <a:stCxn id="9226" idx="1"/>
            <a:endCxn id="9228" idx="1"/>
          </p:cNvCxnSpPr>
          <p:nvPr/>
        </p:nvCxnSpPr>
        <p:spPr bwMode="auto">
          <a:xfrm rot="10800000" flipV="1">
            <a:off x="2632075" y="4157663"/>
            <a:ext cx="3175" cy="2201862"/>
          </a:xfrm>
          <a:prstGeom prst="bentConnector3">
            <a:avLst>
              <a:gd name="adj1" fmla="val 7500000"/>
            </a:avLst>
          </a:prstGeom>
          <a:noFill/>
          <a:ln w="57150" cap="flat" cmpd="sng">
            <a:solidFill>
              <a:srgbClr val="66FF33"/>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9236" name="Text Box 14"/>
          <p:cNvSpPr txBox="1">
            <a:spLocks noChangeArrowheads="1"/>
          </p:cNvSpPr>
          <p:nvPr/>
        </p:nvSpPr>
        <p:spPr bwMode="auto">
          <a:xfrm>
            <a:off x="820738" y="4922838"/>
            <a:ext cx="1493837"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solidFill>
                  <a:srgbClr val="00CC00"/>
                </a:solidFill>
                <a:latin typeface="华文楷体" panose="02010600040101010101" pitchFamily="2" charset="-122"/>
                <a:ea typeface="华文楷体" panose="02010600040101010101" pitchFamily="2" charset="-122"/>
              </a:rPr>
              <a:t>融资租赁合同</a:t>
            </a:r>
          </a:p>
        </p:txBody>
      </p:sp>
      <p:sp>
        <p:nvSpPr>
          <p:cNvPr id="9237" name="Text Box 15"/>
          <p:cNvSpPr txBox="1">
            <a:spLocks noChangeArrowheads="1"/>
          </p:cNvSpPr>
          <p:nvPr/>
        </p:nvSpPr>
        <p:spPr bwMode="auto">
          <a:xfrm>
            <a:off x="4630738" y="3652838"/>
            <a:ext cx="1193800"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购买</a:t>
            </a:r>
            <a:r>
              <a:rPr lang="zh-CN" altLang="en-US" sz="1400">
                <a:solidFill>
                  <a:schemeClr val="accent2"/>
                </a:solidFill>
                <a:latin typeface="宋体" panose="02010600030101010101" pitchFamily="2" charset="-122"/>
                <a:ea typeface="华文楷体" panose="02010600040101010101" pitchFamily="2" charset="-122"/>
              </a:rPr>
              <a:t>租赁物</a:t>
            </a:r>
          </a:p>
        </p:txBody>
      </p:sp>
      <p:sp>
        <p:nvSpPr>
          <p:cNvPr id="9238" name="Text Box 16"/>
          <p:cNvSpPr txBox="1">
            <a:spLocks noChangeArrowheads="1"/>
          </p:cNvSpPr>
          <p:nvPr/>
        </p:nvSpPr>
        <p:spPr bwMode="auto">
          <a:xfrm>
            <a:off x="4630738" y="4175125"/>
            <a:ext cx="1193800"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支付货款</a:t>
            </a:r>
          </a:p>
        </p:txBody>
      </p:sp>
      <p:sp>
        <p:nvSpPr>
          <p:cNvPr id="9239" name="Text Box 17"/>
          <p:cNvSpPr txBox="1">
            <a:spLocks noChangeArrowheads="1"/>
          </p:cNvSpPr>
          <p:nvPr/>
        </p:nvSpPr>
        <p:spPr bwMode="auto">
          <a:xfrm>
            <a:off x="2613025" y="4848225"/>
            <a:ext cx="747713" cy="5159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出租租赁物</a:t>
            </a:r>
          </a:p>
        </p:txBody>
      </p:sp>
      <p:sp>
        <p:nvSpPr>
          <p:cNvPr id="9240" name="Text Box 18"/>
          <p:cNvSpPr txBox="1">
            <a:spLocks noChangeArrowheads="1"/>
          </p:cNvSpPr>
          <p:nvPr/>
        </p:nvSpPr>
        <p:spPr bwMode="auto">
          <a:xfrm>
            <a:off x="3659188" y="4922838"/>
            <a:ext cx="896937"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支付租金</a:t>
            </a:r>
          </a:p>
        </p:txBody>
      </p:sp>
      <p:sp>
        <p:nvSpPr>
          <p:cNvPr id="9241" name="Text Box 19"/>
          <p:cNvSpPr txBox="1">
            <a:spLocks noChangeArrowheads="1"/>
          </p:cNvSpPr>
          <p:nvPr/>
        </p:nvSpPr>
        <p:spPr bwMode="auto">
          <a:xfrm>
            <a:off x="4481513" y="3175000"/>
            <a:ext cx="2016125"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solidFill>
                  <a:srgbClr val="00CC00"/>
                </a:solidFill>
                <a:latin typeface="华文楷体" panose="02010600040101010101" pitchFamily="2" charset="-122"/>
                <a:ea typeface="华文楷体" panose="02010600040101010101" pitchFamily="2" charset="-122"/>
              </a:rPr>
              <a:t>租赁物买卖合同</a:t>
            </a:r>
          </a:p>
        </p:txBody>
      </p:sp>
      <p:sp>
        <p:nvSpPr>
          <p:cNvPr id="9242" name="Text Box 20"/>
          <p:cNvSpPr txBox="1">
            <a:spLocks noChangeArrowheads="1"/>
          </p:cNvSpPr>
          <p:nvPr/>
        </p:nvSpPr>
        <p:spPr bwMode="auto">
          <a:xfrm>
            <a:off x="5675313" y="5221288"/>
            <a:ext cx="1643062"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租赁物交付与维护</a:t>
            </a:r>
          </a:p>
        </p:txBody>
      </p:sp>
      <p:sp>
        <p:nvSpPr>
          <p:cNvPr id="9243" name="Rectangle 21"/>
          <p:cNvSpPr>
            <a:spLocks noChangeArrowheads="1"/>
          </p:cNvSpPr>
          <p:nvPr/>
        </p:nvSpPr>
        <p:spPr bwMode="auto">
          <a:xfrm>
            <a:off x="5943600" y="6046788"/>
            <a:ext cx="2571750" cy="550862"/>
          </a:xfrm>
          <a:prstGeom prst="rect">
            <a:avLst/>
          </a:prstGeom>
          <a:solidFill>
            <a:srgbClr val="FF3300"/>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sz="1400">
                <a:solidFill>
                  <a:srgbClr val="FFFF00"/>
                </a:solidFill>
                <a:latin typeface="华文楷体" panose="02010600040101010101" pitchFamily="2" charset="-122"/>
                <a:ea typeface="华文楷体" panose="02010600040101010101" pitchFamily="2" charset="-122"/>
              </a:rPr>
              <a:t>结论</a:t>
            </a:r>
            <a:r>
              <a:rPr lang="en-US" altLang="zh-CN" sz="1400">
                <a:solidFill>
                  <a:srgbClr val="FFFF00"/>
                </a:solidFill>
                <a:latin typeface="华文楷体" panose="02010600040101010101" pitchFamily="2" charset="-122"/>
                <a:ea typeface="华文楷体" panose="02010600040101010101" pitchFamily="2" charset="-122"/>
              </a:rPr>
              <a:t>1</a:t>
            </a:r>
            <a:r>
              <a:rPr lang="zh-CN" altLang="en-US" sz="1400">
                <a:solidFill>
                  <a:srgbClr val="FFFF00"/>
                </a:solidFill>
                <a:latin typeface="华文楷体" panose="02010600040101010101" pitchFamily="2" charset="-122"/>
                <a:ea typeface="华文楷体" panose="02010600040101010101" pitchFamily="2" charset="-122"/>
              </a:rPr>
              <a:t>：直租给客户提供的是物，</a:t>
            </a:r>
          </a:p>
          <a:p>
            <a:pPr algn="ctr" eaLnBrk="1" hangingPunct="1">
              <a:spcAft>
                <a:spcPct val="50000"/>
              </a:spcAft>
            </a:pPr>
            <a:r>
              <a:rPr lang="zh-CN" altLang="en-US" sz="1400">
                <a:solidFill>
                  <a:srgbClr val="FFFF00"/>
                </a:solidFill>
                <a:latin typeface="华文楷体" panose="02010600040101010101" pitchFamily="2" charset="-122"/>
                <a:ea typeface="华文楷体" panose="02010600040101010101" pitchFamily="2" charset="-122"/>
              </a:rPr>
              <a:t>            客户通过融物达到融资。</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024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024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7</a:t>
            </a:r>
          </a:p>
        </p:txBody>
      </p:sp>
      <p:sp>
        <p:nvSpPr>
          <p:cNvPr id="1024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0247"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024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传统租赁的定义</a:t>
            </a:r>
            <a:endParaRPr lang="zh-CN" altLang="en-US"/>
          </a:p>
        </p:txBody>
      </p:sp>
      <p:sp>
        <p:nvSpPr>
          <p:cNvPr id="10249" name="Rectangle 3"/>
          <p:cNvSpPr>
            <a:spLocks noGrp="1" noChangeArrowheads="1"/>
          </p:cNvSpPr>
          <p:nvPr/>
        </p:nvSpPr>
        <p:spPr bwMode="auto">
          <a:xfrm>
            <a:off x="107950" y="1557338"/>
            <a:ext cx="8856663" cy="7318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342900" indent="-342900" eaLnBrk="0" hangingPunct="0">
              <a:spcBef>
                <a:spcPct val="20000"/>
              </a:spcBef>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Char char="Ø"/>
            </a:pPr>
            <a:r>
              <a:rPr lang="zh-CN" altLang="en-US" sz="1600">
                <a:latin typeface="华文楷体" panose="02010600040101010101" pitchFamily="2" charset="-122"/>
                <a:ea typeface="华文楷体" panose="02010600040101010101" pitchFamily="2" charset="-122"/>
              </a:rPr>
              <a:t>传统租赁定义：按照《</a:t>
            </a:r>
            <a:r>
              <a:rPr lang="zh-CN" altLang="en-US" sz="1600">
                <a:solidFill>
                  <a:schemeClr val="hlink"/>
                </a:solidFill>
                <a:latin typeface="华文楷体" panose="02010600040101010101" pitchFamily="2" charset="-122"/>
                <a:ea typeface="华文楷体" panose="02010600040101010101" pitchFamily="2" charset="-122"/>
              </a:rPr>
              <a:t>中国合同法·第13章 &lt;租赁合同&gt;</a:t>
            </a:r>
            <a:r>
              <a:rPr lang="zh-CN" altLang="en-US" sz="1600">
                <a:latin typeface="华文楷体" panose="02010600040101010101" pitchFamily="2" charset="-122"/>
                <a:ea typeface="华文楷体" panose="02010600040101010101" pitchFamily="2" charset="-122"/>
              </a:rPr>
              <a:t> 》第212条的规定，</a:t>
            </a:r>
            <a:r>
              <a:rPr lang="zh-CN" altLang="en-US" sz="1600">
                <a:solidFill>
                  <a:schemeClr val="hlink"/>
                </a:solidFill>
                <a:latin typeface="华文楷体" panose="02010600040101010101" pitchFamily="2" charset="-122"/>
                <a:ea typeface="华文楷体" panose="02010600040101010101" pitchFamily="2" charset="-122"/>
              </a:rPr>
              <a:t>租赁</a:t>
            </a:r>
            <a:r>
              <a:rPr lang="zh-CN" altLang="en-US" sz="1600">
                <a:latin typeface="华文楷体" panose="02010600040101010101" pitchFamily="2" charset="-122"/>
                <a:ea typeface="华文楷体" panose="02010600040101010101" pitchFamily="2" charset="-122"/>
              </a:rPr>
              <a:t>（</a:t>
            </a:r>
            <a:r>
              <a:rPr lang="zh-CN" altLang="en-US" sz="1600">
                <a:latin typeface="Times New Roman" panose="02020603050405020304" pitchFamily="18" charset="0"/>
                <a:ea typeface="华文楷体" panose="02010600040101010101" pitchFamily="2" charset="-122"/>
              </a:rPr>
              <a:t>rental</a:t>
            </a:r>
            <a:r>
              <a:rPr lang="zh-CN" altLang="en-US" sz="1600">
                <a:latin typeface="华文楷体" panose="02010600040101010101" pitchFamily="2" charset="-122"/>
                <a:ea typeface="华文楷体" panose="02010600040101010101" pitchFamily="2" charset="-122"/>
              </a:rPr>
              <a:t>）就是出租人将租赁物交付承租人使用、收益，承租人支付租金的交易活动。租赁就是传统租赁，其法律交易结构包含“一个标的物、一个合同（租赁合同）、两方当事人”。交易模型图为：</a:t>
            </a:r>
            <a:endParaRPr lang="zh-CN" altLang="en-US" sz="1600"/>
          </a:p>
        </p:txBody>
      </p:sp>
      <p:sp>
        <p:nvSpPr>
          <p:cNvPr id="10250" name="Text Box 10"/>
          <p:cNvSpPr txBox="1">
            <a:spLocks noChangeArrowheads="1"/>
          </p:cNvSpPr>
          <p:nvPr/>
        </p:nvSpPr>
        <p:spPr bwMode="auto">
          <a:xfrm>
            <a:off x="153988" y="4438650"/>
            <a:ext cx="8882062"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ct val="100000"/>
              <a:buFont typeface="Wingdings" panose="05000000000000000000" pitchFamily="2" charset="2"/>
              <a:buChar char="Ø"/>
            </a:pPr>
            <a:r>
              <a:rPr lang="zh-CN" altLang="en-US" sz="1600">
                <a:latin typeface="华文楷体" panose="02010600040101010101" pitchFamily="2" charset="-122"/>
                <a:ea typeface="华文楷体" panose="02010600040101010101" pitchFamily="2" charset="-122"/>
                <a:sym typeface="Arial" panose="020B0604020202020204" pitchFamily="34" charset="0"/>
              </a:rPr>
              <a:t>传统租赁的特点  </a:t>
            </a:r>
          </a:p>
          <a:p>
            <a:r>
              <a:rPr lang="zh-CN" altLang="en-US" sz="1600">
                <a:latin typeface="华文楷体" panose="02010600040101010101" pitchFamily="2" charset="-122"/>
                <a:ea typeface="华文楷体" panose="02010600040101010101" pitchFamily="2" charset="-122"/>
                <a:sym typeface="Arial" panose="020B0604020202020204" pitchFamily="34" charset="0"/>
              </a:rPr>
              <a:t>     1）租赁物由出租人自行判断市场的需求而决策购买；</a:t>
            </a:r>
          </a:p>
          <a:p>
            <a:r>
              <a:rPr lang="zh-CN" altLang="en-US" sz="1600">
                <a:latin typeface="华文楷体" panose="02010600040101010101" pitchFamily="2" charset="-122"/>
                <a:ea typeface="华文楷体" panose="02010600040101010101" pitchFamily="2" charset="-122"/>
                <a:sym typeface="Arial" panose="020B0604020202020204" pitchFamily="34" charset="0"/>
              </a:rPr>
              <a:t>     2）租赁物可多次出租；</a:t>
            </a:r>
          </a:p>
          <a:p>
            <a:r>
              <a:rPr lang="zh-CN" altLang="en-US" sz="1600">
                <a:latin typeface="华文楷体" panose="02010600040101010101" pitchFamily="2" charset="-122"/>
                <a:ea typeface="华文楷体" panose="02010600040101010101" pitchFamily="2" charset="-122"/>
                <a:sym typeface="Arial" panose="020B0604020202020204" pitchFamily="34" charset="0"/>
              </a:rPr>
              <a:t>     3）租金是租赁物使用的对价；</a:t>
            </a:r>
          </a:p>
          <a:p>
            <a:r>
              <a:rPr lang="zh-CN" altLang="en-US" sz="1600">
                <a:latin typeface="华文楷体" panose="02010600040101010101" pitchFamily="2" charset="-122"/>
                <a:ea typeface="华文楷体" panose="02010600040101010101" pitchFamily="2" charset="-122"/>
                <a:sym typeface="Arial" panose="020B0604020202020204" pitchFamily="34" charset="0"/>
              </a:rPr>
              <a:t>     4）期限可长可短，最长可达20年；</a:t>
            </a:r>
          </a:p>
          <a:p>
            <a:r>
              <a:rPr lang="zh-CN" altLang="en-US" sz="1600">
                <a:latin typeface="华文楷体" panose="02010600040101010101" pitchFamily="2" charset="-122"/>
                <a:ea typeface="华文楷体" panose="02010600040101010101" pitchFamily="2" charset="-122"/>
                <a:sym typeface="Arial" panose="020B0604020202020204" pitchFamily="34" charset="0"/>
              </a:rPr>
              <a:t>     5）在会计上，“出租”等采用“经营租赁”核算（表外处理），“以租代售”采用“融资租赁”核算</a:t>
            </a:r>
            <a:r>
              <a:rPr lang="zh-CN" altLang="en-US" sz="1600"/>
              <a:t> </a:t>
            </a:r>
          </a:p>
        </p:txBody>
      </p:sp>
      <p:grpSp>
        <p:nvGrpSpPr>
          <p:cNvPr id="10251" name="Group 11"/>
          <p:cNvGrpSpPr>
            <a:grpSpLocks/>
          </p:cNvGrpSpPr>
          <p:nvPr/>
        </p:nvGrpSpPr>
        <p:grpSpPr bwMode="auto">
          <a:xfrm>
            <a:off x="1643063" y="2667000"/>
            <a:ext cx="5087937" cy="1554163"/>
            <a:chOff x="0" y="0"/>
            <a:chExt cx="8014" cy="2446"/>
          </a:xfrm>
        </p:grpSpPr>
        <p:sp>
          <p:nvSpPr>
            <p:cNvPr id="10252" name="Line 17"/>
            <p:cNvSpPr>
              <a:spLocks noChangeShapeType="1"/>
            </p:cNvSpPr>
            <p:nvPr/>
          </p:nvSpPr>
          <p:spPr bwMode="auto">
            <a:xfrm>
              <a:off x="1545" y="567"/>
              <a:ext cx="5200" cy="20"/>
            </a:xfrm>
            <a:prstGeom prst="line">
              <a:avLst/>
            </a:prstGeom>
            <a:noFill/>
            <a:ln w="38100" cap="flat" cmpd="sng">
              <a:solidFill>
                <a:srgbClr val="66FF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
          <p:nvSpPr>
            <p:cNvPr id="10253" name="Line 21"/>
            <p:cNvSpPr>
              <a:spLocks noChangeShapeType="1"/>
            </p:cNvSpPr>
            <p:nvPr/>
          </p:nvSpPr>
          <p:spPr bwMode="auto">
            <a:xfrm>
              <a:off x="2265" y="1531"/>
              <a:ext cx="3640" cy="0"/>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10254" name="Line 24"/>
            <p:cNvSpPr>
              <a:spLocks noChangeShapeType="1"/>
            </p:cNvSpPr>
            <p:nvPr/>
          </p:nvSpPr>
          <p:spPr bwMode="auto">
            <a:xfrm flipH="1">
              <a:off x="2265" y="1811"/>
              <a:ext cx="3680" cy="0"/>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10255" name="Line 26"/>
            <p:cNvSpPr>
              <a:spLocks noChangeShapeType="1"/>
            </p:cNvSpPr>
            <p:nvPr/>
          </p:nvSpPr>
          <p:spPr bwMode="auto">
            <a:xfrm flipH="1">
              <a:off x="1545" y="567"/>
              <a:ext cx="0" cy="480"/>
            </a:xfrm>
            <a:prstGeom prst="line">
              <a:avLst/>
            </a:prstGeom>
            <a:noFill/>
            <a:ln w="38100" cap="flat" cmpd="sng">
              <a:solidFill>
                <a:srgbClr val="66FF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
          <p:nvSpPr>
            <p:cNvPr id="10256" name="Line 27"/>
            <p:cNvSpPr>
              <a:spLocks noChangeShapeType="1"/>
            </p:cNvSpPr>
            <p:nvPr/>
          </p:nvSpPr>
          <p:spPr bwMode="auto">
            <a:xfrm flipH="1">
              <a:off x="6745" y="567"/>
              <a:ext cx="20" cy="520"/>
            </a:xfrm>
            <a:prstGeom prst="line">
              <a:avLst/>
            </a:prstGeom>
            <a:noFill/>
            <a:ln w="38100" cap="flat" cmpd="sng">
              <a:solidFill>
                <a:srgbClr val="66FF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10257" name="Rectangle 9"/>
            <p:cNvSpPr>
              <a:spLocks noChangeArrowheads="1"/>
            </p:cNvSpPr>
            <p:nvPr/>
          </p:nvSpPr>
          <p:spPr bwMode="auto">
            <a:xfrm>
              <a:off x="0" y="1094"/>
              <a:ext cx="2255" cy="1114"/>
            </a:xfrm>
            <a:prstGeom prst="rect">
              <a:avLst/>
            </a:prstGeom>
            <a:solidFill>
              <a:srgbClr val="FF3300"/>
            </a:solidFill>
            <a:ln w="38100" cap="flat" cmpd="sng">
              <a:solidFill>
                <a:srgbClr val="66FF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a:latin typeface="华文楷体" panose="02010600040101010101" pitchFamily="2" charset="-122"/>
                  <a:ea typeface="华文楷体" panose="02010600040101010101" pitchFamily="2" charset="-122"/>
                </a:rPr>
                <a:t>租 赁 公 司</a:t>
              </a:r>
            </a:p>
            <a:p>
              <a:pPr algn="ctr" eaLnBrk="1" hangingPunct="1">
                <a:spcAft>
                  <a:spcPct val="50000"/>
                </a:spcAft>
              </a:pPr>
              <a:r>
                <a:rPr lang="zh-CN" altLang="en-US">
                  <a:latin typeface="华文楷体" panose="02010600040101010101" pitchFamily="2" charset="-122"/>
                  <a:ea typeface="华文楷体" panose="02010600040101010101" pitchFamily="2" charset="-122"/>
                </a:rPr>
                <a:t>（出租人）</a:t>
              </a:r>
            </a:p>
          </p:txBody>
        </p:sp>
        <p:sp>
          <p:nvSpPr>
            <p:cNvPr id="10258" name="Rectangle 11"/>
            <p:cNvSpPr>
              <a:spLocks noChangeArrowheads="1"/>
            </p:cNvSpPr>
            <p:nvPr/>
          </p:nvSpPr>
          <p:spPr bwMode="auto">
            <a:xfrm>
              <a:off x="5960" y="1144"/>
              <a:ext cx="2055" cy="1114"/>
            </a:xfrm>
            <a:prstGeom prst="rect">
              <a:avLst/>
            </a:prstGeom>
            <a:solidFill>
              <a:srgbClr val="FFFF00"/>
            </a:solidFill>
            <a:ln w="38100" cap="flat" cmpd="sng">
              <a:solidFill>
                <a:srgbClr val="66FF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a:latin typeface="华文楷体" panose="02010600040101010101" pitchFamily="2" charset="-122"/>
                  <a:ea typeface="华文楷体" panose="02010600040101010101" pitchFamily="2" charset="-122"/>
                </a:rPr>
                <a:t>承  租  人</a:t>
              </a:r>
            </a:p>
            <a:p>
              <a:pPr algn="ctr" eaLnBrk="1" hangingPunct="1">
                <a:spcAft>
                  <a:spcPct val="50000"/>
                </a:spcAft>
              </a:pPr>
              <a:r>
                <a:rPr lang="zh-CN" altLang="en-US">
                  <a:latin typeface="华文楷体" panose="02010600040101010101" pitchFamily="2" charset="-122"/>
                  <a:ea typeface="华文楷体" panose="02010600040101010101" pitchFamily="2" charset="-122"/>
                </a:rPr>
                <a:t>（客户）</a:t>
              </a:r>
            </a:p>
          </p:txBody>
        </p:sp>
        <p:sp>
          <p:nvSpPr>
            <p:cNvPr id="10259" name="Rectangle 18"/>
            <p:cNvSpPr>
              <a:spLocks noChangeArrowheads="1"/>
            </p:cNvSpPr>
            <p:nvPr/>
          </p:nvSpPr>
          <p:spPr bwMode="auto">
            <a:xfrm>
              <a:off x="3257" y="1067"/>
              <a:ext cx="1801" cy="431"/>
            </a:xfrm>
            <a:prstGeom prst="rect">
              <a:avLst/>
            </a:prstGeom>
            <a:solidFill>
              <a:schemeClr val="bg1"/>
            </a:soli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a:ea typeface="华文楷体" panose="02010600040101010101" pitchFamily="2" charset="-122"/>
                </a:rPr>
                <a:t>出租租赁物</a:t>
              </a:r>
            </a:p>
          </p:txBody>
        </p:sp>
        <p:sp>
          <p:nvSpPr>
            <p:cNvPr id="10260" name="Rectangle 19"/>
            <p:cNvSpPr>
              <a:spLocks noChangeArrowheads="1"/>
            </p:cNvSpPr>
            <p:nvPr/>
          </p:nvSpPr>
          <p:spPr bwMode="auto">
            <a:xfrm>
              <a:off x="3347" y="2014"/>
              <a:ext cx="1441" cy="432"/>
            </a:xfrm>
            <a:prstGeom prst="rect">
              <a:avLst/>
            </a:prstGeom>
            <a:solidFill>
              <a:schemeClr val="bg1"/>
            </a:soli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a:ea typeface="华文楷体" panose="02010600040101010101" pitchFamily="2" charset="-122"/>
                </a:rPr>
                <a:t>支付租金</a:t>
              </a:r>
            </a:p>
          </p:txBody>
        </p:sp>
        <p:sp>
          <p:nvSpPr>
            <p:cNvPr id="10261" name="Rectangle 20"/>
            <p:cNvSpPr>
              <a:spLocks noChangeArrowheads="1"/>
            </p:cNvSpPr>
            <p:nvPr/>
          </p:nvSpPr>
          <p:spPr bwMode="auto">
            <a:xfrm>
              <a:off x="3527" y="0"/>
              <a:ext cx="1441" cy="431"/>
            </a:xfrm>
            <a:prstGeom prst="rect">
              <a:avLst/>
            </a:prstGeom>
            <a:solidFill>
              <a:schemeClr val="bg1"/>
            </a:soli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a:ea typeface="华文楷体" panose="02010600040101010101" pitchFamily="2" charset="-122"/>
                </a:rPr>
                <a:t>租赁合同</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126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126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8</a:t>
            </a:r>
          </a:p>
        </p:txBody>
      </p:sp>
      <p:sp>
        <p:nvSpPr>
          <p:cNvPr id="1127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1271"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127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融资租赁的特殊交易形式——售后回租</a:t>
            </a:r>
          </a:p>
        </p:txBody>
      </p:sp>
      <p:sp>
        <p:nvSpPr>
          <p:cNvPr id="11273" name="Line 3"/>
          <p:cNvSpPr>
            <a:spLocks noChangeShapeType="1"/>
          </p:cNvSpPr>
          <p:nvPr/>
        </p:nvSpPr>
        <p:spPr bwMode="auto">
          <a:xfrm>
            <a:off x="1590675" y="4406900"/>
            <a:ext cx="5081588"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11274" name="Line 4"/>
          <p:cNvSpPr>
            <a:spLocks noChangeShapeType="1"/>
          </p:cNvSpPr>
          <p:nvPr/>
        </p:nvSpPr>
        <p:spPr bwMode="auto">
          <a:xfrm>
            <a:off x="1166813" y="4829175"/>
            <a:ext cx="3881437"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11275" name="Line 5"/>
          <p:cNvSpPr>
            <a:spLocks noChangeShapeType="1"/>
          </p:cNvSpPr>
          <p:nvPr/>
        </p:nvSpPr>
        <p:spPr bwMode="auto">
          <a:xfrm>
            <a:off x="3919538" y="5181600"/>
            <a:ext cx="105727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11276" name="Line 6"/>
          <p:cNvSpPr>
            <a:spLocks noChangeShapeType="1"/>
          </p:cNvSpPr>
          <p:nvPr/>
        </p:nvSpPr>
        <p:spPr bwMode="auto">
          <a:xfrm>
            <a:off x="3919538" y="5464175"/>
            <a:ext cx="1128712"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11277" name="Line 7"/>
          <p:cNvSpPr>
            <a:spLocks noChangeShapeType="1"/>
          </p:cNvSpPr>
          <p:nvPr/>
        </p:nvSpPr>
        <p:spPr bwMode="auto">
          <a:xfrm>
            <a:off x="1449388" y="3841750"/>
            <a:ext cx="592772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11278" name="Line 8"/>
          <p:cNvSpPr>
            <a:spLocks noChangeShapeType="1"/>
          </p:cNvSpPr>
          <p:nvPr/>
        </p:nvSpPr>
        <p:spPr bwMode="auto">
          <a:xfrm>
            <a:off x="3805238" y="5111750"/>
            <a:ext cx="0" cy="1057275"/>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11279" name="Line 9"/>
          <p:cNvSpPr>
            <a:spLocks noChangeShapeType="1"/>
          </p:cNvSpPr>
          <p:nvPr/>
        </p:nvSpPr>
        <p:spPr bwMode="auto">
          <a:xfrm>
            <a:off x="3805238" y="6169025"/>
            <a:ext cx="2116137"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11280" name="Text Box 10"/>
          <p:cNvSpPr txBox="1">
            <a:spLocks noChangeArrowheads="1"/>
          </p:cNvSpPr>
          <p:nvPr/>
        </p:nvSpPr>
        <p:spPr bwMode="auto">
          <a:xfrm>
            <a:off x="0" y="1438275"/>
            <a:ext cx="9037638" cy="20399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SzPct val="100000"/>
              <a:buFont typeface="Wingdings" panose="05000000000000000000" pitchFamily="2" charset="2"/>
              <a:buChar char="Ø"/>
            </a:pPr>
            <a:r>
              <a:rPr lang="zh-CN" altLang="en-US" sz="1600">
                <a:solidFill>
                  <a:srgbClr val="FF3300"/>
                </a:solidFill>
                <a:latin typeface="华文楷体" panose="02010600040101010101" pitchFamily="2" charset="-122"/>
                <a:ea typeface="华文楷体" panose="02010600040101010101" pitchFamily="2" charset="-122"/>
              </a:rPr>
              <a:t>“售后回租”业务</a:t>
            </a:r>
            <a:r>
              <a:rPr lang="zh-CN" altLang="en-US" sz="1600">
                <a:latin typeface="华文楷体" panose="02010600040101010101" pitchFamily="2" charset="-122"/>
                <a:ea typeface="华文楷体" panose="02010600040101010101" pitchFamily="2" charset="-122"/>
              </a:rPr>
              <a:t>，是指承租人将自有物件出卖给出租人，同时与出租人签定融资租赁合同，再将该物件从出租人处租回的融资租赁形式。售后回租业务是承租人和供货人为同一人的融资租赁方式，简称“回租”。回租的法律依据为</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合同法</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与</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物权法（第</a:t>
            </a:r>
            <a:r>
              <a:rPr lang="en-US" altLang="zh-CN" sz="1600">
                <a:latin typeface="华文楷体" panose="02010600040101010101" pitchFamily="2" charset="-122"/>
                <a:ea typeface="华文楷体" panose="02010600040101010101" pitchFamily="2" charset="-122"/>
              </a:rPr>
              <a:t>27</a:t>
            </a:r>
            <a:r>
              <a:rPr lang="zh-CN" altLang="en-US" sz="1600">
                <a:latin typeface="华文楷体" panose="02010600040101010101" pitchFamily="2" charset="-122"/>
                <a:ea typeface="华文楷体" panose="02010600040101010101" pitchFamily="2" charset="-122"/>
              </a:rPr>
              <a:t>条）</a:t>
            </a:r>
            <a:r>
              <a:rPr lang="en-US" altLang="zh-CN" sz="1600">
                <a:latin typeface="华文楷体" panose="02010600040101010101" pitchFamily="2" charset="-122"/>
                <a:ea typeface="华文楷体" panose="02010600040101010101" pitchFamily="2" charset="-122"/>
              </a:rPr>
              <a:t>》</a:t>
            </a:r>
          </a:p>
          <a:p>
            <a:pPr lvl="1" eaLnBrk="1" hangingPunct="1">
              <a:buSzPct val="100000"/>
              <a:buFont typeface="Wingdings" panose="05000000000000000000" pitchFamily="2" charset="2"/>
              <a:buChar char="ü"/>
            </a:pPr>
            <a:r>
              <a:rPr lang="zh-CN" altLang="en-US" sz="1600">
                <a:latin typeface="华文楷体" panose="02010600040101010101" pitchFamily="2" charset="-122"/>
                <a:ea typeface="华文楷体" panose="02010600040101010101" pitchFamily="2" charset="-122"/>
              </a:rPr>
              <a:t>回租是在客户缺乏资金时，盘活存量资产，改善财务状况，筹集流动资金的重要方法；</a:t>
            </a:r>
          </a:p>
          <a:p>
            <a:pPr lvl="1" eaLnBrk="1" hangingPunct="1">
              <a:buSzPct val="100000"/>
              <a:buFont typeface="Wingdings" panose="05000000000000000000" pitchFamily="2" charset="2"/>
              <a:buChar char="ü"/>
            </a:pPr>
            <a:r>
              <a:rPr lang="zh-CN" altLang="en-US" sz="1600">
                <a:latin typeface="华文楷体" panose="02010600040101010101" pitchFamily="2" charset="-122"/>
                <a:ea typeface="华文楷体" panose="02010600040101010101" pitchFamily="2" charset="-122"/>
              </a:rPr>
              <a:t>客户通过回租获得的现金，可再投资于其他业务方面；</a:t>
            </a:r>
          </a:p>
          <a:p>
            <a:pPr lvl="1" eaLnBrk="1" hangingPunct="1">
              <a:buSzPct val="100000"/>
              <a:buFont typeface="Wingdings" panose="05000000000000000000" pitchFamily="2" charset="2"/>
              <a:buChar char="ü"/>
            </a:pPr>
            <a:r>
              <a:rPr lang="zh-CN" altLang="en-US" sz="1600">
                <a:latin typeface="华文楷体" panose="02010600040101010101" pitchFamily="2" charset="-122"/>
                <a:ea typeface="华文楷体" panose="02010600040101010101" pitchFamily="2" charset="-122"/>
              </a:rPr>
              <a:t>承租人从原物件的所有人转变为该资产的承租人；</a:t>
            </a:r>
          </a:p>
          <a:p>
            <a:pPr lvl="1" eaLnBrk="1" hangingPunct="1">
              <a:buClr>
                <a:schemeClr val="hlink"/>
              </a:buClr>
              <a:buSzPct val="100000"/>
              <a:buFont typeface="Wingdings" panose="05000000000000000000" pitchFamily="2" charset="2"/>
              <a:buChar char="ü"/>
            </a:pPr>
            <a:r>
              <a:rPr lang="zh-CN" altLang="en-US" sz="1600">
                <a:solidFill>
                  <a:srgbClr val="FF0000"/>
                </a:solidFill>
                <a:latin typeface="华文楷体" panose="02010600040101010101" pitchFamily="2" charset="-122"/>
                <a:ea typeface="华文楷体" panose="02010600040101010101" pitchFamily="2" charset="-122"/>
                <a:hlinkClick r:id="rId4" action="ppaction://hlinkfile"/>
              </a:rPr>
              <a:t>融资性售后回租承租人的税费处理按国家税务局公告（</a:t>
            </a:r>
            <a:r>
              <a:rPr lang="en-US" altLang="zh-CN" sz="1600">
                <a:solidFill>
                  <a:srgbClr val="FF0000"/>
                </a:solidFill>
                <a:latin typeface="华文楷体" panose="02010600040101010101" pitchFamily="2" charset="-122"/>
                <a:ea typeface="华文楷体" panose="02010600040101010101" pitchFamily="2" charset="-122"/>
                <a:hlinkClick r:id="rId4" action="ppaction://hlinkfile"/>
              </a:rPr>
              <a:t>2010</a:t>
            </a:r>
            <a:r>
              <a:rPr lang="zh-CN" altLang="en-US" sz="1600">
                <a:solidFill>
                  <a:srgbClr val="FF0000"/>
                </a:solidFill>
                <a:latin typeface="华文楷体" panose="02010600040101010101" pitchFamily="2" charset="-122"/>
                <a:ea typeface="华文楷体" panose="02010600040101010101" pitchFamily="2" charset="-122"/>
                <a:hlinkClick r:id="rId4" action="ppaction://hlinkfile"/>
              </a:rPr>
              <a:t>年第</a:t>
            </a:r>
            <a:r>
              <a:rPr lang="en-US" altLang="zh-CN" sz="1600">
                <a:solidFill>
                  <a:srgbClr val="FF0000"/>
                </a:solidFill>
                <a:latin typeface="华文楷体" panose="02010600040101010101" pitchFamily="2" charset="-122"/>
                <a:ea typeface="华文楷体" panose="02010600040101010101" pitchFamily="2" charset="-122"/>
                <a:hlinkClick r:id="rId4" action="ppaction://hlinkfile"/>
              </a:rPr>
              <a:t>13</a:t>
            </a:r>
            <a:r>
              <a:rPr lang="zh-CN" altLang="en-US" sz="1600">
                <a:solidFill>
                  <a:srgbClr val="FF0000"/>
                </a:solidFill>
                <a:latin typeface="华文楷体" panose="02010600040101010101" pitchFamily="2" charset="-122"/>
                <a:ea typeface="华文楷体" panose="02010600040101010101" pitchFamily="2" charset="-122"/>
                <a:hlinkClick r:id="rId4" action="ppaction://hlinkfile"/>
              </a:rPr>
              <a:t>号）进行。</a:t>
            </a:r>
            <a:endParaRPr lang="zh-CN" altLang="en-US" sz="1600">
              <a:solidFill>
                <a:srgbClr val="FF0000"/>
              </a:solidFill>
              <a:latin typeface="华文楷体" panose="02010600040101010101" pitchFamily="2" charset="-122"/>
              <a:ea typeface="华文楷体" panose="02010600040101010101" pitchFamily="2" charset="-122"/>
              <a:hlinkClick r:id="rId5" action="ppaction://hlinkfile"/>
            </a:endParaRPr>
          </a:p>
          <a:p>
            <a:pPr eaLnBrk="1" hangingPunct="1"/>
            <a:endParaRPr lang="zh-CN" altLang="en-US" sz="1600">
              <a:solidFill>
                <a:srgbClr val="FF0000"/>
              </a:solidFill>
              <a:latin typeface="华文楷体" panose="02010600040101010101" pitchFamily="2" charset="-122"/>
              <a:ea typeface="华文楷体" panose="02010600040101010101" pitchFamily="2" charset="-122"/>
            </a:endParaRPr>
          </a:p>
        </p:txBody>
      </p:sp>
      <p:sp>
        <p:nvSpPr>
          <p:cNvPr id="11281" name="Rectangle 11"/>
          <p:cNvSpPr>
            <a:spLocks noChangeArrowheads="1"/>
          </p:cNvSpPr>
          <p:nvPr/>
        </p:nvSpPr>
        <p:spPr bwMode="auto">
          <a:xfrm>
            <a:off x="3848100" y="3911600"/>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1</a:t>
            </a:r>
            <a:r>
              <a:rPr lang="zh-CN" altLang="en-US" sz="1400">
                <a:solidFill>
                  <a:schemeClr val="bg1"/>
                </a:solidFill>
                <a:latin typeface="华文楷体" panose="02010600040101010101" pitchFamily="2" charset="-122"/>
                <a:ea typeface="华文楷体" panose="02010600040101010101" pitchFamily="2" charset="-122"/>
              </a:rPr>
              <a:t>、出售设备</a:t>
            </a:r>
          </a:p>
        </p:txBody>
      </p:sp>
      <p:sp>
        <p:nvSpPr>
          <p:cNvPr id="11282" name="Rectangle 12"/>
          <p:cNvSpPr>
            <a:spLocks noChangeArrowheads="1"/>
          </p:cNvSpPr>
          <p:nvPr/>
        </p:nvSpPr>
        <p:spPr bwMode="auto">
          <a:xfrm>
            <a:off x="3848100" y="4264025"/>
            <a:ext cx="1411288"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sym typeface="Arial" panose="020B0604020202020204" pitchFamily="34" charset="0"/>
              </a:rPr>
              <a:t>2</a:t>
            </a:r>
            <a:r>
              <a:rPr lang="zh-CN" altLang="en-US" sz="1400">
                <a:solidFill>
                  <a:schemeClr val="bg1"/>
                </a:solidFill>
                <a:latin typeface="华文楷体" panose="02010600040101010101" pitchFamily="2" charset="-122"/>
                <a:ea typeface="华文楷体" panose="02010600040101010101" pitchFamily="2" charset="-122"/>
                <a:sym typeface="Arial" panose="020B0604020202020204" pitchFamily="34" charset="0"/>
              </a:rPr>
              <a:t>、支付货款</a:t>
            </a:r>
          </a:p>
        </p:txBody>
      </p:sp>
      <p:sp>
        <p:nvSpPr>
          <p:cNvPr id="11283" name="Rectangle 13"/>
          <p:cNvSpPr>
            <a:spLocks noChangeArrowheads="1"/>
          </p:cNvSpPr>
          <p:nvPr/>
        </p:nvSpPr>
        <p:spPr bwMode="auto">
          <a:xfrm>
            <a:off x="3848100" y="4616450"/>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sym typeface="Arial" panose="020B0604020202020204" pitchFamily="34" charset="0"/>
              </a:rPr>
              <a:t>3</a:t>
            </a:r>
            <a:r>
              <a:rPr lang="zh-CN" altLang="en-US" sz="1400">
                <a:solidFill>
                  <a:schemeClr val="bg1"/>
                </a:solidFill>
                <a:latin typeface="华文楷体" panose="02010600040101010101" pitchFamily="2" charset="-122"/>
                <a:ea typeface="华文楷体" panose="02010600040101010101" pitchFamily="2" charset="-122"/>
                <a:sym typeface="Arial" panose="020B0604020202020204" pitchFamily="34" charset="0"/>
              </a:rPr>
              <a:t>、租回资产</a:t>
            </a:r>
          </a:p>
        </p:txBody>
      </p:sp>
      <p:sp>
        <p:nvSpPr>
          <p:cNvPr id="11284" name="Rectangle 14"/>
          <p:cNvSpPr>
            <a:spLocks noChangeArrowheads="1"/>
          </p:cNvSpPr>
          <p:nvPr/>
        </p:nvSpPr>
        <p:spPr bwMode="auto">
          <a:xfrm>
            <a:off x="3848100" y="4972050"/>
            <a:ext cx="1412875" cy="279400"/>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sym typeface="Arial" panose="020B0604020202020204" pitchFamily="34" charset="0"/>
              </a:rPr>
              <a:t>4</a:t>
            </a:r>
            <a:r>
              <a:rPr lang="zh-CN" altLang="en-US" sz="1400">
                <a:solidFill>
                  <a:schemeClr val="bg1"/>
                </a:solidFill>
                <a:latin typeface="华文楷体" panose="02010600040101010101" pitchFamily="2" charset="-122"/>
                <a:ea typeface="华文楷体" panose="02010600040101010101" pitchFamily="2" charset="-122"/>
                <a:sym typeface="Arial" panose="020B0604020202020204" pitchFamily="34" charset="0"/>
              </a:rPr>
              <a:t>、支付租金</a:t>
            </a:r>
          </a:p>
        </p:txBody>
      </p:sp>
      <p:sp>
        <p:nvSpPr>
          <p:cNvPr id="11285" name="AutoShape 15"/>
          <p:cNvSpPr>
            <a:spLocks noChangeArrowheads="1"/>
          </p:cNvSpPr>
          <p:nvPr/>
        </p:nvSpPr>
        <p:spPr bwMode="auto">
          <a:xfrm>
            <a:off x="5260975" y="3981450"/>
            <a:ext cx="846138" cy="212725"/>
          </a:xfrm>
          <a:prstGeom prst="rightArrow">
            <a:avLst>
              <a:gd name="adj1" fmla="val 50000"/>
              <a:gd name="adj2" fmla="val 9944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86" name="AutoShape 16"/>
          <p:cNvSpPr>
            <a:spLocks noChangeArrowheads="1"/>
          </p:cNvSpPr>
          <p:nvPr/>
        </p:nvSpPr>
        <p:spPr bwMode="auto">
          <a:xfrm>
            <a:off x="2932113" y="4337050"/>
            <a:ext cx="915987" cy="209550"/>
          </a:xfrm>
          <a:prstGeom prst="leftArrow">
            <a:avLst>
              <a:gd name="adj1" fmla="val 50000"/>
              <a:gd name="adj2" fmla="val 10928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87" name="AutoShape 17"/>
          <p:cNvSpPr>
            <a:spLocks noChangeArrowheads="1"/>
          </p:cNvSpPr>
          <p:nvPr/>
        </p:nvSpPr>
        <p:spPr bwMode="auto">
          <a:xfrm>
            <a:off x="5260975" y="5041900"/>
            <a:ext cx="846138" cy="139700"/>
          </a:xfrm>
          <a:prstGeom prst="rightArrow">
            <a:avLst>
              <a:gd name="adj1" fmla="val 50000"/>
              <a:gd name="adj2" fmla="val 151421"/>
            </a:avLst>
          </a:prstGeom>
          <a:gradFill rotWithShape="1">
            <a:gsLst>
              <a:gs pos="0">
                <a:schemeClr val="hlink"/>
              </a:gs>
              <a:gs pos="50000">
                <a:srgbClr val="002F5E"/>
              </a:gs>
              <a:gs pos="100000">
                <a:schemeClr val="hlink"/>
              </a:gs>
            </a:gsLst>
            <a:lin ang="5400000" scaled="1"/>
          </a:gra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88" name="AutoShape 18"/>
          <p:cNvSpPr>
            <a:spLocks noChangeArrowheads="1"/>
          </p:cNvSpPr>
          <p:nvPr/>
        </p:nvSpPr>
        <p:spPr bwMode="auto">
          <a:xfrm>
            <a:off x="2932113" y="3981450"/>
            <a:ext cx="915987" cy="142875"/>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89" name="Rectangle 19"/>
          <p:cNvSpPr>
            <a:spLocks noChangeArrowheads="1"/>
          </p:cNvSpPr>
          <p:nvPr/>
        </p:nvSpPr>
        <p:spPr bwMode="auto">
          <a:xfrm>
            <a:off x="5249863" y="4660900"/>
            <a:ext cx="915987" cy="142875"/>
          </a:xfrm>
          <a:prstGeom prst="rect">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90" name="AutoShape 20"/>
          <p:cNvSpPr>
            <a:spLocks noChangeArrowheads="1"/>
          </p:cNvSpPr>
          <p:nvPr/>
        </p:nvSpPr>
        <p:spPr bwMode="auto">
          <a:xfrm>
            <a:off x="2932113" y="5041900"/>
            <a:ext cx="915987"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91" name="AutoShape 21"/>
          <p:cNvSpPr>
            <a:spLocks noChangeArrowheads="1"/>
          </p:cNvSpPr>
          <p:nvPr/>
        </p:nvSpPr>
        <p:spPr bwMode="auto">
          <a:xfrm>
            <a:off x="5260975" y="4337050"/>
            <a:ext cx="846138"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92" name="AutoShape 24"/>
          <p:cNvSpPr>
            <a:spLocks noChangeArrowheads="1"/>
          </p:cNvSpPr>
          <p:nvPr/>
        </p:nvSpPr>
        <p:spPr bwMode="auto">
          <a:xfrm>
            <a:off x="1236663" y="3692525"/>
            <a:ext cx="1698625" cy="1717675"/>
          </a:xfrm>
          <a:prstGeom prst="flowChartAlternateProcess">
            <a:avLst/>
          </a:prstGeom>
          <a:gradFill rotWithShape="1">
            <a:gsLst>
              <a:gs pos="0">
                <a:srgbClr val="2F762F"/>
              </a:gs>
              <a:gs pos="100000">
                <a:srgbClr val="66FF66"/>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Times New Roman" panose="02020603050405020304" pitchFamily="18" charset="0"/>
                <a:ea typeface="华文楷体" panose="02010600040101010101" pitchFamily="2" charset="-122"/>
              </a:rPr>
              <a:t>承租人</a:t>
            </a:r>
          </a:p>
        </p:txBody>
      </p:sp>
      <p:sp>
        <p:nvSpPr>
          <p:cNvPr id="11293" name="AutoShape 25"/>
          <p:cNvSpPr>
            <a:spLocks noChangeArrowheads="1"/>
          </p:cNvSpPr>
          <p:nvPr/>
        </p:nvSpPr>
        <p:spPr bwMode="auto">
          <a:xfrm>
            <a:off x="6107113" y="3692525"/>
            <a:ext cx="1905000" cy="1717675"/>
          </a:xfrm>
          <a:prstGeom prst="roundRect">
            <a:avLst>
              <a:gd name="adj" fmla="val 16667"/>
            </a:avLst>
          </a:prstGeom>
          <a:gradFill rotWithShape="1">
            <a:gsLst>
              <a:gs pos="0">
                <a:srgbClr val="761800"/>
              </a:gs>
              <a:gs pos="100000">
                <a:srgbClr val="FF3300"/>
              </a:gs>
            </a:gsLst>
            <a:lin ang="5400000" scaled="1"/>
          </a:gradFill>
          <a:ln w="38100" cap="flat" cmpd="sng">
            <a:solidFill>
              <a:srgbClr val="EAEAEA"/>
            </a:solidFill>
            <a:round/>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chemeClr val="bg1"/>
                </a:solidFill>
                <a:latin typeface="Verdana" panose="020B0604030504040204" pitchFamily="34" charset="0"/>
                <a:ea typeface="华文楷体" panose="02010600040101010101" pitchFamily="2" charset="-122"/>
              </a:rPr>
              <a:t>出租人</a:t>
            </a:r>
          </a:p>
          <a:p>
            <a:pPr algn="ctr"/>
            <a:r>
              <a:rPr lang="zh-CN" altLang="en-US" sz="2000">
                <a:solidFill>
                  <a:schemeClr val="bg1"/>
                </a:solidFill>
                <a:latin typeface="Verdana" panose="020B0604030504040204" pitchFamily="34" charset="0"/>
                <a:ea typeface="华文楷体" panose="02010600040101010101" pitchFamily="2" charset="-122"/>
              </a:rPr>
              <a:t>（租赁公司）</a:t>
            </a:r>
          </a:p>
        </p:txBody>
      </p:sp>
      <p:sp>
        <p:nvSpPr>
          <p:cNvPr id="11294" name="AutoShape 26"/>
          <p:cNvSpPr>
            <a:spLocks noChangeArrowheads="1"/>
          </p:cNvSpPr>
          <p:nvPr/>
        </p:nvSpPr>
        <p:spPr bwMode="auto">
          <a:xfrm>
            <a:off x="5249863" y="4511675"/>
            <a:ext cx="806450" cy="476250"/>
          </a:xfrm>
          <a:prstGeom prst="leftArrow">
            <a:avLst>
              <a:gd name="adj1" fmla="val 50000"/>
              <a:gd name="adj2" fmla="val 42333"/>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95" name="AutoShape 27"/>
          <p:cNvSpPr>
            <a:spLocks noChangeArrowheads="1"/>
          </p:cNvSpPr>
          <p:nvPr/>
        </p:nvSpPr>
        <p:spPr bwMode="auto">
          <a:xfrm>
            <a:off x="2935288" y="4660900"/>
            <a:ext cx="915987" cy="212725"/>
          </a:xfrm>
          <a:prstGeom prst="leftArrow">
            <a:avLst>
              <a:gd name="adj1" fmla="val 50000"/>
              <a:gd name="adj2" fmla="val 107649"/>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1296" name="Rectangle 28"/>
          <p:cNvSpPr>
            <a:spLocks noChangeArrowheads="1"/>
          </p:cNvSpPr>
          <p:nvPr/>
        </p:nvSpPr>
        <p:spPr bwMode="auto">
          <a:xfrm>
            <a:off x="1012825" y="5938838"/>
            <a:ext cx="7010400" cy="366712"/>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sz="2400">
                <a:solidFill>
                  <a:schemeClr val="bg1"/>
                </a:solidFill>
                <a:ea typeface="华文楷体" panose="02010600040101010101" pitchFamily="2" charset="-122"/>
              </a:rPr>
              <a:t>结论：</a:t>
            </a:r>
            <a:r>
              <a:rPr lang="zh-CN" altLang="en-US" sz="1600">
                <a:solidFill>
                  <a:schemeClr val="bg1"/>
                </a:solidFill>
                <a:ea typeface="华文楷体" panose="02010600040101010101" pitchFamily="2" charset="-122"/>
              </a:rPr>
              <a:t>售后回租给客户提供的是现金，非常类似于银行的抵押或质押贷款。</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mph" presetSubtype="0" fill="hold" grpId="0" nodeType="clickEffect">
                                  <p:stCondLst>
                                    <p:cond delay="0"/>
                                  </p:stCondLst>
                                  <p:childTnLst>
                                    <p:animClr clrSpc="rgb" dir="cw">
                                      <p:cBhvr override="childStyle">
                                        <p:cTn id="6" dur="250" autoRev="1" fill="hold"/>
                                        <p:tgtEl>
                                          <p:spTgt spid="11281"/>
                                        </p:tgtEl>
                                        <p:attrNameLst>
                                          <p:attrName>style.color</p:attrName>
                                        </p:attrNameLst>
                                      </p:cBhvr>
                                      <p:to>
                                        <a:schemeClr val="bg1"/>
                                      </p:to>
                                    </p:animClr>
                                    <p:animClr clrSpc="rgb" dir="cw">
                                      <p:cBhvr>
                                        <p:cTn id="7" dur="250" autoRev="1" fill="hold"/>
                                        <p:tgtEl>
                                          <p:spTgt spid="11281"/>
                                        </p:tgtEl>
                                        <p:attrNameLst>
                                          <p:attrName>fillcolor</p:attrName>
                                        </p:attrNameLst>
                                      </p:cBhvr>
                                      <p:to>
                                        <a:schemeClr val="bg1"/>
                                      </p:to>
                                    </p:animClr>
                                    <p:set>
                                      <p:cBhvr>
                                        <p:cTn id="8" dur="250" autoRev="1" fill="hold"/>
                                        <p:tgtEl>
                                          <p:spTgt spid="11281"/>
                                        </p:tgtEl>
                                        <p:attrNameLst>
                                          <p:attrName>fill.type</p:attrName>
                                        </p:attrNameLst>
                                      </p:cBhvr>
                                      <p:to>
                                        <p:strVal val="solid"/>
                                      </p:to>
                                    </p:set>
                                    <p:set>
                                      <p:cBhvr>
                                        <p:cTn id="9" dur="250" autoRev="1" fill="hold"/>
                                        <p:tgtEl>
                                          <p:spTgt spid="1128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bldLvl="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229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229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9</a:t>
            </a:r>
          </a:p>
        </p:txBody>
      </p:sp>
      <p:sp>
        <p:nvSpPr>
          <p:cNvPr id="1229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2295"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229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融资租赁的高级形式——经营性租赁</a:t>
            </a:r>
          </a:p>
        </p:txBody>
      </p:sp>
      <p:sp>
        <p:nvSpPr>
          <p:cNvPr id="12297" name="Rectangle 4"/>
          <p:cNvSpPr>
            <a:spLocks noChangeArrowheads="1"/>
          </p:cNvSpPr>
          <p:nvPr/>
        </p:nvSpPr>
        <p:spPr bwMode="auto">
          <a:xfrm>
            <a:off x="2957513" y="3224213"/>
            <a:ext cx="1531937" cy="606425"/>
          </a:xfrm>
          <a:prstGeom prst="rect">
            <a:avLst/>
          </a:prstGeom>
          <a:gradFill rotWithShape="1">
            <a:gsLst>
              <a:gs pos="0">
                <a:srgbClr val="761800"/>
              </a:gs>
              <a:gs pos="100000">
                <a:srgbClr val="FF3300"/>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a:solidFill>
                  <a:schemeClr val="bg1"/>
                </a:solidFill>
                <a:latin typeface="Verdana" panose="020B0604030504040204" pitchFamily="34" charset="0"/>
                <a:ea typeface="华文楷体" panose="02010600040101010101" pitchFamily="2" charset="-122"/>
              </a:rPr>
              <a:t>融资租赁公司</a:t>
            </a:r>
          </a:p>
        </p:txBody>
      </p:sp>
      <p:sp>
        <p:nvSpPr>
          <p:cNvPr id="12298" name="Rectangle 5"/>
          <p:cNvSpPr>
            <a:spLocks noChangeArrowheads="1"/>
          </p:cNvSpPr>
          <p:nvPr/>
        </p:nvSpPr>
        <p:spPr bwMode="auto">
          <a:xfrm>
            <a:off x="6565900" y="3224213"/>
            <a:ext cx="1751013" cy="606425"/>
          </a:xfrm>
          <a:prstGeom prst="rect">
            <a:avLst/>
          </a:prstGeom>
          <a:gradFill rotWithShape="1">
            <a:gsLst>
              <a:gs pos="0">
                <a:srgbClr val="767600"/>
              </a:gs>
              <a:gs pos="100000">
                <a:srgbClr val="FFFF00"/>
              </a:gs>
            </a:gsLst>
            <a:lin ang="5400000" scaled="1"/>
          </a:gradFill>
          <a:ln w="38100" cap="flat" cmpd="sng">
            <a:solidFill>
              <a:schemeClr val="tx2"/>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chemeClr val="bg1"/>
                </a:solidFill>
                <a:latin typeface="Times New Roman" panose="02020603050405020304" pitchFamily="18" charset="0"/>
                <a:ea typeface="华文楷体" panose="02010600040101010101" pitchFamily="2" charset="-122"/>
              </a:rPr>
              <a:t>供货人</a:t>
            </a:r>
          </a:p>
        </p:txBody>
      </p:sp>
      <p:sp>
        <p:nvSpPr>
          <p:cNvPr id="12299" name="Rectangle 6"/>
          <p:cNvSpPr>
            <a:spLocks noChangeArrowheads="1"/>
          </p:cNvSpPr>
          <p:nvPr/>
        </p:nvSpPr>
        <p:spPr bwMode="auto">
          <a:xfrm>
            <a:off x="2957513" y="4976813"/>
            <a:ext cx="1550987" cy="557212"/>
          </a:xfrm>
          <a:prstGeom prst="rect">
            <a:avLst/>
          </a:prstGeom>
          <a:gradFill rotWithShape="1">
            <a:gsLst>
              <a:gs pos="0">
                <a:srgbClr val="2F762F"/>
              </a:gs>
              <a:gs pos="100000">
                <a:srgbClr val="66FF66"/>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chemeClr val="bg1"/>
                </a:solidFill>
                <a:latin typeface="Times New Roman" panose="02020603050405020304" pitchFamily="18" charset="0"/>
                <a:ea typeface="华文楷体" panose="02010600040101010101" pitchFamily="2" charset="-122"/>
              </a:rPr>
              <a:t>承租人</a:t>
            </a:r>
          </a:p>
        </p:txBody>
      </p:sp>
      <p:sp>
        <p:nvSpPr>
          <p:cNvPr id="12300" name="Line 7"/>
          <p:cNvSpPr>
            <a:spLocks noChangeShapeType="1"/>
          </p:cNvSpPr>
          <p:nvPr/>
        </p:nvSpPr>
        <p:spPr bwMode="auto">
          <a:xfrm flipH="1">
            <a:off x="4487863" y="3425825"/>
            <a:ext cx="2078037" cy="0"/>
          </a:xfrm>
          <a:prstGeom prst="line">
            <a:avLst/>
          </a:prstGeom>
          <a:noFill/>
          <a:ln w="38100" cap="flat" cmpd="sng">
            <a:solidFill>
              <a:srgbClr val="99CC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2301" name="Line 8"/>
          <p:cNvSpPr>
            <a:spLocks noChangeShapeType="1"/>
          </p:cNvSpPr>
          <p:nvPr/>
        </p:nvSpPr>
        <p:spPr bwMode="auto">
          <a:xfrm>
            <a:off x="4489450" y="3630613"/>
            <a:ext cx="2076450" cy="0"/>
          </a:xfrm>
          <a:prstGeom prst="line">
            <a:avLst/>
          </a:prstGeom>
          <a:noFill/>
          <a:ln w="38100" cap="flat" cmpd="sng">
            <a:solidFill>
              <a:srgbClr val="99CC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nvGrpSpPr>
          <p:cNvPr id="12302" name="Group 14"/>
          <p:cNvGrpSpPr>
            <a:grpSpLocks/>
          </p:cNvGrpSpPr>
          <p:nvPr/>
        </p:nvGrpSpPr>
        <p:grpSpPr bwMode="auto">
          <a:xfrm>
            <a:off x="3614738" y="3830638"/>
            <a:ext cx="328612" cy="1131887"/>
            <a:chOff x="0" y="0"/>
            <a:chExt cx="211" cy="1039"/>
          </a:xfrm>
        </p:grpSpPr>
        <p:sp>
          <p:nvSpPr>
            <p:cNvPr id="12303" name="Line 10"/>
            <p:cNvSpPr>
              <a:spLocks noChangeShapeType="1"/>
            </p:cNvSpPr>
            <p:nvPr/>
          </p:nvSpPr>
          <p:spPr bwMode="auto">
            <a:xfrm>
              <a:off x="0" y="0"/>
              <a:ext cx="0" cy="1039"/>
            </a:xfrm>
            <a:prstGeom prst="line">
              <a:avLst/>
            </a:prstGeom>
            <a:noFill/>
            <a:ln w="38100" cap="flat" cmpd="sng">
              <a:solidFill>
                <a:srgbClr val="99CC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2304" name="Line 11"/>
            <p:cNvSpPr>
              <a:spLocks noChangeShapeType="1"/>
            </p:cNvSpPr>
            <p:nvPr/>
          </p:nvSpPr>
          <p:spPr bwMode="auto">
            <a:xfrm flipV="1">
              <a:off x="211" y="0"/>
              <a:ext cx="0" cy="1039"/>
            </a:xfrm>
            <a:prstGeom prst="line">
              <a:avLst/>
            </a:prstGeom>
            <a:noFill/>
            <a:ln w="38100" cap="flat" cmpd="sng">
              <a:solidFill>
                <a:srgbClr val="99CC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sp>
        <p:nvSpPr>
          <p:cNvPr id="12305" name="Line 12"/>
          <p:cNvSpPr>
            <a:spLocks noChangeShapeType="1"/>
          </p:cNvSpPr>
          <p:nvPr/>
        </p:nvSpPr>
        <p:spPr bwMode="auto">
          <a:xfrm flipH="1">
            <a:off x="4506913" y="3830638"/>
            <a:ext cx="2824162" cy="1430337"/>
          </a:xfrm>
          <a:prstGeom prst="line">
            <a:avLst/>
          </a:prstGeom>
          <a:noFill/>
          <a:ln w="38100" cap="flat" cmpd="sng">
            <a:solidFill>
              <a:srgbClr val="99CC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cxnSp>
        <p:nvCxnSpPr>
          <p:cNvPr id="12306" name="AutoShape 14"/>
          <p:cNvCxnSpPr>
            <a:cxnSpLocks noChangeShapeType="1"/>
            <a:stCxn id="12297" idx="0"/>
            <a:endCxn id="12298" idx="0"/>
          </p:cNvCxnSpPr>
          <p:nvPr/>
        </p:nvCxnSpPr>
        <p:spPr bwMode="auto">
          <a:xfrm rot="5400000" flipV="1">
            <a:off x="5577682" y="1348581"/>
            <a:ext cx="1588" cy="3717925"/>
          </a:xfrm>
          <a:prstGeom prst="bentConnector3">
            <a:avLst>
              <a:gd name="adj1" fmla="val -21600009"/>
            </a:avLst>
          </a:prstGeom>
          <a:noFill/>
          <a:ln w="38100" cap="flat" cmpd="sng">
            <a:solidFill>
              <a:srgbClr val="66FF33"/>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307" name="AutoShape 15"/>
          <p:cNvCxnSpPr>
            <a:cxnSpLocks noChangeShapeType="1"/>
            <a:stCxn id="12297" idx="1"/>
            <a:endCxn id="12299" idx="1"/>
          </p:cNvCxnSpPr>
          <p:nvPr/>
        </p:nvCxnSpPr>
        <p:spPr bwMode="auto">
          <a:xfrm rot="10800000" flipH="1" flipV="1">
            <a:off x="2940050" y="3527425"/>
            <a:ext cx="0" cy="1728788"/>
          </a:xfrm>
          <a:prstGeom prst="bentConnector3">
            <a:avLst>
              <a:gd name="adj1" fmla="val -27200009"/>
            </a:avLst>
          </a:prstGeom>
          <a:noFill/>
          <a:ln w="38100" cap="flat" cmpd="sng">
            <a:solidFill>
              <a:srgbClr val="66FF33"/>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2308" name="Text Box 16"/>
          <p:cNvSpPr txBox="1">
            <a:spLocks noChangeArrowheads="1"/>
          </p:cNvSpPr>
          <p:nvPr/>
        </p:nvSpPr>
        <p:spPr bwMode="auto">
          <a:xfrm>
            <a:off x="1147763" y="4365625"/>
            <a:ext cx="1493837"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1400">
                <a:latin typeface="华文楷体" panose="02010600040101010101" pitchFamily="2" charset="-122"/>
                <a:ea typeface="华文楷体" panose="02010600040101010101" pitchFamily="2" charset="-122"/>
              </a:rPr>
              <a:t>2.</a:t>
            </a:r>
            <a:r>
              <a:rPr lang="zh-CN" altLang="en-US" sz="1400">
                <a:latin typeface="华文楷体" panose="02010600040101010101" pitchFamily="2" charset="-122"/>
                <a:ea typeface="华文楷体" panose="02010600040101010101" pitchFamily="2" charset="-122"/>
              </a:rPr>
              <a:t>融资租赁合同</a:t>
            </a:r>
          </a:p>
        </p:txBody>
      </p:sp>
      <p:sp>
        <p:nvSpPr>
          <p:cNvPr id="12309" name="Text Box 17"/>
          <p:cNvSpPr txBox="1">
            <a:spLocks noChangeArrowheads="1"/>
          </p:cNvSpPr>
          <p:nvPr/>
        </p:nvSpPr>
        <p:spPr bwMode="auto">
          <a:xfrm>
            <a:off x="4956175" y="3095625"/>
            <a:ext cx="1193800" cy="298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购买租赁物</a:t>
            </a:r>
          </a:p>
        </p:txBody>
      </p:sp>
      <p:sp>
        <p:nvSpPr>
          <p:cNvPr id="12310" name="Text Box 18"/>
          <p:cNvSpPr txBox="1">
            <a:spLocks noChangeArrowheads="1"/>
          </p:cNvSpPr>
          <p:nvPr/>
        </p:nvSpPr>
        <p:spPr bwMode="auto">
          <a:xfrm>
            <a:off x="4956175" y="3617913"/>
            <a:ext cx="1193800"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支付货款</a:t>
            </a:r>
          </a:p>
        </p:txBody>
      </p:sp>
      <p:sp>
        <p:nvSpPr>
          <p:cNvPr id="12311" name="Text Box 19"/>
          <p:cNvSpPr txBox="1">
            <a:spLocks noChangeArrowheads="1"/>
          </p:cNvSpPr>
          <p:nvPr/>
        </p:nvSpPr>
        <p:spPr bwMode="auto">
          <a:xfrm>
            <a:off x="2940050" y="4140200"/>
            <a:ext cx="746125" cy="514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出租租赁物</a:t>
            </a:r>
          </a:p>
        </p:txBody>
      </p:sp>
      <p:sp>
        <p:nvSpPr>
          <p:cNvPr id="12312" name="Text Box 20"/>
          <p:cNvSpPr txBox="1">
            <a:spLocks noChangeArrowheads="1"/>
          </p:cNvSpPr>
          <p:nvPr/>
        </p:nvSpPr>
        <p:spPr bwMode="auto">
          <a:xfrm>
            <a:off x="3984625" y="4216400"/>
            <a:ext cx="896938"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支付租金</a:t>
            </a:r>
          </a:p>
        </p:txBody>
      </p:sp>
      <p:sp>
        <p:nvSpPr>
          <p:cNvPr id="12313" name="Text Box 21"/>
          <p:cNvSpPr txBox="1">
            <a:spLocks noChangeArrowheads="1"/>
          </p:cNvSpPr>
          <p:nvPr/>
        </p:nvSpPr>
        <p:spPr bwMode="auto">
          <a:xfrm>
            <a:off x="4806950" y="2525713"/>
            <a:ext cx="2016125"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1400">
                <a:latin typeface="华文楷体" panose="02010600040101010101" pitchFamily="2" charset="-122"/>
                <a:ea typeface="华文楷体" panose="02010600040101010101" pitchFamily="2" charset="-122"/>
              </a:rPr>
              <a:t>1.</a:t>
            </a:r>
            <a:r>
              <a:rPr lang="zh-CN" altLang="en-US" sz="1400">
                <a:latin typeface="华文楷体" panose="02010600040101010101" pitchFamily="2" charset="-122"/>
                <a:ea typeface="华文楷体" panose="02010600040101010101" pitchFamily="2" charset="-122"/>
              </a:rPr>
              <a:t>租赁物买卖合同</a:t>
            </a:r>
          </a:p>
        </p:txBody>
      </p:sp>
      <p:sp>
        <p:nvSpPr>
          <p:cNvPr id="12314" name="Text Box 22"/>
          <p:cNvSpPr txBox="1">
            <a:spLocks noChangeArrowheads="1"/>
          </p:cNvSpPr>
          <p:nvPr/>
        </p:nvSpPr>
        <p:spPr bwMode="auto">
          <a:xfrm>
            <a:off x="5776913" y="4589463"/>
            <a:ext cx="1643062" cy="298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租赁物交付与维护</a:t>
            </a:r>
          </a:p>
        </p:txBody>
      </p:sp>
      <p:sp>
        <p:nvSpPr>
          <p:cNvPr id="12315" name="Rectangle 23"/>
          <p:cNvSpPr>
            <a:spLocks noChangeArrowheads="1"/>
          </p:cNvSpPr>
          <p:nvPr/>
        </p:nvSpPr>
        <p:spPr bwMode="auto">
          <a:xfrm>
            <a:off x="2952750" y="6007100"/>
            <a:ext cx="1549400" cy="409575"/>
          </a:xfrm>
          <a:prstGeom prst="rect">
            <a:avLst/>
          </a:prstGeom>
          <a:gradFill rotWithShape="1">
            <a:gsLst>
              <a:gs pos="0">
                <a:srgbClr val="5E0076"/>
              </a:gs>
              <a:gs pos="100000">
                <a:srgbClr val="CC00FF"/>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chemeClr val="bg1"/>
                </a:solidFill>
                <a:latin typeface="Times New Roman" panose="02020603050405020304" pitchFamily="18" charset="0"/>
                <a:ea typeface="华文楷体" panose="02010600040101010101" pitchFamily="2" charset="-122"/>
              </a:rPr>
              <a:t>二手设备市场</a:t>
            </a:r>
          </a:p>
        </p:txBody>
      </p:sp>
      <p:sp>
        <p:nvSpPr>
          <p:cNvPr id="12316" name="Line 24"/>
          <p:cNvSpPr>
            <a:spLocks noChangeShapeType="1"/>
          </p:cNvSpPr>
          <p:nvPr/>
        </p:nvSpPr>
        <p:spPr bwMode="auto">
          <a:xfrm flipV="1">
            <a:off x="3313113" y="2871788"/>
            <a:ext cx="0" cy="373062"/>
          </a:xfrm>
          <a:prstGeom prst="line">
            <a:avLst/>
          </a:prstGeom>
          <a:noFill/>
          <a:ln w="38100" cap="flat" cmpd="sng">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cxnSp>
        <p:nvCxnSpPr>
          <p:cNvPr id="12317" name="AutoShape 25"/>
          <p:cNvCxnSpPr>
            <a:cxnSpLocks noChangeShapeType="1"/>
            <a:stCxn id="12316" idx="1"/>
            <a:endCxn id="12315" idx="1"/>
          </p:cNvCxnSpPr>
          <p:nvPr/>
        </p:nvCxnSpPr>
        <p:spPr bwMode="auto">
          <a:xfrm rot="16200000" flipH="1" flipV="1">
            <a:off x="1448594" y="4348956"/>
            <a:ext cx="3341688" cy="377825"/>
          </a:xfrm>
          <a:prstGeom prst="bentConnector4">
            <a:avLst>
              <a:gd name="adj1" fmla="val 278"/>
              <a:gd name="adj2" fmla="val 601231"/>
            </a:avLst>
          </a:prstGeom>
          <a:noFill/>
          <a:ln w="38100" cap="flat" cmpd="sng">
            <a:solidFill>
              <a:srgbClr val="CC33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318" name="AutoShape 26"/>
          <p:cNvCxnSpPr>
            <a:cxnSpLocks noChangeShapeType="1"/>
            <a:stCxn id="12315" idx="0"/>
            <a:endCxn id="12299" idx="2"/>
          </p:cNvCxnSpPr>
          <p:nvPr/>
        </p:nvCxnSpPr>
        <p:spPr bwMode="auto">
          <a:xfrm flipV="1">
            <a:off x="3727450" y="5553075"/>
            <a:ext cx="6350" cy="436563"/>
          </a:xfrm>
          <a:prstGeom prst="straightConnector1">
            <a:avLst/>
          </a:prstGeom>
          <a:noFill/>
          <a:ln w="25400" cap="flat" cmpd="sng">
            <a:solidFill>
              <a:srgbClr val="99CCFF"/>
            </a:solidFill>
            <a:prstDash val="dash"/>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2319" name="Text Box 27"/>
          <p:cNvSpPr txBox="1">
            <a:spLocks noChangeArrowheads="1"/>
          </p:cNvSpPr>
          <p:nvPr/>
        </p:nvSpPr>
        <p:spPr bwMode="auto">
          <a:xfrm>
            <a:off x="3760788" y="5634038"/>
            <a:ext cx="2389187"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latin typeface="宋体" panose="02010600030101010101" pitchFamily="2" charset="-122"/>
                <a:ea typeface="华文楷体" panose="02010600040101010101" pitchFamily="2" charset="-122"/>
              </a:rPr>
              <a:t>按约定退租、续租或留购</a:t>
            </a:r>
          </a:p>
        </p:txBody>
      </p:sp>
      <p:sp>
        <p:nvSpPr>
          <p:cNvPr id="12320" name="Text Box 28"/>
          <p:cNvSpPr txBox="1">
            <a:spLocks noChangeArrowheads="1"/>
          </p:cNvSpPr>
          <p:nvPr/>
        </p:nvSpPr>
        <p:spPr bwMode="auto">
          <a:xfrm>
            <a:off x="1260475" y="5872163"/>
            <a:ext cx="1441450" cy="303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400">
                <a:solidFill>
                  <a:srgbClr val="0000FF"/>
                </a:solidFill>
                <a:latin typeface="宋体" panose="02010600030101010101" pitchFamily="2" charset="-122"/>
                <a:ea typeface="华文楷体" panose="02010600040101010101" pitchFamily="2" charset="-122"/>
              </a:rPr>
              <a:t>租赁余值物处理</a:t>
            </a:r>
          </a:p>
        </p:txBody>
      </p:sp>
      <p:sp>
        <p:nvSpPr>
          <p:cNvPr id="12321" name="Rectangle 29"/>
          <p:cNvSpPr>
            <a:spLocks noChangeArrowheads="1"/>
          </p:cNvSpPr>
          <p:nvPr/>
        </p:nvSpPr>
        <p:spPr bwMode="auto">
          <a:xfrm>
            <a:off x="36513" y="1268413"/>
            <a:ext cx="9001125" cy="151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hlink"/>
                </a:solidFill>
                <a:latin typeface="华文楷体" panose="02010600040101010101" pitchFamily="2" charset="-122"/>
                <a:ea typeface="华文楷体" panose="02010600040101010101" pitchFamily="2" charset="-122"/>
              </a:rPr>
              <a:t>经营性租赁</a:t>
            </a:r>
            <a:r>
              <a:rPr lang="zh-CN" altLang="en-US" sz="1600">
                <a:latin typeface="华文楷体" panose="02010600040101010101" pitchFamily="2" charset="-122"/>
                <a:ea typeface="华文楷体" panose="02010600040101010101" pitchFamily="2" charset="-122"/>
              </a:rPr>
              <a:t>本不是交易，是一种会计用语，是留有余值风险的“传统租赁”和“融资租赁”交易的会计处理形式，是租赁会计规范反作用于租赁市场而发展起来的一种新型融资租赁业务，从而具备了交易的特点。其</a:t>
            </a:r>
            <a:r>
              <a:rPr lang="zh-CN" altLang="en-US" sz="1600">
                <a:solidFill>
                  <a:schemeClr val="hlink"/>
                </a:solidFill>
                <a:latin typeface="华文楷体" panose="02010600040101010101" pitchFamily="2" charset="-122"/>
                <a:ea typeface="华文楷体" panose="02010600040101010101" pitchFamily="2" charset="-122"/>
              </a:rPr>
              <a:t>本质特征</a:t>
            </a:r>
            <a:r>
              <a:rPr lang="zh-CN" altLang="en-US" sz="1600">
                <a:latin typeface="华文楷体" panose="02010600040101010101" pitchFamily="2" charset="-122"/>
                <a:ea typeface="华文楷体" panose="02010600040101010101" pitchFamily="2" charset="-122"/>
              </a:rPr>
              <a:t>是在租期结束时留有一定比例的余值（其折现值＞租赁物购买价的10%），并由出租人承担该余值处理风险，它的基本交易结构仍然包含“</a:t>
            </a:r>
            <a:r>
              <a:rPr lang="zh-CN" altLang="en-US" sz="1600">
                <a:solidFill>
                  <a:schemeClr val="hlink"/>
                </a:solidFill>
                <a:latin typeface="华文楷体" panose="02010600040101010101" pitchFamily="2" charset="-122"/>
                <a:ea typeface="华文楷体" panose="02010600040101010101" pitchFamily="2" charset="-122"/>
              </a:rPr>
              <a:t>一个标的物，两个合同，三方当事人</a:t>
            </a:r>
            <a:r>
              <a:rPr lang="zh-CN" altLang="en-US" sz="1600">
                <a:latin typeface="华文楷体" panose="02010600040101010101" pitchFamily="2" charset="-122"/>
                <a:ea typeface="华文楷体" panose="02010600040101010101" pitchFamily="2" charset="-122"/>
              </a:rPr>
              <a:t>”，具备简单融资租赁的全部法律特征，是融资租赁的高级形式，我们把它叫作“经营性租赁”（</a:t>
            </a:r>
            <a:r>
              <a:rPr lang="zh-CN" altLang="en-US" sz="1600">
                <a:solidFill>
                  <a:schemeClr val="hlink"/>
                </a:solidFill>
                <a:latin typeface="华文楷体" panose="02010600040101010101" pitchFamily="2" charset="-122"/>
                <a:ea typeface="华文楷体" panose="02010600040101010101" pitchFamily="2" charset="-122"/>
              </a:rPr>
              <a:t>混合租赁</a:t>
            </a:r>
            <a:r>
              <a:rPr lang="zh-CN" altLang="en-US" sz="1600">
                <a:latin typeface="华文楷体" panose="02010600040101010101" pitchFamily="2" charset="-122"/>
                <a:ea typeface="华文楷体" panose="02010600040101010101" pitchFamily="2" charset="-122"/>
              </a:rPr>
              <a:t>）。</a:t>
            </a:r>
            <a:endParaRPr lang="en-US" altLang="zh-CN" sz="1600">
              <a:latin typeface="华文楷体" panose="02010600040101010101" pitchFamily="2" charset="-122"/>
              <a:ea typeface="华文楷体" panose="0201060004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331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331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10</a:t>
            </a:r>
          </a:p>
        </p:txBody>
      </p:sp>
      <p:sp>
        <p:nvSpPr>
          <p:cNvPr id="1331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3319"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332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融资租赁的高级形式——经营性租赁（续）</a:t>
            </a:r>
          </a:p>
        </p:txBody>
      </p:sp>
      <p:grpSp>
        <p:nvGrpSpPr>
          <p:cNvPr id="13321" name="Group 9"/>
          <p:cNvGrpSpPr>
            <a:grpSpLocks/>
          </p:cNvGrpSpPr>
          <p:nvPr/>
        </p:nvGrpSpPr>
        <p:grpSpPr bwMode="auto">
          <a:xfrm>
            <a:off x="433388" y="1484313"/>
            <a:ext cx="8243887" cy="4948237"/>
            <a:chOff x="0" y="0"/>
            <a:chExt cx="12982" cy="7792"/>
          </a:xfrm>
        </p:grpSpPr>
        <p:sp>
          <p:nvSpPr>
            <p:cNvPr id="13322" name="AutoShape 2"/>
            <p:cNvSpPr>
              <a:spLocks noChangeArrowheads="1"/>
            </p:cNvSpPr>
            <p:nvPr/>
          </p:nvSpPr>
          <p:spPr bwMode="auto">
            <a:xfrm>
              <a:off x="0" y="0"/>
              <a:ext cx="12982" cy="7792"/>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13323" name="Rectangle 4"/>
            <p:cNvSpPr>
              <a:spLocks noChangeArrowheads="1"/>
            </p:cNvSpPr>
            <p:nvPr/>
          </p:nvSpPr>
          <p:spPr bwMode="auto">
            <a:xfrm>
              <a:off x="687" y="202"/>
              <a:ext cx="11653" cy="7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buSzPct val="100000"/>
                <a:buFont typeface="Wingdings" panose="05000000000000000000" pitchFamily="2" charset="2"/>
                <a:buChar char="Ø"/>
              </a:pPr>
              <a:r>
                <a:rPr lang="zh-CN" altLang="en-US">
                  <a:solidFill>
                    <a:srgbClr val="CC3300"/>
                  </a:solidFill>
                  <a:latin typeface="华文楷体" panose="02010600040101010101" pitchFamily="2" charset="-122"/>
                  <a:ea typeface="华文楷体" panose="02010600040101010101" pitchFamily="2" charset="-122"/>
                </a:rPr>
                <a:t>       </a:t>
              </a:r>
              <a:r>
                <a:rPr lang="zh-CN" altLang="en-US" sz="1600" u="sng">
                  <a:solidFill>
                    <a:srgbClr val="CC3300"/>
                  </a:solidFill>
                  <a:latin typeface="华文楷体" panose="02010600040101010101" pitchFamily="2" charset="-122"/>
                  <a:ea typeface="华文楷体" panose="02010600040101010101" pitchFamily="2" charset="-122"/>
                </a:rPr>
                <a:t>经营性租赁（</a:t>
              </a:r>
              <a:r>
                <a:rPr lang="en-US" altLang="zh-CN" sz="1600" u="sng">
                  <a:solidFill>
                    <a:srgbClr val="CC3300"/>
                  </a:solidFill>
                  <a:latin typeface="华文楷体" panose="02010600040101010101" pitchFamily="2" charset="-122"/>
                  <a:ea typeface="华文楷体" panose="02010600040101010101" pitchFamily="2" charset="-122"/>
                </a:rPr>
                <a:t>Operating Lease</a:t>
              </a:r>
              <a:r>
                <a:rPr lang="zh-CN" altLang="en-US" sz="1600">
                  <a:solidFill>
                    <a:srgbClr val="CC3300"/>
                  </a:solidFill>
                  <a:latin typeface="华文楷体" panose="02010600040101010101" pitchFamily="2" charset="-122"/>
                  <a:ea typeface="华文楷体" panose="02010600040101010101" pitchFamily="2" charset="-122"/>
                </a:rPr>
                <a:t>）法律含义</a:t>
              </a:r>
              <a:r>
                <a:rPr lang="en-US" altLang="zh-CN" sz="1600">
                  <a:solidFill>
                    <a:srgbClr val="000134"/>
                  </a:solidFill>
                  <a:latin typeface="华文楷体" panose="02010600040101010101" pitchFamily="2" charset="-122"/>
                  <a:ea typeface="华文楷体" panose="02010600040101010101" pitchFamily="2" charset="-122"/>
                </a:rPr>
                <a:t>——</a:t>
              </a:r>
              <a:r>
                <a:rPr lang="zh-CN" altLang="en-US" sz="1600">
                  <a:solidFill>
                    <a:srgbClr val="000134"/>
                  </a:solidFill>
                  <a:latin typeface="华文楷体" panose="02010600040101010101" pitchFamily="2" charset="-122"/>
                  <a:ea typeface="华文楷体" panose="02010600040101010101" pitchFamily="2" charset="-122"/>
                </a:rPr>
                <a:t>就是对出租人而言带有余值风险的非全额清偿的融资租赁。即出租人根据承租人对租赁资产和供货商的选择，取得了该资产并中长期（一年以上）地出租给该承租人使用时，通过在计算应付租金时预留余值（</a:t>
              </a:r>
              <a:r>
                <a:rPr lang="zh-CN" altLang="en-US" sz="1600">
                  <a:solidFill>
                    <a:srgbClr val="CC3300"/>
                  </a:solidFill>
                  <a:latin typeface="华文楷体" panose="02010600040101010101" pitchFamily="2" charset="-122"/>
                  <a:ea typeface="华文楷体" panose="02010600040101010101" pitchFamily="2" charset="-122"/>
                </a:rPr>
                <a:t>其折现值≥租赁物购买价的</a:t>
              </a:r>
              <a:r>
                <a:rPr lang="en-US" altLang="zh-CN" sz="1600">
                  <a:solidFill>
                    <a:srgbClr val="CC3300"/>
                  </a:solidFill>
                  <a:latin typeface="华文楷体" panose="02010600040101010101" pitchFamily="2" charset="-122"/>
                  <a:ea typeface="华文楷体" panose="02010600040101010101" pitchFamily="2" charset="-122"/>
                </a:rPr>
                <a:t>10%</a:t>
              </a:r>
              <a:r>
                <a:rPr lang="zh-CN" altLang="en-US" sz="1600">
                  <a:solidFill>
                    <a:srgbClr val="000134"/>
                  </a:solidFill>
                  <a:latin typeface="华文楷体" panose="02010600040101010101" pitchFamily="2" charset="-122"/>
                  <a:ea typeface="华文楷体" panose="02010600040101010101" pitchFamily="2" charset="-122"/>
                </a:rPr>
                <a:t>）的方式，使其从该承租人那里收回的租金，小于租赁投资额（一般为租赁物购买价）的一种租赁安排。在这种交易下，出租人更要通过对租赁余值的处理才有可能收回其全部租赁投资，所以经营性租赁又被认为是一类基于租赁资产余值处理的租赁融资产品。</a:t>
              </a:r>
            </a:p>
            <a:p>
              <a:pPr eaLnBrk="1" hangingPunct="1">
                <a:lnSpc>
                  <a:spcPct val="120000"/>
                </a:lnSpc>
              </a:pPr>
              <a:endParaRPr lang="zh-CN" altLang="en-US" sz="1600">
                <a:solidFill>
                  <a:srgbClr val="000134"/>
                </a:solidFill>
                <a:latin typeface="华文楷体" panose="02010600040101010101" pitchFamily="2" charset="-122"/>
                <a:ea typeface="华文楷体" panose="02010600040101010101" pitchFamily="2" charset="-122"/>
              </a:endParaRPr>
            </a:p>
            <a:p>
              <a:pPr eaLnBrk="1" hangingPunct="1">
                <a:lnSpc>
                  <a:spcPct val="120000"/>
                </a:lnSpc>
                <a:buClr>
                  <a:schemeClr val="accent2"/>
                </a:buClr>
                <a:buSzPct val="100000"/>
                <a:buFont typeface="Wingdings" panose="05000000000000000000" pitchFamily="2" charset="2"/>
                <a:buChar char="Ø"/>
              </a:pPr>
              <a:r>
                <a:rPr lang="zh-CN" altLang="en-US" sz="1600">
                  <a:latin typeface="华文楷体" panose="02010600040101010101" pitchFamily="2" charset="-122"/>
                  <a:ea typeface="华文楷体" panose="02010600040101010101" pitchFamily="2" charset="-122"/>
                </a:rPr>
                <a:t>         </a:t>
              </a:r>
              <a:r>
                <a:rPr lang="zh-CN" altLang="en-US" sz="1600" u="sng">
                  <a:solidFill>
                    <a:srgbClr val="CC3300"/>
                  </a:solidFill>
                  <a:latin typeface="华文楷体" panose="02010600040101010101" pitchFamily="2" charset="-122"/>
                  <a:ea typeface="华文楷体" panose="02010600040101010101" pitchFamily="2" charset="-122"/>
                </a:rPr>
                <a:t>经营性租赁的会计处理</a:t>
              </a:r>
              <a:r>
                <a:rPr lang="zh-CN" altLang="en-US" sz="1600">
                  <a:solidFill>
                    <a:srgbClr val="CC3300"/>
                  </a:solidFill>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根据会计准则里“最低租赁付款额”与“最低租赁收款额”的含义的不同及融资租赁的第四条判别标准，可以设计出一项既包含融资租赁会计特征，又包含经营租赁会计特征的融资租赁业务，取名为“经营性租赁”即“混合租赁”业务。对出租人而言在会计处理上是融资租赁，对承租人而言是经营租赁。——</a:t>
              </a:r>
              <a:r>
                <a:rPr lang="zh-CN" altLang="en-US" sz="1600">
                  <a:solidFill>
                    <a:srgbClr val="CC3300"/>
                  </a:solidFill>
                  <a:latin typeface="华文楷体" panose="02010600040101010101" pitchFamily="2" charset="-122"/>
                  <a:ea typeface="华文楷体" panose="02010600040101010101" pitchFamily="2" charset="-122"/>
                </a:rPr>
                <a:t>这是目前融资租赁实务中，承租人最需要的，也是发挥融资租赁表外融资独特功能的有别于银行信贷的差异化产品。</a:t>
              </a:r>
              <a:r>
                <a:rPr lang="zh-CN" altLang="en-US" sz="1600">
                  <a:latin typeface="华文楷体" panose="02010600040101010101" pitchFamily="2" charset="-122"/>
                  <a:ea typeface="华文楷体" panose="02010600040101010101" pitchFamily="2" charset="-122"/>
                </a:rPr>
                <a:t>我们将在后面的案例中加以说明。</a:t>
              </a:r>
              <a:endParaRPr lang="zh-CN" altLang="en-US" sz="1600">
                <a:solidFill>
                  <a:srgbClr val="000134"/>
                </a:solidFill>
                <a:latin typeface="华文楷体" panose="02010600040101010101" pitchFamily="2" charset="-122"/>
                <a:ea typeface="华文楷体" panose="02010600040101010101" pitchFamily="2" charset="-122"/>
              </a:endParaRPr>
            </a:p>
            <a:p>
              <a:pPr eaLnBrk="1" hangingPunct="1">
                <a:lnSpc>
                  <a:spcPct val="120000"/>
                </a:lnSpc>
              </a:pPr>
              <a:endParaRPr lang="en-US" altLang="zh-CN" sz="1600">
                <a:solidFill>
                  <a:srgbClr val="000134"/>
                </a:solidFill>
                <a:latin typeface="华文楷体" panose="02010600040101010101" pitchFamily="2" charset="-122"/>
                <a:ea typeface="华文楷体" panose="02010600040101010101" pitchFamily="2" charset="-122"/>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433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434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11</a:t>
            </a:r>
          </a:p>
        </p:txBody>
      </p:sp>
      <p:sp>
        <p:nvSpPr>
          <p:cNvPr id="1434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4343"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434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融资租赁的“一个标的物”</a:t>
            </a:r>
            <a:endParaRPr lang="zh-CN" altLang="en-US"/>
          </a:p>
        </p:txBody>
      </p:sp>
      <p:sp>
        <p:nvSpPr>
          <p:cNvPr id="14345" name="Rectangle 3"/>
          <p:cNvSpPr>
            <a:spLocks noGrp="1" noChangeArrowheads="1"/>
          </p:cNvSpPr>
          <p:nvPr/>
        </p:nvSpPr>
        <p:spPr bwMode="auto">
          <a:xfrm>
            <a:off x="355600" y="1651000"/>
            <a:ext cx="7953375" cy="3581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342900" indent="-342900" eaLnBrk="0" hangingPunct="0">
              <a:spcBef>
                <a:spcPct val="20000"/>
              </a:spcBef>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Char char="Ø"/>
            </a:pPr>
            <a:r>
              <a:rPr lang="zh-CN" altLang="en-US" sz="1600">
                <a:latin typeface="华文楷体" panose="02010600040101010101" pitchFamily="2" charset="-122"/>
                <a:ea typeface="华文楷体" panose="02010600040101010101" pitchFamily="2" charset="-122"/>
              </a:rPr>
              <a:t>融资租赁的一个标的物——即租赁物。其法律定义是物，包括动产与不动产（见《</a:t>
            </a:r>
            <a:r>
              <a:rPr lang="zh-CN" altLang="en-US" sz="1600">
                <a:latin typeface="华文楷体" panose="02010600040101010101" pitchFamily="2" charset="-122"/>
                <a:ea typeface="华文楷体" panose="02010600040101010101" pitchFamily="2" charset="-122"/>
                <a:hlinkClick r:id="rId4" action="ppaction://hlinkfile"/>
              </a:rPr>
              <a:t>物权法</a:t>
            </a:r>
            <a:r>
              <a:rPr lang="zh-CN" altLang="en-US" sz="1600">
                <a:latin typeface="华文楷体" panose="02010600040101010101" pitchFamily="2" charset="-122"/>
                <a:ea typeface="华文楷体" panose="02010600040101010101" pitchFamily="2" charset="-122"/>
              </a:rPr>
              <a:t>》）。在租赁期间，</a:t>
            </a:r>
            <a:r>
              <a:rPr lang="zh-CN" altLang="en-US" sz="1600">
                <a:solidFill>
                  <a:schemeClr val="hlink"/>
                </a:solidFill>
                <a:latin typeface="华文楷体" panose="02010600040101010101" pitchFamily="2" charset="-122"/>
                <a:ea typeface="华文楷体" panose="02010600040101010101" pitchFamily="2" charset="-122"/>
              </a:rPr>
              <a:t>承租人获得的是租赁物的占有权、使用权和收益权，概括为使用权。</a:t>
            </a:r>
          </a:p>
          <a:p>
            <a:pPr eaLnBrk="1" hangingPunct="1">
              <a:buFont typeface="Wingdings" panose="05000000000000000000" pitchFamily="2" charset="2"/>
              <a:buChar char="Ø"/>
            </a:pPr>
            <a:r>
              <a:rPr lang="zh-CN" altLang="en-US" sz="1600">
                <a:latin typeface="华文楷体" panose="02010600040101010101" pitchFamily="2" charset="-122"/>
                <a:ea typeface="华文楷体" panose="02010600040101010101" pitchFamily="2" charset="-122"/>
              </a:rPr>
              <a:t>中国银监会监管的</a:t>
            </a:r>
            <a:r>
              <a:rPr lang="zh-CN" altLang="en-US" sz="1600">
                <a:latin typeface="华文楷体" panose="02010600040101010101" pitchFamily="2" charset="-122"/>
                <a:ea typeface="华文楷体" panose="02010600040101010101" pitchFamily="2" charset="-122"/>
                <a:hlinkClick r:id="rId5" action="ppaction://hlinkfile"/>
              </a:rPr>
              <a:t>金融租赁公司管理办法</a:t>
            </a:r>
            <a:r>
              <a:rPr lang="zh-CN" altLang="en-US" sz="1600">
                <a:latin typeface="华文楷体" panose="02010600040101010101" pitchFamily="2" charset="-122"/>
                <a:ea typeface="华文楷体" panose="02010600040101010101" pitchFamily="2" charset="-122"/>
              </a:rPr>
              <a:t>中的租赁物为固定资产，这是一个财务会计用语。</a:t>
            </a:r>
            <a:r>
              <a:rPr lang="zh-CN" altLang="en-US" sz="1600">
                <a:solidFill>
                  <a:srgbClr val="CC3300"/>
                </a:solidFill>
                <a:latin typeface="华文楷体" panose="02010600040101010101" pitchFamily="2" charset="-122"/>
                <a:ea typeface="华文楷体" panose="02010600040101010101" pitchFamily="2" charset="-122"/>
              </a:rPr>
              <a:t>动产、不动产财务会计上都可核算为固定资产。</a:t>
            </a:r>
          </a:p>
          <a:p>
            <a:pPr eaLnBrk="1" hangingPunct="1">
              <a:buFont typeface="Wingdings" panose="05000000000000000000" pitchFamily="2" charset="2"/>
              <a:buChar char="Ø"/>
            </a:pPr>
            <a:r>
              <a:rPr lang="zh-CN" altLang="en-US" sz="1600">
                <a:latin typeface="华文楷体" panose="02010600040101010101" pitchFamily="2" charset="-122"/>
                <a:ea typeface="华文楷体" panose="02010600040101010101" pitchFamily="2" charset="-122"/>
              </a:rPr>
              <a:t>商务部或国家税务总局监管的外商投资租赁公司与内资融资租赁试点企业（正准备出台正式管理办法）的租赁物主要是指设备、交通工具、工程机械等动产。其所含的软件、无形资产不得超过租赁物总价值的50%。</a:t>
            </a:r>
          </a:p>
          <a:p>
            <a:pPr eaLnBrk="1" hangingPunct="1">
              <a:buFont typeface="Wingdings" panose="05000000000000000000" pitchFamily="2" charset="2"/>
              <a:buChar char="Ø"/>
            </a:pPr>
            <a:endParaRPr lang="zh-CN" altLang="en-US" sz="1600">
              <a:latin typeface="华文楷体" panose="02010600040101010101" pitchFamily="2" charset="-122"/>
              <a:ea typeface="华文楷体" panose="02010600040101010101" pitchFamily="2" charset="-122"/>
            </a:endParaRPr>
          </a:p>
          <a:p>
            <a:pPr eaLnBrk="1" hangingPunct="1">
              <a:buFont typeface="Wingdings" panose="05000000000000000000" pitchFamily="2" charset="2"/>
              <a:buChar char="ü"/>
            </a:pPr>
            <a:r>
              <a:rPr lang="zh-CN" altLang="en-US" sz="1600">
                <a:solidFill>
                  <a:srgbClr val="CC3300"/>
                </a:solidFill>
                <a:latin typeface="华文楷体" panose="02010600040101010101" pitchFamily="2" charset="-122"/>
                <a:ea typeface="华文楷体" panose="02010600040101010101" pitchFamily="2" charset="-122"/>
              </a:rPr>
              <a:t>问题：</a:t>
            </a:r>
          </a:p>
          <a:p>
            <a:pPr eaLnBrk="1" hangingPunct="1">
              <a:buFont typeface="Arial" panose="020B0604020202020204" pitchFamily="34" charset="0"/>
              <a:buNone/>
            </a:pPr>
            <a:r>
              <a:rPr lang="zh-CN" altLang="en-US" sz="1600">
                <a:latin typeface="华文楷体" panose="02010600040101010101" pitchFamily="2" charset="-122"/>
                <a:ea typeface="华文楷体" panose="02010600040101010101" pitchFamily="2" charset="-122"/>
              </a:rPr>
              <a:t>               (1)适宜于我国的融资租赁物的范畴？</a:t>
            </a:r>
          </a:p>
          <a:p>
            <a:pPr eaLnBrk="1" hangingPunct="1">
              <a:buFont typeface="Arial" panose="020B0604020202020204" pitchFamily="34" charset="0"/>
              <a:buNone/>
            </a:pPr>
            <a:r>
              <a:rPr lang="zh-CN" altLang="en-US" sz="1600">
                <a:latin typeface="华文楷体" panose="02010600040101010101" pitchFamily="2" charset="-122"/>
                <a:ea typeface="华文楷体" panose="02010600040101010101" pitchFamily="2" charset="-122"/>
              </a:rPr>
              <a:t>               (2)高速公路、</a:t>
            </a:r>
            <a:r>
              <a:rPr lang="zh-CN" altLang="en-US" sz="1600">
                <a:solidFill>
                  <a:schemeClr val="hlink"/>
                </a:solidFill>
                <a:latin typeface="华文楷体" panose="02010600040101010101" pitchFamily="2" charset="-122"/>
                <a:ea typeface="华文楷体" panose="02010600040101010101" pitchFamily="2" charset="-122"/>
              </a:rPr>
              <a:t>厂房</a:t>
            </a:r>
            <a:r>
              <a:rPr lang="zh-CN" altLang="en-US" sz="1600">
                <a:latin typeface="华文楷体" panose="02010600040101010101" pitchFamily="2" charset="-122"/>
                <a:ea typeface="华文楷体" panose="02010600040101010101" pitchFamily="2" charset="-122"/>
              </a:rPr>
              <a:t>、商业物业、大坝、桥梁等可以作为租赁物吗？</a:t>
            </a:r>
          </a:p>
          <a:p>
            <a:pPr eaLnBrk="1" hangingPunct="1"/>
            <a:endParaRPr lang="zh-CN" altLang="en-US" sz="2000">
              <a:latin typeface="华文楷体" panose="02010600040101010101" pitchFamily="2" charset="-122"/>
              <a:ea typeface="华文楷体" panose="0201060004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536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536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12</a:t>
            </a:r>
          </a:p>
        </p:txBody>
      </p:sp>
      <p:sp>
        <p:nvSpPr>
          <p:cNvPr id="1536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5367"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536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附：适宜于融资租赁的代表性行业及目标客户市场</a:t>
            </a:r>
          </a:p>
        </p:txBody>
      </p:sp>
      <p:graphicFrame>
        <p:nvGraphicFramePr>
          <p:cNvPr id="15369" name="Group 9"/>
          <p:cNvGraphicFramePr>
            <a:graphicFrameLocks noGrp="1"/>
          </p:cNvGraphicFramePr>
          <p:nvPr/>
        </p:nvGraphicFramePr>
        <p:xfrm>
          <a:off x="34925" y="1485900"/>
          <a:ext cx="9072563" cy="4479925"/>
        </p:xfrm>
        <a:graphic>
          <a:graphicData uri="http://schemas.openxmlformats.org/drawingml/2006/table">
            <a:tbl>
              <a:tblPr/>
              <a:tblGrid>
                <a:gridCol w="1787525">
                  <a:extLst>
                    <a:ext uri="{9D8B030D-6E8A-4147-A177-3AD203B41FA5}">
                      <a16:colId xmlns:a16="http://schemas.microsoft.com/office/drawing/2014/main" val="1330001246"/>
                    </a:ext>
                  </a:extLst>
                </a:gridCol>
                <a:gridCol w="7285038">
                  <a:extLst>
                    <a:ext uri="{9D8B030D-6E8A-4147-A177-3AD203B41FA5}">
                      <a16:colId xmlns:a16="http://schemas.microsoft.com/office/drawing/2014/main" val="413073571"/>
                    </a:ext>
                  </a:extLst>
                </a:gridCol>
              </a:tblGrid>
              <a:tr h="381000">
                <a:tc rowSpan="3">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6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资源能源类</a:t>
                      </a:r>
                    </a:p>
                  </a:txBody>
                  <a:tcPr marL="0" marR="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9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华文楷体" panose="02010600040101010101" pitchFamily="2" charset="-122"/>
                        </a:rPr>
                        <a:t>化石能源：石油、天然气、煤炭</a:t>
                      </a:r>
                    </a:p>
                  </a:txBody>
                  <a:tcPr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2902041208"/>
                  </a:ext>
                </a:extLst>
              </a:tr>
              <a:tr h="381000">
                <a:tc vMerge="1">
                  <a:txBody>
                    <a:bodyPr/>
                    <a:lstStyle/>
                    <a:p>
                      <a:endParaRPr lang="zh-CN" altLang="en-US"/>
                    </a:p>
                  </a:txBody>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华文楷体" panose="02010600040101010101" pitchFamily="2" charset="-122"/>
                        </a:rPr>
                        <a:t>金矿等开采设备</a:t>
                      </a:r>
                    </a:p>
                  </a:txBody>
                  <a:tcPr anchor="ctr" horzOverflow="overflow">
                    <a:lnL w="381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587222121"/>
                  </a:ext>
                </a:extLst>
              </a:tr>
              <a:tr h="615950">
                <a:tc vMerge="1">
                  <a:txBody>
                    <a:bodyPr/>
                    <a:lstStyle/>
                    <a:p>
                      <a:endParaRPr lang="zh-CN" altLang="en-US"/>
                    </a:p>
                  </a:txBody>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华文楷体" panose="02010600040101010101" pitchFamily="2" charset="-122"/>
                        </a:rPr>
                        <a:t>电力（包括电源及电网企业）：火电、水电、核电、风电、太阳能等发电企业；国家电网、南方电网等</a:t>
                      </a:r>
                    </a:p>
                  </a:txBody>
                  <a:tcPr anchor="ctr" horzOverflow="overflow">
                    <a:lnL w="381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2730765021"/>
                  </a:ext>
                </a:extLst>
              </a:tr>
              <a:tr h="1404938">
                <a:tc rowSpan="3">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600" b="0" i="0" u="none" strike="noStrike" cap="none" normalizeH="0" baseline="0" smtClean="0">
                          <a:ln>
                            <a:noFill/>
                          </a:ln>
                          <a:solidFill>
                            <a:schemeClr val="bg1"/>
                          </a:solidFill>
                          <a:effectLst/>
                          <a:latin typeface="Calibri" panose="020F0502020204030204" pitchFamily="34" charset="0"/>
                          <a:ea typeface="华文楷体" panose="02010600040101010101" pitchFamily="2" charset="-122"/>
                        </a:rPr>
                        <a:t>基础设施类</a:t>
                      </a:r>
                    </a:p>
                  </a:txBody>
                  <a:tcPr marL="0" marR="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9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交通类（航空、航运、轨道交通、高铁、高速公路）：1、航空市场的需求：干线与支线飞机、发动机、机场建设；2、航运市场需求：北煤南运、国油国运对船东、造船业、港口码头建设的需求；3、轨道交通市场：轻轨、地铁建设的资本金需求；4、高速公路市场：资本金的需求；5、高铁：资本金需求6、大桥（收费类）7、输水：南水北调工程</a:t>
                      </a:r>
                    </a:p>
                  </a:txBody>
                  <a:tcPr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2364156279"/>
                  </a:ext>
                </a:extLst>
              </a:tr>
              <a:tr h="420688">
                <a:tc vMerge="1">
                  <a:txBody>
                    <a:bodyPr/>
                    <a:lstStyle/>
                    <a:p>
                      <a:endParaRPr lang="zh-CN" altLang="en-US"/>
                    </a:p>
                  </a:txBody>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9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通信类：三大运营企业（移动、电信、联通等）、大型IT企业、邮政企业</a:t>
                      </a:r>
                    </a:p>
                  </a:txBody>
                  <a:tcPr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59429251"/>
                  </a:ext>
                </a:extLst>
              </a:tr>
              <a:tr h="420688">
                <a:tc vMerge="1">
                  <a:txBody>
                    <a:bodyPr/>
                    <a:lstStyle/>
                    <a:p>
                      <a:endParaRPr lang="zh-CN" altLang="en-US"/>
                    </a:p>
                  </a:txBody>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9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华文楷体" panose="02010600040101010101" pitchFamily="2" charset="-122"/>
                        </a:rPr>
                        <a:t>市政设施：自来水、天然气（使用）、污水处理、垃圾处理</a:t>
                      </a:r>
                    </a:p>
                  </a:txBody>
                  <a:tcPr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612933154"/>
                  </a:ext>
                </a:extLst>
              </a:tr>
              <a:tr h="38100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600" b="0" i="0" u="none" strike="noStrike" cap="none" normalizeH="0" baseline="0" smtClean="0">
                          <a:ln>
                            <a:noFill/>
                          </a:ln>
                          <a:solidFill>
                            <a:schemeClr val="bg1"/>
                          </a:solidFill>
                          <a:effectLst/>
                          <a:latin typeface="Calibri" panose="020F0502020204030204" pitchFamily="34" charset="0"/>
                          <a:ea typeface="华文楷体" panose="02010600040101010101" pitchFamily="2" charset="-122"/>
                        </a:rPr>
                        <a:t>装备制造业</a:t>
                      </a:r>
                    </a:p>
                  </a:txBody>
                  <a:tcPr marL="0" marR="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华文楷体" panose="02010600040101010101" pitchFamily="2" charset="-122"/>
                        </a:rPr>
                        <a:t>主要是从制造商角度考虑的对上述设备设施的直接促销租赁</a:t>
                      </a:r>
                    </a:p>
                  </a:txBody>
                  <a:tcPr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477848267"/>
                  </a:ext>
                </a:extLst>
              </a:tr>
              <a:tr h="4746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600" b="0" i="0" u="none" strike="noStrike" cap="none" normalizeH="0" baseline="0" smtClean="0">
                          <a:ln>
                            <a:noFill/>
                          </a:ln>
                          <a:solidFill>
                            <a:schemeClr val="bg1"/>
                          </a:solidFill>
                          <a:effectLst/>
                          <a:latin typeface="Calibri" panose="020F0502020204030204" pitchFamily="34" charset="0"/>
                          <a:ea typeface="华文楷体" panose="02010600040101010101" pitchFamily="2" charset="-122"/>
                        </a:rPr>
                        <a:t>其他特殊类</a:t>
                      </a:r>
                    </a:p>
                  </a:txBody>
                  <a:tcPr marL="0" marR="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9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华文楷体" panose="02010600040101010101" pitchFamily="2" charset="-122"/>
                        </a:rPr>
                        <a:t>钢铁、水泥、商业物业、工业与城镇化建设、新兴产业、现代农业、</a:t>
                      </a:r>
                      <a:r>
                        <a:rPr kumimoji="0" lang="zh-CN" altLang="en-US" sz="1400" b="0" i="0" u="none" strike="noStrike" cap="none" normalizeH="0" baseline="0" smtClean="0">
                          <a:ln>
                            <a:noFill/>
                          </a:ln>
                          <a:solidFill>
                            <a:srgbClr val="CC3300"/>
                          </a:solidFill>
                          <a:effectLst/>
                          <a:latin typeface="Calibri" panose="020F0502020204030204" pitchFamily="34" charset="0"/>
                          <a:ea typeface="华文楷体" panose="02010600040101010101" pitchFamily="2" charset="-122"/>
                        </a:rPr>
                        <a:t>中小企业发展、产融结合、平衡贸易顺差</a:t>
                      </a:r>
                    </a:p>
                  </a:txBody>
                  <a:tcPr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35739192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638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638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13</a:t>
            </a:r>
          </a:p>
        </p:txBody>
      </p:sp>
      <p:sp>
        <p:nvSpPr>
          <p:cNvPr id="1639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6391"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639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融资租赁的“两个合同”</a:t>
            </a:r>
            <a:endParaRPr lang="zh-CN" altLang="en-US"/>
          </a:p>
        </p:txBody>
      </p:sp>
      <p:sp>
        <p:nvSpPr>
          <p:cNvPr id="16393" name="Rectangle 3"/>
          <p:cNvSpPr>
            <a:spLocks noGrp="1" noChangeArrowheads="1"/>
          </p:cNvSpPr>
          <p:nvPr/>
        </p:nvSpPr>
        <p:spPr bwMode="auto">
          <a:xfrm>
            <a:off x="423863" y="1557338"/>
            <a:ext cx="8175625" cy="402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342900" indent="-342900" eaLnBrk="0" hangingPunct="0">
              <a:spcBef>
                <a:spcPct val="20000"/>
              </a:spcBef>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Char char="Ø"/>
            </a:pPr>
            <a:r>
              <a:rPr lang="zh-CN" altLang="en-US" sz="1800" b="1">
                <a:latin typeface="华文楷体" panose="02010600040101010101" pitchFamily="2" charset="-122"/>
                <a:ea typeface="华文楷体" panose="02010600040101010101" pitchFamily="2" charset="-122"/>
              </a:rPr>
              <a:t>融资租赁交易的两个合同是指：标的物“买卖合同”和“融资租赁合同”。</a:t>
            </a:r>
          </a:p>
          <a:p>
            <a:pPr eaLnBrk="1" hangingPunct="1"/>
            <a:endParaRPr lang="zh-CN" altLang="en-US" sz="1600" b="1">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400">
                <a:latin typeface="华文楷体" panose="02010600040101010101" pitchFamily="2" charset="-122"/>
                <a:ea typeface="华文楷体" panose="02010600040101010101" pitchFamily="2" charset="-122"/>
              </a:rPr>
              <a:t>1、签署“买卖合同”交易是取得租赁物的一种主要形式。</a:t>
            </a:r>
          </a:p>
          <a:p>
            <a:pPr lvl="1" eaLnBrk="1" hangingPunct="1">
              <a:buFont typeface="Wingdings" panose="05000000000000000000" pitchFamily="2" charset="2"/>
              <a:buNone/>
            </a:pPr>
            <a:r>
              <a:rPr lang="zh-CN" altLang="en-US" sz="1400">
                <a:solidFill>
                  <a:srgbClr val="FF3300"/>
                </a:solidFill>
                <a:latin typeface="华文楷体" panose="02010600040101010101" pitchFamily="2" charset="-122"/>
                <a:ea typeface="华文楷体" panose="02010600040101010101" pitchFamily="2" charset="-122"/>
                <a:sym typeface="Arial" panose="020B0604020202020204" pitchFamily="34" charset="0"/>
              </a:rPr>
              <a:t>      </a:t>
            </a:r>
            <a:r>
              <a:rPr lang="zh-CN" altLang="en-US" sz="1400">
                <a:solidFill>
                  <a:schemeClr val="hlink"/>
                </a:solidFill>
                <a:latin typeface="华文楷体" panose="02010600040101010101" pitchFamily="2" charset="-122"/>
                <a:ea typeface="华文楷体" panose="02010600040101010101" pitchFamily="2" charset="-122"/>
                <a:sym typeface="Arial" panose="020B0604020202020204" pitchFamily="34" charset="0"/>
              </a:rPr>
              <a:t> “买卖</a:t>
            </a:r>
            <a:r>
              <a:rPr lang="zh-CN" altLang="en-US" sz="1400">
                <a:solidFill>
                  <a:schemeClr val="hlink"/>
                </a:solidFill>
                <a:latin typeface="华文楷体" panose="02010600040101010101" pitchFamily="2" charset="-122"/>
                <a:ea typeface="华文楷体" panose="02010600040101010101" pitchFamily="2" charset="-122"/>
              </a:rPr>
              <a:t>合同”的交易对象是实物资产即“租赁物”（动产或不动产）。</a:t>
            </a:r>
          </a:p>
          <a:p>
            <a:pPr eaLnBrk="1" hangingPunct="1"/>
            <a:endParaRPr lang="zh-CN" altLang="en-US" sz="1600">
              <a:solidFill>
                <a:srgbClr val="FF3300"/>
              </a:solidFill>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400">
                <a:latin typeface="华文楷体" panose="02010600040101010101" pitchFamily="2" charset="-122"/>
                <a:ea typeface="华文楷体" panose="02010600040101010101" pitchFamily="2" charset="-122"/>
              </a:rPr>
              <a:t>2、</a:t>
            </a:r>
            <a:r>
              <a:rPr lang="zh-CN" altLang="en-US" sz="1400">
                <a:solidFill>
                  <a:schemeClr val="hlink"/>
                </a:solidFill>
                <a:latin typeface="华文楷体" panose="02010600040101010101" pitchFamily="2" charset="-122"/>
                <a:ea typeface="华文楷体" panose="02010600040101010101" pitchFamily="2" charset="-122"/>
              </a:rPr>
              <a:t>融资租赁合同的交易对象是租赁物的“三项权能”即租赁物的“占有权、使用权和收益权——统称为使用权”。</a:t>
            </a:r>
            <a:r>
              <a:rPr lang="zh-CN" altLang="en-US" sz="1400">
                <a:latin typeface="华文楷体" panose="02010600040101010101" pitchFamily="2" charset="-122"/>
                <a:ea typeface="华文楷体" panose="02010600040101010101" pitchFamily="2" charset="-122"/>
              </a:rPr>
              <a:t>这里的“融资租赁合同”不可以简称“租赁合同”，即便是口头或书面上称为“租赁合同”，但其内涵与合同法13章的“租赁合同”内涵完全不一样。</a:t>
            </a:r>
          </a:p>
          <a:p>
            <a:pPr eaLnBrk="1" hangingPunct="1"/>
            <a:endParaRPr lang="zh-CN" altLang="en-US" sz="1600">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400">
                <a:latin typeface="华文楷体" panose="02010600040101010101" pitchFamily="2" charset="-122"/>
                <a:ea typeface="华文楷体" panose="02010600040101010101" pitchFamily="2" charset="-122"/>
              </a:rPr>
              <a:t>3、注意“租赁”与“融资租赁”的区别。</a:t>
            </a:r>
          </a:p>
          <a:p>
            <a:pPr eaLnBrk="1" hangingPunct="1"/>
            <a:endParaRPr lang="zh-CN" altLang="en-US" sz="1600">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400">
                <a:latin typeface="华文楷体" panose="02010600040101010101" pitchFamily="2" charset="-122"/>
                <a:ea typeface="华文楷体" panose="02010600040101010101" pitchFamily="2" charset="-122"/>
              </a:rPr>
              <a:t>4、法律上没有“经营租赁合同”这个说法。</a:t>
            </a:r>
          </a:p>
          <a:p>
            <a:pPr eaLnBrk="1" hangingPunct="1"/>
            <a:endParaRPr lang="zh-CN" altLang="en-US" sz="1600">
              <a:latin typeface="华文楷体" panose="02010600040101010101" pitchFamily="2" charset="-122"/>
              <a:ea typeface="华文楷体" panose="02010600040101010101" pitchFamily="2" charset="-122"/>
            </a:endParaRPr>
          </a:p>
          <a:p>
            <a:pPr eaLnBrk="1" hangingPunct="1">
              <a:buClr>
                <a:schemeClr val="accent2"/>
              </a:buClr>
              <a:buFont typeface="Wingdings" panose="05000000000000000000" pitchFamily="2" charset="2"/>
              <a:buChar char="n"/>
            </a:pPr>
            <a:r>
              <a:rPr lang="zh-CN" altLang="en-US" sz="2000" b="1">
                <a:latin typeface="华文楷体" panose="02010600040101010101" pitchFamily="2" charset="-122"/>
                <a:ea typeface="华文楷体" panose="02010600040101010101" pitchFamily="2" charset="-122"/>
              </a:rPr>
              <a:t> </a:t>
            </a:r>
            <a:r>
              <a:rPr lang="zh-CN" altLang="en-US" sz="2000" b="1">
                <a:solidFill>
                  <a:srgbClr val="CC3300"/>
                </a:solidFill>
                <a:latin typeface="华文楷体" panose="02010600040101010101" pitchFamily="2" charset="-122"/>
                <a:ea typeface="华文楷体" panose="02010600040101010101" pitchFamily="2" charset="-122"/>
              </a:rPr>
              <a:t>注意：经营性租赁的合同如何签订？</a:t>
            </a:r>
            <a:r>
              <a:rPr lang="zh-CN" altLang="en-US">
                <a:latin typeface="华文楷体" panose="02010600040101010101" pitchFamily="2" charset="-122"/>
                <a:ea typeface="华文楷体" panose="02010600040101010101" pitchFamily="2" charset="-122"/>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741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741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14</a:t>
            </a:r>
          </a:p>
        </p:txBody>
      </p:sp>
      <p:sp>
        <p:nvSpPr>
          <p:cNvPr id="1741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7415"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741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融资租赁的“三方当事人”</a:t>
            </a:r>
            <a:endParaRPr lang="zh-CN" altLang="en-US"/>
          </a:p>
        </p:txBody>
      </p:sp>
      <p:sp>
        <p:nvSpPr>
          <p:cNvPr id="17417" name="Rectangle 3"/>
          <p:cNvSpPr>
            <a:spLocks noGrp="1" noChangeArrowheads="1"/>
          </p:cNvSpPr>
          <p:nvPr/>
        </p:nvSpPr>
        <p:spPr bwMode="auto">
          <a:xfrm>
            <a:off x="439738" y="1774825"/>
            <a:ext cx="7667625" cy="3232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342900" indent="-342900" eaLnBrk="0" hangingPunct="0">
              <a:spcBef>
                <a:spcPct val="20000"/>
              </a:spcBef>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Char char="Ø"/>
            </a:pPr>
            <a:r>
              <a:rPr lang="zh-CN" altLang="en-US" sz="1800" b="1">
                <a:solidFill>
                  <a:schemeClr val="hlink"/>
                </a:solidFill>
                <a:latin typeface="华文楷体" panose="02010600040101010101" pitchFamily="2" charset="-122"/>
                <a:ea typeface="华文楷体" panose="02010600040101010101" pitchFamily="2" charset="-122"/>
              </a:rPr>
              <a:t>融资租赁的三方当事人一般是是指：承租人、出租人、供货人。</a:t>
            </a:r>
          </a:p>
          <a:p>
            <a:pPr eaLnBrk="1" hangingPunct="1"/>
            <a:endParaRPr lang="zh-CN" altLang="en-US" sz="1800" b="1">
              <a:solidFill>
                <a:schemeClr val="hlink"/>
              </a:solidFill>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600" b="1">
                <a:solidFill>
                  <a:schemeClr val="hlink"/>
                </a:solidFill>
                <a:latin typeface="华文楷体" panose="02010600040101010101" pitchFamily="2" charset="-122"/>
                <a:ea typeface="华文楷体" panose="02010600040101010101" pitchFamily="2" charset="-122"/>
              </a:rPr>
              <a:t>1、承租人：</a:t>
            </a:r>
          </a:p>
          <a:p>
            <a:pPr eaLnBrk="1" hangingPunct="1">
              <a:buFont typeface="Wingdings" panose="05000000000000000000" pitchFamily="2" charset="2"/>
              <a:buNone/>
            </a:pPr>
            <a:r>
              <a:rPr lang="zh-CN" altLang="en-US" sz="1600">
                <a:latin typeface="华文楷体" panose="02010600040101010101" pitchFamily="2" charset="-122"/>
                <a:ea typeface="华文楷体" panose="02010600040101010101" pitchFamily="2" charset="-122"/>
              </a:rPr>
              <a:t>                                什么样的人可以作为承租人？</a:t>
            </a:r>
          </a:p>
          <a:p>
            <a:pPr eaLnBrk="1" hangingPunct="1">
              <a:buFont typeface="Arial" panose="020B0604020202020204" pitchFamily="34" charset="0"/>
              <a:buNone/>
            </a:pPr>
            <a:r>
              <a:rPr lang="zh-CN" altLang="en-US" sz="1600">
                <a:latin typeface="华文楷体" panose="02010600040101010101" pitchFamily="2" charset="-122"/>
                <a:ea typeface="华文楷体" panose="02010600040101010101" pitchFamily="2" charset="-122"/>
              </a:rPr>
              <a:t>                                私人可以作为承租人吗？</a:t>
            </a:r>
          </a:p>
          <a:p>
            <a:pPr eaLnBrk="1" hangingPunct="1"/>
            <a:endParaRPr lang="zh-CN" altLang="en-US" sz="1600">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600" b="1">
                <a:solidFill>
                  <a:schemeClr val="hlink"/>
                </a:solidFill>
                <a:latin typeface="华文楷体" panose="02010600040101010101" pitchFamily="2" charset="-122"/>
                <a:ea typeface="华文楷体" panose="02010600040101010101" pitchFamily="2" charset="-122"/>
                <a:sym typeface="Arial" panose="020B0604020202020204" pitchFamily="34" charset="0"/>
              </a:rPr>
              <a:t>2、出租人：</a:t>
            </a:r>
          </a:p>
          <a:p>
            <a:pPr eaLnBrk="1" hangingPunct="1">
              <a:buFont typeface="Arial" panose="020B0604020202020204" pitchFamily="34" charset="0"/>
              <a:buNone/>
            </a:pPr>
            <a:r>
              <a:rPr lang="zh-CN" altLang="en-US" sz="1600">
                <a:latin typeface="华文楷体" panose="02010600040101010101" pitchFamily="2" charset="-122"/>
                <a:ea typeface="华文楷体" panose="02010600040101010101" pitchFamily="2" charset="-122"/>
              </a:rPr>
              <a:t>                                出租人范围的规定</a:t>
            </a:r>
          </a:p>
          <a:p>
            <a:pPr eaLnBrk="1" hangingPunct="1"/>
            <a:endParaRPr lang="zh-CN" altLang="en-US" sz="1600">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600" b="1">
                <a:solidFill>
                  <a:schemeClr val="hlink"/>
                </a:solidFill>
                <a:latin typeface="华文楷体" panose="02010600040101010101" pitchFamily="2" charset="-122"/>
                <a:ea typeface="华文楷体" panose="02010600040101010101" pitchFamily="2" charset="-122"/>
                <a:sym typeface="Arial" panose="020B0604020202020204" pitchFamily="34" charset="0"/>
              </a:rPr>
              <a:t>3、供货人：</a:t>
            </a:r>
          </a:p>
          <a:p>
            <a:pPr eaLnBrk="1" hangingPunct="1">
              <a:buFont typeface="Wingdings" panose="05000000000000000000" pitchFamily="2" charset="2"/>
              <a:buNone/>
            </a:pPr>
            <a:r>
              <a:rPr lang="zh-CN" altLang="en-US" sz="1600">
                <a:latin typeface="华文楷体" panose="02010600040101010101" pitchFamily="2" charset="-122"/>
                <a:ea typeface="华文楷体" panose="02010600040101010101" pitchFamily="2" charset="-122"/>
              </a:rPr>
              <a:t>                                制造商或经销商、物主（回租）、租赁公司等</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843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843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15</a:t>
            </a:r>
          </a:p>
        </p:txBody>
      </p:sp>
      <p:sp>
        <p:nvSpPr>
          <p:cNvPr id="1843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8439"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844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融资租赁的“四大支柱”</a:t>
            </a:r>
            <a:endParaRPr lang="zh-CN" altLang="en-US"/>
          </a:p>
        </p:txBody>
      </p:sp>
      <p:sp>
        <p:nvSpPr>
          <p:cNvPr id="18441" name="Rectangle 3"/>
          <p:cNvSpPr>
            <a:spLocks noGrp="1" noChangeArrowheads="1"/>
          </p:cNvSpPr>
          <p:nvPr/>
        </p:nvSpPr>
        <p:spPr bwMode="auto">
          <a:xfrm>
            <a:off x="252413" y="1339850"/>
            <a:ext cx="8785225" cy="5149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342900" indent="-342900" eaLnBrk="0" hangingPunct="0">
              <a:spcBef>
                <a:spcPct val="20000"/>
              </a:spcBef>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Char char="Ø"/>
            </a:pPr>
            <a:r>
              <a:rPr lang="zh-CN" altLang="en-US" sz="2000" b="1">
                <a:latin typeface="华文楷体" panose="02010600040101010101" pitchFamily="2" charset="-122"/>
                <a:ea typeface="华文楷体" panose="02010600040101010101" pitchFamily="2" charset="-122"/>
              </a:rPr>
              <a:t>1、法律（私法—交易法与物权法）</a:t>
            </a:r>
            <a:endParaRPr lang="zh-CN" altLang="en-US" sz="2000">
              <a:latin typeface="华文楷体" panose="02010600040101010101" pitchFamily="2" charset="-122"/>
              <a:ea typeface="华文楷体" panose="02010600040101010101" pitchFamily="2" charset="-122"/>
            </a:endParaRPr>
          </a:p>
          <a:p>
            <a:pPr lvl="1" eaLnBrk="1" hangingPunct="1">
              <a:buFont typeface="Wingdings" panose="05000000000000000000" pitchFamily="2" charset="2"/>
              <a:buChar char="ü"/>
            </a:pPr>
            <a:r>
              <a:rPr lang="zh-CN" altLang="en-US" sz="1800">
                <a:solidFill>
                  <a:schemeClr val="hlink"/>
                </a:solidFill>
                <a:latin typeface="华文楷体" panose="02010600040101010101" pitchFamily="2" charset="-122"/>
                <a:ea typeface="华文楷体" panose="02010600040101010101" pitchFamily="2" charset="-122"/>
              </a:rPr>
              <a:t>合同法、物权法、司法解释</a:t>
            </a:r>
            <a:endParaRPr lang="zh-CN" altLang="en-US" sz="1800">
              <a:solidFill>
                <a:schemeClr val="hlink"/>
              </a:solidFill>
              <a:latin typeface="华文楷体" panose="02010600040101010101" pitchFamily="2" charset="-122"/>
              <a:ea typeface="华文楷体" panose="02010600040101010101" pitchFamily="2" charset="-122"/>
              <a:hlinkClick r:id="rId4" action="ppaction://hlinkfile"/>
            </a:endParaRPr>
          </a:p>
          <a:p>
            <a:pPr eaLnBrk="1" hangingPunct="1">
              <a:buFont typeface="Arial" panose="020B0604020202020204" pitchFamily="34" charset="0"/>
              <a:buNone/>
            </a:pPr>
            <a:endParaRPr lang="zh-CN" altLang="en-US" sz="2000">
              <a:latin typeface="华文楷体" panose="02010600040101010101" pitchFamily="2" charset="-122"/>
              <a:ea typeface="华文楷体" panose="02010600040101010101" pitchFamily="2" charset="-122"/>
            </a:endParaRPr>
          </a:p>
          <a:p>
            <a:pPr eaLnBrk="1" hangingPunct="1">
              <a:buFont typeface="Wingdings" panose="05000000000000000000" pitchFamily="2" charset="2"/>
              <a:buChar char="Ø"/>
            </a:pPr>
            <a:r>
              <a:rPr lang="zh-CN" altLang="en-US" sz="2000" b="1">
                <a:latin typeface="华文楷体" panose="02010600040101010101" pitchFamily="2" charset="-122"/>
                <a:ea typeface="华文楷体" panose="02010600040101010101" pitchFamily="2" charset="-122"/>
              </a:rPr>
              <a:t>2、监管</a:t>
            </a:r>
          </a:p>
          <a:p>
            <a:pPr lvl="1" eaLnBrk="1" hangingPunct="1">
              <a:buFont typeface="Wingdings" panose="05000000000000000000" pitchFamily="2" charset="2"/>
              <a:buChar char="ü"/>
            </a:pPr>
            <a:r>
              <a:rPr lang="zh-CN" altLang="en-US" sz="1800">
                <a:latin typeface="华文楷体" panose="02010600040101010101" pitchFamily="2" charset="-122"/>
                <a:ea typeface="华文楷体" panose="02010600040101010101" pitchFamily="2" charset="-122"/>
              </a:rPr>
              <a:t>金融租赁公司由银监会负责</a:t>
            </a:r>
          </a:p>
          <a:p>
            <a:pPr lvl="1" eaLnBrk="1" hangingPunct="1">
              <a:buFont typeface="Wingdings" panose="05000000000000000000" pitchFamily="2" charset="2"/>
              <a:buChar char="ü"/>
            </a:pPr>
            <a:r>
              <a:rPr lang="zh-CN" altLang="en-US" sz="1800">
                <a:latin typeface="华文楷体" panose="02010600040101010101" pitchFamily="2" charset="-122"/>
                <a:ea typeface="华文楷体" panose="02010600040101010101" pitchFamily="2" charset="-122"/>
              </a:rPr>
              <a:t>外商投资租赁公司由商务部外资司负责</a:t>
            </a:r>
          </a:p>
          <a:p>
            <a:pPr lvl="1" eaLnBrk="1" hangingPunct="1">
              <a:buFont typeface="Wingdings" panose="05000000000000000000" pitchFamily="2" charset="2"/>
              <a:buChar char="ü"/>
            </a:pPr>
            <a:r>
              <a:rPr lang="zh-CN" altLang="en-US" sz="1800">
                <a:latin typeface="华文楷体" panose="02010600040101010101" pitchFamily="2" charset="-122"/>
                <a:ea typeface="华文楷体" panose="02010600040101010101" pitchFamily="2" charset="-122"/>
              </a:rPr>
              <a:t>内资融资租赁公司由商务部市场体系建设司与国家税务总局负责</a:t>
            </a:r>
          </a:p>
          <a:p>
            <a:pPr eaLnBrk="1" hangingPunct="1"/>
            <a:endParaRPr lang="zh-CN" altLang="en-US" sz="2000">
              <a:latin typeface="华文楷体" panose="02010600040101010101" pitchFamily="2" charset="-122"/>
              <a:ea typeface="华文楷体" panose="02010600040101010101" pitchFamily="2" charset="-122"/>
            </a:endParaRPr>
          </a:p>
          <a:p>
            <a:pPr eaLnBrk="1" hangingPunct="1">
              <a:buFont typeface="Wingdings" panose="05000000000000000000" pitchFamily="2" charset="2"/>
              <a:buChar char="Ø"/>
            </a:pPr>
            <a:r>
              <a:rPr lang="zh-CN" altLang="en-US" sz="2000" b="1">
                <a:latin typeface="华文楷体" panose="02010600040101010101" pitchFamily="2" charset="-122"/>
                <a:ea typeface="华文楷体" panose="02010600040101010101" pitchFamily="2" charset="-122"/>
              </a:rPr>
              <a:t>3、会计准则</a:t>
            </a:r>
          </a:p>
          <a:p>
            <a:pPr lvl="1" eaLnBrk="1" hangingPunct="1">
              <a:buFont typeface="Wingdings" panose="05000000000000000000" pitchFamily="2" charset="2"/>
              <a:buChar char="ü"/>
            </a:pPr>
            <a:r>
              <a:rPr lang="zh-CN" altLang="en-US" sz="1800">
                <a:latin typeface="华文楷体" panose="02010600040101010101" pitchFamily="2" charset="-122"/>
                <a:ea typeface="华文楷体" panose="02010600040101010101" pitchFamily="2" charset="-122"/>
              </a:rPr>
              <a:t>在会计上按表内处理（融资租赁）或按表外处理（经营租赁）</a:t>
            </a:r>
          </a:p>
          <a:p>
            <a:pPr eaLnBrk="1" hangingPunct="1"/>
            <a:endParaRPr lang="zh-CN" altLang="en-US" sz="1800">
              <a:latin typeface="华文楷体" panose="02010600040101010101" pitchFamily="2" charset="-122"/>
              <a:ea typeface="华文楷体" panose="02010600040101010101" pitchFamily="2" charset="-122"/>
            </a:endParaRPr>
          </a:p>
          <a:p>
            <a:pPr eaLnBrk="1" hangingPunct="1">
              <a:buFont typeface="Wingdings" panose="05000000000000000000" pitchFamily="2" charset="2"/>
              <a:buChar char="Ø"/>
            </a:pPr>
            <a:r>
              <a:rPr lang="zh-CN" altLang="en-US" sz="2000" b="1">
                <a:latin typeface="华文楷体" panose="02010600040101010101" pitchFamily="2" charset="-122"/>
                <a:ea typeface="华文楷体" panose="02010600040101010101" pitchFamily="2" charset="-122"/>
              </a:rPr>
              <a:t>4、税收政策</a:t>
            </a:r>
          </a:p>
          <a:p>
            <a:pPr lvl="1" eaLnBrk="1" hangingPunct="1">
              <a:buFont typeface="Wingdings" panose="05000000000000000000" pitchFamily="2" charset="2"/>
              <a:buChar char="ü"/>
            </a:pPr>
            <a:r>
              <a:rPr lang="zh-CN" altLang="en-US" sz="1700">
                <a:latin typeface="华文楷体" panose="02010600040101010101" pitchFamily="2" charset="-122"/>
                <a:ea typeface="华文楷体" panose="02010600040101010101" pitchFamily="2" charset="-122"/>
              </a:rPr>
              <a:t>主要涉及</a:t>
            </a:r>
            <a:r>
              <a:rPr lang="zh-CN" altLang="en-US" sz="1700">
                <a:solidFill>
                  <a:srgbClr val="CC3300"/>
                </a:solidFill>
                <a:latin typeface="华文楷体" panose="02010600040101010101" pitchFamily="2" charset="-122"/>
                <a:ea typeface="华文楷体" panose="02010600040101010101" pitchFamily="2" charset="-122"/>
              </a:rPr>
              <a:t>增值税</a:t>
            </a:r>
            <a:r>
              <a:rPr lang="zh-CN" altLang="en-US" sz="1700">
                <a:latin typeface="华文楷体" panose="02010600040101010101" pitchFamily="2" charset="-122"/>
                <a:ea typeface="华文楷体" panose="02010600040101010101" pitchFamily="2" charset="-122"/>
              </a:rPr>
              <a:t>、营业税、印花税、关税、所得税等</a:t>
            </a:r>
          </a:p>
          <a:p>
            <a:pPr lvl="1" eaLnBrk="1" hangingPunct="1">
              <a:buFont typeface="Wingdings" panose="05000000000000000000" pitchFamily="2" charset="2"/>
              <a:buNone/>
            </a:pPr>
            <a:endParaRPr lang="zh-CN" altLang="en-US" sz="2000">
              <a:latin typeface="华文楷体" panose="02010600040101010101" pitchFamily="2" charset="-122"/>
              <a:ea typeface="华文楷体" panose="02010600040101010101" pitchFamily="2" charset="-122"/>
            </a:endParaRPr>
          </a:p>
          <a:p>
            <a:pPr eaLnBrk="1" hangingPunct="1">
              <a:buFont typeface="Wingdings" panose="05000000000000000000" pitchFamily="2" charset="2"/>
              <a:buChar char="n"/>
            </a:pPr>
            <a:r>
              <a:rPr lang="zh-CN" altLang="en-US" sz="2000" b="1">
                <a:latin typeface="华文楷体" panose="02010600040101010101" pitchFamily="2" charset="-122"/>
                <a:ea typeface="华文楷体" panose="02010600040101010101" pitchFamily="2" charset="-122"/>
              </a:rPr>
              <a:t>注意：</a:t>
            </a:r>
            <a:r>
              <a:rPr lang="zh-CN" altLang="en-US" sz="2000">
                <a:solidFill>
                  <a:schemeClr val="hlink"/>
                </a:solidFill>
                <a:latin typeface="华文楷体" panose="02010600040101010101" pitchFamily="2" charset="-122"/>
                <a:ea typeface="华文楷体" panose="02010600040101010101" pitchFamily="2" charset="-122"/>
              </a:rPr>
              <a:t>密切关注 四大支柱的发展变化，这是业务模式创新必须考虑的</a:t>
            </a:r>
            <a:r>
              <a:rPr lang="zh-CN" altLang="en-US" sz="2000">
                <a:solidFill>
                  <a:schemeClr val="hlink"/>
                </a:solidFill>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945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1946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a:t>
            </a:r>
            <a:r>
              <a:rPr lang="zh-CN" altLang="en-US" sz="800">
                <a:solidFill>
                  <a:schemeClr val="hlink"/>
                </a:solidFill>
                <a:latin typeface="Times New Roman" panose="02020603050405020304" pitchFamily="18" charset="0"/>
                <a:ea typeface="华文楷体" panose="02010600040101010101" pitchFamily="2" charset="-122"/>
              </a:rPr>
              <a:t>16</a:t>
            </a:r>
          </a:p>
        </p:txBody>
      </p:sp>
      <p:sp>
        <p:nvSpPr>
          <p:cNvPr id="1946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19463"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1946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融资租赁的“四大支柱”之法律交易制度</a:t>
            </a:r>
            <a:endParaRPr lang="zh-CN" altLang="en-US"/>
          </a:p>
        </p:txBody>
      </p:sp>
      <p:sp>
        <p:nvSpPr>
          <p:cNvPr id="19465" name="AutoShape 2"/>
          <p:cNvSpPr>
            <a:spLocks noChangeArrowheads="1"/>
          </p:cNvSpPr>
          <p:nvPr/>
        </p:nvSpPr>
        <p:spPr bwMode="auto">
          <a:xfrm>
            <a:off x="4849813" y="3265488"/>
            <a:ext cx="3902075" cy="3262312"/>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19466" name="Text Box 3"/>
          <p:cNvSpPr txBox="1">
            <a:spLocks noChangeArrowheads="1"/>
          </p:cNvSpPr>
          <p:nvPr/>
        </p:nvSpPr>
        <p:spPr bwMode="auto">
          <a:xfrm>
            <a:off x="5026025" y="3263900"/>
            <a:ext cx="3641725" cy="3289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rgbClr val="FF3300"/>
                </a:solidFill>
                <a:latin typeface="华文楷体" panose="02010600040101010101" pitchFamily="2" charset="-122"/>
                <a:ea typeface="华文楷体" panose="02010600040101010101" pitchFamily="2" charset="-122"/>
              </a:rPr>
              <a:t>注意：</a:t>
            </a:r>
            <a:r>
              <a:rPr lang="zh-CN" altLang="en-US" sz="1400">
                <a:solidFill>
                  <a:srgbClr val="000134"/>
                </a:solidFill>
                <a:latin typeface="华文楷体" panose="02010600040101010101" pitchFamily="2" charset="-122"/>
                <a:ea typeface="华文楷体" panose="02010600040101010101" pitchFamily="2" charset="-122"/>
              </a:rPr>
              <a:t>在法律中只有并列的“租赁（即传统租赁）合同”和“融资租赁合同”，而没有“经营性租赁合同”。“经营租赁”本是会计用语，是租赁市场的一种会计处理方式，但由于日益发展的市场要求，会计制度规范中留有余值风险的“经营租赁”核算方式反作用于租赁市场实践，产生了一种新的融资租赁业态，即拥有简单融资租赁全部法律特征的“经营性租赁”（为了将法律形式与会计语言稍加区别，谈及法律业务模式时，称之为“经营性租赁”；谈及会计处理时，称之为“经营租赁”）</a:t>
            </a:r>
          </a:p>
          <a:p>
            <a:pPr>
              <a:buFont typeface="Arial" panose="020B0604020202020204" pitchFamily="34" charset="0"/>
              <a:buChar char="•"/>
            </a:pPr>
            <a:r>
              <a:rPr lang="zh-CN" altLang="en-US" sz="1400">
                <a:solidFill>
                  <a:srgbClr val="FF3300"/>
                </a:solidFill>
                <a:latin typeface="华文楷体" panose="02010600040101010101" pitchFamily="2" charset="-122"/>
                <a:ea typeface="华文楷体" panose="02010600040101010101" pitchFamily="2" charset="-122"/>
              </a:rPr>
              <a:t>经营性租赁”业务应由“融资租赁合同”进行规范</a:t>
            </a:r>
            <a:r>
              <a:rPr lang="zh-CN" altLang="en-US" sz="1400">
                <a:solidFill>
                  <a:srgbClr val="FFCC00"/>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rPr>
              <a:t>与简单融资租赁的区别，就在于要约定好余值处置关系。</a:t>
            </a:r>
            <a:endParaRPr lang="en-US" altLang="zh-CN" sz="1400">
              <a:solidFill>
                <a:srgbClr val="000134"/>
              </a:solidFill>
              <a:latin typeface="华文楷体" panose="02010600040101010101" pitchFamily="2" charset="-122"/>
              <a:ea typeface="华文楷体" panose="02010600040101010101" pitchFamily="2" charset="-122"/>
            </a:endParaRPr>
          </a:p>
        </p:txBody>
      </p:sp>
      <p:sp>
        <p:nvSpPr>
          <p:cNvPr id="19467" name="AutoShape 5"/>
          <p:cNvSpPr>
            <a:spLocks noChangeArrowheads="1"/>
          </p:cNvSpPr>
          <p:nvPr/>
        </p:nvSpPr>
        <p:spPr bwMode="auto">
          <a:xfrm>
            <a:off x="447675" y="3211513"/>
            <a:ext cx="2592388" cy="3211512"/>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19468" name="Text Box 6"/>
          <p:cNvSpPr txBox="1">
            <a:spLocks noChangeArrowheads="1"/>
          </p:cNvSpPr>
          <p:nvPr/>
        </p:nvSpPr>
        <p:spPr bwMode="auto">
          <a:xfrm>
            <a:off x="522288" y="3360738"/>
            <a:ext cx="2493962" cy="2862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Char char="•"/>
            </a:pPr>
            <a:r>
              <a:rPr lang="zh-CN" altLang="en-US" sz="1400">
                <a:solidFill>
                  <a:srgbClr val="000134"/>
                </a:solidFill>
                <a:latin typeface="华文楷体" panose="02010600040101010101" pitchFamily="2" charset="-122"/>
                <a:ea typeface="华文楷体" panose="02010600040101010101" pitchFamily="2" charset="-122"/>
              </a:rPr>
              <a:t>主要有</a:t>
            </a:r>
            <a:r>
              <a:rPr lang="en-US" altLang="zh-CN" sz="1400">
                <a:solidFill>
                  <a:srgbClr val="000134"/>
                </a:solidFill>
                <a:latin typeface="华文楷体" panose="02010600040101010101" pitchFamily="2" charset="-122"/>
                <a:ea typeface="华文楷体" panose="02010600040101010101" pitchFamily="2" charset="-122"/>
              </a:rPr>
              <a:t>1999</a:t>
            </a:r>
            <a:r>
              <a:rPr lang="zh-CN" altLang="en-US" sz="1400">
                <a:solidFill>
                  <a:srgbClr val="000134"/>
                </a:solidFill>
                <a:latin typeface="华文楷体" panose="02010600040101010101" pitchFamily="2" charset="-122"/>
                <a:ea typeface="华文楷体" panose="02010600040101010101" pitchFamily="2" charset="-122"/>
              </a:rPr>
              <a:t>年</a:t>
            </a:r>
            <a:r>
              <a:rPr lang="en-US" altLang="zh-CN" sz="1400">
                <a:solidFill>
                  <a:srgbClr val="000134"/>
                </a:solidFill>
                <a:latin typeface="华文楷体" panose="02010600040101010101" pitchFamily="2" charset="-122"/>
                <a:ea typeface="华文楷体" panose="02010600040101010101" pitchFamily="2" charset="-122"/>
              </a:rPr>
              <a:t>10</a:t>
            </a:r>
            <a:r>
              <a:rPr lang="zh-CN" altLang="en-US" sz="1400">
                <a:solidFill>
                  <a:srgbClr val="000134"/>
                </a:solidFill>
                <a:latin typeface="华文楷体" panose="02010600040101010101" pitchFamily="2" charset="-122"/>
                <a:ea typeface="华文楷体" panose="02010600040101010101" pitchFamily="2" charset="-122"/>
              </a:rPr>
              <a:t>月</a:t>
            </a:r>
            <a:r>
              <a:rPr lang="en-US" altLang="zh-CN" sz="1400">
                <a:solidFill>
                  <a:srgbClr val="000134"/>
                </a:solidFill>
                <a:latin typeface="华文楷体" panose="02010600040101010101" pitchFamily="2" charset="-122"/>
                <a:ea typeface="华文楷体" panose="02010600040101010101" pitchFamily="2" charset="-122"/>
              </a:rPr>
              <a:t>1</a:t>
            </a:r>
            <a:r>
              <a:rPr lang="zh-CN" altLang="en-US" sz="1400">
                <a:solidFill>
                  <a:srgbClr val="000134"/>
                </a:solidFill>
                <a:latin typeface="华文楷体" panose="02010600040101010101" pitchFamily="2" charset="-122"/>
                <a:ea typeface="华文楷体" panose="02010600040101010101" pitchFamily="2" charset="-122"/>
              </a:rPr>
              <a:t>日生效的</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rPr>
              <a:t>中国合同法</a:t>
            </a:r>
            <a:r>
              <a:rPr lang="en-US" altLang="zh-CN" sz="1400">
                <a:solidFill>
                  <a:srgbClr val="000134"/>
                </a:solidFill>
                <a:latin typeface="华文楷体" panose="02010600040101010101" pitchFamily="2" charset="-122"/>
                <a:ea typeface="华文楷体" panose="02010600040101010101" pitchFamily="2" charset="-122"/>
              </a:rPr>
              <a:t>· </a:t>
            </a:r>
            <a:r>
              <a:rPr lang="zh-CN" altLang="en-US" sz="1400" u="sng">
                <a:solidFill>
                  <a:srgbClr val="000134"/>
                </a:solidFill>
                <a:latin typeface="华文楷体" panose="02010600040101010101" pitchFamily="2" charset="-122"/>
                <a:ea typeface="华文楷体" panose="02010600040101010101" pitchFamily="2" charset="-122"/>
                <a:hlinkClick r:id="rId4" action="ppaction://hlinkfile"/>
              </a:rPr>
              <a:t>第</a:t>
            </a:r>
            <a:r>
              <a:rPr lang="en-US" altLang="zh-CN" sz="1400" u="sng">
                <a:solidFill>
                  <a:srgbClr val="000134"/>
                </a:solidFill>
                <a:latin typeface="华文楷体" panose="02010600040101010101" pitchFamily="2" charset="-122"/>
                <a:ea typeface="华文楷体" panose="02010600040101010101" pitchFamily="2" charset="-122"/>
                <a:hlinkClick r:id="rId4" action="ppaction://hlinkfile"/>
              </a:rPr>
              <a:t>13</a:t>
            </a:r>
            <a:r>
              <a:rPr lang="zh-CN" altLang="en-US" sz="1400" u="sng">
                <a:solidFill>
                  <a:srgbClr val="000134"/>
                </a:solidFill>
                <a:latin typeface="华文楷体" panose="02010600040101010101" pitchFamily="2" charset="-122"/>
                <a:ea typeface="华文楷体" panose="02010600040101010101" pitchFamily="2" charset="-122"/>
                <a:hlinkClick r:id="rId4" action="ppaction://hlinkfile"/>
              </a:rPr>
              <a:t>章租赁合同</a:t>
            </a:r>
            <a:r>
              <a:rPr lang="zh-CN" altLang="en-US" sz="1400">
                <a:solidFill>
                  <a:srgbClr val="000134"/>
                </a:solidFill>
                <a:latin typeface="华文楷体" panose="02010600040101010101" pitchFamily="2" charset="-122"/>
                <a:ea typeface="华文楷体" panose="02010600040101010101" pitchFamily="2" charset="-122"/>
              </a:rPr>
              <a:t>和</a:t>
            </a:r>
            <a:r>
              <a:rPr lang="zh-CN" altLang="en-US" sz="1400" u="sng">
                <a:solidFill>
                  <a:srgbClr val="000134"/>
                </a:solidFill>
                <a:latin typeface="华文楷体" panose="02010600040101010101" pitchFamily="2" charset="-122"/>
                <a:ea typeface="华文楷体" panose="02010600040101010101" pitchFamily="2" charset="-122"/>
                <a:hlinkClick r:id="rId4" action="ppaction://hlinkfile"/>
              </a:rPr>
              <a:t>第</a:t>
            </a:r>
            <a:r>
              <a:rPr lang="en-US" altLang="zh-CN" sz="1400" u="sng">
                <a:solidFill>
                  <a:srgbClr val="000134"/>
                </a:solidFill>
                <a:latin typeface="华文楷体" panose="02010600040101010101" pitchFamily="2" charset="-122"/>
                <a:ea typeface="华文楷体" panose="02010600040101010101" pitchFamily="2" charset="-122"/>
                <a:hlinkClick r:id="rId4" action="ppaction://hlinkfile"/>
              </a:rPr>
              <a:t>14</a:t>
            </a:r>
            <a:r>
              <a:rPr lang="zh-CN" altLang="en-US" sz="1400" u="sng">
                <a:solidFill>
                  <a:srgbClr val="000134"/>
                </a:solidFill>
                <a:latin typeface="华文楷体" panose="02010600040101010101" pitchFamily="2" charset="-122"/>
                <a:ea typeface="华文楷体" panose="02010600040101010101" pitchFamily="2" charset="-122"/>
                <a:hlinkClick r:id="rId4" action="ppaction://hlinkfile"/>
              </a:rPr>
              <a:t>章融资租赁合同</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rPr>
              <a:t>及其</a:t>
            </a:r>
            <a:r>
              <a:rPr lang="zh-CN" altLang="en-US" sz="1400">
                <a:solidFill>
                  <a:srgbClr val="000134"/>
                </a:solidFill>
                <a:latin typeface="华文楷体" panose="02010600040101010101" pitchFamily="2" charset="-122"/>
                <a:ea typeface="华文楷体" panose="02010600040101010101" pitchFamily="2" charset="-122"/>
                <a:hlinkClick r:id="rId5" action="ppaction://hlinkfile"/>
              </a:rPr>
              <a:t>司法解释</a:t>
            </a:r>
            <a:r>
              <a:rPr lang="zh-CN" altLang="en-US"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hlinkClick r:id="rId6" action="ppaction://hlinkfile"/>
              </a:rPr>
              <a:t>拟新的</a:t>
            </a:r>
            <a:r>
              <a:rPr lang="zh-CN" altLang="en-US" sz="1400">
                <a:solidFill>
                  <a:srgbClr val="000134"/>
                </a:solidFill>
                <a:latin typeface="华文楷体" panose="02010600040101010101" pitchFamily="2" charset="-122"/>
                <a:ea typeface="华文楷体" panose="02010600040101010101" pitchFamily="2" charset="-122"/>
              </a:rPr>
              <a:t>）；</a:t>
            </a:r>
          </a:p>
          <a:p>
            <a:pPr>
              <a:buFont typeface="Arial" panose="020B0604020202020204" pitchFamily="34" charset="0"/>
              <a:buChar char="•"/>
            </a:pPr>
            <a:r>
              <a:rPr lang="en-US" altLang="zh-CN" sz="1400">
                <a:solidFill>
                  <a:srgbClr val="000134"/>
                </a:solidFill>
                <a:latin typeface="华文楷体" panose="02010600040101010101" pitchFamily="2" charset="-122"/>
                <a:ea typeface="华文楷体" panose="02010600040101010101" pitchFamily="2" charset="-122"/>
              </a:rPr>
              <a:t>2007</a:t>
            </a:r>
            <a:r>
              <a:rPr lang="zh-CN" altLang="en-US" sz="1400">
                <a:solidFill>
                  <a:srgbClr val="000134"/>
                </a:solidFill>
                <a:latin typeface="华文楷体" panose="02010600040101010101" pitchFamily="2" charset="-122"/>
                <a:ea typeface="华文楷体" panose="02010600040101010101" pitchFamily="2" charset="-122"/>
              </a:rPr>
              <a:t>年</a:t>
            </a:r>
            <a:r>
              <a:rPr lang="en-US" altLang="zh-CN" sz="1400">
                <a:solidFill>
                  <a:srgbClr val="000134"/>
                </a:solidFill>
                <a:latin typeface="华文楷体" panose="02010600040101010101" pitchFamily="2" charset="-122"/>
                <a:ea typeface="华文楷体" panose="02010600040101010101" pitchFamily="2" charset="-122"/>
              </a:rPr>
              <a:t>10</a:t>
            </a:r>
            <a:r>
              <a:rPr lang="zh-CN" altLang="en-US" sz="1400">
                <a:solidFill>
                  <a:srgbClr val="000134"/>
                </a:solidFill>
                <a:latin typeface="华文楷体" panose="02010600040101010101" pitchFamily="2" charset="-122"/>
                <a:ea typeface="华文楷体" panose="02010600040101010101" pitchFamily="2" charset="-122"/>
              </a:rPr>
              <a:t>月</a:t>
            </a:r>
            <a:r>
              <a:rPr lang="en-US" altLang="zh-CN" sz="1400">
                <a:solidFill>
                  <a:srgbClr val="000134"/>
                </a:solidFill>
                <a:latin typeface="华文楷体" panose="02010600040101010101" pitchFamily="2" charset="-122"/>
                <a:ea typeface="华文楷体" panose="02010600040101010101" pitchFamily="2" charset="-122"/>
              </a:rPr>
              <a:t>1</a:t>
            </a:r>
            <a:r>
              <a:rPr lang="zh-CN" altLang="en-US" sz="1400">
                <a:solidFill>
                  <a:srgbClr val="000134"/>
                </a:solidFill>
                <a:latin typeface="华文楷体" panose="02010600040101010101" pitchFamily="2" charset="-122"/>
                <a:ea typeface="华文楷体" panose="02010600040101010101" pitchFamily="2" charset="-122"/>
              </a:rPr>
              <a:t>日生效的</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hlinkClick r:id="rId7" action="ppaction://hlinkfile"/>
              </a:rPr>
              <a:t>物权法</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rPr>
              <a:t>；</a:t>
            </a:r>
          </a:p>
          <a:p>
            <a:pPr>
              <a:buFont typeface="Arial" panose="020B0604020202020204" pitchFamily="34" charset="0"/>
              <a:buChar char="•"/>
            </a:pPr>
            <a:r>
              <a:rPr lang="zh-CN" altLang="en-US" sz="1400">
                <a:solidFill>
                  <a:srgbClr val="000134"/>
                </a:solidFill>
                <a:latin typeface="华文楷体" panose="02010600040101010101" pitchFamily="2" charset="-122"/>
                <a:ea typeface="华文楷体" panose="02010600040101010101" pitchFamily="2" charset="-122"/>
              </a:rPr>
              <a:t>最高人民法院审判委员会</a:t>
            </a:r>
            <a:r>
              <a:rPr lang="en-US" altLang="zh-CN" sz="1400">
                <a:solidFill>
                  <a:srgbClr val="000134"/>
                </a:solidFill>
                <a:latin typeface="华文楷体" panose="02010600040101010101" pitchFamily="2" charset="-122"/>
                <a:ea typeface="华文楷体" panose="02010600040101010101" pitchFamily="2" charset="-122"/>
              </a:rPr>
              <a:t>〔1996〕</a:t>
            </a:r>
            <a:r>
              <a:rPr lang="zh-CN" altLang="en-US" sz="1400">
                <a:solidFill>
                  <a:srgbClr val="000134"/>
                </a:solidFill>
                <a:latin typeface="华文楷体" panose="02010600040101010101" pitchFamily="2" charset="-122"/>
                <a:ea typeface="华文楷体" panose="02010600040101010101" pitchFamily="2" charset="-122"/>
              </a:rPr>
              <a:t>第７９３次会议讨论通过的</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hlinkClick r:id="rId8" action="ppaction://hlinkfile"/>
              </a:rPr>
              <a:t>最高人民法院关于审理融资租赁合同纠纷案件若干问题的规定</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rPr>
              <a:t>等；</a:t>
            </a:r>
          </a:p>
          <a:p>
            <a:pPr>
              <a:buFont typeface="Arial" panose="020B0604020202020204" pitchFamily="34" charset="0"/>
              <a:buChar char="•"/>
            </a:pPr>
            <a:r>
              <a:rPr lang="zh-CN" altLang="en-US" sz="1400">
                <a:solidFill>
                  <a:srgbClr val="000134"/>
                </a:solidFill>
                <a:latin typeface="华文楷体" panose="02010600040101010101" pitchFamily="2" charset="-122"/>
                <a:ea typeface="华文楷体" panose="02010600040101010101" pitchFamily="2" charset="-122"/>
              </a:rPr>
              <a:t>以及我国</a:t>
            </a:r>
            <a:r>
              <a:rPr lang="en-US" altLang="zh-CN" sz="1400">
                <a:solidFill>
                  <a:srgbClr val="000134"/>
                </a:solidFill>
                <a:latin typeface="华文楷体" panose="02010600040101010101" pitchFamily="2" charset="-122"/>
                <a:ea typeface="华文楷体" panose="02010600040101010101" pitchFamily="2" charset="-122"/>
              </a:rPr>
              <a:t>2004</a:t>
            </a:r>
            <a:r>
              <a:rPr lang="zh-CN" altLang="en-US" sz="1400">
                <a:solidFill>
                  <a:srgbClr val="000134"/>
                </a:solidFill>
                <a:latin typeface="华文楷体" panose="02010600040101010101" pitchFamily="2" charset="-122"/>
                <a:ea typeface="华文楷体" panose="02010600040101010101" pitchFamily="2" charset="-122"/>
              </a:rPr>
              <a:t>年春天开始起草的</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hlinkClick r:id="rId9" action="ppaction://hlinkfile"/>
              </a:rPr>
              <a:t>融资租赁法</a:t>
            </a:r>
            <a:r>
              <a:rPr lang="en-US" altLang="zh-CN" sz="1400">
                <a:solidFill>
                  <a:srgbClr val="000134"/>
                </a:solidFill>
                <a:latin typeface="华文楷体" panose="02010600040101010101" pitchFamily="2" charset="-122"/>
                <a:ea typeface="华文楷体" panose="02010600040101010101" pitchFamily="2" charset="-122"/>
              </a:rPr>
              <a:t>》</a:t>
            </a:r>
            <a:r>
              <a:rPr lang="zh-CN" altLang="en-US" sz="1400">
                <a:solidFill>
                  <a:srgbClr val="000134"/>
                </a:solidFill>
                <a:latin typeface="华文楷体" panose="02010600040101010101" pitchFamily="2" charset="-122"/>
                <a:ea typeface="华文楷体" panose="02010600040101010101" pitchFamily="2" charset="-122"/>
              </a:rPr>
              <a:t>专门法。 </a:t>
            </a:r>
            <a:endParaRPr lang="en-US" altLang="zh-CN" sz="1400">
              <a:solidFill>
                <a:srgbClr val="000134"/>
              </a:solidFill>
              <a:latin typeface="华文楷体" panose="02010600040101010101" pitchFamily="2" charset="-122"/>
              <a:ea typeface="华文楷体" panose="02010600040101010101" pitchFamily="2" charset="-122"/>
            </a:endParaRPr>
          </a:p>
        </p:txBody>
      </p:sp>
      <p:sp>
        <p:nvSpPr>
          <p:cNvPr id="19469" name="AutoShape 9"/>
          <p:cNvSpPr>
            <a:spLocks noChangeAspect="1" noChangeArrowheads="1" noTextEdit="1"/>
          </p:cNvSpPr>
          <p:nvPr/>
        </p:nvSpPr>
        <p:spPr bwMode="auto">
          <a:xfrm flipH="1">
            <a:off x="4324350" y="3113088"/>
            <a:ext cx="890588" cy="1220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nvGrpSpPr>
          <p:cNvPr id="19470" name="Group 14"/>
          <p:cNvGrpSpPr>
            <a:grpSpLocks/>
          </p:cNvGrpSpPr>
          <p:nvPr/>
        </p:nvGrpSpPr>
        <p:grpSpPr bwMode="auto">
          <a:xfrm>
            <a:off x="2436813" y="1344613"/>
            <a:ext cx="2940050" cy="1570037"/>
            <a:chOff x="0" y="0"/>
            <a:chExt cx="1889" cy="1009"/>
          </a:xfrm>
        </p:grpSpPr>
        <p:grpSp>
          <p:nvGrpSpPr>
            <p:cNvPr id="19471" name="Group 15"/>
            <p:cNvGrpSpPr>
              <a:grpSpLocks/>
            </p:cNvGrpSpPr>
            <p:nvPr/>
          </p:nvGrpSpPr>
          <p:grpSpPr bwMode="auto">
            <a:xfrm>
              <a:off x="0" y="90"/>
              <a:ext cx="1889" cy="919"/>
              <a:chOff x="0" y="0"/>
              <a:chExt cx="1926" cy="937"/>
            </a:xfrm>
          </p:grpSpPr>
          <p:sp>
            <p:nvSpPr>
              <p:cNvPr id="19472" name="Oval 13"/>
              <p:cNvSpPr>
                <a:spLocks noChangeArrowheads="1"/>
              </p:cNvSpPr>
              <p:nvPr/>
            </p:nvSpPr>
            <p:spPr bwMode="auto">
              <a:xfrm>
                <a:off x="21" y="30"/>
                <a:ext cx="1905" cy="907"/>
              </a:xfrm>
              <a:prstGeom prst="ellipse">
                <a:avLst/>
              </a:prstGeom>
              <a:gradFill rotWithShape="1">
                <a:gsLst>
                  <a:gs pos="0">
                    <a:schemeClr val="hlink"/>
                  </a:gs>
                  <a:gs pos="100000">
                    <a:srgbClr val="003263"/>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9473" name="Oval 14"/>
              <p:cNvSpPr>
                <a:spLocks noChangeArrowheads="1"/>
              </p:cNvSpPr>
              <p:nvPr/>
            </p:nvSpPr>
            <p:spPr bwMode="auto">
              <a:xfrm>
                <a:off x="0" y="0"/>
                <a:ext cx="1905" cy="907"/>
              </a:xfrm>
              <a:prstGeom prst="ellipse">
                <a:avLst/>
              </a:prstGeom>
              <a:gradFill rotWithShape="1">
                <a:gsLst>
                  <a:gs pos="0">
                    <a:srgbClr val="8EBBE8"/>
                  </a:gs>
                  <a:gs pos="100000">
                    <a:schemeClr val="hlink"/>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19474" name="Oval 15"/>
            <p:cNvSpPr>
              <a:spLocks noChangeArrowheads="1"/>
            </p:cNvSpPr>
            <p:nvPr/>
          </p:nvSpPr>
          <p:spPr bwMode="auto">
            <a:xfrm>
              <a:off x="89" y="0"/>
              <a:ext cx="1691" cy="845"/>
            </a:xfrm>
            <a:prstGeom prst="ellipse">
              <a:avLst/>
            </a:prstGeom>
            <a:gradFill rotWithShape="1">
              <a:gsLst>
                <a:gs pos="0">
                  <a:srgbClr val="5C6874"/>
                </a:gs>
                <a:gs pos="100000">
                  <a:schemeClr val="accent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9475" name="Oval 16"/>
            <p:cNvSpPr>
              <a:spLocks noChangeArrowheads="1"/>
            </p:cNvSpPr>
            <p:nvPr/>
          </p:nvSpPr>
          <p:spPr bwMode="auto">
            <a:xfrm>
              <a:off x="111" y="5"/>
              <a:ext cx="1650" cy="824"/>
            </a:xfrm>
            <a:prstGeom prst="ellipse">
              <a:avLst/>
            </a:prstGeom>
            <a:gradFill rotWithShape="1">
              <a:gsLst>
                <a:gs pos="0">
                  <a:schemeClr val="accent1">
                    <a:alpha val="0"/>
                  </a:schemeClr>
                </a:gs>
                <a:gs pos="100000">
                  <a:srgbClr val="EBF4FE"/>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9476" name="Oval 17"/>
            <p:cNvSpPr>
              <a:spLocks noChangeArrowheads="1"/>
            </p:cNvSpPr>
            <p:nvPr/>
          </p:nvSpPr>
          <p:spPr bwMode="auto">
            <a:xfrm>
              <a:off x="128" y="13"/>
              <a:ext cx="1570" cy="770"/>
            </a:xfrm>
            <a:prstGeom prst="ellipse">
              <a:avLst/>
            </a:prstGeom>
            <a:gradFill rotWithShape="1">
              <a:gsLst>
                <a:gs pos="0">
                  <a:srgbClr val="9EB1C7"/>
                </a:gs>
                <a:gs pos="100000">
                  <a:schemeClr val="accent1">
                    <a:alpha val="48000"/>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19477" name="Oval 18"/>
            <p:cNvSpPr>
              <a:spLocks noChangeArrowheads="1"/>
            </p:cNvSpPr>
            <p:nvPr/>
          </p:nvSpPr>
          <p:spPr bwMode="auto">
            <a:xfrm>
              <a:off x="211" y="30"/>
              <a:ext cx="1382" cy="624"/>
            </a:xfrm>
            <a:prstGeom prst="ellipse">
              <a:avLst/>
            </a:prstGeom>
            <a:gradFill rotWithShape="1">
              <a:gsLst>
                <a:gs pos="0">
                  <a:srgbClr val="FFFFFF"/>
                </a:gs>
                <a:gs pos="100000">
                  <a:schemeClr val="accent1">
                    <a:alpha val="37999"/>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19478" name="Text Box 19"/>
          <p:cNvSpPr txBox="1">
            <a:spLocks noChangeArrowheads="1"/>
          </p:cNvSpPr>
          <p:nvPr/>
        </p:nvSpPr>
        <p:spPr bwMode="auto">
          <a:xfrm>
            <a:off x="3297238" y="1655763"/>
            <a:ext cx="1120775" cy="500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700">
                <a:solidFill>
                  <a:srgbClr val="FF3300"/>
                </a:solidFill>
                <a:latin typeface="华文楷体" panose="02010600040101010101" pitchFamily="2" charset="-122"/>
                <a:ea typeface="华文楷体" panose="02010600040101010101" pitchFamily="2" charset="-122"/>
              </a:rPr>
              <a:t>法 律</a:t>
            </a:r>
          </a:p>
        </p:txBody>
      </p:sp>
      <p:sp>
        <p:nvSpPr>
          <p:cNvPr id="19479" name="Rectangle 20"/>
          <p:cNvSpPr>
            <a:spLocks noChangeArrowheads="1"/>
          </p:cNvSpPr>
          <p:nvPr/>
        </p:nvSpPr>
        <p:spPr bwMode="auto">
          <a:xfrm>
            <a:off x="5365750" y="1463675"/>
            <a:ext cx="3454400" cy="1460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F3300"/>
                </a:solidFill>
                <a:latin typeface="华文楷体" panose="02010600040101010101" pitchFamily="2" charset="-122"/>
                <a:ea typeface="华文楷体" panose="02010600040101010101" pitchFamily="2" charset="-122"/>
              </a:rPr>
              <a:t>法律中只有并列的“租赁（即传统租赁）合同”和“融资租赁合同”，而没有“经营性租赁合同”。经营性租赁业务应由“融资租赁合同”进行规范。</a:t>
            </a:r>
          </a:p>
        </p:txBody>
      </p:sp>
      <p:sp>
        <p:nvSpPr>
          <p:cNvPr id="19480" name="Line 27"/>
          <p:cNvSpPr>
            <a:spLocks noChangeShapeType="1"/>
          </p:cNvSpPr>
          <p:nvPr/>
        </p:nvSpPr>
        <p:spPr bwMode="auto">
          <a:xfrm>
            <a:off x="4089400" y="3032125"/>
            <a:ext cx="444500" cy="342900"/>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
        <p:nvSpPr>
          <p:cNvPr id="19481" name="Line 28"/>
          <p:cNvSpPr>
            <a:spLocks noChangeShapeType="1"/>
          </p:cNvSpPr>
          <p:nvPr/>
        </p:nvSpPr>
        <p:spPr bwMode="auto">
          <a:xfrm flipH="1">
            <a:off x="3238500" y="3019425"/>
            <a:ext cx="495300" cy="317500"/>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048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048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17</a:t>
            </a:r>
          </a:p>
        </p:txBody>
      </p:sp>
      <p:sp>
        <p:nvSpPr>
          <p:cNvPr id="2048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0487"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048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融资租赁的“四大支柱”之监管制度</a:t>
            </a:r>
            <a:endParaRPr lang="zh-CN" altLang="en-US"/>
          </a:p>
        </p:txBody>
      </p:sp>
      <p:sp>
        <p:nvSpPr>
          <p:cNvPr id="20489" name="AutoShape 3"/>
          <p:cNvSpPr>
            <a:spLocks noChangeArrowheads="1"/>
          </p:cNvSpPr>
          <p:nvPr/>
        </p:nvSpPr>
        <p:spPr bwMode="auto">
          <a:xfrm>
            <a:off x="387350" y="3244850"/>
            <a:ext cx="2833688" cy="3317875"/>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20490" name="Text Box 4"/>
          <p:cNvSpPr txBox="1">
            <a:spLocks noChangeArrowheads="1"/>
          </p:cNvSpPr>
          <p:nvPr/>
        </p:nvSpPr>
        <p:spPr bwMode="auto">
          <a:xfrm>
            <a:off x="466725" y="3627438"/>
            <a:ext cx="2679700" cy="2465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Char char="•"/>
            </a:pPr>
            <a:r>
              <a:rPr lang="zh-CN" altLang="en-US" sz="1200">
                <a:solidFill>
                  <a:srgbClr val="000134"/>
                </a:solidFill>
                <a:latin typeface="华文楷体" panose="02010600040101010101" pitchFamily="2" charset="-122"/>
                <a:ea typeface="华文楷体" panose="02010600040101010101" pitchFamily="2" charset="-122"/>
              </a:rPr>
              <a:t>商务部外贸司按照</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hlinkClick r:id="rId4" action="ppaction://hlinkfile"/>
              </a:rPr>
              <a:t>外商投资租赁业管理办法</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rPr>
              <a:t>对中外合资租赁公司或外商独资租赁公司进行适度监管。</a:t>
            </a:r>
          </a:p>
          <a:p>
            <a:pPr>
              <a:buFont typeface="Arial" panose="020B0604020202020204" pitchFamily="34" charset="0"/>
              <a:buChar char="•"/>
            </a:pPr>
            <a:r>
              <a:rPr lang="zh-CN" altLang="en-US" sz="1200">
                <a:solidFill>
                  <a:srgbClr val="000134"/>
                </a:solidFill>
                <a:latin typeface="华文楷体" panose="02010600040101010101" pitchFamily="2" charset="-122"/>
                <a:ea typeface="华文楷体" panose="02010600040101010101" pitchFamily="2" charset="-122"/>
              </a:rPr>
              <a:t>商务部市场体系建设司按照商建发</a:t>
            </a:r>
            <a:r>
              <a:rPr lang="en-US" altLang="zh-CN" sz="1200">
                <a:solidFill>
                  <a:srgbClr val="000134"/>
                </a:solidFill>
                <a:latin typeface="华文楷体" panose="02010600040101010101" pitchFamily="2" charset="-122"/>
                <a:ea typeface="华文楷体" panose="02010600040101010101" pitchFamily="2" charset="-122"/>
              </a:rPr>
              <a:t>〔2004〕560</a:t>
            </a:r>
            <a:r>
              <a:rPr lang="zh-CN" altLang="en-US" sz="1200">
                <a:solidFill>
                  <a:srgbClr val="000134"/>
                </a:solidFill>
                <a:latin typeface="华文楷体" panose="02010600040101010101" pitchFamily="2" charset="-122"/>
                <a:ea typeface="华文楷体" panose="02010600040101010101" pitchFamily="2" charset="-122"/>
              </a:rPr>
              <a:t>号</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hlinkClick r:id="rId5" action="ppaction://hlinkfile"/>
              </a:rPr>
              <a:t>关于从事融资租赁业务有关问题的通知</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rPr>
              <a:t>和商建发</a:t>
            </a:r>
            <a:r>
              <a:rPr lang="en-US" altLang="zh-CN" sz="1200">
                <a:solidFill>
                  <a:srgbClr val="000134"/>
                </a:solidFill>
                <a:latin typeface="华文楷体" panose="02010600040101010101" pitchFamily="2" charset="-122"/>
                <a:ea typeface="华文楷体" panose="02010600040101010101" pitchFamily="2" charset="-122"/>
              </a:rPr>
              <a:t>〔2006〕160</a:t>
            </a:r>
            <a:r>
              <a:rPr lang="zh-CN" altLang="en-US" sz="1200">
                <a:solidFill>
                  <a:srgbClr val="000134"/>
                </a:solidFill>
                <a:latin typeface="华文楷体" panose="02010600040101010101" pitchFamily="2" charset="-122"/>
                <a:ea typeface="华文楷体" panose="02010600040101010101" pitchFamily="2" charset="-122"/>
              </a:rPr>
              <a:t>号</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rPr>
              <a:t>关于加强内资融资租赁试点监管工作的通知</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hlinkClick r:id="rId6" action="ppaction://hlinkfile"/>
              </a:rPr>
              <a:t>对内资融资租赁试点企业进行适度监管</a:t>
            </a:r>
            <a:r>
              <a:rPr lang="zh-CN" altLang="en-US" sz="1200">
                <a:solidFill>
                  <a:srgbClr val="000134"/>
                </a:solidFill>
                <a:latin typeface="华文楷体" panose="02010600040101010101" pitchFamily="2" charset="-122"/>
                <a:ea typeface="华文楷体" panose="02010600040101010101" pitchFamily="2" charset="-122"/>
              </a:rPr>
              <a:t>。内资融资租赁试点企业的风险资产</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rPr>
              <a:t>含担保余额</a:t>
            </a:r>
            <a:r>
              <a:rPr lang="en-US" altLang="zh-CN" sz="1200">
                <a:solidFill>
                  <a:srgbClr val="000134"/>
                </a:solidFill>
                <a:latin typeface="华文楷体" panose="02010600040101010101" pitchFamily="2" charset="-122"/>
                <a:ea typeface="华文楷体" panose="02010600040101010101" pitchFamily="2" charset="-122"/>
              </a:rPr>
              <a:t>)</a:t>
            </a:r>
            <a:r>
              <a:rPr lang="zh-CN" altLang="en-US" sz="1200">
                <a:solidFill>
                  <a:srgbClr val="000134"/>
                </a:solidFill>
                <a:latin typeface="华文楷体" panose="02010600040101010101" pitchFamily="2" charset="-122"/>
                <a:ea typeface="华文楷体" panose="02010600040101010101" pitchFamily="2" charset="-122"/>
              </a:rPr>
              <a:t>不得超过资本总额的</a:t>
            </a:r>
            <a:r>
              <a:rPr lang="en-US" altLang="zh-CN" sz="1200">
                <a:solidFill>
                  <a:srgbClr val="000134"/>
                </a:solidFill>
                <a:latin typeface="华文楷体" panose="02010600040101010101" pitchFamily="2" charset="-122"/>
                <a:ea typeface="华文楷体" panose="02010600040101010101" pitchFamily="2" charset="-122"/>
              </a:rPr>
              <a:t>10</a:t>
            </a:r>
            <a:r>
              <a:rPr lang="zh-CN" altLang="en-US" sz="1200">
                <a:solidFill>
                  <a:srgbClr val="000134"/>
                </a:solidFill>
                <a:latin typeface="华文楷体" panose="02010600040101010101" pitchFamily="2" charset="-122"/>
                <a:ea typeface="华文楷体" panose="02010600040101010101" pitchFamily="2" charset="-122"/>
              </a:rPr>
              <a:t>倍。目前的最低注册资本为</a:t>
            </a:r>
            <a:r>
              <a:rPr lang="en-US" altLang="zh-CN" sz="1200">
                <a:solidFill>
                  <a:srgbClr val="000134"/>
                </a:solidFill>
                <a:latin typeface="华文楷体" panose="02010600040101010101" pitchFamily="2" charset="-122"/>
                <a:ea typeface="华文楷体" panose="02010600040101010101" pitchFamily="2" charset="-122"/>
              </a:rPr>
              <a:t>4000-1.7</a:t>
            </a:r>
            <a:r>
              <a:rPr lang="zh-CN" altLang="en-US" sz="1200">
                <a:solidFill>
                  <a:srgbClr val="000134"/>
                </a:solidFill>
                <a:latin typeface="华文楷体" panose="02010600040101010101" pitchFamily="2" charset="-122"/>
                <a:ea typeface="华文楷体" panose="02010600040101010101" pitchFamily="2" charset="-122"/>
              </a:rPr>
              <a:t>亿人民币。</a:t>
            </a:r>
            <a:r>
              <a:rPr lang="zh-CN" altLang="en-US" sz="1200">
                <a:solidFill>
                  <a:srgbClr val="000134"/>
                </a:solidFill>
                <a:latin typeface="华文楷体" panose="02010600040101010101" pitchFamily="2" charset="-122"/>
                <a:ea typeface="华文楷体" panose="02010600040101010101" pitchFamily="2" charset="-122"/>
                <a:hlinkClick r:id="rId7" action="ppaction://hlinkfile"/>
              </a:rPr>
              <a:t>正拟定内资企业管理办法</a:t>
            </a:r>
            <a:r>
              <a:rPr lang="zh-CN" altLang="en-US" sz="1200">
                <a:solidFill>
                  <a:srgbClr val="000134"/>
                </a:solidFill>
                <a:latin typeface="华文楷体" panose="02010600040101010101" pitchFamily="2" charset="-122"/>
                <a:ea typeface="华文楷体" panose="02010600040101010101" pitchFamily="2" charset="-122"/>
              </a:rPr>
              <a:t>。</a:t>
            </a:r>
          </a:p>
        </p:txBody>
      </p:sp>
      <p:sp>
        <p:nvSpPr>
          <p:cNvPr id="20491" name="AutoShape 6"/>
          <p:cNvSpPr>
            <a:spLocks noChangeAspect="1" noChangeArrowheads="1" noTextEdit="1"/>
          </p:cNvSpPr>
          <p:nvPr/>
        </p:nvSpPr>
        <p:spPr bwMode="auto">
          <a:xfrm flipH="1">
            <a:off x="4768850" y="3079750"/>
            <a:ext cx="890588"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nvGrpSpPr>
          <p:cNvPr id="20492" name="Group 12"/>
          <p:cNvGrpSpPr>
            <a:grpSpLocks/>
          </p:cNvGrpSpPr>
          <p:nvPr/>
        </p:nvGrpSpPr>
        <p:grpSpPr bwMode="auto">
          <a:xfrm>
            <a:off x="2349500" y="1366838"/>
            <a:ext cx="2940050" cy="1462087"/>
            <a:chOff x="0" y="0"/>
            <a:chExt cx="1889" cy="1009"/>
          </a:xfrm>
        </p:grpSpPr>
        <p:grpSp>
          <p:nvGrpSpPr>
            <p:cNvPr id="20493" name="Group 13"/>
            <p:cNvGrpSpPr>
              <a:grpSpLocks/>
            </p:cNvGrpSpPr>
            <p:nvPr/>
          </p:nvGrpSpPr>
          <p:grpSpPr bwMode="auto">
            <a:xfrm>
              <a:off x="0" y="90"/>
              <a:ext cx="1889" cy="919"/>
              <a:chOff x="0" y="0"/>
              <a:chExt cx="1926" cy="937"/>
            </a:xfrm>
          </p:grpSpPr>
          <p:sp>
            <p:nvSpPr>
              <p:cNvPr id="20494" name="Oval 9"/>
              <p:cNvSpPr>
                <a:spLocks noChangeArrowheads="1"/>
              </p:cNvSpPr>
              <p:nvPr/>
            </p:nvSpPr>
            <p:spPr bwMode="auto">
              <a:xfrm>
                <a:off x="21" y="30"/>
                <a:ext cx="1905" cy="907"/>
              </a:xfrm>
              <a:prstGeom prst="ellipse">
                <a:avLst/>
              </a:prstGeom>
              <a:gradFill rotWithShape="1">
                <a:gsLst>
                  <a:gs pos="0">
                    <a:schemeClr val="hlink"/>
                  </a:gs>
                  <a:gs pos="100000">
                    <a:srgbClr val="003263"/>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0495" name="Oval 10"/>
              <p:cNvSpPr>
                <a:spLocks noChangeArrowheads="1"/>
              </p:cNvSpPr>
              <p:nvPr/>
            </p:nvSpPr>
            <p:spPr bwMode="auto">
              <a:xfrm>
                <a:off x="0" y="0"/>
                <a:ext cx="1905" cy="907"/>
              </a:xfrm>
              <a:prstGeom prst="ellipse">
                <a:avLst/>
              </a:prstGeom>
              <a:gradFill rotWithShape="1">
                <a:gsLst>
                  <a:gs pos="0">
                    <a:srgbClr val="8EBBE8"/>
                  </a:gs>
                  <a:gs pos="100000">
                    <a:schemeClr val="hlink"/>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20496" name="Oval 11"/>
            <p:cNvSpPr>
              <a:spLocks noChangeArrowheads="1"/>
            </p:cNvSpPr>
            <p:nvPr/>
          </p:nvSpPr>
          <p:spPr bwMode="auto">
            <a:xfrm>
              <a:off x="89" y="0"/>
              <a:ext cx="1691" cy="845"/>
            </a:xfrm>
            <a:prstGeom prst="ellipse">
              <a:avLst/>
            </a:prstGeom>
            <a:gradFill rotWithShape="1">
              <a:gsLst>
                <a:gs pos="0">
                  <a:srgbClr val="5C6874"/>
                </a:gs>
                <a:gs pos="100000">
                  <a:schemeClr val="accent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0497" name="Oval 12"/>
            <p:cNvSpPr>
              <a:spLocks noChangeArrowheads="1"/>
            </p:cNvSpPr>
            <p:nvPr/>
          </p:nvSpPr>
          <p:spPr bwMode="auto">
            <a:xfrm>
              <a:off x="111" y="5"/>
              <a:ext cx="1650" cy="824"/>
            </a:xfrm>
            <a:prstGeom prst="ellipse">
              <a:avLst/>
            </a:prstGeom>
            <a:gradFill rotWithShape="1">
              <a:gsLst>
                <a:gs pos="0">
                  <a:schemeClr val="accent1">
                    <a:alpha val="0"/>
                  </a:schemeClr>
                </a:gs>
                <a:gs pos="100000">
                  <a:srgbClr val="EBF4FE"/>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0498" name="Oval 13"/>
            <p:cNvSpPr>
              <a:spLocks noChangeArrowheads="1"/>
            </p:cNvSpPr>
            <p:nvPr/>
          </p:nvSpPr>
          <p:spPr bwMode="auto">
            <a:xfrm>
              <a:off x="128" y="13"/>
              <a:ext cx="1570" cy="770"/>
            </a:xfrm>
            <a:prstGeom prst="ellipse">
              <a:avLst/>
            </a:prstGeom>
            <a:gradFill rotWithShape="1">
              <a:gsLst>
                <a:gs pos="0">
                  <a:srgbClr val="9EB1C7"/>
                </a:gs>
                <a:gs pos="100000">
                  <a:schemeClr val="accent1">
                    <a:alpha val="48000"/>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0499" name="Oval 14"/>
            <p:cNvSpPr>
              <a:spLocks noChangeArrowheads="1"/>
            </p:cNvSpPr>
            <p:nvPr/>
          </p:nvSpPr>
          <p:spPr bwMode="auto">
            <a:xfrm>
              <a:off x="211" y="30"/>
              <a:ext cx="1382" cy="624"/>
            </a:xfrm>
            <a:prstGeom prst="ellipse">
              <a:avLst/>
            </a:prstGeom>
            <a:gradFill rotWithShape="1">
              <a:gsLst>
                <a:gs pos="0">
                  <a:srgbClr val="FFFFFF"/>
                </a:gs>
                <a:gs pos="100000">
                  <a:schemeClr val="accent1">
                    <a:alpha val="37999"/>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20500" name="Text Box 15"/>
          <p:cNvSpPr txBox="1">
            <a:spLocks noChangeArrowheads="1"/>
          </p:cNvSpPr>
          <p:nvPr/>
        </p:nvSpPr>
        <p:spPr bwMode="auto">
          <a:xfrm>
            <a:off x="3222625" y="1612900"/>
            <a:ext cx="1270000"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solidFill>
                  <a:srgbClr val="FF3300"/>
                </a:solidFill>
                <a:latin typeface="华文楷体" panose="02010600040101010101" pitchFamily="2" charset="-122"/>
                <a:ea typeface="华文楷体" panose="02010600040101010101" pitchFamily="2" charset="-122"/>
              </a:rPr>
              <a:t>监 管</a:t>
            </a:r>
          </a:p>
        </p:txBody>
      </p:sp>
      <p:sp>
        <p:nvSpPr>
          <p:cNvPr id="20501" name="AutoShape 16"/>
          <p:cNvSpPr>
            <a:spLocks noChangeArrowheads="1"/>
          </p:cNvSpPr>
          <p:nvPr/>
        </p:nvSpPr>
        <p:spPr bwMode="auto">
          <a:xfrm>
            <a:off x="4275138" y="3225800"/>
            <a:ext cx="4171950" cy="3352800"/>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20502" name="Rectangle 17"/>
          <p:cNvSpPr>
            <a:spLocks noChangeArrowheads="1"/>
          </p:cNvSpPr>
          <p:nvPr/>
        </p:nvSpPr>
        <p:spPr bwMode="auto">
          <a:xfrm>
            <a:off x="5462588" y="1539875"/>
            <a:ext cx="2614612" cy="1308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FF3300"/>
                </a:solidFill>
                <a:latin typeface="华文楷体" panose="02010600040101010101" pitchFamily="2" charset="-122"/>
                <a:ea typeface="华文楷体" panose="02010600040101010101" pitchFamily="2" charset="-122"/>
              </a:rPr>
              <a:t>中国内地总的说来，是采取“严格监管”与“适度监管”相结合的政策。在中国内地，融资租赁的监管部门为银监会和商务部。</a:t>
            </a:r>
          </a:p>
        </p:txBody>
      </p:sp>
      <p:sp>
        <p:nvSpPr>
          <p:cNvPr id="20503" name="Text Box 19"/>
          <p:cNvSpPr txBox="1">
            <a:spLocks noChangeArrowheads="1"/>
          </p:cNvSpPr>
          <p:nvPr/>
        </p:nvSpPr>
        <p:spPr bwMode="auto">
          <a:xfrm>
            <a:off x="4449763" y="3629025"/>
            <a:ext cx="3883025" cy="2679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Char char="•"/>
            </a:pPr>
            <a:r>
              <a:rPr lang="zh-CN" altLang="en-US" sz="1200">
                <a:solidFill>
                  <a:srgbClr val="000134"/>
                </a:solidFill>
                <a:latin typeface="华文楷体" panose="02010600040101010101" pitchFamily="2" charset="-122"/>
                <a:ea typeface="华文楷体" panose="02010600040101010101" pitchFamily="2" charset="-122"/>
              </a:rPr>
              <a:t>银监会按照《</a:t>
            </a:r>
            <a:r>
              <a:rPr lang="zh-CN" altLang="en-US" sz="1200">
                <a:solidFill>
                  <a:srgbClr val="000134"/>
                </a:solidFill>
                <a:latin typeface="华文楷体" panose="02010600040101010101" pitchFamily="2" charset="-122"/>
                <a:ea typeface="华文楷体" panose="02010600040101010101" pitchFamily="2" charset="-122"/>
                <a:hlinkClick r:id="rId8" action="ppaction://hlinkfile"/>
              </a:rPr>
              <a:t>金融租赁公司管理办法</a:t>
            </a:r>
            <a:r>
              <a:rPr lang="zh-CN" altLang="en-US" sz="1200">
                <a:solidFill>
                  <a:srgbClr val="000134"/>
                </a:solidFill>
                <a:latin typeface="华文楷体" panose="02010600040101010101" pitchFamily="2" charset="-122"/>
                <a:ea typeface="华文楷体" panose="02010600040101010101" pitchFamily="2" charset="-122"/>
              </a:rPr>
              <a:t>》严格监管以银行或其它金融机构为主要出资人的金融租赁公司。</a:t>
            </a:r>
          </a:p>
          <a:p>
            <a:pPr>
              <a:buFont typeface="Arial" panose="020B0604020202020204" pitchFamily="34" charset="0"/>
              <a:buChar char="•"/>
            </a:pPr>
            <a:r>
              <a:rPr lang="zh-CN" altLang="en-US" sz="1200">
                <a:solidFill>
                  <a:srgbClr val="000134"/>
                </a:solidFill>
                <a:latin typeface="华文楷体" panose="02010600040101010101" pitchFamily="2" charset="-122"/>
                <a:ea typeface="华文楷体" panose="02010600040101010101" pitchFamily="2" charset="-122"/>
              </a:rPr>
              <a:t>金融租赁公司应遵守以下监管指标：（一）资本充足率。金融租赁公司资本净额不得低于风险加权资产的</a:t>
            </a:r>
            <a:r>
              <a:rPr lang="en-US" altLang="zh-CN" sz="1200">
                <a:solidFill>
                  <a:srgbClr val="000134"/>
                </a:solidFill>
                <a:latin typeface="华文楷体" panose="02010600040101010101" pitchFamily="2" charset="-122"/>
                <a:ea typeface="华文楷体" panose="02010600040101010101" pitchFamily="2" charset="-122"/>
              </a:rPr>
              <a:t>8</a:t>
            </a:r>
            <a:r>
              <a:rPr lang="zh-CN" altLang="en-US" sz="1200">
                <a:solidFill>
                  <a:srgbClr val="000134"/>
                </a:solidFill>
                <a:latin typeface="华文楷体" panose="02010600040101010101" pitchFamily="2" charset="-122"/>
                <a:ea typeface="华文楷体" panose="02010600040101010101" pitchFamily="2" charset="-122"/>
              </a:rPr>
              <a:t>％；（二）单一客户融资集中度。金融租赁公司对单一承租人的融资余额不得超过资本净额的</a:t>
            </a:r>
            <a:r>
              <a:rPr lang="en-US" altLang="zh-CN" sz="1200">
                <a:solidFill>
                  <a:srgbClr val="000134"/>
                </a:solidFill>
                <a:latin typeface="华文楷体" panose="02010600040101010101" pitchFamily="2" charset="-122"/>
                <a:ea typeface="华文楷体" panose="02010600040101010101" pitchFamily="2" charset="-122"/>
              </a:rPr>
              <a:t>30%</a:t>
            </a:r>
            <a:r>
              <a:rPr lang="zh-CN" altLang="en-US" sz="1200">
                <a:solidFill>
                  <a:srgbClr val="000134"/>
                </a:solidFill>
                <a:latin typeface="华文楷体" panose="02010600040101010101" pitchFamily="2" charset="-122"/>
                <a:ea typeface="华文楷体" panose="02010600040101010101" pitchFamily="2" charset="-122"/>
              </a:rPr>
              <a:t>。计算对客户融资余额时，可以扣除授信时承租人提供的保证金；（三）单一客户关联度。金融租赁公司对一个关联方的融资余额不得超过金融租赁公司资本净额的</a:t>
            </a:r>
            <a:r>
              <a:rPr lang="en-US" altLang="zh-CN" sz="1200">
                <a:solidFill>
                  <a:srgbClr val="000134"/>
                </a:solidFill>
                <a:latin typeface="华文楷体" panose="02010600040101010101" pitchFamily="2" charset="-122"/>
                <a:ea typeface="华文楷体" panose="02010600040101010101" pitchFamily="2" charset="-122"/>
              </a:rPr>
              <a:t>30%</a:t>
            </a:r>
            <a:r>
              <a:rPr lang="zh-CN" altLang="en-US" sz="1200">
                <a:solidFill>
                  <a:srgbClr val="000134"/>
                </a:solidFill>
                <a:latin typeface="华文楷体" panose="02010600040101010101" pitchFamily="2" charset="-122"/>
                <a:ea typeface="华文楷体" panose="02010600040101010101" pitchFamily="2" charset="-122"/>
              </a:rPr>
              <a:t>；（四）集团客户关联度。金融租赁公司对全部关联方的融资余额不得超过金融租赁公司资本净额的</a:t>
            </a:r>
            <a:r>
              <a:rPr lang="en-US" altLang="zh-CN" sz="1200">
                <a:solidFill>
                  <a:srgbClr val="000134"/>
                </a:solidFill>
                <a:latin typeface="华文楷体" panose="02010600040101010101" pitchFamily="2" charset="-122"/>
                <a:ea typeface="华文楷体" panose="02010600040101010101" pitchFamily="2" charset="-122"/>
              </a:rPr>
              <a:t>50%</a:t>
            </a:r>
            <a:r>
              <a:rPr lang="zh-CN" altLang="en-US" sz="1200">
                <a:solidFill>
                  <a:srgbClr val="000134"/>
                </a:solidFill>
                <a:latin typeface="华文楷体" panose="02010600040101010101" pitchFamily="2" charset="-122"/>
                <a:ea typeface="华文楷体" panose="02010600040101010101" pitchFamily="2" charset="-122"/>
              </a:rPr>
              <a:t>；（五）同业拆借比例。金融租赁公司同业拆入资金余额不得超过金融租赁公司资本净额的</a:t>
            </a:r>
            <a:r>
              <a:rPr lang="en-US" altLang="zh-CN" sz="1200">
                <a:solidFill>
                  <a:srgbClr val="000134"/>
                </a:solidFill>
                <a:latin typeface="华文楷体" panose="02010600040101010101" pitchFamily="2" charset="-122"/>
                <a:ea typeface="华文楷体" panose="02010600040101010101" pitchFamily="2" charset="-122"/>
              </a:rPr>
              <a:t>100%</a:t>
            </a:r>
            <a:r>
              <a:rPr lang="zh-CN" altLang="en-US" sz="1200">
                <a:solidFill>
                  <a:srgbClr val="000134"/>
                </a:solidFill>
                <a:latin typeface="华文楷体" panose="02010600040101010101" pitchFamily="2" charset="-122"/>
                <a:ea typeface="华文楷体" panose="02010600040101010101" pitchFamily="2" charset="-122"/>
              </a:rPr>
              <a:t>。</a:t>
            </a:r>
          </a:p>
          <a:p>
            <a:pPr>
              <a:buFont typeface="Arial" panose="020B0604020202020204" pitchFamily="34" charset="0"/>
              <a:buChar char="•"/>
            </a:pPr>
            <a:endParaRPr lang="en-US" altLang="zh-CN" sz="1400">
              <a:solidFill>
                <a:srgbClr val="000134"/>
              </a:solidFill>
              <a:latin typeface="华文楷体" panose="02010600040101010101" pitchFamily="2" charset="-122"/>
              <a:ea typeface="华文楷体" panose="02010600040101010101" pitchFamily="2" charset="-122"/>
            </a:endParaRPr>
          </a:p>
        </p:txBody>
      </p:sp>
      <p:sp>
        <p:nvSpPr>
          <p:cNvPr id="20504" name="Line 20"/>
          <p:cNvSpPr>
            <a:spLocks noChangeShapeType="1"/>
          </p:cNvSpPr>
          <p:nvPr/>
        </p:nvSpPr>
        <p:spPr bwMode="auto">
          <a:xfrm flipH="1">
            <a:off x="3354388" y="2954338"/>
            <a:ext cx="317500" cy="273050"/>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
        <p:nvSpPr>
          <p:cNvPr id="20505" name="Line 21"/>
          <p:cNvSpPr>
            <a:spLocks noChangeShapeType="1"/>
          </p:cNvSpPr>
          <p:nvPr/>
        </p:nvSpPr>
        <p:spPr bwMode="auto">
          <a:xfrm>
            <a:off x="3938588" y="2944813"/>
            <a:ext cx="254000" cy="307975"/>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150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150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18</a:t>
            </a:r>
          </a:p>
        </p:txBody>
      </p:sp>
      <p:sp>
        <p:nvSpPr>
          <p:cNvPr id="2151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1511"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151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融资租赁的“四大支柱”之会计制度</a:t>
            </a:r>
            <a:endParaRPr lang="zh-CN" altLang="en-US"/>
          </a:p>
        </p:txBody>
      </p:sp>
      <p:sp>
        <p:nvSpPr>
          <p:cNvPr id="21513" name="AutoShape 3"/>
          <p:cNvSpPr>
            <a:spLocks noChangeArrowheads="1"/>
          </p:cNvSpPr>
          <p:nvPr/>
        </p:nvSpPr>
        <p:spPr bwMode="auto">
          <a:xfrm>
            <a:off x="250825" y="3140075"/>
            <a:ext cx="2765425" cy="3432175"/>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21514" name="Text Box 4"/>
          <p:cNvSpPr txBox="1">
            <a:spLocks noChangeArrowheads="1"/>
          </p:cNvSpPr>
          <p:nvPr/>
        </p:nvSpPr>
        <p:spPr bwMode="auto">
          <a:xfrm>
            <a:off x="323850" y="3284538"/>
            <a:ext cx="2519363" cy="2862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chemeClr val="hlink"/>
                </a:solidFill>
                <a:latin typeface="华文楷体" panose="02010600040101010101" pitchFamily="2" charset="-122"/>
                <a:ea typeface="华文楷体" panose="02010600040101010101" pitchFamily="2" charset="-122"/>
              </a:rPr>
              <a:t>在形式性的财务会计制度下：</a:t>
            </a:r>
            <a:r>
              <a:rPr lang="zh-CN" altLang="en-US" sz="1400">
                <a:solidFill>
                  <a:srgbClr val="000134"/>
                </a:solidFill>
                <a:latin typeface="华文楷体" panose="02010600040101010101" pitchFamily="2" charset="-122"/>
                <a:ea typeface="华文楷体" panose="02010600040101010101" pitchFamily="2" charset="-122"/>
              </a:rPr>
              <a:t>对简单融资租赁与经营性租赁采取了同样的处理方法，由出租人对租赁资产资本化并提取折旧，并由此提出了承租人“表外融资”问题。</a:t>
            </a:r>
          </a:p>
          <a:p>
            <a:r>
              <a:rPr lang="zh-CN" altLang="en-US" sz="1400">
                <a:solidFill>
                  <a:srgbClr val="000134"/>
                </a:solidFill>
                <a:latin typeface="华文楷体" panose="02010600040101010101" pitchFamily="2" charset="-122"/>
                <a:ea typeface="华文楷体" panose="02010600040101010101" pitchFamily="2" charset="-122"/>
              </a:rPr>
              <a:t>这种方式的会计处理与传统租赁的形式别无二样，所有的租赁包括融资租赁和经营性租赁、普通出租等都可以这样处理，但租赁引起的权利和义务很少被确认为承租人资产负债表里的资产和负债。</a:t>
            </a:r>
            <a:endParaRPr lang="en-US" altLang="zh-CN" sz="1400">
              <a:solidFill>
                <a:srgbClr val="000134"/>
              </a:solidFill>
              <a:latin typeface="华文楷体" panose="02010600040101010101" pitchFamily="2" charset="-122"/>
              <a:ea typeface="华文楷体" panose="02010600040101010101" pitchFamily="2" charset="-122"/>
            </a:endParaRPr>
          </a:p>
        </p:txBody>
      </p:sp>
      <p:sp>
        <p:nvSpPr>
          <p:cNvPr id="21515" name="AutoShape 6"/>
          <p:cNvSpPr>
            <a:spLocks noChangeAspect="1" noChangeArrowheads="1" noTextEdit="1"/>
          </p:cNvSpPr>
          <p:nvPr/>
        </p:nvSpPr>
        <p:spPr bwMode="auto">
          <a:xfrm flipH="1">
            <a:off x="4779963" y="3033713"/>
            <a:ext cx="890587" cy="121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nvGrpSpPr>
          <p:cNvPr id="21516" name="Group 12"/>
          <p:cNvGrpSpPr>
            <a:grpSpLocks/>
          </p:cNvGrpSpPr>
          <p:nvPr/>
        </p:nvGrpSpPr>
        <p:grpSpPr bwMode="auto">
          <a:xfrm>
            <a:off x="2157413" y="1358900"/>
            <a:ext cx="2940050" cy="1570038"/>
            <a:chOff x="0" y="0"/>
            <a:chExt cx="1889" cy="1009"/>
          </a:xfrm>
        </p:grpSpPr>
        <p:grpSp>
          <p:nvGrpSpPr>
            <p:cNvPr id="21517" name="Group 13"/>
            <p:cNvGrpSpPr>
              <a:grpSpLocks/>
            </p:cNvGrpSpPr>
            <p:nvPr/>
          </p:nvGrpSpPr>
          <p:grpSpPr bwMode="auto">
            <a:xfrm>
              <a:off x="0" y="90"/>
              <a:ext cx="1889" cy="919"/>
              <a:chOff x="0" y="0"/>
              <a:chExt cx="1926" cy="937"/>
            </a:xfrm>
          </p:grpSpPr>
          <p:sp>
            <p:nvSpPr>
              <p:cNvPr id="21518" name="Oval 9"/>
              <p:cNvSpPr>
                <a:spLocks noChangeArrowheads="1"/>
              </p:cNvSpPr>
              <p:nvPr/>
            </p:nvSpPr>
            <p:spPr bwMode="auto">
              <a:xfrm>
                <a:off x="21" y="30"/>
                <a:ext cx="1905" cy="907"/>
              </a:xfrm>
              <a:prstGeom prst="ellipse">
                <a:avLst/>
              </a:prstGeom>
              <a:gradFill rotWithShape="1">
                <a:gsLst>
                  <a:gs pos="0">
                    <a:schemeClr val="hlink"/>
                  </a:gs>
                  <a:gs pos="100000">
                    <a:srgbClr val="003263"/>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1519" name="Oval 10"/>
              <p:cNvSpPr>
                <a:spLocks noChangeArrowheads="1"/>
              </p:cNvSpPr>
              <p:nvPr/>
            </p:nvSpPr>
            <p:spPr bwMode="auto">
              <a:xfrm>
                <a:off x="0" y="0"/>
                <a:ext cx="1905" cy="907"/>
              </a:xfrm>
              <a:prstGeom prst="ellipse">
                <a:avLst/>
              </a:prstGeom>
              <a:gradFill rotWithShape="1">
                <a:gsLst>
                  <a:gs pos="0">
                    <a:srgbClr val="8EBBE8"/>
                  </a:gs>
                  <a:gs pos="100000">
                    <a:schemeClr val="hlink"/>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21520" name="Oval 11"/>
            <p:cNvSpPr>
              <a:spLocks noChangeArrowheads="1"/>
            </p:cNvSpPr>
            <p:nvPr/>
          </p:nvSpPr>
          <p:spPr bwMode="auto">
            <a:xfrm>
              <a:off x="89" y="0"/>
              <a:ext cx="1691" cy="845"/>
            </a:xfrm>
            <a:prstGeom prst="ellipse">
              <a:avLst/>
            </a:prstGeom>
            <a:gradFill rotWithShape="1">
              <a:gsLst>
                <a:gs pos="0">
                  <a:srgbClr val="5C6874"/>
                </a:gs>
                <a:gs pos="100000">
                  <a:schemeClr val="accent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1521" name="Oval 12"/>
            <p:cNvSpPr>
              <a:spLocks noChangeArrowheads="1"/>
            </p:cNvSpPr>
            <p:nvPr/>
          </p:nvSpPr>
          <p:spPr bwMode="auto">
            <a:xfrm>
              <a:off x="111" y="5"/>
              <a:ext cx="1650" cy="824"/>
            </a:xfrm>
            <a:prstGeom prst="ellipse">
              <a:avLst/>
            </a:prstGeom>
            <a:gradFill rotWithShape="1">
              <a:gsLst>
                <a:gs pos="0">
                  <a:schemeClr val="accent1">
                    <a:alpha val="0"/>
                  </a:schemeClr>
                </a:gs>
                <a:gs pos="100000">
                  <a:srgbClr val="EBF4FE"/>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1522" name="Oval 13"/>
            <p:cNvSpPr>
              <a:spLocks noChangeArrowheads="1"/>
            </p:cNvSpPr>
            <p:nvPr/>
          </p:nvSpPr>
          <p:spPr bwMode="auto">
            <a:xfrm>
              <a:off x="128" y="13"/>
              <a:ext cx="1570" cy="770"/>
            </a:xfrm>
            <a:prstGeom prst="ellipse">
              <a:avLst/>
            </a:prstGeom>
            <a:gradFill rotWithShape="1">
              <a:gsLst>
                <a:gs pos="0">
                  <a:srgbClr val="9EB1C7"/>
                </a:gs>
                <a:gs pos="100000">
                  <a:schemeClr val="accent1">
                    <a:alpha val="48000"/>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1523" name="Oval 14"/>
            <p:cNvSpPr>
              <a:spLocks noChangeArrowheads="1"/>
            </p:cNvSpPr>
            <p:nvPr/>
          </p:nvSpPr>
          <p:spPr bwMode="auto">
            <a:xfrm>
              <a:off x="211" y="30"/>
              <a:ext cx="1382" cy="624"/>
            </a:xfrm>
            <a:prstGeom prst="ellipse">
              <a:avLst/>
            </a:prstGeom>
            <a:gradFill rotWithShape="1">
              <a:gsLst>
                <a:gs pos="0">
                  <a:srgbClr val="FFFFFF"/>
                </a:gs>
                <a:gs pos="100000">
                  <a:schemeClr val="accent1">
                    <a:alpha val="37999"/>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21524" name="Text Box 15"/>
          <p:cNvSpPr txBox="1">
            <a:spLocks noChangeArrowheads="1"/>
          </p:cNvSpPr>
          <p:nvPr/>
        </p:nvSpPr>
        <p:spPr bwMode="auto">
          <a:xfrm>
            <a:off x="3001963" y="1706563"/>
            <a:ext cx="1120775"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solidFill>
                  <a:srgbClr val="FF3300"/>
                </a:solidFill>
                <a:latin typeface="华文楷体" panose="02010600040101010101" pitchFamily="2" charset="-122"/>
                <a:ea typeface="华文楷体" panose="02010600040101010101" pitchFamily="2" charset="-122"/>
              </a:rPr>
              <a:t>会 计</a:t>
            </a:r>
          </a:p>
        </p:txBody>
      </p:sp>
      <p:sp>
        <p:nvSpPr>
          <p:cNvPr id="21525" name="AutoShape 16"/>
          <p:cNvSpPr>
            <a:spLocks noChangeArrowheads="1"/>
          </p:cNvSpPr>
          <p:nvPr/>
        </p:nvSpPr>
        <p:spPr bwMode="auto">
          <a:xfrm>
            <a:off x="4298950" y="3140075"/>
            <a:ext cx="4286250" cy="3352800"/>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21526" name="Text Box 17"/>
          <p:cNvSpPr txBox="1">
            <a:spLocks noChangeArrowheads="1"/>
          </p:cNvSpPr>
          <p:nvPr/>
        </p:nvSpPr>
        <p:spPr bwMode="auto">
          <a:xfrm>
            <a:off x="4427538" y="3233738"/>
            <a:ext cx="4105275" cy="3074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chemeClr val="hlink"/>
                </a:solidFill>
                <a:latin typeface="华文楷体" panose="02010600040101010101" pitchFamily="2" charset="-122"/>
                <a:ea typeface="华文楷体" panose="02010600040101010101" pitchFamily="2" charset="-122"/>
              </a:rPr>
              <a:t>在实质性的财务会计制度下：</a:t>
            </a:r>
          </a:p>
          <a:p>
            <a:r>
              <a:rPr lang="zh-CN" altLang="en-US" sz="1400">
                <a:solidFill>
                  <a:srgbClr val="000134"/>
                </a:solidFill>
                <a:latin typeface="华文楷体" panose="02010600040101010101" pitchFamily="2" charset="-122"/>
                <a:ea typeface="华文楷体" panose="02010600040101010101" pitchFamily="2" charset="-122"/>
              </a:rPr>
              <a:t>简单融资租赁由承租人将资产计入资产负债表，进行资本化，提取折旧，表内融资；按经营租赁处理的租赁资产一般情况下计入出租人的资产负债表，由出租人对资产进行资本化，提取折旧，实现了承租人“表外融资” 。</a:t>
            </a:r>
          </a:p>
          <a:p>
            <a:r>
              <a:rPr lang="zh-CN" altLang="en-US" sz="1400">
                <a:solidFill>
                  <a:srgbClr val="000134"/>
                </a:solidFill>
                <a:latin typeface="华文楷体" panose="02010600040101010101" pitchFamily="2" charset="-122"/>
                <a:ea typeface="华文楷体" panose="02010600040101010101" pitchFamily="2" charset="-122"/>
              </a:rPr>
              <a:t>目前世界范围内租赁财务会计的发展趋势，越来越倾向于，而且已经在很大的程度上走向实质化。</a:t>
            </a:r>
          </a:p>
          <a:p>
            <a:r>
              <a:rPr lang="en-US" altLang="zh-CN" sz="1400">
                <a:solidFill>
                  <a:srgbClr val="000134"/>
                </a:solidFill>
                <a:latin typeface="华文楷体" panose="02010600040101010101" pitchFamily="2" charset="-122"/>
                <a:ea typeface="华文楷体" panose="02010600040101010101" pitchFamily="2" charset="-122"/>
              </a:rPr>
              <a:t>20</a:t>
            </a:r>
            <a:r>
              <a:rPr lang="zh-CN" altLang="en-US" sz="1400">
                <a:solidFill>
                  <a:srgbClr val="000134"/>
                </a:solidFill>
                <a:latin typeface="华文楷体" panose="02010600040101010101" pitchFamily="2" charset="-122"/>
                <a:ea typeface="华文楷体" panose="02010600040101010101" pitchFamily="2" charset="-122"/>
              </a:rPr>
              <a:t>世纪七八十年代，租赁市场蓬勃发展，在一定程度上得益于跟租赁有关的会计优惠。</a:t>
            </a:r>
          </a:p>
          <a:p>
            <a:r>
              <a:rPr lang="zh-CN" altLang="en-US" sz="1400">
                <a:solidFill>
                  <a:srgbClr val="000134"/>
                </a:solidFill>
                <a:latin typeface="华文楷体" panose="02010600040101010101" pitchFamily="2" charset="-122"/>
                <a:ea typeface="华文楷体" panose="02010600040101010101" pitchFamily="2" charset="-122"/>
              </a:rPr>
              <a:t>在注重实质的会计方法下，在会计上融资租赁被看作与普通融资安排相类似，是利用贷款进行的购买活动；经营租赁是一项具有</a:t>
            </a:r>
            <a:r>
              <a:rPr lang="zh-CN" altLang="en-US" sz="1400">
                <a:solidFill>
                  <a:srgbClr val="FF3300"/>
                </a:solidFill>
                <a:latin typeface="华文楷体" panose="02010600040101010101" pitchFamily="2" charset="-122"/>
                <a:ea typeface="华文楷体" panose="02010600040101010101" pitchFamily="2" charset="-122"/>
              </a:rPr>
              <a:t>真实租赁</a:t>
            </a:r>
            <a:r>
              <a:rPr lang="zh-CN" altLang="en-US" sz="1400">
                <a:solidFill>
                  <a:srgbClr val="000134"/>
                </a:solidFill>
                <a:latin typeface="华文楷体" panose="02010600040101010101" pitchFamily="2" charset="-122"/>
                <a:ea typeface="华文楷体" panose="02010600040101010101" pitchFamily="2" charset="-122"/>
              </a:rPr>
              <a:t>特征的交易，在在会计上被看成传统租赁处理。</a:t>
            </a:r>
            <a:endParaRPr lang="en-US" altLang="zh-CN" sz="1400">
              <a:solidFill>
                <a:srgbClr val="000134"/>
              </a:solidFill>
              <a:latin typeface="华文楷体" panose="02010600040101010101" pitchFamily="2" charset="-122"/>
              <a:ea typeface="华文楷体" panose="02010600040101010101" pitchFamily="2" charset="-122"/>
            </a:endParaRPr>
          </a:p>
        </p:txBody>
      </p:sp>
      <p:sp>
        <p:nvSpPr>
          <p:cNvPr id="21527" name="Rectangle 18"/>
          <p:cNvSpPr>
            <a:spLocks noChangeArrowheads="1"/>
          </p:cNvSpPr>
          <p:nvPr/>
        </p:nvSpPr>
        <p:spPr bwMode="auto">
          <a:xfrm>
            <a:off x="5257800" y="1412875"/>
            <a:ext cx="3203575" cy="1460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F3300"/>
                </a:solidFill>
                <a:latin typeface="华文楷体" panose="02010600040101010101" pitchFamily="2" charset="-122"/>
                <a:ea typeface="华文楷体" panose="02010600040101010101" pitchFamily="2" charset="-122"/>
              </a:rPr>
              <a:t>财务会计有两种不同的方法，即形式性的（由出租人对租赁资产资本化并提取折旧）和实质性的（由承租人对租赁资产资本化并提取折旧）。</a:t>
            </a:r>
            <a:r>
              <a:rPr lang="zh-CN" altLang="en-US">
                <a:solidFill>
                  <a:schemeClr val="tx2"/>
                </a:solidFill>
                <a:latin typeface="华文楷体" panose="02010600040101010101" pitchFamily="2" charset="-122"/>
                <a:ea typeface="华文楷体" panose="02010600040101010101" pitchFamily="2" charset="-122"/>
              </a:rPr>
              <a:t> </a:t>
            </a:r>
          </a:p>
        </p:txBody>
      </p:sp>
      <p:sp>
        <p:nvSpPr>
          <p:cNvPr id="21528" name="Line 22"/>
          <p:cNvSpPr>
            <a:spLocks noChangeShapeType="1"/>
          </p:cNvSpPr>
          <p:nvPr/>
        </p:nvSpPr>
        <p:spPr bwMode="auto">
          <a:xfrm>
            <a:off x="3822700" y="3071813"/>
            <a:ext cx="342900" cy="254000"/>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
        <p:nvSpPr>
          <p:cNvPr id="21529" name="Line 23"/>
          <p:cNvSpPr>
            <a:spLocks noChangeShapeType="1"/>
          </p:cNvSpPr>
          <p:nvPr/>
        </p:nvSpPr>
        <p:spPr bwMode="auto">
          <a:xfrm flipH="1">
            <a:off x="3132138" y="3068638"/>
            <a:ext cx="342900" cy="279400"/>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253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253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19</a:t>
            </a:r>
          </a:p>
        </p:txBody>
      </p:sp>
      <p:sp>
        <p:nvSpPr>
          <p:cNvPr id="2253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2535"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253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融资租赁的“四大支柱”之税收制度</a:t>
            </a:r>
            <a:endParaRPr lang="zh-CN" altLang="en-US"/>
          </a:p>
        </p:txBody>
      </p:sp>
      <p:sp>
        <p:nvSpPr>
          <p:cNvPr id="22537" name="AutoShape 3"/>
          <p:cNvSpPr>
            <a:spLocks noChangeArrowheads="1"/>
          </p:cNvSpPr>
          <p:nvPr/>
        </p:nvSpPr>
        <p:spPr bwMode="auto">
          <a:xfrm>
            <a:off x="466725" y="3178175"/>
            <a:ext cx="3582988" cy="3343275"/>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22538" name="Text Box 4"/>
          <p:cNvSpPr txBox="1">
            <a:spLocks noChangeArrowheads="1"/>
          </p:cNvSpPr>
          <p:nvPr/>
        </p:nvSpPr>
        <p:spPr bwMode="auto">
          <a:xfrm>
            <a:off x="466725" y="3357563"/>
            <a:ext cx="3609975" cy="2862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rgbClr val="000134"/>
                </a:solidFill>
                <a:latin typeface="华文楷体" panose="02010600040101010101" pitchFamily="2" charset="-122"/>
                <a:ea typeface="华文楷体" panose="02010600040101010101" pitchFamily="2" charset="-122"/>
              </a:rPr>
              <a:t>所得税涉及对商业实体（</a:t>
            </a:r>
            <a:r>
              <a:rPr lang="en-US" altLang="zh-CN" sz="1400">
                <a:solidFill>
                  <a:srgbClr val="000134"/>
                </a:solidFill>
                <a:latin typeface="华文楷体" panose="02010600040101010101" pitchFamily="2" charset="-122"/>
                <a:ea typeface="华文楷体" panose="02010600040101010101" pitchFamily="2" charset="-122"/>
              </a:rPr>
              <a:t>business entity</a:t>
            </a:r>
            <a:r>
              <a:rPr lang="zh-CN" altLang="en-US" sz="1400">
                <a:solidFill>
                  <a:srgbClr val="000134"/>
                </a:solidFill>
                <a:latin typeface="华文楷体" panose="02010600040101010101" pitchFamily="2" charset="-122"/>
                <a:ea typeface="华文楷体" panose="02010600040101010101" pitchFamily="2" charset="-122"/>
              </a:rPr>
              <a:t>）收益征税的问题。一般情况下，企业缴纳所得税所依据的两个基本类型是“简单融资租赁”（全额清偿）和“经营租赁”（非全额清偿）。</a:t>
            </a:r>
          </a:p>
          <a:p>
            <a:r>
              <a:rPr lang="zh-CN" altLang="en-US" sz="1400">
                <a:solidFill>
                  <a:srgbClr val="000134"/>
                </a:solidFill>
                <a:latin typeface="华文楷体" panose="02010600040101010101" pitchFamily="2" charset="-122"/>
                <a:ea typeface="华文楷体" panose="02010600040101010101" pitchFamily="2" charset="-122"/>
              </a:rPr>
              <a:t>在</a:t>
            </a:r>
            <a:r>
              <a:rPr lang="zh-CN" altLang="en-US" sz="1400">
                <a:solidFill>
                  <a:srgbClr val="000134"/>
                </a:solidFill>
                <a:latin typeface="华文楷体" panose="02010600040101010101" pitchFamily="2" charset="-122"/>
                <a:ea typeface="华文楷体" panose="02010600040101010101" pitchFamily="2" charset="-122"/>
                <a:hlinkClick r:id="rId4" action="ppaction://hlinkfile"/>
              </a:rPr>
              <a:t>所得税</a:t>
            </a:r>
            <a:r>
              <a:rPr lang="zh-CN" altLang="en-US" sz="1400">
                <a:solidFill>
                  <a:srgbClr val="000134"/>
                </a:solidFill>
                <a:latin typeface="华文楷体" panose="02010600040101010101" pitchFamily="2" charset="-122"/>
                <a:ea typeface="华文楷体" panose="02010600040101010101" pitchFamily="2" charset="-122"/>
              </a:rPr>
              <a:t>上，承租人的税收优惠政策主要包括投资税抵免、税前列支费用及加速折旧、预提所得税。2</a:t>
            </a:r>
            <a:r>
              <a:rPr lang="en-US" altLang="zh-CN" sz="1400">
                <a:solidFill>
                  <a:srgbClr val="000134"/>
                </a:solidFill>
                <a:latin typeface="华文楷体" panose="02010600040101010101" pitchFamily="2" charset="-122"/>
                <a:ea typeface="华文楷体" panose="02010600040101010101" pitchFamily="2" charset="-122"/>
              </a:rPr>
              <a:t>008</a:t>
            </a:r>
            <a:r>
              <a:rPr lang="zh-CN" altLang="en-US" sz="1400">
                <a:solidFill>
                  <a:srgbClr val="000134"/>
                </a:solidFill>
                <a:latin typeface="华文楷体" panose="02010600040101010101" pitchFamily="2" charset="-122"/>
                <a:ea typeface="华文楷体" panose="02010600040101010101" pitchFamily="2" charset="-122"/>
              </a:rPr>
              <a:t>新所得税法实施后，已不能按原办法加速折旧。2</a:t>
            </a:r>
            <a:r>
              <a:rPr lang="en-US" altLang="zh-CN" sz="1400">
                <a:solidFill>
                  <a:srgbClr val="000134"/>
                </a:solidFill>
                <a:latin typeface="华文楷体" panose="02010600040101010101" pitchFamily="2" charset="-122"/>
                <a:ea typeface="华文楷体" panose="02010600040101010101" pitchFamily="2" charset="-122"/>
              </a:rPr>
              <a:t>009</a:t>
            </a:r>
            <a:r>
              <a:rPr lang="zh-CN" altLang="en-US" sz="1400">
                <a:solidFill>
                  <a:srgbClr val="000134"/>
                </a:solidFill>
                <a:latin typeface="华文楷体" panose="02010600040101010101" pitchFamily="2" charset="-122"/>
                <a:ea typeface="华文楷体" panose="02010600040101010101" pitchFamily="2" charset="-122"/>
              </a:rPr>
              <a:t>年生效的</a:t>
            </a:r>
            <a:r>
              <a:rPr lang="zh-CN" altLang="en-US" sz="1400">
                <a:solidFill>
                  <a:srgbClr val="000134"/>
                </a:solidFill>
                <a:latin typeface="华文楷体" panose="02010600040101010101" pitchFamily="2" charset="-122"/>
                <a:ea typeface="华文楷体" panose="02010600040101010101" pitchFamily="2" charset="-122"/>
                <a:hlinkClick r:id="rId5" action="ppaction://hlinkfile"/>
              </a:rPr>
              <a:t>增值税</a:t>
            </a:r>
            <a:r>
              <a:rPr lang="zh-CN" altLang="en-US" sz="1400">
                <a:solidFill>
                  <a:srgbClr val="000134"/>
                </a:solidFill>
                <a:latin typeface="华文楷体" panose="02010600040101010101" pitchFamily="2" charset="-122"/>
                <a:ea typeface="华文楷体" panose="02010600040101010101" pitchFamily="2" charset="-122"/>
              </a:rPr>
              <a:t>条例对融资租赁一度有较大的影响。</a:t>
            </a:r>
          </a:p>
          <a:p>
            <a:r>
              <a:rPr lang="en-US" altLang="zh-CN" sz="1400">
                <a:solidFill>
                  <a:schemeClr val="hlink"/>
                </a:solidFill>
                <a:latin typeface="华文楷体" panose="02010600040101010101" pitchFamily="2" charset="-122"/>
                <a:ea typeface="华文楷体" panose="02010600040101010101" pitchFamily="2" charset="-122"/>
              </a:rPr>
              <a:t>2012</a:t>
            </a:r>
            <a:r>
              <a:rPr lang="zh-CN" altLang="en-US" sz="1400">
                <a:solidFill>
                  <a:schemeClr val="hlink"/>
                </a:solidFill>
                <a:latin typeface="华文楷体" panose="02010600040101010101" pitchFamily="2" charset="-122"/>
                <a:ea typeface="华文楷体" panose="02010600040101010101" pitchFamily="2" charset="-122"/>
              </a:rPr>
              <a:t>年开始，上海地区部分行业营业税改增值税对现代服务业</a:t>
            </a:r>
            <a:r>
              <a:rPr lang="en-US" altLang="zh-CN" sz="1400">
                <a:solidFill>
                  <a:schemeClr val="hlink"/>
                </a:solidFill>
                <a:latin typeface="华文楷体" panose="02010600040101010101" pitchFamily="2" charset="-122"/>
                <a:ea typeface="华文楷体" panose="02010600040101010101" pitchFamily="2" charset="-122"/>
              </a:rPr>
              <a:t>—</a:t>
            </a:r>
            <a:r>
              <a:rPr lang="zh-CN" altLang="en-US" sz="1400">
                <a:solidFill>
                  <a:schemeClr val="hlink"/>
                </a:solidFill>
                <a:latin typeface="华文楷体" panose="02010600040101010101" pitchFamily="2" charset="-122"/>
                <a:ea typeface="华文楷体" panose="02010600040101010101" pitchFamily="2" charset="-122"/>
              </a:rPr>
              <a:t>对融资租赁是利好。</a:t>
            </a:r>
            <a:r>
              <a:rPr lang="en-US" altLang="zh-CN" sz="1400">
                <a:solidFill>
                  <a:schemeClr val="hlink"/>
                </a:solidFill>
                <a:latin typeface="华文楷体" panose="02010600040101010101" pitchFamily="2" charset="-122"/>
                <a:ea typeface="华文楷体" panose="02010600040101010101" pitchFamily="2" charset="-122"/>
              </a:rPr>
              <a:t>2012</a:t>
            </a:r>
            <a:r>
              <a:rPr lang="zh-CN" altLang="en-US" sz="1400">
                <a:solidFill>
                  <a:schemeClr val="hlink"/>
                </a:solidFill>
                <a:latin typeface="华文楷体" panose="02010600040101010101" pitchFamily="2" charset="-122"/>
                <a:ea typeface="华文楷体" panose="02010600040101010101" pitchFamily="2" charset="-122"/>
              </a:rPr>
              <a:t>年</a:t>
            </a:r>
            <a:r>
              <a:rPr lang="en-US" altLang="zh-CN" sz="1400">
                <a:solidFill>
                  <a:schemeClr val="hlink"/>
                </a:solidFill>
                <a:latin typeface="华文楷体" panose="02010600040101010101" pitchFamily="2" charset="-122"/>
                <a:ea typeface="华文楷体" panose="02010600040101010101" pitchFamily="2" charset="-122"/>
              </a:rPr>
              <a:t>9</a:t>
            </a:r>
            <a:r>
              <a:rPr lang="zh-CN" altLang="en-US" sz="1400">
                <a:solidFill>
                  <a:schemeClr val="hlink"/>
                </a:solidFill>
                <a:latin typeface="华文楷体" panose="02010600040101010101" pitchFamily="2" charset="-122"/>
                <a:ea typeface="华文楷体" panose="02010600040101010101" pitchFamily="2" charset="-122"/>
              </a:rPr>
              <a:t>月开始，另有</a:t>
            </a:r>
            <a:r>
              <a:rPr lang="en-US" altLang="zh-CN" sz="1400">
                <a:solidFill>
                  <a:schemeClr val="hlink"/>
                </a:solidFill>
                <a:latin typeface="华文楷体" panose="02010600040101010101" pitchFamily="2" charset="-122"/>
                <a:ea typeface="华文楷体" panose="02010600040101010101" pitchFamily="2" charset="-122"/>
              </a:rPr>
              <a:t>8</a:t>
            </a:r>
            <a:r>
              <a:rPr lang="zh-CN" altLang="en-US" sz="1400">
                <a:solidFill>
                  <a:schemeClr val="hlink"/>
                </a:solidFill>
                <a:latin typeface="华文楷体" panose="02010600040101010101" pitchFamily="2" charset="-122"/>
                <a:ea typeface="华文楷体" panose="02010600040101010101" pitchFamily="2" charset="-122"/>
              </a:rPr>
              <a:t>省市也开始试点。</a:t>
            </a:r>
          </a:p>
        </p:txBody>
      </p:sp>
      <p:sp>
        <p:nvSpPr>
          <p:cNvPr id="22539" name="AutoShape 6"/>
          <p:cNvSpPr>
            <a:spLocks noChangeAspect="1" noChangeArrowheads="1" noTextEdit="1"/>
          </p:cNvSpPr>
          <p:nvPr/>
        </p:nvSpPr>
        <p:spPr bwMode="auto">
          <a:xfrm flipH="1">
            <a:off x="5038725" y="3060700"/>
            <a:ext cx="890588" cy="121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nvGrpSpPr>
          <p:cNvPr id="22540" name="Group 12"/>
          <p:cNvGrpSpPr>
            <a:grpSpLocks/>
          </p:cNvGrpSpPr>
          <p:nvPr/>
        </p:nvGrpSpPr>
        <p:grpSpPr bwMode="auto">
          <a:xfrm>
            <a:off x="2733675" y="1387475"/>
            <a:ext cx="2940050" cy="1568450"/>
            <a:chOff x="0" y="0"/>
            <a:chExt cx="1889" cy="1009"/>
          </a:xfrm>
        </p:grpSpPr>
        <p:grpSp>
          <p:nvGrpSpPr>
            <p:cNvPr id="22541" name="Group 13"/>
            <p:cNvGrpSpPr>
              <a:grpSpLocks/>
            </p:cNvGrpSpPr>
            <p:nvPr/>
          </p:nvGrpSpPr>
          <p:grpSpPr bwMode="auto">
            <a:xfrm>
              <a:off x="0" y="90"/>
              <a:ext cx="1889" cy="919"/>
              <a:chOff x="0" y="0"/>
              <a:chExt cx="1926" cy="937"/>
            </a:xfrm>
          </p:grpSpPr>
          <p:sp>
            <p:nvSpPr>
              <p:cNvPr id="22542" name="Oval 9"/>
              <p:cNvSpPr>
                <a:spLocks noChangeArrowheads="1"/>
              </p:cNvSpPr>
              <p:nvPr/>
            </p:nvSpPr>
            <p:spPr bwMode="auto">
              <a:xfrm>
                <a:off x="21" y="30"/>
                <a:ext cx="1905" cy="907"/>
              </a:xfrm>
              <a:prstGeom prst="ellipse">
                <a:avLst/>
              </a:prstGeom>
              <a:gradFill rotWithShape="1">
                <a:gsLst>
                  <a:gs pos="0">
                    <a:schemeClr val="hlink"/>
                  </a:gs>
                  <a:gs pos="100000">
                    <a:srgbClr val="003263"/>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2543" name="Oval 10"/>
              <p:cNvSpPr>
                <a:spLocks noChangeArrowheads="1"/>
              </p:cNvSpPr>
              <p:nvPr/>
            </p:nvSpPr>
            <p:spPr bwMode="auto">
              <a:xfrm>
                <a:off x="0" y="0"/>
                <a:ext cx="1905" cy="907"/>
              </a:xfrm>
              <a:prstGeom prst="ellipse">
                <a:avLst/>
              </a:prstGeom>
              <a:gradFill rotWithShape="1">
                <a:gsLst>
                  <a:gs pos="0">
                    <a:srgbClr val="8EBBE8"/>
                  </a:gs>
                  <a:gs pos="100000">
                    <a:schemeClr val="hlink"/>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22544" name="Oval 11"/>
            <p:cNvSpPr>
              <a:spLocks noChangeArrowheads="1"/>
            </p:cNvSpPr>
            <p:nvPr/>
          </p:nvSpPr>
          <p:spPr bwMode="auto">
            <a:xfrm>
              <a:off x="89" y="0"/>
              <a:ext cx="1691" cy="845"/>
            </a:xfrm>
            <a:prstGeom prst="ellipse">
              <a:avLst/>
            </a:prstGeom>
            <a:gradFill rotWithShape="1">
              <a:gsLst>
                <a:gs pos="0">
                  <a:srgbClr val="5C6874"/>
                </a:gs>
                <a:gs pos="100000">
                  <a:schemeClr val="accent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2545" name="Oval 12"/>
            <p:cNvSpPr>
              <a:spLocks noChangeArrowheads="1"/>
            </p:cNvSpPr>
            <p:nvPr/>
          </p:nvSpPr>
          <p:spPr bwMode="auto">
            <a:xfrm>
              <a:off x="111" y="5"/>
              <a:ext cx="1650" cy="824"/>
            </a:xfrm>
            <a:prstGeom prst="ellipse">
              <a:avLst/>
            </a:prstGeom>
            <a:gradFill rotWithShape="1">
              <a:gsLst>
                <a:gs pos="0">
                  <a:schemeClr val="accent1">
                    <a:alpha val="0"/>
                  </a:schemeClr>
                </a:gs>
                <a:gs pos="100000">
                  <a:srgbClr val="EBF4FE"/>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2546" name="Oval 13"/>
            <p:cNvSpPr>
              <a:spLocks noChangeArrowheads="1"/>
            </p:cNvSpPr>
            <p:nvPr/>
          </p:nvSpPr>
          <p:spPr bwMode="auto">
            <a:xfrm>
              <a:off x="128" y="13"/>
              <a:ext cx="1570" cy="770"/>
            </a:xfrm>
            <a:prstGeom prst="ellipse">
              <a:avLst/>
            </a:prstGeom>
            <a:gradFill rotWithShape="1">
              <a:gsLst>
                <a:gs pos="0">
                  <a:srgbClr val="9EB1C7"/>
                </a:gs>
                <a:gs pos="100000">
                  <a:schemeClr val="accent1">
                    <a:alpha val="48000"/>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22547" name="Oval 14"/>
            <p:cNvSpPr>
              <a:spLocks noChangeArrowheads="1"/>
            </p:cNvSpPr>
            <p:nvPr/>
          </p:nvSpPr>
          <p:spPr bwMode="auto">
            <a:xfrm>
              <a:off x="211" y="30"/>
              <a:ext cx="1382" cy="624"/>
            </a:xfrm>
            <a:prstGeom prst="ellipse">
              <a:avLst/>
            </a:prstGeom>
            <a:gradFill rotWithShape="1">
              <a:gsLst>
                <a:gs pos="0">
                  <a:srgbClr val="FFFFFF"/>
                </a:gs>
                <a:gs pos="100000">
                  <a:schemeClr val="accent1">
                    <a:alpha val="37999"/>
                  </a:schemeClr>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22548" name="Text Box 15"/>
          <p:cNvSpPr txBox="1">
            <a:spLocks noChangeArrowheads="1"/>
          </p:cNvSpPr>
          <p:nvPr/>
        </p:nvSpPr>
        <p:spPr bwMode="auto">
          <a:xfrm>
            <a:off x="3716338" y="1771650"/>
            <a:ext cx="1057275" cy="455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solidFill>
                  <a:srgbClr val="FF3300"/>
                </a:solidFill>
                <a:latin typeface="华文楷体" panose="02010600040101010101" pitchFamily="2" charset="-122"/>
                <a:ea typeface="华文楷体" panose="02010600040101010101" pitchFamily="2" charset="-122"/>
              </a:rPr>
              <a:t>税 收</a:t>
            </a:r>
          </a:p>
        </p:txBody>
      </p:sp>
      <p:sp>
        <p:nvSpPr>
          <p:cNvPr id="22549" name="AutoShape 16"/>
          <p:cNvSpPr>
            <a:spLocks noChangeArrowheads="1"/>
          </p:cNvSpPr>
          <p:nvPr/>
        </p:nvSpPr>
        <p:spPr bwMode="auto">
          <a:xfrm>
            <a:off x="4659313" y="3209925"/>
            <a:ext cx="4032250" cy="3314700"/>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latin typeface="华文楷体" panose="02010600040101010101" pitchFamily="2" charset="-122"/>
              <a:ea typeface="华文楷体" panose="02010600040101010101" pitchFamily="2" charset="-122"/>
            </a:endParaRPr>
          </a:p>
        </p:txBody>
      </p:sp>
      <p:sp>
        <p:nvSpPr>
          <p:cNvPr id="22550" name="Rectangle 17"/>
          <p:cNvSpPr>
            <a:spLocks noChangeArrowheads="1"/>
          </p:cNvSpPr>
          <p:nvPr/>
        </p:nvSpPr>
        <p:spPr bwMode="auto">
          <a:xfrm>
            <a:off x="5845175" y="1296988"/>
            <a:ext cx="2779713" cy="1735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F3300"/>
                </a:solidFill>
                <a:ea typeface="华文楷体" panose="02010600040101010101" pitchFamily="2" charset="-122"/>
              </a:rPr>
              <a:t>从我们国家来看，与融资租赁联系紧密的税收有八种，加上关税是九种。其中有主要影响的是流转税（增值税、消费税和营业税）和所得税。</a:t>
            </a:r>
          </a:p>
        </p:txBody>
      </p:sp>
      <p:graphicFrame>
        <p:nvGraphicFramePr>
          <p:cNvPr id="22551" name="Group 23"/>
          <p:cNvGraphicFramePr>
            <a:graphicFrameLocks noGrp="1"/>
          </p:cNvGraphicFramePr>
          <p:nvPr/>
        </p:nvGraphicFramePr>
        <p:xfrm>
          <a:off x="4789488" y="3933825"/>
          <a:ext cx="3743325" cy="2232025"/>
        </p:xfrm>
        <a:graphic>
          <a:graphicData uri="http://schemas.openxmlformats.org/drawingml/2006/table">
            <a:tbl>
              <a:tblPr/>
              <a:tblGrid>
                <a:gridCol w="1584325">
                  <a:extLst>
                    <a:ext uri="{9D8B030D-6E8A-4147-A177-3AD203B41FA5}">
                      <a16:colId xmlns:a16="http://schemas.microsoft.com/office/drawing/2014/main" val="2117564862"/>
                    </a:ext>
                  </a:extLst>
                </a:gridCol>
                <a:gridCol w="792162">
                  <a:extLst>
                    <a:ext uri="{9D8B030D-6E8A-4147-A177-3AD203B41FA5}">
                      <a16:colId xmlns:a16="http://schemas.microsoft.com/office/drawing/2014/main" val="2694479384"/>
                    </a:ext>
                  </a:extLst>
                </a:gridCol>
                <a:gridCol w="1366838">
                  <a:extLst>
                    <a:ext uri="{9D8B030D-6E8A-4147-A177-3AD203B41FA5}">
                      <a16:colId xmlns:a16="http://schemas.microsoft.com/office/drawing/2014/main" val="2867802363"/>
                    </a:ext>
                  </a:extLst>
                </a:gridCol>
              </a:tblGrid>
              <a:tr h="469900">
                <a:tc>
                  <a:txBody>
                    <a:bodyPr/>
                    <a:lstStyle>
                      <a:lvl1pPr defTabSz="265113" eaLnBrk="0" hangingPunct="0">
                        <a:spcBef>
                          <a:spcPct val="20000"/>
                        </a:spcBef>
                        <a:tabLst>
                          <a:tab pos="0" algn="l"/>
                        </a:tabLst>
                        <a:defRPr sz="2800">
                          <a:solidFill>
                            <a:schemeClr val="tx1"/>
                          </a:solidFill>
                          <a:latin typeface="Calibri" panose="020F0502020204030204" pitchFamily="34" charset="0"/>
                          <a:ea typeface="宋体" panose="02010600030101010101" pitchFamily="2" charset="-122"/>
                        </a:defRPr>
                      </a:lvl1pPr>
                      <a:lvl2pPr marL="742950" indent="-285750" defTabSz="265113" eaLnBrk="0" hangingPunct="0">
                        <a:spcBef>
                          <a:spcPct val="20000"/>
                        </a:spcBef>
                        <a:tabLst>
                          <a:tab pos="0" algn="l"/>
                        </a:tabLst>
                        <a:defRPr sz="2400">
                          <a:solidFill>
                            <a:schemeClr val="tx1"/>
                          </a:solidFill>
                          <a:latin typeface="Calibri" panose="020F0502020204030204" pitchFamily="34" charset="0"/>
                          <a:ea typeface="宋体" panose="02010600030101010101" pitchFamily="2" charset="-122"/>
                        </a:defRPr>
                      </a:lvl2pPr>
                      <a:lvl3pPr marL="1143000" indent="-228600" defTabSz="265113" eaLnBrk="0" hangingPunct="0">
                        <a:spcBef>
                          <a:spcPct val="20000"/>
                        </a:spcBef>
                        <a:tabLst>
                          <a:tab pos="0" algn="l"/>
                        </a:tabLst>
                        <a:defRPr sz="2000">
                          <a:solidFill>
                            <a:schemeClr val="tx1"/>
                          </a:solidFill>
                          <a:latin typeface="Calibri" panose="020F0502020204030204" pitchFamily="34" charset="0"/>
                          <a:ea typeface="宋体" panose="02010600030101010101" pitchFamily="2" charset="-122"/>
                        </a:defRPr>
                      </a:lvl3pPr>
                      <a:lvl4pPr marL="1600200" indent="-228600" defTabSz="265113" eaLnBrk="0" hangingPunct="0">
                        <a:spcBef>
                          <a:spcPct val="20000"/>
                        </a:spcBef>
                        <a:tabLst>
                          <a:tab pos="0" algn="l"/>
                        </a:tabLst>
                        <a:defRPr>
                          <a:solidFill>
                            <a:schemeClr val="tx1"/>
                          </a:solidFill>
                          <a:latin typeface="Calibri" panose="020F0502020204030204" pitchFamily="34" charset="0"/>
                          <a:ea typeface="宋体" panose="02010600030101010101" pitchFamily="2" charset="-122"/>
                        </a:defRPr>
                      </a:lvl4pPr>
                      <a:lvl5pPr marL="2057400" indent="-228600" defTabSz="265113" eaLnBrk="0" hangingPunct="0">
                        <a:spcBef>
                          <a:spcPct val="20000"/>
                        </a:spcBef>
                        <a:tabLst>
                          <a:tab pos="0" algn="l"/>
                        </a:tabLst>
                        <a:defRPr>
                          <a:solidFill>
                            <a:schemeClr val="tx1"/>
                          </a:solidFill>
                          <a:latin typeface="Calibri" panose="020F0502020204030204" pitchFamily="34" charset="0"/>
                          <a:ea typeface="宋体" panose="02010600030101010101" pitchFamily="2" charset="-122"/>
                        </a:defRPr>
                      </a:lvl5pPr>
                      <a:lvl6pPr marL="2514600" indent="-228600" defTabSz="265113" eaLnBrk="0" fontAlgn="base" hangingPunct="0">
                        <a:spcBef>
                          <a:spcPct val="20000"/>
                        </a:spcBef>
                        <a:spcAft>
                          <a:spcPct val="0"/>
                        </a:spcAft>
                        <a:buFont typeface="Arial" panose="020B0604020202020204" pitchFamily="34" charset="0"/>
                        <a:tabLst>
                          <a:tab pos="0" algn="l"/>
                        </a:tabLst>
                        <a:defRPr>
                          <a:solidFill>
                            <a:schemeClr val="tx1"/>
                          </a:solidFill>
                          <a:latin typeface="Calibri" panose="020F0502020204030204" pitchFamily="34" charset="0"/>
                          <a:ea typeface="宋体" panose="02010600030101010101" pitchFamily="2" charset="-122"/>
                        </a:defRPr>
                      </a:lvl6pPr>
                      <a:lvl7pPr marL="2971800" indent="-228600" defTabSz="265113" eaLnBrk="0" fontAlgn="base" hangingPunct="0">
                        <a:spcBef>
                          <a:spcPct val="20000"/>
                        </a:spcBef>
                        <a:spcAft>
                          <a:spcPct val="0"/>
                        </a:spcAft>
                        <a:buFont typeface="Arial" panose="020B0604020202020204" pitchFamily="34" charset="0"/>
                        <a:tabLst>
                          <a:tab pos="0" algn="l"/>
                        </a:tabLst>
                        <a:defRPr>
                          <a:solidFill>
                            <a:schemeClr val="tx1"/>
                          </a:solidFill>
                          <a:latin typeface="Calibri" panose="020F0502020204030204" pitchFamily="34" charset="0"/>
                          <a:ea typeface="宋体" panose="02010600030101010101" pitchFamily="2" charset="-122"/>
                        </a:defRPr>
                      </a:lvl7pPr>
                      <a:lvl8pPr marL="3429000" indent="-228600" defTabSz="265113" eaLnBrk="0" fontAlgn="base" hangingPunct="0">
                        <a:spcBef>
                          <a:spcPct val="20000"/>
                        </a:spcBef>
                        <a:spcAft>
                          <a:spcPct val="0"/>
                        </a:spcAft>
                        <a:buFont typeface="Arial" panose="020B0604020202020204" pitchFamily="34" charset="0"/>
                        <a:tabLst>
                          <a:tab pos="0" algn="l"/>
                        </a:tabLst>
                        <a:defRPr>
                          <a:solidFill>
                            <a:schemeClr val="tx1"/>
                          </a:solidFill>
                          <a:latin typeface="Calibri" panose="020F0502020204030204" pitchFamily="34" charset="0"/>
                          <a:ea typeface="宋体" panose="02010600030101010101" pitchFamily="2" charset="-122"/>
                        </a:defRPr>
                      </a:lvl8pPr>
                      <a:lvl9pPr marL="3886200" indent="-228600" defTabSz="265113" eaLnBrk="0" fontAlgn="base" hangingPunct="0">
                        <a:spcBef>
                          <a:spcPct val="20000"/>
                        </a:spcBef>
                        <a:spcAft>
                          <a:spcPct val="0"/>
                        </a:spcAft>
                        <a:buFont typeface="Arial" panose="020B0604020202020204" pitchFamily="34" charset="0"/>
                        <a:tabLst>
                          <a:tab pos="0" algn="l"/>
                        </a:tabLst>
                        <a:defRPr>
                          <a:solidFill>
                            <a:schemeClr val="tx1"/>
                          </a:solidFill>
                          <a:latin typeface="Calibri" panose="020F0502020204030204" pitchFamily="34" charset="0"/>
                          <a:ea typeface="宋体" panose="02010600030101010101" pitchFamily="2" charset="-122"/>
                        </a:defRPr>
                      </a:lvl9pPr>
                    </a:lstStyle>
                    <a:p>
                      <a:pPr marL="0" marR="0" lvl="0" indent="0" algn="l" defTabSz="265113" rtl="0" eaLnBrk="1" fontAlgn="base" latinLnBrk="0" hangingPunct="1">
                        <a:lnSpc>
                          <a:spcPct val="100000"/>
                        </a:lnSpc>
                        <a:spcBef>
                          <a:spcPct val="20000"/>
                        </a:spcBef>
                        <a:spcAft>
                          <a:spcPct val="0"/>
                        </a:spcAft>
                        <a:buClrTx/>
                        <a:buSzTx/>
                        <a:buFont typeface="Arial" panose="020B0604020202020204" pitchFamily="34" charset="0"/>
                        <a:buNone/>
                        <a:tabLst>
                          <a:tab pos="0" algn="l"/>
                        </a:tabLst>
                      </a:pPr>
                      <a:r>
                        <a:rPr kumimoji="0" lang="zh-CN" altLang="en-US" sz="800" b="0" i="0" u="none" strike="noStrike" cap="none" normalizeH="0" baseline="0" smtClean="0">
                          <a:ln>
                            <a:noFill/>
                          </a:ln>
                          <a:solidFill>
                            <a:srgbClr val="000134"/>
                          </a:solidFill>
                          <a:effectLst/>
                          <a:latin typeface="Times New Roman" panose="02020603050405020304" pitchFamily="18" charset="0"/>
                          <a:ea typeface="华文楷体" panose="02010600040101010101" pitchFamily="2" charset="-122"/>
                        </a:rPr>
                        <a:t>租赁市场业态</a:t>
                      </a:r>
                    </a:p>
                  </a:txBody>
                  <a:tcPr marL="88200" marR="88200" marT="45864" marB="4586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Times New Roman" panose="02020603050405020304" pitchFamily="18" charset="0"/>
                          <a:ea typeface="华文楷体" panose="02010600040101010101" pitchFamily="2" charset="-122"/>
                        </a:rPr>
                        <a:t>《合同法》分类</a:t>
                      </a:r>
                      <a:endParaRPr kumimoji="0" lang="zh-CN" altLang="en-US" sz="800" b="0" i="0" u="none" strike="noStrike" cap="none" normalizeH="0" baseline="0" smtClean="0">
                        <a:ln>
                          <a:noFill/>
                        </a:ln>
                        <a:solidFill>
                          <a:srgbClr val="000134"/>
                        </a:solidFill>
                        <a:effectLst/>
                        <a:latin typeface="Calibri" panose="020F0502020204030204" pitchFamily="34" charset="0"/>
                        <a:ea typeface="华文楷体" panose="02010600040101010101" pitchFamily="2" charset="-122"/>
                      </a:endParaRP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Times New Roman" panose="02020603050405020304" pitchFamily="18" charset="0"/>
                          <a:ea typeface="华文楷体" panose="02010600040101010101" pitchFamily="2" charset="-122"/>
                        </a:rPr>
                        <a:t>会计准则的分类</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21208190"/>
                  </a:ext>
                </a:extLst>
              </a:tr>
              <a:tr h="471488">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华文楷体" panose="02010600040101010101" pitchFamily="2" charset="-122"/>
                          <a:ea typeface="华文楷体" panose="02010600040101010101" pitchFamily="2" charset="-122"/>
                        </a:rPr>
                        <a:t>全额偿付的融资租赁（典型融资租赁Finance Lease）</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Times New Roman" panose="02020603050405020304" pitchFamily="18" charset="0"/>
                          <a:ea typeface="华文楷体" panose="02010600040101010101" pitchFamily="2" charset="-122"/>
                        </a:rPr>
                        <a:t>融资租赁</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FF3300"/>
                          </a:solidFill>
                          <a:effectLst/>
                          <a:latin typeface="华文楷体" panose="02010600040101010101" pitchFamily="2" charset="-122"/>
                          <a:ea typeface="华文楷体" panose="02010600040101010101" pitchFamily="2" charset="-122"/>
                        </a:rPr>
                        <a:t>融资租赁</a:t>
                      </a:r>
                      <a:r>
                        <a:rPr kumimoji="0" lang="zh-CN" altLang="en-US" sz="800" b="0" i="0" u="none" strike="noStrike" cap="none" normalizeH="0" baseline="0" smtClean="0">
                          <a:ln>
                            <a:noFill/>
                          </a:ln>
                          <a:solidFill>
                            <a:srgbClr val="000134"/>
                          </a:solidFill>
                          <a:effectLst/>
                          <a:latin typeface="华文楷体" panose="02010600040101010101" pitchFamily="2" charset="-122"/>
                          <a:ea typeface="华文楷体" panose="02010600040101010101" pitchFamily="2" charset="-122"/>
                        </a:rPr>
                        <a:t>，按“差额”缴纳营业税。无资质，所有权转移的缴纳增值税；无资质，所有权不转移的按租金全额缴纳营业税。</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55645315"/>
                  </a:ext>
                </a:extLst>
              </a:tr>
              <a:tr h="51752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华文楷体" panose="02010600040101010101" pitchFamily="2" charset="-122"/>
                          <a:ea typeface="华文楷体" panose="02010600040101010101" pitchFamily="2" charset="-122"/>
                        </a:rPr>
                        <a:t>非全额偿付的融资租赁（经营性租赁Operating Lease）</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vMerge="1">
                  <a:txBody>
                    <a:bodyPr/>
                    <a:lstStyle/>
                    <a:p>
                      <a:endParaRPr lang="zh-CN" altLang="en-US"/>
                    </a:p>
                  </a:txBody>
                  <a:tcPr/>
                </a:tc>
                <a:extLst>
                  <a:ext uri="{0D108BD9-81ED-4DB2-BD59-A6C34878D82A}">
                    <a16:rowId xmlns:a16="http://schemas.microsoft.com/office/drawing/2014/main" val="2103202801"/>
                  </a:ext>
                </a:extLst>
              </a:tr>
              <a:tr h="471488">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华文楷体" panose="02010600040101010101" pitchFamily="2" charset="-122"/>
                          <a:ea typeface="华文楷体" panose="02010600040101010101" pitchFamily="2" charset="-122"/>
                        </a:rPr>
                        <a:t>传统租赁（Rental），即租赁、出租、租借、租用、租得等</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Times New Roman" panose="02020603050405020304" pitchFamily="18" charset="0"/>
                          <a:ea typeface="华文楷体" panose="02010600040101010101" pitchFamily="2" charset="-122"/>
                        </a:rPr>
                        <a:t>租赁</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FF3300"/>
                          </a:solidFill>
                          <a:effectLst/>
                          <a:latin typeface="Times New Roman" panose="02020603050405020304" pitchFamily="18" charset="0"/>
                          <a:ea typeface="华文楷体" panose="02010600040101010101" pitchFamily="2" charset="-122"/>
                        </a:rPr>
                        <a:t>租赁业</a:t>
                      </a:r>
                      <a:r>
                        <a:rPr kumimoji="0" lang="zh-CN" altLang="en-US" sz="800" b="0" i="0" u="none" strike="noStrike" cap="none" normalizeH="0" baseline="0" smtClean="0">
                          <a:ln>
                            <a:noFill/>
                          </a:ln>
                          <a:solidFill>
                            <a:srgbClr val="000134"/>
                          </a:solidFill>
                          <a:effectLst/>
                          <a:latin typeface="Times New Roman" panose="02020603050405020304" pitchFamily="18" charset="0"/>
                          <a:ea typeface="华文楷体" panose="02010600040101010101" pitchFamily="2" charset="-122"/>
                        </a:rPr>
                        <a:t>，按租金全额缴纳营业税。</a:t>
                      </a:r>
                      <a:endParaRPr kumimoji="0" lang="zh-CN" altLang="en-US" sz="800" b="0" i="0" u="none" strike="noStrike" cap="none" normalizeH="0" baseline="0" smtClean="0">
                        <a:ln>
                          <a:noFill/>
                        </a:ln>
                        <a:solidFill>
                          <a:srgbClr val="000134"/>
                        </a:solidFill>
                        <a:effectLst/>
                        <a:latin typeface="Calibri" panose="020F0502020204030204" pitchFamily="34" charset="0"/>
                        <a:ea typeface="华文楷体" panose="02010600040101010101" pitchFamily="2" charset="-122"/>
                      </a:endParaRP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00614030"/>
                  </a:ext>
                </a:extLst>
              </a:tr>
              <a:tr h="30162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华文楷体" panose="02010600040101010101" pitchFamily="2" charset="-122"/>
                          <a:ea typeface="华文楷体" panose="02010600040101010101" pitchFamily="2" charset="-122"/>
                        </a:rPr>
                        <a:t>租售（Hiri Purchase）</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800" b="0" i="0" u="none" strike="noStrike" cap="none" normalizeH="0" baseline="0" smtClean="0">
                          <a:ln>
                            <a:noFill/>
                          </a:ln>
                          <a:solidFill>
                            <a:srgbClr val="000134"/>
                          </a:solidFill>
                          <a:effectLst/>
                          <a:latin typeface="Times New Roman" panose="02020603050405020304" pitchFamily="18" charset="0"/>
                          <a:ea typeface="华文楷体" panose="02010600040101010101" pitchFamily="2" charset="-122"/>
                        </a:rPr>
                        <a:t>销售，缴纳增值税</a:t>
                      </a:r>
                    </a:p>
                  </a:txBody>
                  <a:tcPr marL="89611" marR="89611" marT="44806" marB="448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84153237"/>
                  </a:ext>
                </a:extLst>
              </a:tr>
            </a:tbl>
          </a:graphicData>
        </a:graphic>
      </p:graphicFrame>
      <p:sp>
        <p:nvSpPr>
          <p:cNvPr id="22575" name="Text Box 43"/>
          <p:cNvSpPr txBox="1">
            <a:spLocks noChangeArrowheads="1"/>
          </p:cNvSpPr>
          <p:nvPr/>
        </p:nvSpPr>
        <p:spPr bwMode="auto">
          <a:xfrm>
            <a:off x="4857750" y="3357563"/>
            <a:ext cx="3735388" cy="515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400">
                <a:solidFill>
                  <a:srgbClr val="000134"/>
                </a:solidFill>
                <a:ea typeface="华文楷体" panose="02010600040101010101" pitchFamily="2" charset="-122"/>
              </a:rPr>
              <a:t>租赁市场业态与《合同法》、流转税分类及税种适用关系</a:t>
            </a:r>
          </a:p>
        </p:txBody>
      </p:sp>
      <p:sp>
        <p:nvSpPr>
          <p:cNvPr id="22576" name="Line 47"/>
          <p:cNvSpPr>
            <a:spLocks noChangeShapeType="1"/>
          </p:cNvSpPr>
          <p:nvPr/>
        </p:nvSpPr>
        <p:spPr bwMode="auto">
          <a:xfrm flipH="1">
            <a:off x="4094163" y="3009900"/>
            <a:ext cx="190500" cy="254000"/>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
        <p:nvSpPr>
          <p:cNvPr id="22577" name="Line 48"/>
          <p:cNvSpPr>
            <a:spLocks noChangeShapeType="1"/>
          </p:cNvSpPr>
          <p:nvPr/>
        </p:nvSpPr>
        <p:spPr bwMode="auto">
          <a:xfrm>
            <a:off x="4449763" y="3035300"/>
            <a:ext cx="266700" cy="203200"/>
          </a:xfrm>
          <a:prstGeom prst="line">
            <a:avLst/>
          </a:prstGeom>
          <a:noFill/>
          <a:ln w="57150" cap="flat" cmpd="sng">
            <a:solidFill>
              <a:srgbClr val="33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355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355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20</a:t>
            </a:r>
          </a:p>
        </p:txBody>
      </p:sp>
      <p:sp>
        <p:nvSpPr>
          <p:cNvPr id="2355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3559"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p>
        </p:txBody>
      </p:sp>
      <p:sp>
        <p:nvSpPr>
          <p:cNvPr id="2356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融资租赁的“五个发展阶段”</a:t>
            </a:r>
            <a:endParaRPr lang="zh-CN" altLang="en-US"/>
          </a:p>
        </p:txBody>
      </p:sp>
      <p:pic>
        <p:nvPicPr>
          <p:cNvPr id="23561" name="Picture 2" descr="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1989138"/>
            <a:ext cx="2436812" cy="13668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62" name="Freeform 4"/>
          <p:cNvSpPr>
            <a:spLocks/>
          </p:cNvSpPr>
          <p:nvPr/>
        </p:nvSpPr>
        <p:spPr bwMode="auto">
          <a:xfrm>
            <a:off x="149225" y="2187575"/>
            <a:ext cx="8262938" cy="2832100"/>
          </a:xfrm>
          <a:custGeom>
            <a:avLst/>
            <a:gdLst>
              <a:gd name="T0" fmla="*/ 0 w 4800"/>
              <a:gd name="T1" fmla="*/ 1719 h 1719"/>
              <a:gd name="T2" fmla="*/ 288 w 4800"/>
              <a:gd name="T3" fmla="*/ 1719 h 1719"/>
              <a:gd name="T4" fmla="*/ 288 w 4800"/>
              <a:gd name="T5" fmla="*/ 1415 h 1719"/>
              <a:gd name="T6" fmla="*/ 1040 w 4800"/>
              <a:gd name="T7" fmla="*/ 1415 h 1719"/>
              <a:gd name="T8" fmla="*/ 1040 w 4800"/>
              <a:gd name="T9" fmla="*/ 1144 h 1719"/>
              <a:gd name="T10" fmla="*/ 1800 w 4800"/>
              <a:gd name="T11" fmla="*/ 1144 h 1719"/>
              <a:gd name="T12" fmla="*/ 1800 w 4800"/>
              <a:gd name="T13" fmla="*/ 848 h 1719"/>
              <a:gd name="T14" fmla="*/ 2544 w 4800"/>
              <a:gd name="T15" fmla="*/ 848 h 1719"/>
              <a:gd name="T16" fmla="*/ 2544 w 4800"/>
              <a:gd name="T17" fmla="*/ 560 h 1719"/>
              <a:gd name="T18" fmla="*/ 3304 w 4800"/>
              <a:gd name="T19" fmla="*/ 560 h 1719"/>
              <a:gd name="T20" fmla="*/ 3304 w 4800"/>
              <a:gd name="T21" fmla="*/ 280 h 1719"/>
              <a:gd name="T22" fmla="*/ 4048 w 4800"/>
              <a:gd name="T23" fmla="*/ 280 h 1719"/>
              <a:gd name="T24" fmla="*/ 4048 w 4800"/>
              <a:gd name="T25" fmla="*/ 0 h 1719"/>
              <a:gd name="T26" fmla="*/ 4800 w 4800"/>
              <a:gd name="T27" fmla="*/ 0 h 17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800"/>
              <a:gd name="T43" fmla="*/ 0 h 1719"/>
              <a:gd name="T44" fmla="*/ 4800 w 4800"/>
              <a:gd name="T45" fmla="*/ 1719 h 171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800" h="1719">
                <a:moveTo>
                  <a:pt x="0" y="1719"/>
                </a:moveTo>
                <a:lnTo>
                  <a:pt x="288" y="1719"/>
                </a:lnTo>
                <a:lnTo>
                  <a:pt x="288" y="1415"/>
                </a:lnTo>
                <a:lnTo>
                  <a:pt x="1040" y="1415"/>
                </a:lnTo>
                <a:lnTo>
                  <a:pt x="1040" y="1144"/>
                </a:lnTo>
                <a:lnTo>
                  <a:pt x="1800" y="1144"/>
                </a:lnTo>
                <a:lnTo>
                  <a:pt x="1800" y="848"/>
                </a:lnTo>
                <a:lnTo>
                  <a:pt x="2544" y="848"/>
                </a:lnTo>
                <a:lnTo>
                  <a:pt x="2544" y="560"/>
                </a:lnTo>
                <a:lnTo>
                  <a:pt x="3304" y="560"/>
                </a:lnTo>
                <a:lnTo>
                  <a:pt x="3304" y="280"/>
                </a:lnTo>
                <a:lnTo>
                  <a:pt x="4048" y="280"/>
                </a:lnTo>
                <a:lnTo>
                  <a:pt x="4048" y="0"/>
                </a:lnTo>
                <a:lnTo>
                  <a:pt x="4800" y="0"/>
                </a:lnTo>
              </a:path>
            </a:pathLst>
          </a:custGeom>
          <a:noFill/>
          <a:ln w="28575" cap="flat" cmpd="sng">
            <a:solidFill>
              <a:srgbClr val="CC3300"/>
            </a:solidFill>
            <a:miter lim="800000"/>
            <a:headEnd/>
            <a:tailEnd/>
          </a:ln>
          <a:effectLst/>
          <a:scene3d>
            <a:camera prst="legacyObliqueTopRight"/>
            <a:lightRig rig="legacyFlat2" dir="t"/>
          </a:scene3d>
          <a:sp3d extrusionH="430200" prstMaterial="legacyMatte">
            <a:bevelT w="13500" h="13500" prst="angle"/>
            <a:bevelB w="13500" h="13500" prst="angle"/>
            <a:extrusionClr>
              <a:srgbClr val="CC3300"/>
            </a:extrusionClr>
            <a:contourClr>
              <a:srgbClr val="CC3300"/>
            </a:contourClr>
          </a:sp3d>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flatTx/>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1200">
              <a:latin typeface="华文楷体" panose="02010600040101010101" pitchFamily="2" charset="-122"/>
              <a:ea typeface="华文楷体" panose="02010600040101010101" pitchFamily="2" charset="-122"/>
            </a:endParaRPr>
          </a:p>
        </p:txBody>
      </p:sp>
      <p:sp>
        <p:nvSpPr>
          <p:cNvPr id="23563" name="Rectangle 5"/>
          <p:cNvSpPr>
            <a:spLocks noChangeArrowheads="1"/>
          </p:cNvSpPr>
          <p:nvPr/>
        </p:nvSpPr>
        <p:spPr bwMode="auto">
          <a:xfrm>
            <a:off x="1952625" y="4114800"/>
            <a:ext cx="1454150" cy="2022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87313" indent="-87313"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SzPct val="120000"/>
              <a:buFont typeface="Wingdings" panose="05000000000000000000" pitchFamily="2" charset="2"/>
              <a:buChar char="§"/>
            </a:pPr>
            <a:r>
              <a:rPr lang="zh-CN" altLang="en-US" sz="1200">
                <a:latin typeface="华文楷体" panose="02010600040101010101" pitchFamily="2" charset="-122"/>
                <a:ea typeface="华文楷体" panose="02010600040101010101" pitchFamily="2" charset="-122"/>
              </a:rPr>
              <a:t>  仍以融资为主要目的，但租赁方式开始创新，除直租外，出现转租、回租、联合租赁、杠杆租赁等。</a:t>
            </a:r>
            <a:r>
              <a:rPr lang="zh-CN" altLang="en-US" sz="1200">
                <a:solidFill>
                  <a:srgbClr val="0000FF"/>
                </a:solidFill>
                <a:latin typeface="华文楷体" panose="02010600040101010101" pitchFamily="2" charset="-122"/>
                <a:ea typeface="华文楷体" panose="02010600040101010101" pitchFamily="2" charset="-122"/>
              </a:rPr>
              <a:t>最主要的特征是开始出现对租赁物余值处理的选择权及灵活的还租方式等。</a:t>
            </a:r>
          </a:p>
        </p:txBody>
      </p:sp>
      <p:sp>
        <p:nvSpPr>
          <p:cNvPr id="23564" name="Rectangle 6"/>
          <p:cNvSpPr>
            <a:spLocks noChangeArrowheads="1"/>
          </p:cNvSpPr>
          <p:nvPr/>
        </p:nvSpPr>
        <p:spPr bwMode="auto">
          <a:xfrm>
            <a:off x="6122988" y="2736850"/>
            <a:ext cx="1443037" cy="3521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87313" indent="-87313"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SzPct val="120000"/>
              <a:buFont typeface="Wingdings" panose="05000000000000000000" pitchFamily="2" charset="2"/>
              <a:buChar char="§"/>
            </a:pPr>
            <a:r>
              <a:rPr lang="zh-CN" altLang="en-US" sz="1200">
                <a:latin typeface="华文楷体" panose="02010600040101010101" pitchFamily="2" charset="-122"/>
                <a:ea typeface="华文楷体" panose="02010600040101010101" pitchFamily="2" charset="-122"/>
              </a:rPr>
              <a:t>这是租赁市场的成熟阶段，租赁渗透率达到</a:t>
            </a:r>
            <a:r>
              <a:rPr lang="en-US" altLang="zh-CN" sz="1200">
                <a:latin typeface="华文楷体" panose="02010600040101010101" pitchFamily="2" charset="-122"/>
                <a:ea typeface="华文楷体" panose="02010600040101010101" pitchFamily="2" charset="-122"/>
              </a:rPr>
              <a:t>30%</a:t>
            </a:r>
            <a:r>
              <a:rPr lang="zh-CN" altLang="en-US" sz="1200">
                <a:latin typeface="华文楷体" panose="02010600040101010101" pitchFamily="2" charset="-122"/>
                <a:ea typeface="华文楷体" panose="02010600040101010101" pitchFamily="2" charset="-122"/>
              </a:rPr>
              <a:t>左右，租赁产品差异变得很小，出租人开始通过加快办理租赁业务手续和提高资金融通速度、提高服务水平、加强内部管理、降低费用、增加收入等手段保持盈利。</a:t>
            </a:r>
            <a:r>
              <a:rPr lang="zh-CN" altLang="en-US" sz="1200">
                <a:solidFill>
                  <a:srgbClr val="FF9900"/>
                </a:solidFill>
                <a:latin typeface="华文楷体" panose="02010600040101010101" pitchFamily="2" charset="-122"/>
                <a:ea typeface="华文楷体" panose="02010600040101010101" pitchFamily="2" charset="-122"/>
              </a:rPr>
              <a:t>这一阶段最大的特征，是出现租赁公司并购、重整组合，结果优胜劣汰，逐渐产生垄断利润。</a:t>
            </a:r>
          </a:p>
        </p:txBody>
      </p:sp>
      <p:sp>
        <p:nvSpPr>
          <p:cNvPr id="23565" name="Rectangle 7"/>
          <p:cNvSpPr>
            <a:spLocks noChangeArrowheads="1"/>
          </p:cNvSpPr>
          <p:nvPr/>
        </p:nvSpPr>
        <p:spPr bwMode="auto">
          <a:xfrm>
            <a:off x="755650" y="4005263"/>
            <a:ext cx="1123950" cy="287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buFont typeface="Wingdings" panose="05000000000000000000" pitchFamily="2" charset="2"/>
              <a:buNone/>
            </a:pPr>
            <a:r>
              <a:rPr lang="zh-CN" altLang="en-US" sz="1200">
                <a:ea typeface="华文楷体" panose="02010600040101010101" pitchFamily="2" charset="-122"/>
              </a:rPr>
              <a:t>简单融资租赁</a:t>
            </a:r>
          </a:p>
        </p:txBody>
      </p:sp>
      <p:sp>
        <p:nvSpPr>
          <p:cNvPr id="23566" name="Rectangle 8"/>
          <p:cNvSpPr>
            <a:spLocks noChangeArrowheads="1"/>
          </p:cNvSpPr>
          <p:nvPr/>
        </p:nvSpPr>
        <p:spPr bwMode="auto">
          <a:xfrm>
            <a:off x="2195513" y="3429000"/>
            <a:ext cx="1008062" cy="452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sym typeface="Arial" panose="020B0604020202020204" pitchFamily="34" charset="0"/>
              </a:rPr>
              <a:t>灵活变通的</a:t>
            </a:r>
          </a:p>
          <a:p>
            <a:pPr algn="ctr" eaLnBrk="1" hangingPunct="1">
              <a:lnSpc>
                <a:spcPct val="110000"/>
              </a:lnSpc>
              <a:spcBef>
                <a:spcPct val="10000"/>
              </a:spcBef>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sym typeface="Arial" panose="020B0604020202020204" pitchFamily="34" charset="0"/>
              </a:rPr>
              <a:t>融资租赁</a:t>
            </a:r>
          </a:p>
        </p:txBody>
      </p:sp>
      <p:sp>
        <p:nvSpPr>
          <p:cNvPr id="23567" name="Rectangle 9"/>
          <p:cNvSpPr>
            <a:spLocks noChangeArrowheads="1"/>
          </p:cNvSpPr>
          <p:nvPr/>
        </p:nvSpPr>
        <p:spPr bwMode="auto">
          <a:xfrm>
            <a:off x="3240088" y="2727325"/>
            <a:ext cx="1276350" cy="669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buFont typeface="Wingdings" panose="05000000000000000000" pitchFamily="2" charset="2"/>
              <a:buNone/>
            </a:pPr>
            <a:endParaRPr lang="zh-CN" altLang="en-US" sz="1200">
              <a:latin typeface="华文楷体" panose="02010600040101010101" pitchFamily="2" charset="-122"/>
              <a:ea typeface="华文楷体" panose="02010600040101010101" pitchFamily="2" charset="-122"/>
            </a:endParaRPr>
          </a:p>
        </p:txBody>
      </p:sp>
      <p:sp>
        <p:nvSpPr>
          <p:cNvPr id="23568" name="Rectangle 10"/>
          <p:cNvSpPr>
            <a:spLocks noChangeArrowheads="1"/>
          </p:cNvSpPr>
          <p:nvPr/>
        </p:nvSpPr>
        <p:spPr bwMode="auto">
          <a:xfrm>
            <a:off x="6011863" y="1989138"/>
            <a:ext cx="1104900" cy="376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sym typeface="Arial" panose="020B0604020202020204" pitchFamily="34" charset="0"/>
              </a:rPr>
              <a:t>成熟的融资</a:t>
            </a:r>
          </a:p>
          <a:p>
            <a:pPr algn="ctr" eaLnBrk="1" hangingPunct="1">
              <a:lnSpc>
                <a:spcPct val="110000"/>
              </a:lnSpc>
              <a:spcBef>
                <a:spcPct val="10000"/>
              </a:spcBef>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sym typeface="Arial" panose="020B0604020202020204" pitchFamily="34" charset="0"/>
              </a:rPr>
              <a:t>租赁市场</a:t>
            </a:r>
          </a:p>
        </p:txBody>
      </p:sp>
      <p:sp>
        <p:nvSpPr>
          <p:cNvPr id="23569" name="Rectangle 11"/>
          <p:cNvSpPr>
            <a:spLocks noChangeArrowheads="1"/>
          </p:cNvSpPr>
          <p:nvPr/>
        </p:nvSpPr>
        <p:spPr bwMode="auto">
          <a:xfrm>
            <a:off x="704850" y="4527550"/>
            <a:ext cx="1311275" cy="1736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87313" indent="-87313"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SzPct val="120000"/>
              <a:buFont typeface="Wingdings" panose="05000000000000000000" pitchFamily="2" charset="2"/>
              <a:buChar char="§"/>
            </a:pPr>
            <a:r>
              <a:rPr lang="zh-CN" altLang="en-US" sz="1200">
                <a:ea typeface="华文楷体" panose="02010600040101010101" pitchFamily="2" charset="-122"/>
              </a:rPr>
              <a:t>以融资为主要目的，最初业务方式主要为直租，</a:t>
            </a:r>
            <a:r>
              <a:rPr lang="zh-CN" altLang="en-US" sz="1200">
                <a:solidFill>
                  <a:srgbClr val="FF0000"/>
                </a:solidFill>
                <a:ea typeface="华文楷体" panose="02010600040101010101" pitchFamily="2" charset="-122"/>
              </a:rPr>
              <a:t>主要是促进销售和融资</a:t>
            </a:r>
            <a:r>
              <a:rPr lang="zh-CN" altLang="en-US" sz="1200">
                <a:ea typeface="华文楷体" panose="02010600040101010101" pitchFamily="2" charset="-122"/>
              </a:rPr>
              <a:t>，类似于银行信贷融资，最大特征是</a:t>
            </a:r>
            <a:r>
              <a:rPr lang="zh-CN" altLang="en-US" sz="1200">
                <a:solidFill>
                  <a:srgbClr val="FF0000"/>
                </a:solidFill>
                <a:ea typeface="华文楷体" panose="02010600040101010101" pitchFamily="2" charset="-122"/>
              </a:rPr>
              <a:t>出租人不承担任何风险。</a:t>
            </a:r>
          </a:p>
        </p:txBody>
      </p:sp>
      <p:sp>
        <p:nvSpPr>
          <p:cNvPr id="23570" name="Rectangle 12"/>
          <p:cNvSpPr>
            <a:spLocks noChangeArrowheads="1"/>
          </p:cNvSpPr>
          <p:nvPr/>
        </p:nvSpPr>
        <p:spPr bwMode="auto">
          <a:xfrm>
            <a:off x="3492500" y="3068638"/>
            <a:ext cx="865188" cy="288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sym typeface="Arial" panose="020B0604020202020204" pitchFamily="34" charset="0"/>
              </a:rPr>
              <a:t>经营性租赁</a:t>
            </a:r>
          </a:p>
        </p:txBody>
      </p:sp>
      <p:sp>
        <p:nvSpPr>
          <p:cNvPr id="23571" name="Rectangle 13"/>
          <p:cNvSpPr>
            <a:spLocks noChangeArrowheads="1"/>
          </p:cNvSpPr>
          <p:nvPr/>
        </p:nvSpPr>
        <p:spPr bwMode="auto">
          <a:xfrm>
            <a:off x="3384550" y="3622675"/>
            <a:ext cx="1362075" cy="2466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87313" indent="-87313"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SzPct val="120000"/>
              <a:buFont typeface="Wingdings" panose="05000000000000000000" pitchFamily="2" charset="2"/>
              <a:buChar char="§"/>
            </a:pPr>
            <a:r>
              <a:rPr lang="zh-CN" altLang="en-US" sz="1200">
                <a:latin typeface="华文楷体" panose="02010600040101010101" pitchFamily="2" charset="-122"/>
                <a:ea typeface="华文楷体" panose="02010600040101010101" pitchFamily="2" charset="-122"/>
              </a:rPr>
              <a:t>经营性租赁是伴随着租赁市场竞争加剧而出现的，租赁期末留有资产余值（其现值超过公允价值的</a:t>
            </a:r>
            <a:r>
              <a:rPr lang="en-US" altLang="zh-CN" sz="1200">
                <a:latin typeface="华文楷体" panose="02010600040101010101" pitchFamily="2" charset="-122"/>
                <a:ea typeface="华文楷体" panose="02010600040101010101" pitchFamily="2" charset="-122"/>
              </a:rPr>
              <a:t>10%</a:t>
            </a:r>
            <a:r>
              <a:rPr lang="zh-CN" altLang="en-US" sz="1200">
                <a:latin typeface="华文楷体" panose="02010600040101010101" pitchFamily="2" charset="-122"/>
                <a:ea typeface="华文楷体" panose="02010600040101010101" pitchFamily="2" charset="-122"/>
              </a:rPr>
              <a:t>），余值风险由出租人来承担。</a:t>
            </a:r>
            <a:r>
              <a:rPr lang="zh-CN" altLang="en-US" sz="1200">
                <a:solidFill>
                  <a:srgbClr val="FF0000"/>
                </a:solidFill>
                <a:latin typeface="华文楷体" panose="02010600040101010101" pitchFamily="2" charset="-122"/>
                <a:ea typeface="华文楷体" panose="02010600040101010101" pitchFamily="2" charset="-122"/>
              </a:rPr>
              <a:t>这一阶段最大的特征是承租人可实现表外融资。</a:t>
            </a:r>
          </a:p>
        </p:txBody>
      </p:sp>
      <p:sp>
        <p:nvSpPr>
          <p:cNvPr id="23572" name="AutoShape 14"/>
          <p:cNvSpPr>
            <a:spLocks noChangeArrowheads="1"/>
          </p:cNvSpPr>
          <p:nvPr/>
        </p:nvSpPr>
        <p:spPr bwMode="auto">
          <a:xfrm>
            <a:off x="7308850" y="1409700"/>
            <a:ext cx="1727200" cy="1370013"/>
          </a:xfrm>
          <a:prstGeom prst="irregularSeal1">
            <a:avLst/>
          </a:prstGeom>
          <a:solidFill>
            <a:srgbClr val="0000FF"/>
          </a:solidFill>
          <a:ln w="9525" cap="flat" cmpd="sng">
            <a:solidFill>
              <a:srgbClr val="0000FF"/>
            </a:solidFill>
            <a:miter lim="800000"/>
            <a:headEnd/>
            <a:tailEnd/>
          </a:ln>
          <a:effectLst>
            <a:outerShdw dist="35921" dir="2700000" algn="ctr" rotWithShape="0">
              <a:schemeClr val="bg2"/>
            </a:outerShdw>
          </a:effec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pPr>
            <a:r>
              <a:rPr lang="zh-CN" altLang="en-US" sz="1200">
                <a:solidFill>
                  <a:schemeClr val="bg1"/>
                </a:solidFill>
                <a:ea typeface="华文楷体" panose="02010600040101010101" pitchFamily="2" charset="-122"/>
              </a:rPr>
              <a:t>国际金融市场的有机组成部分之一</a:t>
            </a:r>
          </a:p>
        </p:txBody>
      </p:sp>
      <p:sp>
        <p:nvSpPr>
          <p:cNvPr id="23573" name="Rectangle 15"/>
          <p:cNvSpPr>
            <a:spLocks noChangeArrowheads="1"/>
          </p:cNvSpPr>
          <p:nvPr/>
        </p:nvSpPr>
        <p:spPr bwMode="auto">
          <a:xfrm>
            <a:off x="4630738" y="2565400"/>
            <a:ext cx="1165225" cy="346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sym typeface="Arial" panose="020B0604020202020204" pitchFamily="34" charset="0"/>
              </a:rPr>
              <a:t>融资租赁新产品</a:t>
            </a:r>
          </a:p>
        </p:txBody>
      </p:sp>
      <p:sp>
        <p:nvSpPr>
          <p:cNvPr id="23574" name="Rectangle 16"/>
          <p:cNvSpPr>
            <a:spLocks noChangeArrowheads="1"/>
          </p:cNvSpPr>
          <p:nvPr/>
        </p:nvSpPr>
        <p:spPr bwMode="auto">
          <a:xfrm>
            <a:off x="4729163" y="3140075"/>
            <a:ext cx="1400175" cy="306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87313" indent="-87313"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SzPct val="120000"/>
              <a:buFont typeface="Wingdings" panose="05000000000000000000" pitchFamily="2" charset="2"/>
              <a:buChar char="§"/>
            </a:pPr>
            <a:r>
              <a:rPr lang="zh-CN" altLang="en-US" sz="1200">
                <a:latin typeface="华文楷体" panose="02010600040101010101" pitchFamily="2" charset="-122"/>
                <a:ea typeface="华文楷体" panose="02010600040101010101" pitchFamily="2" charset="-122"/>
              </a:rPr>
              <a:t>这时已有的各种融资租赁形式与金融创新有机结合形成融资租赁的诸多新产品，如：租赁投资基金、项目租赁、风险租赁、租赁资产证券化、租赁保理、 </a:t>
            </a:r>
            <a:r>
              <a:rPr lang="en-US" altLang="zh-CN" sz="1200">
                <a:latin typeface="华文楷体" panose="02010600040101010101" pitchFamily="2" charset="-122"/>
                <a:ea typeface="华文楷体" panose="02010600040101010101" pitchFamily="2" charset="-122"/>
              </a:rPr>
              <a:t>SPV</a:t>
            </a:r>
            <a:r>
              <a:rPr lang="zh-CN" altLang="en-US" sz="1200">
                <a:latin typeface="华文楷体" panose="02010600040101010101" pitchFamily="2" charset="-122"/>
                <a:ea typeface="华文楷体" panose="02010600040101010101" pitchFamily="2" charset="-122"/>
              </a:rPr>
              <a:t>等。</a:t>
            </a:r>
            <a:r>
              <a:rPr lang="zh-CN" altLang="en-US" sz="1200">
                <a:solidFill>
                  <a:srgbClr val="FF0000"/>
                </a:solidFill>
                <a:latin typeface="华文楷体" panose="02010600040101010101" pitchFamily="2" charset="-122"/>
                <a:ea typeface="华文楷体" panose="02010600040101010101" pitchFamily="2" charset="-122"/>
              </a:rPr>
              <a:t>这一阶段最主要的特征是出租人通过寻求更低成本资金来源、提高资产的流动性，以确保出租人的竞争力。</a:t>
            </a:r>
          </a:p>
        </p:txBody>
      </p:sp>
      <p:sp>
        <p:nvSpPr>
          <p:cNvPr id="23575" name="Freeform 17"/>
          <p:cNvSpPr>
            <a:spLocks/>
          </p:cNvSpPr>
          <p:nvPr/>
        </p:nvSpPr>
        <p:spPr bwMode="auto">
          <a:xfrm rot="21425079">
            <a:off x="931863" y="1758950"/>
            <a:ext cx="5819775" cy="2057400"/>
          </a:xfrm>
          <a:custGeom>
            <a:avLst/>
            <a:gdLst>
              <a:gd name="T0" fmla="*/ 0 w 3915"/>
              <a:gd name="T1" fmla="*/ 1247 h 1247"/>
              <a:gd name="T2" fmla="*/ 649 w 3915"/>
              <a:gd name="T3" fmla="*/ 685 h 1247"/>
              <a:gd name="T4" fmla="*/ 1538 w 3915"/>
              <a:gd name="T5" fmla="*/ 350 h 1247"/>
              <a:gd name="T6" fmla="*/ 3048 w 3915"/>
              <a:gd name="T7" fmla="*/ 73 h 1247"/>
              <a:gd name="T8" fmla="*/ 3915 w 3915"/>
              <a:gd name="T9" fmla="*/ 0 h 1247"/>
              <a:gd name="T10" fmla="*/ 0 60000 65536"/>
              <a:gd name="T11" fmla="*/ 0 60000 65536"/>
              <a:gd name="T12" fmla="*/ 0 60000 65536"/>
              <a:gd name="T13" fmla="*/ 0 60000 65536"/>
              <a:gd name="T14" fmla="*/ 0 60000 65536"/>
              <a:gd name="T15" fmla="*/ 0 w 3915"/>
              <a:gd name="T16" fmla="*/ 0 h 1247"/>
              <a:gd name="T17" fmla="*/ 3915 w 3915"/>
              <a:gd name="T18" fmla="*/ 1247 h 1247"/>
            </a:gdLst>
            <a:ahLst/>
            <a:cxnLst>
              <a:cxn ang="T10">
                <a:pos x="T0" y="T1"/>
              </a:cxn>
              <a:cxn ang="T11">
                <a:pos x="T2" y="T3"/>
              </a:cxn>
              <a:cxn ang="T12">
                <a:pos x="T4" y="T5"/>
              </a:cxn>
              <a:cxn ang="T13">
                <a:pos x="T6" y="T7"/>
              </a:cxn>
              <a:cxn ang="T14">
                <a:pos x="T8" y="T9"/>
              </a:cxn>
            </a:cxnLst>
            <a:rect l="T15" t="T16" r="T17" b="T18"/>
            <a:pathLst>
              <a:path w="3915" h="1247">
                <a:moveTo>
                  <a:pt x="0" y="1247"/>
                </a:moveTo>
                <a:cubicBezTo>
                  <a:pt x="196" y="1040"/>
                  <a:pt x="393" y="834"/>
                  <a:pt x="649" y="685"/>
                </a:cubicBezTo>
                <a:cubicBezTo>
                  <a:pt x="905" y="536"/>
                  <a:pt x="1138" y="452"/>
                  <a:pt x="1538" y="350"/>
                </a:cubicBezTo>
                <a:cubicBezTo>
                  <a:pt x="1938" y="248"/>
                  <a:pt x="2652" y="131"/>
                  <a:pt x="3048" y="73"/>
                </a:cubicBezTo>
                <a:cubicBezTo>
                  <a:pt x="3444" y="15"/>
                  <a:pt x="3771" y="12"/>
                  <a:pt x="3915" y="0"/>
                </a:cubicBezTo>
              </a:path>
            </a:pathLst>
          </a:custGeom>
          <a:noFill/>
          <a:ln w="28575" cap="flat" cmpd="sng">
            <a:solidFill>
              <a:srgbClr val="0000FF"/>
            </a:solidFill>
            <a:miter lim="800000"/>
            <a:headEnd/>
            <a:tailEnd type="stealth" w="lg"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1200">
              <a:latin typeface="华文楷体" panose="02010600040101010101" pitchFamily="2" charset="-122"/>
              <a:ea typeface="华文楷体" panose="02010600040101010101" pitchFamily="2" charset="-122"/>
            </a:endParaRPr>
          </a:p>
        </p:txBody>
      </p:sp>
      <p:sp>
        <p:nvSpPr>
          <p:cNvPr id="23576" name="Rectangle 18"/>
          <p:cNvSpPr>
            <a:spLocks noChangeArrowheads="1"/>
          </p:cNvSpPr>
          <p:nvPr/>
        </p:nvSpPr>
        <p:spPr bwMode="auto">
          <a:xfrm>
            <a:off x="0" y="1373188"/>
            <a:ext cx="4498975" cy="471487"/>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sz="1200">
                <a:solidFill>
                  <a:schemeClr val="bg1"/>
                </a:solidFill>
                <a:latin typeface="华文楷体" panose="02010600040101010101" pitchFamily="2" charset="-122"/>
                <a:ea typeface="华文楷体" panose="02010600040101010101" pitchFamily="2" charset="-122"/>
              </a:rPr>
              <a:t>中国目前主要是传统租赁（</a:t>
            </a:r>
            <a:r>
              <a:rPr lang="en-US" altLang="zh-CN" sz="1200">
                <a:solidFill>
                  <a:schemeClr val="bg1"/>
                </a:solidFill>
                <a:latin typeface="华文楷体" panose="02010600040101010101" pitchFamily="2" charset="-122"/>
                <a:ea typeface="华文楷体" panose="02010600040101010101" pitchFamily="2" charset="-122"/>
              </a:rPr>
              <a:t>rental</a:t>
            </a:r>
            <a:r>
              <a:rPr lang="zh-CN" altLang="en-US" sz="1200">
                <a:solidFill>
                  <a:schemeClr val="bg1"/>
                </a:solidFill>
                <a:latin typeface="华文楷体" panose="02010600040101010101" pitchFamily="2" charset="-122"/>
                <a:ea typeface="华文楷体" panose="02010600040101010101" pitchFamily="2" charset="-122"/>
              </a:rPr>
              <a:t>）与融资租赁（</a:t>
            </a:r>
            <a:r>
              <a:rPr lang="en-US" altLang="zh-CN" sz="1200">
                <a:solidFill>
                  <a:schemeClr val="bg1"/>
                </a:solidFill>
                <a:latin typeface="华文楷体" panose="02010600040101010101" pitchFamily="2" charset="-122"/>
                <a:ea typeface="华文楷体" panose="02010600040101010101" pitchFamily="2" charset="-122"/>
              </a:rPr>
              <a:t>finance lease</a:t>
            </a:r>
            <a:r>
              <a:rPr lang="zh-CN" altLang="en-US" sz="1200">
                <a:solidFill>
                  <a:schemeClr val="bg1"/>
                </a:solidFill>
                <a:latin typeface="华文楷体" panose="02010600040101010101" pitchFamily="2" charset="-122"/>
                <a:ea typeface="华文楷体" panose="02010600040101010101" pitchFamily="2" charset="-122"/>
              </a:rPr>
              <a:t>）的</a:t>
            </a:r>
          </a:p>
          <a:p>
            <a:pPr eaLnBrk="1" hangingPunct="1">
              <a:spcAft>
                <a:spcPct val="50000"/>
              </a:spcAft>
            </a:pPr>
            <a:r>
              <a:rPr lang="zh-CN" altLang="en-US" sz="1200">
                <a:solidFill>
                  <a:schemeClr val="bg1"/>
                </a:solidFill>
                <a:latin typeface="华文楷体" panose="02010600040101010101" pitchFamily="2" charset="-122"/>
                <a:ea typeface="华文楷体" panose="02010600040101010101" pitchFamily="2" charset="-122"/>
              </a:rPr>
              <a:t>前四个阶段并存的局面 。</a:t>
            </a:r>
            <a:r>
              <a:rPr lang="zh-CN" altLang="en-US" sz="1200">
                <a:latin typeface="华文楷体" panose="02010600040101010101" pitchFamily="2" charset="-122"/>
                <a:ea typeface="华文楷体" panose="02010600040101010101" pitchFamily="2" charset="-122"/>
              </a:rPr>
              <a:t> </a:t>
            </a:r>
          </a:p>
        </p:txBody>
      </p:sp>
      <p:sp>
        <p:nvSpPr>
          <p:cNvPr id="23577" name="Rectangle 19"/>
          <p:cNvSpPr>
            <a:spLocks noChangeArrowheads="1"/>
          </p:cNvSpPr>
          <p:nvPr/>
        </p:nvSpPr>
        <p:spPr bwMode="auto">
          <a:xfrm>
            <a:off x="3192463" y="1995488"/>
            <a:ext cx="1981200" cy="182562"/>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sz="1200">
                <a:solidFill>
                  <a:srgbClr val="FF3300"/>
                </a:solidFill>
                <a:ea typeface="华文楷体" panose="02010600040101010101" pitchFamily="2" charset="-122"/>
              </a:rPr>
              <a:t>国际融资租赁发展规律与阶段</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457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458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21</a:t>
            </a:r>
          </a:p>
        </p:txBody>
      </p:sp>
      <p:sp>
        <p:nvSpPr>
          <p:cNvPr id="2458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4583"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458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融资租赁的“六大业务模式”</a:t>
            </a:r>
            <a:endParaRPr lang="zh-CN" altLang="en-US"/>
          </a:p>
        </p:txBody>
      </p:sp>
      <p:sp>
        <p:nvSpPr>
          <p:cNvPr id="24585" name="Text Box 9"/>
          <p:cNvSpPr txBox="1">
            <a:spLocks noChangeArrowheads="1"/>
          </p:cNvSpPr>
          <p:nvPr/>
        </p:nvSpPr>
        <p:spPr bwMode="auto">
          <a:xfrm>
            <a:off x="84138" y="1339850"/>
            <a:ext cx="8880475"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rgbClr val="CC3300"/>
                </a:solidFill>
                <a:latin typeface="华文楷体" panose="02010600040101010101" pitchFamily="2" charset="-122"/>
                <a:ea typeface="华文楷体" panose="02010600040101010101" pitchFamily="2" charset="-122"/>
              </a:rPr>
              <a:t>1、直接租赁</a:t>
            </a:r>
            <a:r>
              <a:rPr lang="zh-CN" altLang="en-US" sz="1400" b="1">
                <a:latin typeface="华文楷体" panose="02010600040101010101" pitchFamily="2" charset="-122"/>
                <a:ea typeface="华文楷体" panose="02010600040101010101" pitchFamily="2" charset="-122"/>
              </a:rPr>
              <a:t>（</a:t>
            </a:r>
            <a:r>
              <a:rPr lang="zh-CN" altLang="en-US" sz="1400" b="1" u="sng">
                <a:latin typeface="华文楷体" panose="02010600040101010101" pitchFamily="2" charset="-122"/>
                <a:ea typeface="华文楷体" panose="02010600040101010101" pitchFamily="2" charset="-122"/>
              </a:rPr>
              <a:t>Direct Lease</a:t>
            </a:r>
            <a:r>
              <a:rPr lang="zh-CN" altLang="en-US" sz="1400">
                <a:latin typeface="华文楷体" panose="02010600040101010101" pitchFamily="2" charset="-122"/>
                <a:ea typeface="华文楷体" panose="02010600040101010101" pitchFamily="2" charset="-122"/>
              </a:rPr>
              <a:t> ）</a:t>
            </a:r>
            <a:r>
              <a:rPr lang="zh-CN" altLang="en-US" sz="1400" b="1">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是指出租人根据承租人对租赁物和供货人的选择或认可，将其从供货人处取得的租赁物按合同约定出租给承租人占有、使用，向承租人收取租金的交易活动。适用于融资租赁交易的租赁物为固定资产</a:t>
            </a:r>
            <a:r>
              <a:rPr lang="zh-CN" altLang="en-US">
                <a:latin typeface="华文楷体" panose="02010600040101010101" pitchFamily="2" charset="-122"/>
                <a:ea typeface="华文楷体" panose="02010600040101010101" pitchFamily="2" charset="-122"/>
              </a:rPr>
              <a:t> 。</a:t>
            </a:r>
          </a:p>
          <a:p>
            <a:endParaRPr lang="zh-CN" altLang="en-US" b="1">
              <a:latin typeface="华文楷体" panose="02010600040101010101" pitchFamily="2" charset="-122"/>
              <a:ea typeface="华文楷体" panose="02010600040101010101" pitchFamily="2" charset="-122"/>
            </a:endParaRPr>
          </a:p>
          <a:p>
            <a:r>
              <a:rPr lang="zh-CN" altLang="en-US" sz="1400" b="1">
                <a:solidFill>
                  <a:srgbClr val="CC3300"/>
                </a:solidFill>
                <a:latin typeface="华文楷体" panose="02010600040101010101" pitchFamily="2" charset="-122"/>
                <a:ea typeface="华文楷体" panose="02010600040101010101" pitchFamily="2" charset="-122"/>
              </a:rPr>
              <a:t>2、售后回租</a:t>
            </a:r>
            <a:r>
              <a:rPr lang="zh-CN" altLang="en-US" sz="1400" b="1">
                <a:latin typeface="华文楷体" panose="02010600040101010101" pitchFamily="2" charset="-122"/>
                <a:ea typeface="华文楷体" panose="02010600040101010101" pitchFamily="2" charset="-122"/>
              </a:rPr>
              <a:t>（</a:t>
            </a:r>
            <a:r>
              <a:rPr lang="zh-CN" altLang="en-US" sz="1400" b="1" u="sng">
                <a:latin typeface="华文楷体" panose="02010600040101010101" pitchFamily="2" charset="-122"/>
                <a:ea typeface="华文楷体" panose="02010600040101010101" pitchFamily="2" charset="-122"/>
              </a:rPr>
              <a:t>Sale and Lease-back</a:t>
            </a:r>
            <a:r>
              <a:rPr lang="zh-CN" altLang="en-US">
                <a:latin typeface="华文楷体" panose="02010600040101010101" pitchFamily="2" charset="-122"/>
                <a:ea typeface="华文楷体" panose="02010600040101010101" pitchFamily="2" charset="-122"/>
              </a:rPr>
              <a:t> ）</a:t>
            </a:r>
            <a:r>
              <a:rPr lang="zh-CN" altLang="en-US" b="1">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是指承租人将自有物件出卖给出租人，同时与出租人签定融资租赁合同，再将该物件从出租人处租回的融资租赁形式。售后回租业务是承租人和供货人为同一人的融资租赁方式。</a:t>
            </a:r>
          </a:p>
          <a:p>
            <a:r>
              <a:rPr lang="zh-CN" altLang="en-US">
                <a:latin typeface="华文楷体" panose="02010600040101010101" pitchFamily="2" charset="-122"/>
                <a:ea typeface="华文楷体" panose="02010600040101010101" pitchFamily="2" charset="-122"/>
              </a:rPr>
              <a:t> </a:t>
            </a:r>
            <a:endParaRPr lang="zh-CN" altLang="en-US" b="1">
              <a:latin typeface="华文楷体" panose="02010600040101010101" pitchFamily="2" charset="-122"/>
              <a:ea typeface="华文楷体" panose="02010600040101010101" pitchFamily="2" charset="-122"/>
            </a:endParaRPr>
          </a:p>
          <a:p>
            <a:r>
              <a:rPr lang="zh-CN" altLang="en-US" sz="1400" b="1">
                <a:solidFill>
                  <a:srgbClr val="CC3300"/>
                </a:solidFill>
                <a:latin typeface="华文楷体" panose="02010600040101010101" pitchFamily="2" charset="-122"/>
                <a:ea typeface="华文楷体" panose="02010600040101010101" pitchFamily="2" charset="-122"/>
              </a:rPr>
              <a:t>3、转租赁</a:t>
            </a:r>
            <a:r>
              <a:rPr lang="zh-CN" altLang="en-US" sz="1400" b="1">
                <a:latin typeface="华文楷体" panose="02010600040101010101" pitchFamily="2" charset="-122"/>
                <a:ea typeface="华文楷体" panose="02010600040101010101" pitchFamily="2" charset="-122"/>
              </a:rPr>
              <a:t>（Sublease ）：</a:t>
            </a:r>
            <a:r>
              <a:rPr lang="zh-CN" altLang="en-US" sz="1200">
                <a:latin typeface="华文楷体" panose="02010600040101010101" pitchFamily="2" charset="-122"/>
                <a:ea typeface="华文楷体" panose="02010600040101010101" pitchFamily="2" charset="-122"/>
              </a:rPr>
              <a:t>是指以同一物件为标的物的多次融资租赁业务。在转租赁业务中，上一租赁合同的承租人同时又是下一租赁合同的出租人，称为转租人。转租人从其他出租人处租入租赁物件再转租给第三人，转租人以收取租金差为目的的租赁形式。租赁物件的所有权归第一出租人。</a:t>
            </a:r>
          </a:p>
          <a:p>
            <a:r>
              <a:rPr lang="zh-CN" altLang="en-US">
                <a:latin typeface="华文楷体" panose="02010600040101010101" pitchFamily="2" charset="-122"/>
                <a:ea typeface="华文楷体" panose="02010600040101010101" pitchFamily="2" charset="-122"/>
              </a:rPr>
              <a:t> </a:t>
            </a:r>
            <a:endParaRPr lang="zh-CN" altLang="en-US" b="1">
              <a:latin typeface="华文楷体" panose="02010600040101010101" pitchFamily="2" charset="-122"/>
              <a:ea typeface="华文楷体" panose="02010600040101010101" pitchFamily="2" charset="-122"/>
            </a:endParaRPr>
          </a:p>
          <a:p>
            <a:r>
              <a:rPr lang="zh-CN" altLang="en-US" sz="1400" b="1">
                <a:solidFill>
                  <a:srgbClr val="CC3300"/>
                </a:solidFill>
                <a:latin typeface="华文楷体" panose="02010600040101010101" pitchFamily="2" charset="-122"/>
                <a:ea typeface="华文楷体" panose="02010600040101010101" pitchFamily="2" charset="-122"/>
              </a:rPr>
              <a:t>4、杠杆租赁</a:t>
            </a:r>
            <a:r>
              <a:rPr lang="zh-CN" altLang="en-US" sz="1400" b="1">
                <a:latin typeface="华文楷体" panose="02010600040101010101" pitchFamily="2" charset="-122"/>
                <a:ea typeface="华文楷体" panose="02010600040101010101" pitchFamily="2" charset="-122"/>
              </a:rPr>
              <a:t>（Leveraged Lease）</a:t>
            </a:r>
            <a:r>
              <a:rPr lang="zh-CN" altLang="en-US" b="1">
                <a:solidFill>
                  <a:srgbClr val="CC3300"/>
                </a:solidFill>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杠杆租赁是指在一项融资租赁交易中，出租人只需投资租赁设备购置款项的20～40%的金额，即可在法律上拥有该设备的完整所有权；设备购置款项的60～80%由银行等其他金融机构提供无追索权贷款解决,但需出租人以租赁设备抵押,以转让租赁合同和收取租金的权利作担保的一种融资租赁业务。</a:t>
            </a:r>
          </a:p>
          <a:p>
            <a:endParaRPr lang="zh-CN" altLang="en-US" sz="1200">
              <a:solidFill>
                <a:srgbClr val="CC3300"/>
              </a:solidFill>
              <a:latin typeface="华文楷体" panose="02010600040101010101" pitchFamily="2" charset="-122"/>
              <a:ea typeface="华文楷体" panose="02010600040101010101" pitchFamily="2" charset="-122"/>
            </a:endParaRPr>
          </a:p>
          <a:p>
            <a:r>
              <a:rPr lang="zh-CN" altLang="en-US" sz="1400" b="1">
                <a:solidFill>
                  <a:srgbClr val="CC3300"/>
                </a:solidFill>
                <a:latin typeface="华文楷体" panose="02010600040101010101" pitchFamily="2" charset="-122"/>
                <a:ea typeface="华文楷体" panose="02010600040101010101" pitchFamily="2" charset="-122"/>
              </a:rPr>
              <a:t>5、委托租赁</a:t>
            </a:r>
            <a:r>
              <a:rPr lang="zh-CN" altLang="en-US" sz="1400" b="1">
                <a:latin typeface="华文楷体" panose="02010600040101010101" pitchFamily="2" charset="-122"/>
                <a:ea typeface="华文楷体" panose="02010600040101010101" pitchFamily="2" charset="-122"/>
              </a:rPr>
              <a:t>（Entrusted Trust ）：</a:t>
            </a:r>
            <a:r>
              <a:rPr lang="zh-CN" altLang="en-US" sz="1200">
                <a:latin typeface="华文楷体" panose="02010600040101010101" pitchFamily="2" charset="-122"/>
                <a:ea typeface="华文楷体" panose="02010600040101010101" pitchFamily="2" charset="-122"/>
              </a:rPr>
              <a:t>是指出租人接受委托人的资金或租赁标的物，根据委托人的书面委托，向委托人指定的承租人办理融资租赁业务。在租赁期内租赁标的物的所有权归委托人，出租人只收取手续费，不承担风险。</a:t>
            </a:r>
          </a:p>
          <a:p>
            <a:r>
              <a:rPr lang="zh-CN" altLang="en-US">
                <a:latin typeface="华文楷体" panose="02010600040101010101" pitchFamily="2" charset="-122"/>
                <a:ea typeface="华文楷体" panose="02010600040101010101" pitchFamily="2" charset="-122"/>
              </a:rPr>
              <a:t> </a:t>
            </a:r>
            <a:endParaRPr lang="zh-CN" altLang="en-US" b="1">
              <a:latin typeface="华文楷体" panose="02010600040101010101" pitchFamily="2" charset="-122"/>
              <a:ea typeface="华文楷体" panose="02010600040101010101" pitchFamily="2" charset="-122"/>
            </a:endParaRPr>
          </a:p>
          <a:p>
            <a:r>
              <a:rPr lang="zh-CN" altLang="en-US" sz="1400" b="1">
                <a:solidFill>
                  <a:srgbClr val="CC3300"/>
                </a:solidFill>
                <a:latin typeface="华文楷体" panose="02010600040101010101" pitchFamily="2" charset="-122"/>
                <a:ea typeface="华文楷体" panose="02010600040101010101" pitchFamily="2" charset="-122"/>
              </a:rPr>
              <a:t>6、联合租赁</a:t>
            </a:r>
            <a:r>
              <a:rPr lang="zh-CN" altLang="en-US" sz="1400" b="1">
                <a:latin typeface="华文楷体" panose="02010600040101010101" pitchFamily="2" charset="-122"/>
                <a:ea typeface="华文楷体" panose="02010600040101010101" pitchFamily="2" charset="-122"/>
              </a:rPr>
              <a:t>（Syndicated Lease）</a:t>
            </a:r>
            <a:r>
              <a:rPr lang="zh-CN" altLang="en-US" b="1">
                <a:solidFill>
                  <a:srgbClr val="CC3300"/>
                </a:solidFill>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联合租赁业务是租赁公司借鉴</a:t>
            </a:r>
            <a:r>
              <a:rPr lang="zh-CN" altLang="en-US" sz="1200" u="sng">
                <a:latin typeface="华文楷体" panose="02010600040101010101" pitchFamily="2" charset="-122"/>
                <a:ea typeface="华文楷体" panose="02010600040101010101" pitchFamily="2" charset="-122"/>
              </a:rPr>
              <a:t>银团贷款（Syndicated loan</a:t>
            </a:r>
            <a:r>
              <a:rPr lang="zh-CN" altLang="en-US" sz="1200">
                <a:latin typeface="华文楷体" panose="02010600040101010101" pitchFamily="2" charset="-122"/>
                <a:ea typeface="华文楷体" panose="02010600040101010101" pitchFamily="2" charset="-122"/>
              </a:rPr>
              <a:t>）的制度安排，利用直接租赁或回租的原理，由两家以上的租赁公司共同为一个承租人或项目进行的具有银团性质的融资租赁业务（也叫“银团租赁”）。</a:t>
            </a:r>
            <a:endParaRPr lang="zh-CN" altLang="en-US" sz="1200">
              <a:solidFill>
                <a:srgbClr val="CC3300"/>
              </a:solidFill>
              <a:latin typeface="华文楷体" panose="02010600040101010101" pitchFamily="2" charset="-122"/>
              <a:ea typeface="华文楷体" panose="02010600040101010101" pitchFamily="2" charset="-122"/>
            </a:endParaRPr>
          </a:p>
          <a:p>
            <a:endParaRPr lang="zh-CN" altLang="en-US" sz="1200">
              <a:solidFill>
                <a:srgbClr val="CC3300"/>
              </a:solidFill>
              <a:latin typeface="华文楷体" panose="02010600040101010101" pitchFamily="2" charset="-122"/>
              <a:ea typeface="华文楷体" panose="02010600040101010101" pitchFamily="2" charset="-122"/>
            </a:endParaRPr>
          </a:p>
          <a:p>
            <a:r>
              <a:rPr lang="zh-CN" altLang="en-US" sz="1400" b="1">
                <a:solidFill>
                  <a:srgbClr val="CC3300"/>
                </a:solidFill>
                <a:latin typeface="华文楷体" panose="02010600040101010101" pitchFamily="2" charset="-122"/>
                <a:ea typeface="华文楷体" panose="02010600040101010101" pitchFamily="2" charset="-122"/>
              </a:rPr>
              <a:t>7、其他模式</a:t>
            </a:r>
            <a:r>
              <a:rPr lang="zh-CN" altLang="en-US" sz="1400" b="1">
                <a:latin typeface="华文楷体" panose="02010600040101010101" pitchFamily="2" charset="-122"/>
                <a:ea typeface="华文楷体" panose="02010600040101010101" pitchFamily="2" charset="-122"/>
              </a:rPr>
              <a:t>：</a:t>
            </a:r>
            <a:r>
              <a:rPr lang="zh-CN" altLang="en-US" sz="1400">
                <a:latin typeface="华文楷体" panose="02010600040101010101" pitchFamily="2" charset="-122"/>
                <a:ea typeface="华文楷体" panose="02010600040101010101" pitchFamily="2" charset="-122"/>
              </a:rPr>
              <a:t>经营性租赁（Operating Lease） 、厂商租赁（Captive Lease）、项目租赁(Project Lease)、风险租赁（venture leasing）、附条件租赁（Conditional lease）、产业链租赁（Chain  lease）、保税租赁（Bonded lease）、跨境租赁(Cross-border Lease)等创新模式等。</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560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560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22</a:t>
            </a:r>
          </a:p>
        </p:txBody>
      </p:sp>
      <p:sp>
        <p:nvSpPr>
          <p:cNvPr id="2560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5607"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560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融资租赁的“七大微观功能”和“七大宏观效应”</a:t>
            </a:r>
            <a:endParaRPr lang="zh-CN" altLang="en-US"/>
          </a:p>
        </p:txBody>
      </p:sp>
      <p:sp>
        <p:nvSpPr>
          <p:cNvPr id="25609" name="Text Box 9"/>
          <p:cNvSpPr txBox="1">
            <a:spLocks noChangeArrowheads="1"/>
          </p:cNvSpPr>
          <p:nvPr/>
        </p:nvSpPr>
        <p:spPr bwMode="auto">
          <a:xfrm>
            <a:off x="107950" y="1470025"/>
            <a:ext cx="8785225" cy="432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ct val="100000"/>
              <a:buFont typeface="Wingdings" panose="05000000000000000000" pitchFamily="2" charset="2"/>
              <a:buChar char="Ø"/>
            </a:pPr>
            <a:r>
              <a:rPr lang="zh-CN" altLang="en-US" b="1">
                <a:solidFill>
                  <a:srgbClr val="CC3300"/>
                </a:solidFill>
                <a:latin typeface="华文楷体" panose="02010600040101010101" pitchFamily="2" charset="-122"/>
                <a:ea typeface="华文楷体" panose="02010600040101010101" pitchFamily="2" charset="-122"/>
              </a:rPr>
              <a:t>融资租赁的七大微观功能</a:t>
            </a:r>
          </a:p>
          <a:p>
            <a:pPr lvl="1"/>
            <a:r>
              <a:rPr lang="zh-CN" altLang="en-US" sz="1600">
                <a:latin typeface="华文楷体" panose="02010600040101010101" pitchFamily="2" charset="-122"/>
                <a:ea typeface="华文楷体" panose="02010600040101010101" pitchFamily="2" charset="-122"/>
              </a:rPr>
              <a:t>1、投资及促进投资</a:t>
            </a:r>
          </a:p>
          <a:p>
            <a:pPr lvl="1"/>
            <a:r>
              <a:rPr lang="zh-CN" altLang="en-US" sz="1600">
                <a:latin typeface="华文楷体" panose="02010600040101010101" pitchFamily="2" charset="-122"/>
                <a:ea typeface="华文楷体" panose="02010600040101010101" pitchFamily="2" charset="-122"/>
                <a:sym typeface="Arial" panose="020B0604020202020204" pitchFamily="34" charset="0"/>
              </a:rPr>
              <a:t>2、融资</a:t>
            </a:r>
          </a:p>
          <a:p>
            <a:pPr lvl="1"/>
            <a:r>
              <a:rPr lang="zh-CN" altLang="en-US" sz="1600">
                <a:latin typeface="华文楷体" panose="02010600040101010101" pitchFamily="2" charset="-122"/>
                <a:ea typeface="华文楷体" panose="02010600040101010101" pitchFamily="2" charset="-122"/>
              </a:rPr>
              <a:t>3、促销</a:t>
            </a:r>
          </a:p>
          <a:p>
            <a:pPr lvl="1"/>
            <a:r>
              <a:rPr lang="zh-CN" altLang="en-US" sz="1600">
                <a:latin typeface="华文楷体" panose="02010600040101010101" pitchFamily="2" charset="-122"/>
                <a:ea typeface="华文楷体" panose="02010600040101010101" pitchFamily="2" charset="-122"/>
              </a:rPr>
              <a:t>4、资产管理</a:t>
            </a:r>
          </a:p>
          <a:p>
            <a:pPr lvl="1"/>
            <a:r>
              <a:rPr lang="zh-CN" altLang="en-US" sz="1600">
                <a:latin typeface="华文楷体" panose="02010600040101010101" pitchFamily="2" charset="-122"/>
                <a:ea typeface="华文楷体" panose="02010600040101010101" pitchFamily="2" charset="-122"/>
              </a:rPr>
              <a:t>5、优化财务结构（提高资产流动性，加速折旧，表外融资等）</a:t>
            </a:r>
          </a:p>
          <a:p>
            <a:pPr lvl="1"/>
            <a:r>
              <a:rPr lang="zh-CN" altLang="en-US" sz="1600">
                <a:latin typeface="华文楷体" panose="02010600040101010101" pitchFamily="2" charset="-122"/>
                <a:ea typeface="华文楷体" panose="02010600040101010101" pitchFamily="2" charset="-122"/>
              </a:rPr>
              <a:t>6、灵活性（利率、租金支付、资金用途）</a:t>
            </a:r>
          </a:p>
          <a:p>
            <a:pPr lvl="1"/>
            <a:r>
              <a:rPr lang="zh-CN" altLang="en-US" sz="1600">
                <a:latin typeface="华文楷体" panose="02010600040101010101" pitchFamily="2" charset="-122"/>
                <a:ea typeface="华文楷体" panose="02010600040101010101" pitchFamily="2" charset="-122"/>
              </a:rPr>
              <a:t>7、方便快捷性</a:t>
            </a:r>
          </a:p>
          <a:p>
            <a:endParaRPr lang="zh-CN" altLang="en-US">
              <a:solidFill>
                <a:srgbClr val="0066FF"/>
              </a:solidFill>
              <a:latin typeface="华文楷体" panose="02010600040101010101" pitchFamily="2" charset="-122"/>
              <a:ea typeface="华文楷体" panose="02010600040101010101" pitchFamily="2" charset="-122"/>
            </a:endParaRPr>
          </a:p>
          <a:p>
            <a:pPr>
              <a:buSzPct val="100000"/>
              <a:buFont typeface="Wingdings" panose="05000000000000000000" pitchFamily="2" charset="2"/>
              <a:buChar char="Ø"/>
            </a:pPr>
            <a:r>
              <a:rPr lang="zh-CN" altLang="en-US" b="1">
                <a:solidFill>
                  <a:srgbClr val="CC3300"/>
                </a:solidFill>
                <a:latin typeface="华文楷体" panose="02010600040101010101" pitchFamily="2" charset="-122"/>
                <a:ea typeface="华文楷体" panose="02010600040101010101" pitchFamily="2" charset="-122"/>
              </a:rPr>
              <a:t>融资租赁的七大宏观效应：</a:t>
            </a:r>
          </a:p>
          <a:p>
            <a:pPr lvl="1"/>
            <a:r>
              <a:rPr lang="zh-CN" altLang="en-US" sz="1600">
                <a:latin typeface="华文楷体" panose="02010600040101010101" pitchFamily="2" charset="-122"/>
                <a:ea typeface="华文楷体" panose="02010600040101010101" pitchFamily="2" charset="-122"/>
              </a:rPr>
              <a:t>1、促进“三农”及中小微企业发展</a:t>
            </a:r>
          </a:p>
          <a:p>
            <a:pPr lvl="1"/>
            <a:r>
              <a:rPr lang="zh-CN" altLang="en-US" sz="1600">
                <a:latin typeface="华文楷体" panose="02010600040101010101" pitchFamily="2" charset="-122"/>
                <a:ea typeface="华文楷体" panose="02010600040101010101" pitchFamily="2" charset="-122"/>
              </a:rPr>
              <a:t>2、促进产融结合</a:t>
            </a:r>
          </a:p>
          <a:p>
            <a:pPr lvl="1"/>
            <a:r>
              <a:rPr lang="zh-CN" altLang="en-US" sz="1600">
                <a:latin typeface="华文楷体" panose="02010600040101010101" pitchFamily="2" charset="-122"/>
                <a:ea typeface="华文楷体" panose="02010600040101010101" pitchFamily="2" charset="-122"/>
              </a:rPr>
              <a:t>3、</a:t>
            </a:r>
            <a:r>
              <a:rPr lang="zh-CN" altLang="en-US" sz="1600">
                <a:solidFill>
                  <a:srgbClr val="3333CC"/>
                </a:solidFill>
                <a:latin typeface="华文楷体" panose="02010600040101010101" pitchFamily="2" charset="-122"/>
                <a:ea typeface="华文楷体" panose="02010600040101010101" pitchFamily="2" charset="-122"/>
              </a:rPr>
              <a:t>控制资金流向，为实体经济服务，不创造货币倍数，</a:t>
            </a:r>
            <a:r>
              <a:rPr lang="zh-CN" altLang="en-US" sz="1600">
                <a:latin typeface="华文楷体" panose="02010600040101010101" pitchFamily="2" charset="-122"/>
                <a:ea typeface="华文楷体" panose="02010600040101010101" pitchFamily="2" charset="-122"/>
              </a:rPr>
              <a:t>可平抑通货膨胀</a:t>
            </a:r>
          </a:p>
          <a:p>
            <a:pPr lvl="1"/>
            <a:r>
              <a:rPr lang="zh-CN" altLang="en-US" sz="1600">
                <a:latin typeface="华文楷体" panose="02010600040101010101" pitchFamily="2" charset="-122"/>
                <a:ea typeface="华文楷体" panose="02010600040101010101" pitchFamily="2" charset="-122"/>
              </a:rPr>
              <a:t>4、促进投资与消费</a:t>
            </a:r>
          </a:p>
          <a:p>
            <a:pPr lvl="1"/>
            <a:r>
              <a:rPr lang="zh-CN" altLang="en-US" sz="1600">
                <a:latin typeface="华文楷体" panose="02010600040101010101" pitchFamily="2" charset="-122"/>
                <a:ea typeface="华文楷体" panose="02010600040101010101" pitchFamily="2" charset="-122"/>
              </a:rPr>
              <a:t>5、促进“进出口”平衡贸易顺差</a:t>
            </a:r>
          </a:p>
          <a:p>
            <a:pPr lvl="1"/>
            <a:r>
              <a:rPr lang="zh-CN" altLang="en-US" sz="1600">
                <a:latin typeface="华文楷体" panose="02010600040101010101" pitchFamily="2" charset="-122"/>
                <a:ea typeface="华文楷体" panose="02010600040101010101" pitchFamily="2" charset="-122"/>
              </a:rPr>
              <a:t>6、促进企业对外投资</a:t>
            </a:r>
          </a:p>
          <a:p>
            <a:pPr lvl="1"/>
            <a:r>
              <a:rPr lang="zh-CN" altLang="en-US" sz="1600">
                <a:latin typeface="华文楷体" panose="02010600040101010101" pitchFamily="2" charset="-122"/>
                <a:ea typeface="华文楷体" panose="02010600040101010101" pitchFamily="2" charset="-122"/>
              </a:rPr>
              <a:t>7、</a:t>
            </a:r>
            <a:r>
              <a:rPr lang="zh-CN" altLang="en-US" sz="1600">
                <a:solidFill>
                  <a:srgbClr val="3333CC"/>
                </a:solidFill>
                <a:latin typeface="华文楷体" panose="02010600040101010101" pitchFamily="2" charset="-122"/>
                <a:ea typeface="华文楷体" panose="02010600040101010101" pitchFamily="2" charset="-122"/>
              </a:rPr>
              <a:t>促进经济发展方式转变</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662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662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23</a:t>
            </a:r>
          </a:p>
        </p:txBody>
      </p:sp>
      <p:sp>
        <p:nvSpPr>
          <p:cNvPr id="2663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6631"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663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融资租赁方案的“八大要素”</a:t>
            </a:r>
            <a:endParaRPr lang="zh-CN" altLang="en-US"/>
          </a:p>
        </p:txBody>
      </p:sp>
      <p:sp>
        <p:nvSpPr>
          <p:cNvPr id="26633" name="Text Box 9"/>
          <p:cNvSpPr txBox="1">
            <a:spLocks noChangeArrowheads="1"/>
          </p:cNvSpPr>
          <p:nvPr/>
        </p:nvSpPr>
        <p:spPr bwMode="auto">
          <a:xfrm>
            <a:off x="107950" y="1455738"/>
            <a:ext cx="9001125" cy="475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ct val="100000"/>
              <a:buFont typeface="Wingdings" panose="05000000000000000000" pitchFamily="2" charset="2"/>
              <a:buChar char="Ø"/>
            </a:pPr>
            <a:r>
              <a:rPr lang="zh-CN" altLang="en-US" b="1">
                <a:latin typeface="华文楷体" panose="02010600040101010101" pitchFamily="2" charset="-122"/>
                <a:ea typeface="华文楷体" panose="02010600040101010101" pitchFamily="2" charset="-122"/>
              </a:rPr>
              <a:t>融资租赁公司须与承租人或其上级控股机构就租赁方案中的如下要素达成一致：</a:t>
            </a:r>
          </a:p>
          <a:p>
            <a:endParaRPr lang="zh-CN" altLang="en-US" b="1">
              <a:latin typeface="华文楷体" panose="02010600040101010101" pitchFamily="2" charset="-122"/>
              <a:ea typeface="华文楷体" panose="02010600040101010101" pitchFamily="2" charset="-122"/>
            </a:endParaRPr>
          </a:p>
          <a:p>
            <a:pPr lvl="1"/>
            <a:r>
              <a:rPr lang="zh-CN" altLang="en-US" b="1">
                <a:solidFill>
                  <a:srgbClr val="CC3300"/>
                </a:solidFill>
                <a:latin typeface="华文楷体" panose="02010600040101010101" pitchFamily="2" charset="-122"/>
                <a:ea typeface="华文楷体" panose="02010600040101010101" pitchFamily="2" charset="-122"/>
              </a:rPr>
              <a:t>1、租赁物：</a:t>
            </a:r>
            <a:r>
              <a:rPr lang="zh-CN" altLang="en-US">
                <a:latin typeface="华文楷体" panose="02010600040101010101" pitchFamily="2" charset="-122"/>
                <a:ea typeface="华文楷体" panose="02010600040101010101" pitchFamily="2" charset="-122"/>
                <a:sym typeface="Arial" panose="020B0604020202020204" pitchFamily="34" charset="0"/>
              </a:rPr>
              <a:t>固定资产。</a:t>
            </a:r>
          </a:p>
          <a:p>
            <a:pPr lvl="1"/>
            <a:r>
              <a:rPr lang="zh-CN" altLang="en-US" b="1">
                <a:solidFill>
                  <a:srgbClr val="CC3300"/>
                </a:solidFill>
                <a:latin typeface="华文楷体" panose="02010600040101010101" pitchFamily="2" charset="-122"/>
                <a:ea typeface="华文楷体" panose="02010600040101010101" pitchFamily="2" charset="-122"/>
              </a:rPr>
              <a:t>2、租赁物购置成本：</a:t>
            </a:r>
            <a:r>
              <a:rPr lang="zh-CN" altLang="en-US">
                <a:latin typeface="华文楷体" panose="02010600040101010101" pitchFamily="2" charset="-122"/>
                <a:ea typeface="华文楷体" panose="02010600040101010101" pitchFamily="2" charset="-122"/>
                <a:sym typeface="Arial" panose="020B0604020202020204" pitchFamily="34" charset="0"/>
              </a:rPr>
              <a:t>500-24亿元。</a:t>
            </a:r>
          </a:p>
          <a:p>
            <a:pPr lvl="1"/>
            <a:r>
              <a:rPr lang="zh-CN" altLang="en-US" b="1">
                <a:solidFill>
                  <a:srgbClr val="CC3300"/>
                </a:solidFill>
                <a:latin typeface="华文楷体" panose="02010600040101010101" pitchFamily="2" charset="-122"/>
                <a:ea typeface="华文楷体" panose="02010600040101010101" pitchFamily="2" charset="-122"/>
              </a:rPr>
              <a:t>3、租赁期限：</a:t>
            </a:r>
            <a:r>
              <a:rPr lang="zh-CN" altLang="en-US">
                <a:latin typeface="华文楷体" panose="02010600040101010101" pitchFamily="2" charset="-122"/>
                <a:ea typeface="华文楷体" panose="02010600040101010101" pitchFamily="2" charset="-122"/>
                <a:sym typeface="Arial" panose="020B0604020202020204" pitchFamily="34" charset="0"/>
              </a:rPr>
              <a:t>1-20年。</a:t>
            </a:r>
          </a:p>
          <a:p>
            <a:pPr lvl="1"/>
            <a:r>
              <a:rPr lang="zh-CN" altLang="en-US" b="1">
                <a:solidFill>
                  <a:srgbClr val="CC3300"/>
                </a:solidFill>
                <a:latin typeface="华文楷体" panose="02010600040101010101" pitchFamily="2" charset="-122"/>
                <a:ea typeface="华文楷体" panose="02010600040101010101" pitchFamily="2" charset="-122"/>
              </a:rPr>
              <a:t>4、租赁成本或收益</a:t>
            </a:r>
            <a:r>
              <a:rPr lang="zh-CN" altLang="en-US" b="1">
                <a:solidFill>
                  <a:srgbClr val="CC3300"/>
                </a:solidFill>
                <a:latin typeface="华文楷体" panose="02010600040101010101" pitchFamily="2" charset="-122"/>
                <a:ea typeface="华文楷体" panose="02010600040101010101" pitchFamily="2" charset="-122"/>
                <a:sym typeface="Wingdings" panose="05000000000000000000" pitchFamily="2" charset="2"/>
              </a:rPr>
              <a:t>：</a:t>
            </a:r>
            <a:r>
              <a:rPr lang="zh-CN" altLang="en-US">
                <a:latin typeface="华文楷体" panose="02010600040101010101" pitchFamily="2" charset="-122"/>
                <a:ea typeface="华文楷体" panose="02010600040101010101" pitchFamily="2" charset="-122"/>
                <a:sym typeface="Arial" panose="020B0604020202020204" pitchFamily="34" charset="0"/>
              </a:rPr>
              <a:t>由租赁利率、手续服务费、保证金等综合确定。</a:t>
            </a:r>
          </a:p>
          <a:p>
            <a:pPr lvl="1"/>
            <a:r>
              <a:rPr lang="zh-CN" altLang="en-US" b="1">
                <a:solidFill>
                  <a:srgbClr val="CC3300"/>
                </a:solidFill>
                <a:latin typeface="华文楷体" panose="02010600040101010101" pitchFamily="2" charset="-122"/>
                <a:ea typeface="华文楷体" panose="02010600040101010101" pitchFamily="2" charset="-122"/>
              </a:rPr>
              <a:t>5、租金的计算与支付：</a:t>
            </a:r>
            <a:r>
              <a:rPr lang="zh-CN" altLang="en-US">
                <a:latin typeface="华文楷体" panose="02010600040101010101" pitchFamily="2" charset="-122"/>
                <a:ea typeface="华文楷体" panose="02010600040101010101" pitchFamily="2" charset="-122"/>
              </a:rPr>
              <a:t>一般按等额租金法，可按季度期末或期初支付租金；对于新建项目，可考虑给 承租人一个适度的宽限期（只付利息，不付本金）。注意起租日。</a:t>
            </a:r>
          </a:p>
          <a:p>
            <a:pPr lvl="1"/>
            <a:r>
              <a:rPr lang="zh-CN" altLang="en-US" b="1">
                <a:solidFill>
                  <a:srgbClr val="CC3300"/>
                </a:solidFill>
                <a:latin typeface="华文楷体" panose="02010600040101010101" pitchFamily="2" charset="-122"/>
                <a:ea typeface="华文楷体" panose="02010600040101010101" pitchFamily="2" charset="-122"/>
              </a:rPr>
              <a:t>6、租赁担保：</a:t>
            </a:r>
            <a:r>
              <a:rPr lang="zh-CN" altLang="en-US" b="1">
                <a:latin typeface="华文楷体" panose="02010600040101010101" pitchFamily="2" charset="-122"/>
                <a:ea typeface="华文楷体" panose="02010600040101010101" pitchFamily="2" charset="-122"/>
              </a:rPr>
              <a:t>一般情况下，承租人需要提供出租人认可的担保。</a:t>
            </a:r>
          </a:p>
          <a:p>
            <a:pPr lvl="1"/>
            <a:r>
              <a:rPr lang="zh-CN" altLang="en-US" b="1">
                <a:solidFill>
                  <a:srgbClr val="CC3300"/>
                </a:solidFill>
                <a:latin typeface="华文楷体" panose="02010600040101010101" pitchFamily="2" charset="-122"/>
                <a:ea typeface="华文楷体" panose="02010600040101010101" pitchFamily="2" charset="-122"/>
              </a:rPr>
              <a:t>7、保险：</a:t>
            </a:r>
            <a:r>
              <a:rPr lang="zh-CN" altLang="en-US" b="1">
                <a:latin typeface="华文楷体" panose="02010600040101010101" pitchFamily="2" charset="-122"/>
                <a:ea typeface="华文楷体" panose="02010600040101010101" pitchFamily="2" charset="-122"/>
              </a:rPr>
              <a:t>由承租人对租赁物办理财产保险，但受益人为出租人；若已办理保险，则保险受益人在租期内需转移给出租人。</a:t>
            </a:r>
          </a:p>
          <a:p>
            <a:pPr lvl="1"/>
            <a:r>
              <a:rPr lang="zh-CN" altLang="en-US" b="1">
                <a:solidFill>
                  <a:srgbClr val="CC3300"/>
                </a:solidFill>
                <a:latin typeface="华文楷体" panose="02010600040101010101" pitchFamily="2" charset="-122"/>
                <a:ea typeface="华文楷体" panose="02010600040101010101" pitchFamily="2" charset="-122"/>
              </a:rPr>
              <a:t>8、租赁物余值及处理：</a:t>
            </a:r>
            <a:r>
              <a:rPr lang="zh-CN" altLang="en-US" b="1">
                <a:latin typeface="华文楷体" panose="02010600040101010101" pitchFamily="2" charset="-122"/>
                <a:ea typeface="华文楷体" panose="02010600040101010101" pitchFamily="2" charset="-122"/>
              </a:rPr>
              <a:t> 若租赁物余值为象征性价格（如1元或100元等），则租期结束，租赁物自动转移给承租人；若租赁物余值的现值超过租赁期开始日租赁物公允价值的10%以上，则租期结束，承租人需要支付剩余对价，租赁物方能从出租人处转移给承租人。</a:t>
            </a:r>
          </a:p>
          <a:p>
            <a:endParaRPr lang="zh-CN" altLang="en-US" b="1">
              <a:latin typeface="华文楷体" panose="02010600040101010101" pitchFamily="2" charset="-122"/>
              <a:ea typeface="华文楷体" panose="02010600040101010101" pitchFamily="2" charset="-122"/>
            </a:endParaRPr>
          </a:p>
          <a:p>
            <a:pPr>
              <a:buSzPct val="100000"/>
              <a:buFont typeface="Wingdings" panose="05000000000000000000" pitchFamily="2" charset="2"/>
              <a:buChar char="n"/>
            </a:pPr>
            <a:r>
              <a:rPr lang="zh-CN" altLang="en-US" b="1">
                <a:solidFill>
                  <a:schemeClr val="hlink"/>
                </a:solidFill>
                <a:latin typeface="华文楷体" panose="02010600040101010101" pitchFamily="2" charset="-122"/>
                <a:ea typeface="华文楷体" panose="02010600040101010101" pitchFamily="2" charset="-122"/>
              </a:rPr>
              <a:t>讨论：关于余值处理创新</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765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765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24</a:t>
            </a:r>
          </a:p>
        </p:txBody>
      </p:sp>
      <p:sp>
        <p:nvSpPr>
          <p:cNvPr id="2765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7655"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765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融资租赁的“九大风险”</a:t>
            </a:r>
            <a:endParaRPr lang="zh-CN" altLang="en-US"/>
          </a:p>
        </p:txBody>
      </p:sp>
      <p:sp>
        <p:nvSpPr>
          <p:cNvPr id="27657" name="Text Box 9"/>
          <p:cNvSpPr txBox="1">
            <a:spLocks noChangeArrowheads="1"/>
          </p:cNvSpPr>
          <p:nvPr/>
        </p:nvSpPr>
        <p:spPr bwMode="auto">
          <a:xfrm>
            <a:off x="188913" y="1470025"/>
            <a:ext cx="8704262" cy="490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latin typeface="华文楷体" panose="02010600040101010101" pitchFamily="2" charset="-122"/>
                <a:ea typeface="华文楷体" panose="02010600040101010101" pitchFamily="2" charset="-122"/>
              </a:rPr>
              <a:t>1、行业风险</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2、国内政策风险</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3、国际政治风险</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4、企业信用风险</a:t>
            </a:r>
          </a:p>
          <a:p>
            <a:pPr lvl="1"/>
            <a:r>
              <a:rPr lang="zh-CN" altLang="en-US" sz="1200">
                <a:latin typeface="华文楷体" panose="02010600040101010101" pitchFamily="2" charset="-122"/>
                <a:ea typeface="华文楷体" panose="02010600040101010101" pitchFamily="2" charset="-122"/>
              </a:rPr>
              <a:t>防范措施：客户母公司或集团公司的信用担保；客户自有资产或母公司资产抵押；客户自由资产或母公司权利（含股权）质押；出租人认可的其他国有公司或民营公司的信用担保；出租人认可的担保公司的担保；出租人认可的供货人的担保；回购担保等等。</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5、市场风险</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6、租赁物风险</a:t>
            </a:r>
          </a:p>
          <a:p>
            <a:r>
              <a:rPr lang="zh-CN" altLang="en-US" sz="1400" b="1">
                <a:latin typeface="华文楷体" panose="02010600040101010101" pitchFamily="2" charset="-122"/>
                <a:ea typeface="华文楷体" panose="02010600040101010101" pitchFamily="2" charset="-122"/>
              </a:rPr>
              <a:t>   </a:t>
            </a:r>
            <a:r>
              <a:rPr lang="zh-CN" altLang="en-US" sz="1400">
                <a:latin typeface="华文楷体" panose="02010600040101010101" pitchFamily="2" charset="-122"/>
                <a:ea typeface="华文楷体" panose="02010600040101010101" pitchFamily="2" charset="-122"/>
              </a:rPr>
              <a:t>  1）质量、技术落后风险与经济寿命风险</a:t>
            </a:r>
          </a:p>
          <a:p>
            <a:r>
              <a:rPr lang="zh-CN" altLang="en-US" sz="1400">
                <a:latin typeface="华文楷体" panose="02010600040101010101" pitchFamily="2" charset="-122"/>
                <a:ea typeface="华文楷体" panose="02010600040101010101" pitchFamily="2" charset="-122"/>
              </a:rPr>
              <a:t>     2）租赁物的抵押、出租、转移、变卖、损失、灭失风险（措施：办理保险、租赁物登记）</a:t>
            </a:r>
          </a:p>
          <a:p>
            <a:r>
              <a:rPr lang="zh-CN" altLang="en-US" sz="1400">
                <a:latin typeface="华文楷体" panose="02010600040101010101" pitchFamily="2" charset="-122"/>
                <a:ea typeface="华文楷体" panose="02010600040101010101" pitchFamily="2" charset="-122"/>
              </a:rPr>
              <a:t>     3）租赁物余值风险（措施：余值担保、二手市场交易）</a:t>
            </a:r>
          </a:p>
          <a:p>
            <a:endParaRPr lang="zh-CN" altLang="en-US" sz="1400">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7、合同风险</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8、供货人与出租人风险</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9、自然灾害风险</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867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867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25</a:t>
            </a:r>
          </a:p>
        </p:txBody>
      </p:sp>
      <p:sp>
        <p:nvSpPr>
          <p:cNvPr id="2867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8679"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868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附1：开展融资租赁业务的一般步骤流程</a:t>
            </a:r>
            <a:endParaRPr lang="zh-CN" altLang="en-US"/>
          </a:p>
        </p:txBody>
      </p:sp>
      <p:sp>
        <p:nvSpPr>
          <p:cNvPr id="28681" name="Text Box 9"/>
          <p:cNvSpPr txBox="1">
            <a:spLocks noChangeArrowheads="1"/>
          </p:cNvSpPr>
          <p:nvPr/>
        </p:nvSpPr>
        <p:spPr bwMode="auto">
          <a:xfrm>
            <a:off x="0" y="1282700"/>
            <a:ext cx="9109075"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900" b="1">
                <a:solidFill>
                  <a:srgbClr val="3333CC"/>
                </a:solidFill>
                <a:latin typeface="华文楷体" panose="02010600040101010101" pitchFamily="2" charset="-122"/>
                <a:ea typeface="华文楷体" panose="02010600040101010101" pitchFamily="2" charset="-122"/>
              </a:rPr>
              <a:t>一、承租人确认拟租赁设备：</a:t>
            </a:r>
            <a:r>
              <a:rPr lang="zh-CN" altLang="en-US" sz="900">
                <a:latin typeface="华文楷体" panose="02010600040101010101" pitchFamily="2" charset="-122"/>
                <a:ea typeface="华文楷体" panose="02010600040101010101" pitchFamily="2" charset="-122"/>
              </a:rPr>
              <a:t> </a:t>
            </a:r>
          </a:p>
          <a:p>
            <a:r>
              <a:rPr lang="zh-CN" altLang="en-US" sz="900">
                <a:latin typeface="华文楷体" panose="02010600040101010101" pitchFamily="2" charset="-122"/>
                <a:ea typeface="华文楷体" panose="02010600040101010101" pitchFamily="2" charset="-122"/>
              </a:rPr>
              <a:t>承租人根据自身需要，通过广泛询价，在最佳性价比的基础上，确认拟向租赁公司申请租赁的设备型号及该设备的供应商。</a:t>
            </a:r>
            <a:endParaRPr lang="zh-CN" altLang="en-US" sz="900" b="1">
              <a:latin typeface="华文楷体" panose="02010600040101010101" pitchFamily="2" charset="-122"/>
              <a:ea typeface="华文楷体" panose="02010600040101010101" pitchFamily="2" charset="-122"/>
            </a:endParaRPr>
          </a:p>
          <a:p>
            <a:r>
              <a:rPr lang="zh-CN" altLang="en-US" sz="900" b="1">
                <a:solidFill>
                  <a:srgbClr val="3333CC"/>
                </a:solidFill>
                <a:latin typeface="华文楷体" panose="02010600040101010101" pitchFamily="2" charset="-122"/>
                <a:ea typeface="华文楷体" panose="02010600040101010101" pitchFamily="2" charset="-122"/>
              </a:rPr>
              <a:t>二、承租人向租赁公司（出租人）提交融资租赁申请及有关材料：</a:t>
            </a:r>
          </a:p>
          <a:p>
            <a:r>
              <a:rPr lang="zh-CN" altLang="en-US" sz="900" b="1">
                <a:latin typeface="华文楷体" panose="02010600040101010101" pitchFamily="2" charset="-122"/>
                <a:ea typeface="华文楷体" panose="02010600040101010101" pitchFamily="2" charset="-122"/>
              </a:rPr>
              <a:t>1、承租人必须具备的条件</a:t>
            </a:r>
            <a:r>
              <a:rPr lang="zh-CN" altLang="en-US" sz="900">
                <a:latin typeface="华文楷体" panose="02010600040101010101" pitchFamily="2" charset="-122"/>
                <a:ea typeface="华文楷体" panose="02010600040101010101" pitchFamily="2" charset="-122"/>
              </a:rPr>
              <a:t>：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1）经工商行政管理机关核准登记，具有法人资格，并实行独立经济核算。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2）财务结构合理，资金周转正常，对外信誉良好，生产效益明显，有按期偿还租金的能力。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3）项目符合国家的法律、法规，符合国家的行业政策。</a:t>
            </a:r>
            <a:br>
              <a:rPr lang="zh-CN" altLang="en-US" sz="900">
                <a:latin typeface="华文楷体" panose="02010600040101010101" pitchFamily="2" charset="-122"/>
                <a:ea typeface="华文楷体" panose="02010600040101010101" pitchFamily="2" charset="-122"/>
              </a:rPr>
            </a:br>
            <a:r>
              <a:rPr lang="zh-CN" altLang="en-US" sz="900" b="1">
                <a:latin typeface="华文楷体" panose="02010600040101010101" pitchFamily="2" charset="-122"/>
                <a:ea typeface="华文楷体" panose="02010600040101010101" pitchFamily="2" charset="-122"/>
              </a:rPr>
              <a:t>2、承租人应提供的资料：</a:t>
            </a:r>
            <a:r>
              <a:rPr lang="zh-CN" altLang="en-US" sz="900">
                <a:latin typeface="华文楷体" panose="02010600040101010101" pitchFamily="2" charset="-122"/>
                <a:ea typeface="华文楷体" panose="02010600040101010101" pitchFamily="2" charset="-122"/>
              </a:rPr>
              <a:t>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1）承租人申请租赁报告及申请租赁设备清单。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2）承租人的基本情况，包括经年检的营业执照、企业章程、验资报告、信用等级证书、贷款卡复印件等，企业最近三年的审计报告及最近一个月的资产负债表、利润表、现金流量表等。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3）承租人所上项目的基本情况，包括可行性报告、环评报告、环评报告批文、可行性报告批文及资金落实情况等。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4）担保单位的基本情况，包括担保单位经年检的营业执照、企业章程、验资报告、信用等级证书、贷款卡复印件等，担保企业最近三年的审计报告及最近一个月的资产负债表、利润表、现金流量表等。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5）租赁公司对企业评审所需要的其它资料。 </a:t>
            </a:r>
            <a:br>
              <a:rPr lang="zh-CN" altLang="en-US" sz="900">
                <a:latin typeface="华文楷体" panose="02010600040101010101" pitchFamily="2" charset="-122"/>
                <a:ea typeface="华文楷体" panose="02010600040101010101" pitchFamily="2" charset="-122"/>
              </a:rPr>
            </a:br>
            <a:r>
              <a:rPr lang="zh-CN" altLang="en-US" sz="900" b="1">
                <a:latin typeface="华文楷体" panose="02010600040101010101" pitchFamily="2" charset="-122"/>
                <a:ea typeface="华文楷体" panose="02010600040101010101" pitchFamily="2" charset="-122"/>
              </a:rPr>
              <a:t>3、租赁公司在当地设有代理机构的，承租人先将申请租赁的资料提交给当地代理处，由当地代理处审核后提交给租赁公司；如当地无租赁公司代理机构的，由承租人直接将资料提供给租赁公司</a:t>
            </a:r>
            <a:r>
              <a:rPr lang="zh-CN" altLang="en-US" sz="900">
                <a:latin typeface="华文楷体" panose="02010600040101010101" pitchFamily="2" charset="-122"/>
                <a:ea typeface="华文楷体" panose="02010600040101010101" pitchFamily="2" charset="-122"/>
              </a:rPr>
              <a:t>。</a:t>
            </a:r>
          </a:p>
          <a:p>
            <a:r>
              <a:rPr lang="zh-CN" altLang="en-US" sz="900" b="1">
                <a:solidFill>
                  <a:srgbClr val="3333CC"/>
                </a:solidFill>
                <a:latin typeface="华文楷体" panose="02010600040101010101" pitchFamily="2" charset="-122"/>
                <a:ea typeface="华文楷体" panose="02010600040101010101" pitchFamily="2" charset="-122"/>
              </a:rPr>
              <a:t>三、租赁公司对承租人的租赁申请进行调查、审查、审批：</a:t>
            </a:r>
          </a:p>
          <a:p>
            <a:r>
              <a:rPr lang="zh-CN" altLang="en-US" sz="900">
                <a:latin typeface="华文楷体" panose="02010600040101010101" pitchFamily="2" charset="-122"/>
                <a:ea typeface="华文楷体" panose="02010600040101010101" pitchFamily="2" charset="-122"/>
              </a:rPr>
              <a:t>1、租赁公司深入调查核实承租人提供的申请租赁资料的真实性、合法性、合规性。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2、租赁公司根据各方面资料综合评估承租人的经营能力、经济实力、资金结构、经济效益、发展前景、租金支付能力和项目情况。 项目符合租赁条件的，按租赁公司内部项目评审流程，完成项目的审批。 项目不符合租赁条件的，租赁公司及时向承租人说明原因，并退回资料。 租赁公司在评审过程中，对承租人提供的各种资料严格保密，切实保护承租人权益。</a:t>
            </a:r>
            <a:endParaRPr lang="zh-CN" altLang="en-US" sz="900" b="1">
              <a:latin typeface="华文楷体" panose="02010600040101010101" pitchFamily="2" charset="-122"/>
              <a:ea typeface="华文楷体" panose="02010600040101010101" pitchFamily="2" charset="-122"/>
            </a:endParaRPr>
          </a:p>
          <a:p>
            <a:r>
              <a:rPr lang="zh-CN" altLang="en-US" sz="900" b="1">
                <a:solidFill>
                  <a:srgbClr val="3333CC"/>
                </a:solidFill>
                <a:latin typeface="华文楷体" panose="02010600040101010101" pitchFamily="2" charset="-122"/>
                <a:ea typeface="华文楷体" panose="02010600040101010101" pitchFamily="2" charset="-122"/>
              </a:rPr>
              <a:t>四、双方签订《融资租赁合同》，租赁公司支付设备价款，完成租赁投放：</a:t>
            </a:r>
          </a:p>
          <a:p>
            <a:r>
              <a:rPr lang="zh-CN" altLang="en-US" sz="900" b="1">
                <a:latin typeface="华文楷体" panose="02010600040101010101" pitchFamily="2" charset="-122"/>
                <a:ea typeface="华文楷体" panose="02010600040101010101" pitchFamily="2" charset="-122"/>
              </a:rPr>
              <a:t>1、直租项目：</a:t>
            </a:r>
          </a:p>
          <a:p>
            <a:r>
              <a:rPr lang="zh-CN" altLang="en-US" sz="900">
                <a:latin typeface="华文楷体" panose="02010600040101010101" pitchFamily="2" charset="-122"/>
                <a:ea typeface="华文楷体" panose="02010600040101010101" pitchFamily="2" charset="-122"/>
              </a:rPr>
              <a:t>1）租赁公司与承租人签订《融资租赁合同》。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2）租赁公司与承租人选定的设备供应厂商签订《设备购货合同》，承租人按《融资租赁合同》规定支付相应的保证金和服务费。</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3）供应商按《设备购货合同》要求提供承租人所需的设备，交付给承租人。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4）承租人验收设备，租赁公司支付给供应商设备款，取得租赁设备的所有权，设备由承租人使用。</a:t>
            </a:r>
          </a:p>
          <a:p>
            <a:r>
              <a:rPr lang="zh-CN" altLang="en-US" sz="900" b="1">
                <a:latin typeface="华文楷体" panose="02010600040101010101" pitchFamily="2" charset="-122"/>
                <a:ea typeface="华文楷体" panose="02010600040101010101" pitchFamily="2" charset="-122"/>
              </a:rPr>
              <a:t>2、回租项目：</a:t>
            </a:r>
            <a:r>
              <a:rPr lang="zh-CN" altLang="en-US" sz="900">
                <a:latin typeface="华文楷体" panose="02010600040101010101" pitchFamily="2" charset="-122"/>
                <a:ea typeface="华文楷体" panose="02010600040101010101" pitchFamily="2" charset="-122"/>
              </a:rPr>
              <a:t>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1）承租人提供回租设备发票原件，租赁公司对回租设备所有权、使用状况、价值、是否抵押等情况进行审核。 </a:t>
            </a:r>
            <a:br>
              <a:rPr lang="zh-CN" altLang="en-US" sz="900">
                <a:latin typeface="华文楷体" panose="02010600040101010101" pitchFamily="2" charset="-122"/>
                <a:ea typeface="华文楷体" panose="02010600040101010101" pitchFamily="2" charset="-122"/>
              </a:rPr>
            </a:br>
            <a:r>
              <a:rPr lang="zh-CN" altLang="en-US" sz="900">
                <a:latin typeface="华文楷体" panose="02010600040101010101" pitchFamily="2" charset="-122"/>
                <a:ea typeface="华文楷体" panose="02010600040101010101" pitchFamily="2" charset="-122"/>
              </a:rPr>
              <a:t>3）租赁公司与承租人签订《融资租赁合同》和《回租设备转让协议》，承租人将回租设备所有权转让给我公司，并按《融资租赁合同》规定支付相应的保证金和服务费，租赁公司将设备款支付给承租人。</a:t>
            </a:r>
            <a:endParaRPr lang="zh-CN" altLang="en-US" sz="900" b="1">
              <a:latin typeface="华文楷体" panose="02010600040101010101" pitchFamily="2" charset="-122"/>
              <a:ea typeface="华文楷体" panose="02010600040101010101" pitchFamily="2" charset="-122"/>
            </a:endParaRPr>
          </a:p>
          <a:p>
            <a:r>
              <a:rPr lang="zh-CN" altLang="en-US" sz="900" b="1">
                <a:solidFill>
                  <a:srgbClr val="3333CC"/>
                </a:solidFill>
                <a:latin typeface="华文楷体" panose="02010600040101010101" pitchFamily="2" charset="-122"/>
                <a:ea typeface="华文楷体" panose="02010600040101010101" pitchFamily="2" charset="-122"/>
              </a:rPr>
              <a:t>五、承租人支付租金，履行融资租赁合同所约定的义务：</a:t>
            </a:r>
          </a:p>
          <a:p>
            <a:r>
              <a:rPr lang="zh-CN" altLang="en-US" sz="900">
                <a:latin typeface="华文楷体" panose="02010600040101010101" pitchFamily="2" charset="-122"/>
                <a:ea typeface="华文楷体" panose="02010600040101010101" pitchFamily="2" charset="-122"/>
              </a:rPr>
              <a:t>1、承租人按《融资租赁合同》规定按期支付租赁公司租金。</a:t>
            </a:r>
          </a:p>
          <a:p>
            <a:r>
              <a:rPr lang="zh-CN" altLang="en-US" sz="900">
                <a:latin typeface="华文楷体" panose="02010600040101010101" pitchFamily="2" charset="-122"/>
                <a:ea typeface="华文楷体" panose="02010600040101010101" pitchFamily="2" charset="-122"/>
              </a:rPr>
              <a:t>2、承租人按《融资租赁合同》约定享有租赁设备的使用权，并按《设备购货合同》规定，由供应商对租赁设备提供售后服务。</a:t>
            </a:r>
          </a:p>
          <a:p>
            <a:r>
              <a:rPr lang="zh-CN" altLang="en-US" sz="900">
                <a:latin typeface="华文楷体" panose="02010600040101010101" pitchFamily="2" charset="-122"/>
                <a:ea typeface="华文楷体" panose="02010600040101010101" pitchFamily="2" charset="-122"/>
              </a:rPr>
              <a:t>3、承租人租金全部偿付完毕，并支付《融资租赁合同》约定的留购价格后，租赁公司将设备所有权转回企业，融资租赁合同结束。</a:t>
            </a:r>
          </a:p>
          <a:p>
            <a:endParaRPr lang="zh-CN" altLang="en-US" sz="10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969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2970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a:t>
            </a:r>
            <a:r>
              <a:rPr lang="zh-CN" altLang="en-US" sz="800">
                <a:solidFill>
                  <a:schemeClr val="hlink"/>
                </a:solidFill>
                <a:latin typeface="Times New Roman" panose="02020603050405020304" pitchFamily="18" charset="0"/>
                <a:ea typeface="华文楷体" panose="02010600040101010101" pitchFamily="2" charset="-122"/>
              </a:rPr>
              <a:t> 26 </a:t>
            </a:r>
          </a:p>
        </p:txBody>
      </p:sp>
      <p:sp>
        <p:nvSpPr>
          <p:cNvPr id="2970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29703"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2970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附2：融资租赁公司内部申报审查审批流程</a:t>
            </a:r>
            <a:endParaRPr lang="zh-CN" altLang="en-US"/>
          </a:p>
        </p:txBody>
      </p:sp>
      <p:pic>
        <p:nvPicPr>
          <p:cNvPr id="2970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613" y="1339850"/>
            <a:ext cx="7231062" cy="5080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072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3072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27</a:t>
            </a:r>
          </a:p>
        </p:txBody>
      </p:sp>
      <p:sp>
        <p:nvSpPr>
          <p:cNvPr id="3072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0727"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租赁市场的内涵与外延</a:t>
            </a:r>
            <a:endParaRPr lang="zh-CN" altLang="en-US"/>
          </a:p>
        </p:txBody>
      </p:sp>
      <p:sp>
        <p:nvSpPr>
          <p:cNvPr id="3072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附3：</a:t>
            </a:r>
            <a:r>
              <a:rPr lang="zh-CN" altLang="en-US">
                <a:solidFill>
                  <a:schemeClr val="bg1"/>
                </a:solidFill>
                <a:ea typeface="华文楷体" panose="02010600040101010101" pitchFamily="2" charset="-122"/>
                <a:sym typeface="Arial" panose="020B0604020202020204" pitchFamily="34" charset="0"/>
              </a:rPr>
              <a:t>在融资租赁实践活动中一定需要特别关注的若干问题</a:t>
            </a:r>
          </a:p>
        </p:txBody>
      </p:sp>
      <p:sp>
        <p:nvSpPr>
          <p:cNvPr id="30729" name="Text Box 9"/>
          <p:cNvSpPr txBox="1">
            <a:spLocks noChangeArrowheads="1"/>
          </p:cNvSpPr>
          <p:nvPr/>
        </p:nvSpPr>
        <p:spPr bwMode="auto">
          <a:xfrm>
            <a:off x="34925" y="1339850"/>
            <a:ext cx="9074150" cy="530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a:latin typeface="华文楷体" panose="02010600040101010101" pitchFamily="2" charset="-122"/>
                <a:ea typeface="华文楷体" panose="02010600040101010101" pitchFamily="2" charset="-122"/>
              </a:rPr>
              <a:t>1、融资租赁存在的原因与价值在哪里？</a:t>
            </a:r>
          </a:p>
          <a:p>
            <a:r>
              <a:rPr lang="zh-CN" altLang="en-US">
                <a:latin typeface="华文楷体" panose="02010600040101010101" pitchFamily="2" charset="-122"/>
                <a:ea typeface="华文楷体" panose="02010600040101010101" pitchFamily="2" charset="-122"/>
              </a:rPr>
              <a:t>（税率差别理论、债务替代理论、代理成本与破产成本等）</a:t>
            </a:r>
          </a:p>
          <a:p>
            <a:r>
              <a:rPr lang="zh-CN" altLang="en-US">
                <a:latin typeface="华文楷体" panose="02010600040101010101" pitchFamily="2" charset="-122"/>
                <a:ea typeface="华文楷体" panose="02010600040101010101" pitchFamily="2" charset="-122"/>
              </a:rPr>
              <a:t>2、</a:t>
            </a:r>
            <a:r>
              <a:rPr lang="zh-CN" altLang="en-US">
                <a:solidFill>
                  <a:srgbClr val="3333CC"/>
                </a:solidFill>
                <a:latin typeface="华文楷体" panose="02010600040101010101" pitchFamily="2" charset="-122"/>
                <a:ea typeface="华文楷体" panose="02010600040101010101" pitchFamily="2" charset="-122"/>
              </a:rPr>
              <a:t>融资租赁在金融市场中地位</a:t>
            </a:r>
          </a:p>
          <a:p>
            <a:r>
              <a:rPr lang="zh-CN" altLang="en-US">
                <a:latin typeface="华文楷体" panose="02010600040101010101" pitchFamily="2" charset="-122"/>
                <a:ea typeface="华文楷体" panose="02010600040101010101" pitchFamily="2" charset="-122"/>
              </a:rPr>
              <a:t>3、租赁文化与信贷文化的联系与区别</a:t>
            </a:r>
          </a:p>
          <a:p>
            <a:r>
              <a:rPr lang="zh-CN" altLang="en-US">
                <a:latin typeface="华文楷体" panose="02010600040101010101" pitchFamily="2" charset="-122"/>
                <a:ea typeface="华文楷体" panose="02010600040101010101" pitchFamily="2" charset="-122"/>
              </a:rPr>
              <a:t>4、租赁、融资租赁、经营租赁的联系与区别？</a:t>
            </a:r>
          </a:p>
          <a:p>
            <a:r>
              <a:rPr lang="zh-CN" altLang="en-US">
                <a:latin typeface="华文楷体" panose="02010600040101010101" pitchFamily="2" charset="-122"/>
                <a:ea typeface="华文楷体" panose="02010600040101010101" pitchFamily="2" charset="-122"/>
              </a:rPr>
              <a:t>5、适宜于我国的融资租赁的标的物范畴</a:t>
            </a:r>
          </a:p>
          <a:p>
            <a:r>
              <a:rPr lang="zh-CN" altLang="en-US">
                <a:latin typeface="华文楷体" panose="02010600040101010101" pitchFamily="2" charset="-122"/>
                <a:ea typeface="华文楷体" panose="02010600040101010101" pitchFamily="2" charset="-122"/>
              </a:rPr>
              <a:t>6、回租的资金可以作为资本金吗？</a:t>
            </a:r>
          </a:p>
          <a:p>
            <a:r>
              <a:rPr lang="zh-CN" altLang="en-US">
                <a:latin typeface="华文楷体" panose="02010600040101010101" pitchFamily="2" charset="-122"/>
                <a:ea typeface="华文楷体" panose="02010600040101010101" pitchFamily="2" charset="-122"/>
              </a:rPr>
              <a:t>7、金融租赁与融资租赁的联系与区别</a:t>
            </a:r>
          </a:p>
          <a:p>
            <a:r>
              <a:rPr lang="zh-CN" altLang="en-US">
                <a:latin typeface="华文楷体" panose="02010600040101010101" pitchFamily="2" charset="-122"/>
                <a:ea typeface="华文楷体" panose="02010600040101010101" pitchFamily="2" charset="-122"/>
              </a:rPr>
              <a:t>8</a:t>
            </a:r>
            <a:r>
              <a:rPr lang="zh-CN" altLang="en-US">
                <a:solidFill>
                  <a:srgbClr val="3333CC"/>
                </a:solidFill>
                <a:latin typeface="华文楷体" panose="02010600040101010101" pitchFamily="2" charset="-122"/>
                <a:ea typeface="华文楷体" panose="02010600040101010101" pitchFamily="2" charset="-122"/>
              </a:rPr>
              <a:t>、经济与金融、融资租赁的关系</a:t>
            </a:r>
          </a:p>
          <a:p>
            <a:r>
              <a:rPr lang="zh-CN" altLang="en-US">
                <a:latin typeface="华文楷体" panose="02010600040101010101" pitchFamily="2" charset="-122"/>
                <a:ea typeface="华文楷体" panose="02010600040101010101" pitchFamily="2" charset="-122"/>
              </a:rPr>
              <a:t>9、租赁物的二手市场重要吗？</a:t>
            </a:r>
          </a:p>
          <a:p>
            <a:r>
              <a:rPr lang="zh-CN" altLang="en-US">
                <a:latin typeface="华文楷体" panose="02010600040101010101" pitchFamily="2" charset="-122"/>
                <a:ea typeface="华文楷体" panose="02010600040101010101" pitchFamily="2" charset="-122"/>
              </a:rPr>
              <a:t>10、融资租赁与其他金融工具的相互结合</a:t>
            </a:r>
          </a:p>
          <a:p>
            <a:r>
              <a:rPr lang="zh-CN" altLang="en-US">
                <a:latin typeface="华文楷体" panose="02010600040101010101" pitchFamily="2" charset="-122"/>
                <a:ea typeface="华文楷体" panose="02010600040101010101" pitchFamily="2" charset="-122"/>
              </a:rPr>
              <a:t>11、如何做到银行系租赁公司、厂商系租赁公司、独立系租赁公司各自的优势互补？</a:t>
            </a:r>
          </a:p>
          <a:p>
            <a:r>
              <a:rPr lang="zh-CN" altLang="en-US">
                <a:solidFill>
                  <a:srgbClr val="3333CC"/>
                </a:solidFill>
                <a:latin typeface="华文楷体" panose="02010600040101010101" pitchFamily="2" charset="-122"/>
                <a:ea typeface="华文楷体" panose="02010600040101010101" pitchFamily="2" charset="-122"/>
              </a:rPr>
              <a:t>12、租赁公司如何尽快做大？</a:t>
            </a:r>
          </a:p>
          <a:p>
            <a:r>
              <a:rPr lang="zh-CN" altLang="en-US">
                <a:solidFill>
                  <a:srgbClr val="3333CC"/>
                </a:solidFill>
                <a:latin typeface="华文楷体" panose="02010600040101010101" pitchFamily="2" charset="-122"/>
                <a:ea typeface="华文楷体" panose="02010600040101010101" pitchFamily="2" charset="-122"/>
              </a:rPr>
              <a:t>13、在增值税转型的过程中如何开展直接租赁业务？</a:t>
            </a:r>
          </a:p>
          <a:p>
            <a:r>
              <a:rPr lang="zh-CN" altLang="en-US">
                <a:solidFill>
                  <a:srgbClr val="3333CC"/>
                </a:solidFill>
                <a:latin typeface="华文楷体" panose="02010600040101010101" pitchFamily="2" charset="-122"/>
                <a:ea typeface="华文楷体" panose="02010600040101010101" pitchFamily="2" charset="-122"/>
              </a:rPr>
              <a:t>14、融资租赁可以保持或降低负债率吗？</a:t>
            </a:r>
          </a:p>
          <a:p>
            <a:r>
              <a:rPr lang="zh-CN" altLang="en-US">
                <a:solidFill>
                  <a:srgbClr val="3333CC"/>
                </a:solidFill>
                <a:latin typeface="华文楷体" panose="02010600040101010101" pitchFamily="2" charset="-122"/>
                <a:ea typeface="华文楷体" panose="02010600040101010101" pitchFamily="2" charset="-122"/>
              </a:rPr>
              <a:t>15、如果租赁物足够大且不可分一家租赁公司不能满足客户需求如何开展租赁业务？</a:t>
            </a:r>
          </a:p>
          <a:p>
            <a:r>
              <a:rPr lang="zh-CN" altLang="en-US">
                <a:solidFill>
                  <a:srgbClr val="3333CC"/>
                </a:solidFill>
                <a:latin typeface="华文楷体" panose="02010600040101010101" pitchFamily="2" charset="-122"/>
                <a:ea typeface="华文楷体" panose="02010600040101010101" pitchFamily="2" charset="-122"/>
              </a:rPr>
              <a:t>16、可通过直接租赁购置飞机、船舶吗？</a:t>
            </a:r>
          </a:p>
          <a:p>
            <a:r>
              <a:rPr lang="zh-CN" altLang="en-US">
                <a:solidFill>
                  <a:srgbClr val="3333CC"/>
                </a:solidFill>
                <a:latin typeface="华文楷体" panose="02010600040101010101" pitchFamily="2" charset="-122"/>
                <a:ea typeface="华文楷体" panose="02010600040101010101" pitchFamily="2" charset="-122"/>
              </a:rPr>
              <a:t>17、租赁公司如何深入产业链为客户服务？</a:t>
            </a:r>
          </a:p>
          <a:p>
            <a:r>
              <a:rPr lang="zh-CN" altLang="en-US">
                <a:solidFill>
                  <a:srgbClr val="3333CC"/>
                </a:solidFill>
                <a:latin typeface="华文楷体" panose="02010600040101010101" pitchFamily="2" charset="-122"/>
                <a:ea typeface="华文楷体" panose="02010600040101010101" pitchFamily="2" charset="-122"/>
              </a:rPr>
              <a:t>18、项目未核准之前可否做融资租赁？</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174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sp>
        <p:nvSpPr>
          <p:cNvPr id="31748" name="矩形 8"/>
          <p:cNvSpPr>
            <a:spLocks noChangeArrowheads="1"/>
          </p:cNvSpPr>
          <p:nvPr/>
        </p:nvSpPr>
        <p:spPr bwMode="auto">
          <a:xfrm>
            <a:off x="395288" y="1588"/>
            <a:ext cx="22336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solidFill>
                <a:srgbClr val="F8F8F8"/>
              </a:solidFill>
              <a:effectLst>
                <a:outerShdw blurRad="38100" dist="38100" dir="2700000" algn="tl">
                  <a:srgbClr val="C0C0C0"/>
                </a:outerShdw>
              </a:effectLst>
              <a:latin typeface="宋体" panose="02010600030101010101" pitchFamily="2" charset="-122"/>
              <a:ea typeface="黑体" panose="02010609060101010101" pitchFamily="49" charset="-122"/>
            </a:endParaRPr>
          </a:p>
        </p:txBody>
      </p:sp>
      <p:sp>
        <p:nvSpPr>
          <p:cNvPr id="31749" name="object 22"/>
          <p:cNvSpPr txBox="1">
            <a:spLocks noChangeArrowheads="1"/>
          </p:cNvSpPr>
          <p:nvPr/>
        </p:nvSpPr>
        <p:spPr bwMode="auto">
          <a:xfrm>
            <a:off x="8101013" y="6505575"/>
            <a:ext cx="431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54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1000"/>
              </a:lnSpc>
            </a:pPr>
            <a:endParaRPr lang="zh-CN" altLang="en-US" sz="1000">
              <a:latin typeface="Calibri" panose="020F0502020204030204" pitchFamily="34" charset="0"/>
            </a:endParaRPr>
          </a:p>
        </p:txBody>
      </p:sp>
      <p:pic>
        <p:nvPicPr>
          <p:cNvPr id="3175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Text Box 7"/>
          <p:cNvSpPr txBox="1">
            <a:spLocks noChangeArrowheads="1"/>
          </p:cNvSpPr>
          <p:nvPr/>
        </p:nvSpPr>
        <p:spPr bwMode="auto">
          <a:xfrm>
            <a:off x="269875" y="117475"/>
            <a:ext cx="29337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a:solidFill>
                  <a:schemeClr val="bg1"/>
                </a:solidFill>
                <a:ea typeface="华文楷体" panose="02010600040101010101" pitchFamily="2" charset="-122"/>
              </a:rPr>
              <a:t>目录</a:t>
            </a:r>
          </a:p>
        </p:txBody>
      </p:sp>
      <p:sp>
        <p:nvSpPr>
          <p:cNvPr id="31752" name="Text Box 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28</a:t>
            </a:r>
          </a:p>
        </p:txBody>
      </p:sp>
      <p:sp>
        <p:nvSpPr>
          <p:cNvPr id="31753"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1754" name="Text Box 10"/>
          <p:cNvSpPr txBox="1">
            <a:spLocks noChangeArrowheads="1"/>
          </p:cNvSpPr>
          <p:nvPr/>
        </p:nvSpPr>
        <p:spPr bwMode="auto">
          <a:xfrm>
            <a:off x="223838" y="1176338"/>
            <a:ext cx="8669337"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ea typeface="华文楷体" panose="02010600040101010101" pitchFamily="2" charset="-122"/>
              </a:rPr>
              <a:t>1、融资租赁在金融市场中的地位                                                                              2 </a:t>
            </a:r>
            <a:r>
              <a:rPr lang="zh-CN" altLang="en-US" b="1">
                <a:solidFill>
                  <a:schemeClr val="hlink"/>
                </a:solidFill>
                <a:ea typeface="华文楷体" panose="02010600040101010101" pitchFamily="2" charset="-122"/>
              </a:rPr>
              <a:t>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2、租赁市场的内涵与外延                                                                                         4</a:t>
            </a:r>
          </a:p>
          <a:p>
            <a:pPr eaLnBrk="1" hangingPunct="1"/>
            <a:endParaRPr lang="zh-CN" altLang="en-US" b="1">
              <a:solidFill>
                <a:schemeClr val="hlink"/>
              </a:solidFill>
              <a:ea typeface="华文楷体" panose="02010600040101010101" pitchFamily="2" charset="-122"/>
            </a:endParaRPr>
          </a:p>
          <a:p>
            <a:pPr eaLnBrk="1" hangingPunct="1"/>
            <a:r>
              <a:rPr lang="zh-CN" altLang="en-US" b="1">
                <a:solidFill>
                  <a:schemeClr val="hlink"/>
                </a:solidFill>
                <a:ea typeface="华文楷体" panose="02010600040101010101" pitchFamily="2" charset="-122"/>
              </a:rPr>
              <a:t>3、融资租赁行业面临的机遇和挑战                                                                         29</a:t>
            </a:r>
            <a:r>
              <a:rPr lang="zh-CN" altLang="en-US">
                <a:ea typeface="华文楷体" panose="02010600040101010101" pitchFamily="2" charset="-122"/>
              </a:rPr>
              <a:t>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4、金融创新的动因及金融产品创新规律                                                                  34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5、融资租赁创新业务模式                                                                                        37</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sym typeface="Arial" panose="020B0604020202020204" pitchFamily="34" charset="0"/>
              </a:rPr>
              <a:t>6、融资租赁业务成功案例分析                                                                                45           </a:t>
            </a:r>
          </a:p>
          <a:p>
            <a:pPr eaLnBrk="1" hangingPunct="1"/>
            <a:endParaRPr lang="zh-CN" altLang="en-US">
              <a:ea typeface="华文楷体" panose="02010600040101010101" pitchFamily="2" charset="-122"/>
              <a:sym typeface="Arial" panose="020B0604020202020204" pitchFamily="34" charset="0"/>
            </a:endParaRPr>
          </a:p>
          <a:p>
            <a:pPr eaLnBrk="1" hangingPunct="1"/>
            <a:r>
              <a:rPr lang="zh-CN" altLang="en-US">
                <a:ea typeface="华文楷体" panose="02010600040101010101" pitchFamily="2" charset="-122"/>
                <a:sym typeface="Arial" panose="020B0604020202020204" pitchFamily="34" charset="0"/>
              </a:rPr>
              <a:t>7、资本港主要业务及管理团队简介                                                                         57</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277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3277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29</a:t>
            </a:r>
          </a:p>
        </p:txBody>
      </p:sp>
      <p:sp>
        <p:nvSpPr>
          <p:cNvPr id="3277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2775"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融资租赁行业面临的机遇和挑战</a:t>
            </a:r>
            <a:endParaRPr lang="zh-CN" altLang="en-US"/>
          </a:p>
        </p:txBody>
      </p:sp>
      <p:sp>
        <p:nvSpPr>
          <p:cNvPr id="3277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中国融资租赁法律环境正趋于完善</a:t>
            </a:r>
          </a:p>
        </p:txBody>
      </p:sp>
      <p:sp>
        <p:nvSpPr>
          <p:cNvPr id="32777" name="Text Box 2"/>
          <p:cNvSpPr txBox="1">
            <a:spLocks noChangeArrowheads="1"/>
          </p:cNvSpPr>
          <p:nvPr/>
        </p:nvSpPr>
        <p:spPr bwMode="auto">
          <a:xfrm flipH="1">
            <a:off x="3854450" y="5589588"/>
            <a:ext cx="4410075" cy="849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- 2010</a:t>
            </a:r>
            <a:r>
              <a:rPr lang="zh-CN" altLang="en-US" sz="1000">
                <a:latin typeface="华文楷体" panose="02010600040101010101" pitchFamily="2" charset="-122"/>
                <a:ea typeface="华文楷体" panose="02010600040101010101" pitchFamily="2" charset="-122"/>
              </a:rPr>
              <a:t>年，①银监会批准农行、光大、兴业银行、</a:t>
            </a:r>
            <a:r>
              <a:rPr lang="zh-CN" altLang="en-US" sz="1000">
                <a:latin typeface="华文楷体" panose="02010600040101010101" pitchFamily="2" charset="-122"/>
                <a:ea typeface="华文楷体" panose="02010600040101010101" pitchFamily="2" charset="-122"/>
                <a:hlinkClick r:id="rId4" action="ppaction://hlinkfile"/>
              </a:rPr>
              <a:t>中石油</a:t>
            </a:r>
            <a:r>
              <a:rPr lang="zh-CN" altLang="en-US" sz="1000">
                <a:latin typeface="华文楷体" panose="02010600040101010101" pitchFamily="2" charset="-122"/>
                <a:ea typeface="华文楷体" panose="02010600040101010101" pitchFamily="2" charset="-122"/>
              </a:rPr>
              <a:t>集团筹建金融租赁公司，</a:t>
            </a:r>
            <a:r>
              <a:rPr lang="zh-CN" altLang="en-US" sz="1000">
                <a:solidFill>
                  <a:srgbClr val="FF0000"/>
                </a:solidFill>
                <a:latin typeface="华文楷体" panose="02010600040101010101" pitchFamily="2" charset="-122"/>
                <a:ea typeface="华文楷体" panose="02010600040101010101" pitchFamily="2" charset="-122"/>
              </a:rPr>
              <a:t>后者标志着我国特大型企业的产业资本正式进入金融租赁业；</a:t>
            </a:r>
            <a:r>
              <a:rPr lang="en-US" altLang="zh-CN" sz="1000">
                <a:latin typeface="华文楷体" panose="02010600040101010101" pitchFamily="2" charset="-122"/>
                <a:ea typeface="华文楷体" panose="02010600040101010101" pitchFamily="2" charset="-122"/>
              </a:rPr>
              <a:t>②</a:t>
            </a:r>
            <a:r>
              <a:rPr lang="zh-CN" altLang="en-US" sz="1000">
                <a:latin typeface="华文楷体" panose="02010600040101010101" pitchFamily="2" charset="-122"/>
                <a:ea typeface="华文楷体" panose="02010600040101010101" pitchFamily="2" charset="-122"/>
              </a:rPr>
              <a:t>银监会颁布</a:t>
            </a:r>
            <a:r>
              <a:rPr lang="en-US" altLang="zh-CN" sz="1000">
                <a:solidFill>
                  <a:srgbClr val="0000FF"/>
                </a:solidFill>
                <a:latin typeface="华文楷体" panose="02010600040101010101" pitchFamily="2" charset="-122"/>
                <a:ea typeface="华文楷体" panose="02010600040101010101" pitchFamily="2" charset="-122"/>
                <a:hlinkClick r:id="rId5" action="ppaction://hlinkfile"/>
              </a:rPr>
              <a:t>【</a:t>
            </a:r>
            <a:r>
              <a:rPr lang="zh-CN" altLang="en-US" sz="1000">
                <a:solidFill>
                  <a:srgbClr val="0000FF"/>
                </a:solidFill>
                <a:latin typeface="华文楷体" panose="02010600040101010101" pitchFamily="2" charset="-122"/>
                <a:ea typeface="华文楷体" panose="02010600040101010101" pitchFamily="2" charset="-122"/>
                <a:hlinkClick r:id="rId6" action="ppaction://hlinkfile"/>
              </a:rPr>
              <a:t>银监发</a:t>
            </a:r>
            <a:r>
              <a:rPr lang="en-US" altLang="zh-CN" sz="1000">
                <a:solidFill>
                  <a:srgbClr val="0000FF"/>
                </a:solidFill>
                <a:latin typeface="华文楷体" panose="02010600040101010101" pitchFamily="2" charset="-122"/>
                <a:ea typeface="华文楷体" panose="02010600040101010101" pitchFamily="2" charset="-122"/>
                <a:hlinkClick r:id="rId6" action="ppaction://hlinkfile"/>
              </a:rPr>
              <a:t>[2010]2</a:t>
            </a:r>
            <a:r>
              <a:rPr lang="zh-CN" altLang="en-US" sz="1000">
                <a:solidFill>
                  <a:srgbClr val="0000FF"/>
                </a:solidFill>
                <a:latin typeface="华文楷体" panose="02010600040101010101" pitchFamily="2" charset="-122"/>
                <a:ea typeface="华文楷体" panose="02010600040101010101" pitchFamily="2" charset="-122"/>
                <a:hlinkClick r:id="rId6" action="ppaction://hlinkfile"/>
              </a:rPr>
              <a:t>号</a:t>
            </a:r>
            <a:r>
              <a:rPr lang="en-US" altLang="zh-CN" sz="1000">
                <a:solidFill>
                  <a:srgbClr val="0000FF"/>
                </a:solidFill>
                <a:latin typeface="华文楷体" panose="02010600040101010101" pitchFamily="2" charset="-122"/>
                <a:ea typeface="华文楷体" panose="02010600040101010101" pitchFamily="2" charset="-122"/>
              </a:rPr>
              <a:t>】</a:t>
            </a:r>
            <a:r>
              <a:rPr lang="zh-CN" altLang="en-US" sz="1000">
                <a:latin typeface="华文楷体" panose="02010600040101010101" pitchFamily="2" charset="-122"/>
                <a:ea typeface="华文楷体" panose="02010600040101010101" pitchFamily="2" charset="-122"/>
              </a:rPr>
              <a:t>文件，支持金融租赁公司在境内保税地区设立项目公司开展融资租赁业务</a:t>
            </a:r>
            <a:r>
              <a:rPr lang="zh-CN" altLang="en-US" sz="1000" u="sng">
                <a:solidFill>
                  <a:srgbClr val="CC3300"/>
                </a:solidFill>
                <a:latin typeface="华文楷体" panose="02010600040101010101" pitchFamily="2" charset="-122"/>
                <a:ea typeface="华文楷体" panose="02010600040101010101" pitchFamily="2" charset="-122"/>
                <a:hlinkClick r:id="rId7" action="ppaction://hlinkfile"/>
              </a:rPr>
              <a:t>③</a:t>
            </a:r>
            <a:r>
              <a:rPr lang="zh-CN" altLang="en-US" sz="1000" u="sng">
                <a:solidFill>
                  <a:srgbClr val="CC3300"/>
                </a:solidFill>
                <a:latin typeface="华文楷体" panose="02010600040101010101" pitchFamily="2" charset="-122"/>
                <a:ea typeface="华文楷体" panose="02010600040101010101" pitchFamily="2" charset="-122"/>
                <a:hlinkClick r:id="rId8" action="ppaction://hlinkfile"/>
              </a:rPr>
              <a:t>国家税务总局公告</a:t>
            </a:r>
            <a:r>
              <a:rPr lang="zh-CN" altLang="en-US" sz="1000" u="sng">
                <a:solidFill>
                  <a:srgbClr val="0000FF"/>
                </a:solidFill>
                <a:latin typeface="华文楷体" panose="02010600040101010101" pitchFamily="2" charset="-122"/>
                <a:ea typeface="华文楷体" panose="02010600040101010101" pitchFamily="2" charset="-122"/>
                <a:hlinkClick r:id="rId8" action="ppaction://hlinkfile"/>
              </a:rPr>
              <a:t>（</a:t>
            </a:r>
            <a:r>
              <a:rPr lang="en-US" altLang="zh-CN" sz="1000" u="sng">
                <a:solidFill>
                  <a:srgbClr val="0000FF"/>
                </a:solidFill>
                <a:latin typeface="华文楷体" panose="02010600040101010101" pitchFamily="2" charset="-122"/>
                <a:ea typeface="华文楷体" panose="02010600040101010101" pitchFamily="2" charset="-122"/>
                <a:hlinkClick r:id="rId8" action="ppaction://hlinkfile"/>
              </a:rPr>
              <a:t>2010</a:t>
            </a:r>
            <a:r>
              <a:rPr lang="zh-CN" altLang="en-US" sz="1000" u="sng">
                <a:solidFill>
                  <a:srgbClr val="0000FF"/>
                </a:solidFill>
                <a:latin typeface="华文楷体" panose="02010600040101010101" pitchFamily="2" charset="-122"/>
                <a:ea typeface="华文楷体" panose="02010600040101010101" pitchFamily="2" charset="-122"/>
                <a:hlinkClick r:id="rId8" action="ppaction://hlinkfile"/>
              </a:rPr>
              <a:t>年第</a:t>
            </a:r>
            <a:r>
              <a:rPr lang="en-US" altLang="zh-CN" sz="1000" u="sng">
                <a:solidFill>
                  <a:srgbClr val="0000FF"/>
                </a:solidFill>
                <a:latin typeface="华文楷体" panose="02010600040101010101" pitchFamily="2" charset="-122"/>
                <a:ea typeface="华文楷体" panose="02010600040101010101" pitchFamily="2" charset="-122"/>
                <a:hlinkClick r:id="rId8" action="ppaction://hlinkfile"/>
              </a:rPr>
              <a:t>13</a:t>
            </a:r>
            <a:r>
              <a:rPr lang="zh-CN" altLang="en-US" sz="1000" u="sng">
                <a:solidFill>
                  <a:srgbClr val="0000FF"/>
                </a:solidFill>
                <a:latin typeface="华文楷体" panose="02010600040101010101" pitchFamily="2" charset="-122"/>
                <a:ea typeface="华文楷体" panose="02010600040101010101" pitchFamily="2" charset="-122"/>
                <a:hlinkClick r:id="rId8" action="ppaction://hlinkfile"/>
              </a:rPr>
              <a:t>号）</a:t>
            </a:r>
            <a:r>
              <a:rPr lang="zh-CN" altLang="en-US" sz="1000" u="sng">
                <a:solidFill>
                  <a:srgbClr val="CC3300"/>
                </a:solidFill>
                <a:latin typeface="华文楷体" panose="02010600040101010101" pitchFamily="2" charset="-122"/>
                <a:ea typeface="华文楷体" panose="02010600040101010101" pitchFamily="2" charset="-122"/>
                <a:hlinkClick r:id="rId8" action="ppaction://hlinkfile"/>
              </a:rPr>
              <a:t>发布融资性售后回租的税收处理规定</a:t>
            </a:r>
            <a:endParaRPr lang="zh-CN" altLang="en-US" sz="1000" u="sng">
              <a:solidFill>
                <a:srgbClr val="CC3300"/>
              </a:solidFill>
              <a:latin typeface="华文楷体" panose="02010600040101010101" pitchFamily="2" charset="-122"/>
              <a:ea typeface="华文楷体" panose="02010600040101010101" pitchFamily="2" charset="-122"/>
            </a:endParaRPr>
          </a:p>
        </p:txBody>
      </p:sp>
      <p:sp>
        <p:nvSpPr>
          <p:cNvPr id="32778" name="Rectangle 3"/>
          <p:cNvSpPr>
            <a:spLocks noChangeArrowheads="1"/>
          </p:cNvSpPr>
          <p:nvPr/>
        </p:nvSpPr>
        <p:spPr bwMode="auto">
          <a:xfrm>
            <a:off x="525463" y="1611313"/>
            <a:ext cx="3343275" cy="1154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Char char="-"/>
            </a:pPr>
            <a:r>
              <a:rPr lang="zh-CN" altLang="en-US" sz="1000">
                <a:latin typeface="华文楷体" panose="02010600040101010101" pitchFamily="2" charset="-122"/>
                <a:ea typeface="华文楷体" panose="02010600040101010101" pitchFamily="2" charset="-122"/>
              </a:rPr>
              <a:t> 中国国际信托投资公司从国外引进租赁融资方式；</a:t>
            </a:r>
          </a:p>
          <a:p>
            <a:pPr eaLnBrk="1" hangingPunct="1"/>
            <a:endParaRPr lang="zh-CN" altLang="en-US" sz="1000">
              <a:latin typeface="华文楷体" panose="02010600040101010101" pitchFamily="2" charset="-122"/>
              <a:ea typeface="华文楷体" panose="02010600040101010101" pitchFamily="2" charset="-122"/>
            </a:endParaRPr>
          </a:p>
          <a:p>
            <a:pPr eaLnBrk="1" hangingPunct="1">
              <a:buFont typeface="Arial" panose="020B0604020202020204" pitchFamily="34" charset="0"/>
              <a:buChar char="-"/>
            </a:pPr>
            <a:r>
              <a:rPr lang="zh-CN" altLang="en-US" sz="1000">
                <a:latin typeface="华文楷体" panose="02010600040101010101" pitchFamily="2" charset="-122"/>
                <a:ea typeface="华文楷体" panose="02010600040101010101" pitchFamily="2" charset="-122"/>
              </a:rPr>
              <a:t> </a:t>
            </a:r>
            <a:r>
              <a:rPr lang="zh-CN" altLang="en-US" sz="1000">
                <a:solidFill>
                  <a:srgbClr val="FF0000"/>
                </a:solidFill>
                <a:latin typeface="华文楷体" panose="02010600040101010101" pitchFamily="2" charset="-122"/>
                <a:ea typeface="华文楷体" panose="02010600040101010101" pitchFamily="2" charset="-122"/>
              </a:rPr>
              <a:t>第一家中外合资租赁公司</a:t>
            </a:r>
            <a:r>
              <a:rPr lang="en-US" altLang="zh-CN" sz="1000">
                <a:solidFill>
                  <a:srgbClr val="FF0000"/>
                </a:solidFill>
                <a:latin typeface="华文楷体" panose="02010600040101010101" pitchFamily="2" charset="-122"/>
                <a:ea typeface="华文楷体" panose="02010600040101010101" pitchFamily="2" charset="-122"/>
              </a:rPr>
              <a:t>——</a:t>
            </a:r>
            <a:r>
              <a:rPr lang="zh-CN" altLang="en-US" sz="1000">
                <a:solidFill>
                  <a:srgbClr val="FF0000"/>
                </a:solidFill>
                <a:latin typeface="华文楷体" panose="02010600040101010101" pitchFamily="2" charset="-122"/>
                <a:ea typeface="华文楷体" panose="02010600040101010101" pitchFamily="2" charset="-122"/>
              </a:rPr>
              <a:t>中国东方租赁有限公司</a:t>
            </a:r>
            <a:r>
              <a:rPr lang="zh-CN" altLang="en-US" sz="1000">
                <a:latin typeface="华文楷体" panose="02010600040101010101" pitchFamily="2" charset="-122"/>
                <a:ea typeface="华文楷体" panose="02010600040101010101" pitchFamily="2" charset="-122"/>
              </a:rPr>
              <a:t>由中信与日本东方租赁公司组建；</a:t>
            </a:r>
          </a:p>
          <a:p>
            <a:pPr eaLnBrk="1" hangingPunct="1"/>
            <a:endParaRPr lang="zh-CN" altLang="en-US" sz="1000">
              <a:latin typeface="华文楷体" panose="02010600040101010101" pitchFamily="2" charset="-122"/>
              <a:ea typeface="华文楷体" panose="02010600040101010101" pitchFamily="2" charset="-122"/>
            </a:endParaRPr>
          </a:p>
          <a:p>
            <a:pPr eaLnBrk="1" hangingPunct="1">
              <a:buFont typeface="Arial" panose="020B0604020202020204" pitchFamily="34" charset="0"/>
              <a:buChar char="-"/>
            </a:pPr>
            <a:r>
              <a:rPr lang="en-US" altLang="zh-CN" sz="1000">
                <a:latin typeface="华文楷体" panose="02010600040101010101" pitchFamily="2" charset="-122"/>
                <a:ea typeface="华文楷体" panose="02010600040101010101" pitchFamily="2" charset="-122"/>
              </a:rPr>
              <a:t> </a:t>
            </a:r>
            <a:r>
              <a:rPr lang="zh-CN" altLang="en-US" sz="1000">
                <a:solidFill>
                  <a:srgbClr val="0000FF"/>
                </a:solidFill>
                <a:latin typeface="华文楷体" panose="02010600040101010101" pitchFamily="2" charset="-122"/>
                <a:ea typeface="华文楷体" panose="02010600040101010101" pitchFamily="2" charset="-122"/>
              </a:rPr>
              <a:t>第一家内资租赁公司</a:t>
            </a:r>
            <a:r>
              <a:rPr lang="en-US" altLang="zh-CN" sz="1000">
                <a:solidFill>
                  <a:srgbClr val="0000FF"/>
                </a:solidFill>
                <a:latin typeface="华文楷体" panose="02010600040101010101" pitchFamily="2" charset="-122"/>
                <a:ea typeface="华文楷体" panose="02010600040101010101" pitchFamily="2" charset="-122"/>
              </a:rPr>
              <a:t>——</a:t>
            </a:r>
            <a:r>
              <a:rPr lang="zh-CN" altLang="en-US" sz="1000">
                <a:solidFill>
                  <a:srgbClr val="0000FF"/>
                </a:solidFill>
                <a:latin typeface="华文楷体" panose="02010600040101010101" pitchFamily="2" charset="-122"/>
                <a:ea typeface="华文楷体" panose="02010600040101010101" pitchFamily="2" charset="-122"/>
              </a:rPr>
              <a:t>中国租赁有限公司由中信与内资机构组建</a:t>
            </a:r>
          </a:p>
        </p:txBody>
      </p:sp>
      <p:sp>
        <p:nvSpPr>
          <p:cNvPr id="32779" name="Text Box 4"/>
          <p:cNvSpPr txBox="1">
            <a:spLocks noChangeArrowheads="1"/>
          </p:cNvSpPr>
          <p:nvPr/>
        </p:nvSpPr>
        <p:spPr bwMode="auto">
          <a:xfrm>
            <a:off x="744538" y="5611813"/>
            <a:ext cx="3133725" cy="696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Char char="-"/>
            </a:pPr>
            <a:r>
              <a:rPr lang="zh-CN" altLang="en-US" sz="1000">
                <a:latin typeface="华文楷体" panose="02010600040101010101" pitchFamily="2" charset="-122"/>
                <a:ea typeface="华文楷体" panose="02010600040101010101" pitchFamily="2" charset="-122"/>
              </a:rPr>
              <a:t>各级各类租赁公司成立最密集的年份，</a:t>
            </a:r>
            <a:r>
              <a:rPr lang="zh-CN" altLang="en-US" sz="1000">
                <a:solidFill>
                  <a:srgbClr val="FF0000"/>
                </a:solidFill>
                <a:latin typeface="华文楷体" panose="02010600040101010101" pitchFamily="2" charset="-122"/>
                <a:ea typeface="华文楷体" panose="02010600040101010101" pitchFamily="2" charset="-122"/>
              </a:rPr>
              <a:t>包括金融机构性质的金融租赁公司，第一家是中外贸租赁公司；</a:t>
            </a:r>
            <a:endParaRPr lang="en-US" altLang="zh-CN" sz="1000">
              <a:solidFill>
                <a:srgbClr val="FF0000"/>
              </a:solidFill>
              <a:latin typeface="华文楷体" panose="02010600040101010101" pitchFamily="2" charset="-122"/>
              <a:ea typeface="华文楷体" panose="02010600040101010101" pitchFamily="2" charset="-122"/>
            </a:endParaRPr>
          </a:p>
          <a:p>
            <a:pPr eaLnBrk="1" hangingPunct="1"/>
            <a:r>
              <a:rPr lang="en-US" altLang="zh-CN" sz="1000">
                <a:latin typeface="华文楷体" panose="02010600040101010101" pitchFamily="2" charset="-122"/>
                <a:ea typeface="华文楷体" panose="02010600040101010101" pitchFamily="2" charset="-122"/>
              </a:rPr>
              <a:t>- </a:t>
            </a:r>
            <a:r>
              <a:rPr lang="zh-CN" altLang="en-US" sz="1000">
                <a:latin typeface="华文楷体" panose="02010600040101010101" pitchFamily="2" charset="-122"/>
                <a:ea typeface="华文楷体" panose="02010600040101010101" pitchFamily="2" charset="-122"/>
              </a:rPr>
              <a:t>欧洲银行进入中国租赁业，如德累斯敦银行、意大利商业银行、法国巴黎银行等</a:t>
            </a:r>
          </a:p>
        </p:txBody>
      </p:sp>
      <p:sp>
        <p:nvSpPr>
          <p:cNvPr id="32780" name="Text Box 5"/>
          <p:cNvSpPr txBox="1">
            <a:spLocks noChangeArrowheads="1"/>
          </p:cNvSpPr>
          <p:nvPr/>
        </p:nvSpPr>
        <p:spPr bwMode="auto">
          <a:xfrm>
            <a:off x="4251325" y="1438275"/>
            <a:ext cx="4087813" cy="5445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 </a:t>
            </a:r>
            <a:r>
              <a:rPr lang="zh-CN" altLang="en-US" sz="1000">
                <a:solidFill>
                  <a:srgbClr val="0000FF"/>
                </a:solidFill>
                <a:latin typeface="华文楷体" panose="02010600040101010101" pitchFamily="2" charset="-122"/>
                <a:ea typeface="华文楷体" panose="02010600040101010101" pitchFamily="2" charset="-122"/>
              </a:rPr>
              <a:t>国际大型厂商进入中国租赁业</a:t>
            </a:r>
            <a:r>
              <a:rPr lang="zh-CN" altLang="en-US" sz="1000">
                <a:latin typeface="华文楷体" panose="02010600040101010101" pitchFamily="2" charset="-122"/>
                <a:ea typeface="华文楷体" panose="02010600040101010101" pitchFamily="2" charset="-122"/>
              </a:rPr>
              <a:t>，如德国西门子公司，紧跟其后的有惠普（</a:t>
            </a:r>
            <a:r>
              <a:rPr lang="en-US" altLang="zh-CN" sz="1000">
                <a:latin typeface="华文楷体" panose="02010600040101010101" pitchFamily="2" charset="-122"/>
                <a:ea typeface="华文楷体" panose="02010600040101010101" pitchFamily="2" charset="-122"/>
              </a:rPr>
              <a:t>1997</a:t>
            </a:r>
            <a:r>
              <a:rPr lang="zh-CN" altLang="en-US" sz="1000">
                <a:latin typeface="华文楷体" panose="02010600040101010101" pitchFamily="2" charset="-122"/>
                <a:ea typeface="华文楷体" panose="02010600040101010101" pitchFamily="2" charset="-122"/>
              </a:rPr>
              <a:t>），</a:t>
            </a:r>
            <a:r>
              <a:rPr lang="en-US" altLang="zh-CN" sz="1000">
                <a:latin typeface="华文楷体" panose="02010600040101010101" pitchFamily="2" charset="-122"/>
                <a:ea typeface="华文楷体" panose="02010600040101010101" pitchFamily="2" charset="-122"/>
              </a:rPr>
              <a:t>AT&amp;T（1998）、IBM（1999）</a:t>
            </a:r>
            <a:r>
              <a:rPr lang="zh-CN" altLang="en-US" sz="1000">
                <a:latin typeface="华文楷体" panose="02010600040101010101" pitchFamily="2" charset="-122"/>
                <a:ea typeface="华文楷体" panose="02010600040101010101" pitchFamily="2" charset="-122"/>
              </a:rPr>
              <a:t>等，</a:t>
            </a:r>
            <a:r>
              <a:rPr lang="zh-CN" altLang="en-US" sz="1000">
                <a:latin typeface="华文楷体" panose="02010600040101010101" pitchFamily="2" charset="-122"/>
                <a:ea typeface="华文楷体" panose="02010600040101010101" pitchFamily="2" charset="-122"/>
                <a:hlinkClick r:id="rId9" action="ppaction://hlinkfile"/>
              </a:rPr>
              <a:t>高法</a:t>
            </a:r>
            <a:r>
              <a:rPr lang="en-US" altLang="zh-CN" sz="1000">
                <a:latin typeface="华文楷体" panose="02010600040101010101" pitchFamily="2" charset="-122"/>
                <a:ea typeface="华文楷体" panose="02010600040101010101" pitchFamily="2" charset="-122"/>
                <a:hlinkClick r:id="rId9" action="ppaction://hlinkfile"/>
              </a:rPr>
              <a:t>《</a:t>
            </a:r>
            <a:r>
              <a:rPr lang="zh-CN" altLang="en-US" sz="1000">
                <a:latin typeface="华文楷体" panose="02010600040101010101" pitchFamily="2" charset="-122"/>
                <a:ea typeface="华文楷体" panose="02010600040101010101" pitchFamily="2" charset="-122"/>
                <a:hlinkClick r:id="rId9" action="ppaction://hlinkfile"/>
              </a:rPr>
              <a:t>融资租赁司法解释</a:t>
            </a:r>
            <a:r>
              <a:rPr lang="en-US" altLang="zh-CN" sz="1000">
                <a:latin typeface="华文楷体" panose="02010600040101010101" pitchFamily="2" charset="-122"/>
                <a:ea typeface="华文楷体" panose="02010600040101010101" pitchFamily="2" charset="-122"/>
                <a:hlinkClick r:id="rId9" action="ppaction://hlinkfile"/>
              </a:rPr>
              <a:t>》</a:t>
            </a:r>
            <a:endParaRPr lang="en-US" altLang="zh-CN" sz="1000">
              <a:latin typeface="华文楷体" panose="02010600040101010101" pitchFamily="2" charset="-122"/>
              <a:ea typeface="华文楷体" panose="02010600040101010101" pitchFamily="2" charset="-122"/>
            </a:endParaRPr>
          </a:p>
        </p:txBody>
      </p:sp>
      <p:sp>
        <p:nvSpPr>
          <p:cNvPr id="32781" name="Text Box 6"/>
          <p:cNvSpPr txBox="1">
            <a:spLocks noChangeArrowheads="1"/>
          </p:cNvSpPr>
          <p:nvPr/>
        </p:nvSpPr>
        <p:spPr bwMode="auto">
          <a:xfrm flipH="1">
            <a:off x="1657350" y="4165600"/>
            <a:ext cx="5483225" cy="5445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- 2007</a:t>
            </a:r>
            <a:r>
              <a:rPr lang="zh-CN" altLang="en-US" sz="1000">
                <a:latin typeface="华文楷体" panose="02010600040101010101" pitchFamily="2" charset="-122"/>
                <a:ea typeface="华文楷体" panose="02010600040101010101" pitchFamily="2" charset="-122"/>
              </a:rPr>
              <a:t>年，新</a:t>
            </a:r>
            <a:r>
              <a:rPr lang="en-US" altLang="zh-CN" sz="1000">
                <a:solidFill>
                  <a:srgbClr val="FF0000"/>
                </a:solidFill>
                <a:latin typeface="华文楷体" panose="02010600040101010101" pitchFamily="2" charset="-122"/>
                <a:ea typeface="华文楷体" panose="02010600040101010101" pitchFamily="2" charset="-122"/>
                <a:hlinkClick r:id="rId10" action="ppaction://hlinkfile"/>
              </a:rPr>
              <a:t>《</a:t>
            </a:r>
            <a:r>
              <a:rPr lang="zh-CN" altLang="en-US" sz="1000">
                <a:solidFill>
                  <a:srgbClr val="FF0000"/>
                </a:solidFill>
                <a:latin typeface="华文楷体" panose="02010600040101010101" pitchFamily="2" charset="-122"/>
                <a:ea typeface="华文楷体" panose="02010600040101010101" pitchFamily="2" charset="-122"/>
                <a:hlinkClick r:id="rId10" action="ppaction://hlinkfile"/>
              </a:rPr>
              <a:t>企业会计准则第</a:t>
            </a:r>
            <a:r>
              <a:rPr lang="en-US" altLang="zh-CN" sz="1000">
                <a:solidFill>
                  <a:srgbClr val="FF0000"/>
                </a:solidFill>
                <a:latin typeface="华文楷体" panose="02010600040101010101" pitchFamily="2" charset="-122"/>
                <a:ea typeface="华文楷体" panose="02010600040101010101" pitchFamily="2" charset="-122"/>
                <a:hlinkClick r:id="rId10" action="ppaction://hlinkfile"/>
              </a:rPr>
              <a:t>21</a:t>
            </a:r>
            <a:r>
              <a:rPr lang="zh-CN" altLang="en-US" sz="1000">
                <a:solidFill>
                  <a:srgbClr val="FF0000"/>
                </a:solidFill>
                <a:latin typeface="华文楷体" panose="02010600040101010101" pitchFamily="2" charset="-122"/>
                <a:ea typeface="华文楷体" panose="02010600040101010101" pitchFamily="2" charset="-122"/>
                <a:hlinkClick r:id="rId10" action="ppaction://hlinkfile"/>
              </a:rPr>
              <a:t>号</a:t>
            </a:r>
            <a:r>
              <a:rPr lang="en-US" altLang="zh-CN" sz="1000">
                <a:solidFill>
                  <a:srgbClr val="FF0000"/>
                </a:solidFill>
                <a:latin typeface="华文楷体" panose="02010600040101010101" pitchFamily="2" charset="-122"/>
                <a:ea typeface="华文楷体" panose="02010600040101010101" pitchFamily="2" charset="-122"/>
                <a:hlinkClick r:id="rId10" action="ppaction://hlinkfile"/>
              </a:rPr>
              <a:t>—</a:t>
            </a:r>
            <a:r>
              <a:rPr lang="zh-CN" altLang="en-US" sz="1000">
                <a:solidFill>
                  <a:srgbClr val="FF0000"/>
                </a:solidFill>
                <a:latin typeface="华文楷体" panose="02010600040101010101" pitchFamily="2" charset="-122"/>
                <a:ea typeface="华文楷体" panose="02010600040101010101" pitchFamily="2" charset="-122"/>
                <a:hlinkClick r:id="rId10" action="ppaction://hlinkfile"/>
              </a:rPr>
              <a:t>租赁</a:t>
            </a:r>
            <a:r>
              <a:rPr lang="en-US" altLang="zh-CN" sz="1000">
                <a:solidFill>
                  <a:srgbClr val="FF0000"/>
                </a:solidFill>
                <a:latin typeface="华文楷体" panose="02010600040101010101" pitchFamily="2" charset="-122"/>
                <a:ea typeface="华文楷体" panose="02010600040101010101" pitchFamily="2" charset="-122"/>
              </a:rPr>
              <a:t>》</a:t>
            </a:r>
            <a:r>
              <a:rPr lang="zh-CN" altLang="en-US" sz="1000">
                <a:latin typeface="华文楷体" panose="02010600040101010101" pitchFamily="2" charset="-122"/>
                <a:ea typeface="华文楷体" panose="02010600040101010101" pitchFamily="2" charset="-122"/>
              </a:rPr>
              <a:t>生效，银监会修订</a:t>
            </a:r>
            <a:r>
              <a:rPr lang="en-US" altLang="zh-CN" sz="1000">
                <a:solidFill>
                  <a:srgbClr val="FF0000"/>
                </a:solidFill>
                <a:latin typeface="华文楷体" panose="02010600040101010101" pitchFamily="2" charset="-122"/>
                <a:ea typeface="华文楷体" panose="02010600040101010101" pitchFamily="2" charset="-122"/>
                <a:hlinkClick r:id="rId11" action="ppaction://hlinkfile"/>
              </a:rPr>
              <a:t>《</a:t>
            </a:r>
            <a:r>
              <a:rPr lang="zh-CN" altLang="en-US" sz="1000">
                <a:solidFill>
                  <a:srgbClr val="FF0000"/>
                </a:solidFill>
                <a:latin typeface="华文楷体" panose="02010600040101010101" pitchFamily="2" charset="-122"/>
                <a:ea typeface="华文楷体" panose="02010600040101010101" pitchFamily="2" charset="-122"/>
                <a:hlinkClick r:id="rId11" action="ppaction://hlinkfile"/>
              </a:rPr>
              <a:t>金融租赁公司管理办法</a:t>
            </a:r>
            <a:r>
              <a:rPr lang="en-US" altLang="zh-CN" sz="1000">
                <a:solidFill>
                  <a:srgbClr val="FF0000"/>
                </a:solidFill>
                <a:latin typeface="华文楷体" panose="02010600040101010101" pitchFamily="2" charset="-122"/>
                <a:ea typeface="华文楷体" panose="02010600040101010101" pitchFamily="2" charset="-122"/>
                <a:hlinkClick r:id="rId11" action="ppaction://hlinkfile"/>
              </a:rPr>
              <a:t>》</a:t>
            </a:r>
            <a:r>
              <a:rPr lang="zh-CN" altLang="en-US" sz="1000">
                <a:latin typeface="华文楷体" panose="02010600040101010101" pitchFamily="2" charset="-122"/>
                <a:ea typeface="华文楷体" panose="02010600040101010101" pitchFamily="2" charset="-122"/>
              </a:rPr>
              <a:t>，工行、建行、交行、招行、民生银行以及国开行进入中国租赁业，标志着中国银行业第二次正式开展金融租赁业务，</a:t>
            </a:r>
            <a:r>
              <a:rPr lang="en-US" altLang="zh-CN" sz="1000">
                <a:latin typeface="华文楷体" panose="02010600040101010101" pitchFamily="2" charset="-122"/>
                <a:ea typeface="华文楷体" panose="02010600040101010101" pitchFamily="2" charset="-122"/>
                <a:hlinkClick r:id="rId12" action="ppaction://hlinkfile"/>
              </a:rPr>
              <a:t>《</a:t>
            </a:r>
            <a:r>
              <a:rPr lang="zh-CN" altLang="en-US" sz="1000">
                <a:latin typeface="华文楷体" panose="02010600040101010101" pitchFamily="2" charset="-122"/>
                <a:ea typeface="华文楷体" panose="02010600040101010101" pitchFamily="2" charset="-122"/>
                <a:hlinkClick r:id="rId12" action="ppaction://hlinkfile"/>
              </a:rPr>
              <a:t>物权法</a:t>
            </a:r>
            <a:r>
              <a:rPr lang="en-US" altLang="zh-CN" sz="1000">
                <a:latin typeface="华文楷体" panose="02010600040101010101" pitchFamily="2" charset="-122"/>
                <a:ea typeface="华文楷体" panose="02010600040101010101" pitchFamily="2" charset="-122"/>
                <a:hlinkClick r:id="rId12" action="ppaction://hlinkfile"/>
              </a:rPr>
              <a:t>》</a:t>
            </a:r>
            <a:r>
              <a:rPr lang="zh-CN" altLang="en-US" sz="1000">
                <a:latin typeface="华文楷体" panose="02010600040101010101" pitchFamily="2" charset="-122"/>
                <a:ea typeface="华文楷体" panose="02010600040101010101" pitchFamily="2" charset="-122"/>
              </a:rPr>
              <a:t>的诞生。</a:t>
            </a:r>
          </a:p>
        </p:txBody>
      </p:sp>
      <p:sp>
        <p:nvSpPr>
          <p:cNvPr id="32782" name="Text Box 8"/>
          <p:cNvSpPr txBox="1">
            <a:spLocks noChangeArrowheads="1"/>
          </p:cNvSpPr>
          <p:nvPr/>
        </p:nvSpPr>
        <p:spPr bwMode="auto">
          <a:xfrm>
            <a:off x="4832350" y="2035175"/>
            <a:ext cx="3611563" cy="392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en-US" altLang="zh-CN" sz="1000">
                <a:latin typeface="华文楷体" panose="02010600040101010101" pitchFamily="2" charset="-122"/>
                <a:ea typeface="华文楷体" panose="02010600040101010101" pitchFamily="2" charset="-122"/>
              </a:rPr>
              <a:t>- 1999</a:t>
            </a:r>
            <a:r>
              <a:rPr lang="zh-CN" altLang="en-US" sz="1000">
                <a:latin typeface="华文楷体" panose="02010600040101010101" pitchFamily="2" charset="-122"/>
                <a:ea typeface="华文楷体" panose="02010600040101010101" pitchFamily="2" charset="-122"/>
              </a:rPr>
              <a:t>年人行邀请美日韩专家参加租赁研讨会，同年10月，新</a:t>
            </a:r>
            <a:r>
              <a:rPr lang="zh-CN" altLang="en-US" sz="1000">
                <a:solidFill>
                  <a:srgbClr val="0000FF"/>
                </a:solidFill>
                <a:latin typeface="华文楷体" panose="02010600040101010101" pitchFamily="2" charset="-122"/>
                <a:ea typeface="华文楷体" panose="02010600040101010101" pitchFamily="2" charset="-122"/>
                <a:hlinkClick r:id="rId13" action="ppaction://hlinkfile"/>
              </a:rPr>
              <a:t>《合同法</a:t>
            </a:r>
            <a:r>
              <a:rPr lang="zh-CN" altLang="en-US" sz="1000">
                <a:solidFill>
                  <a:srgbClr val="0000FF"/>
                </a:solidFill>
                <a:latin typeface="华文楷体" panose="02010600040101010101" pitchFamily="2" charset="-122"/>
                <a:ea typeface="华文楷体" panose="02010600040101010101" pitchFamily="2" charset="-122"/>
              </a:rPr>
              <a:t>》</a:t>
            </a:r>
            <a:r>
              <a:rPr lang="zh-CN" altLang="en-US" sz="1000">
                <a:latin typeface="华文楷体" panose="02010600040101010101" pitchFamily="2" charset="-122"/>
                <a:ea typeface="华文楷体" panose="02010600040101010101" pitchFamily="2" charset="-122"/>
              </a:rPr>
              <a:t>生效，</a:t>
            </a:r>
            <a:r>
              <a:rPr lang="zh-CN" altLang="en-US" sz="1000">
                <a:solidFill>
                  <a:srgbClr val="FF0000"/>
                </a:solidFill>
                <a:latin typeface="华文楷体" panose="02010600040101010101" pitchFamily="2" charset="-122"/>
                <a:ea typeface="华文楷体" panose="02010600040101010101" pitchFamily="2" charset="-122"/>
              </a:rPr>
              <a:t>融资租赁合同单列一章</a:t>
            </a:r>
          </a:p>
        </p:txBody>
      </p:sp>
      <p:sp>
        <p:nvSpPr>
          <p:cNvPr id="32783" name="Text Box 9"/>
          <p:cNvSpPr txBox="1">
            <a:spLocks noChangeArrowheads="1"/>
          </p:cNvSpPr>
          <p:nvPr/>
        </p:nvSpPr>
        <p:spPr bwMode="auto">
          <a:xfrm>
            <a:off x="5456238" y="2466975"/>
            <a:ext cx="3257550" cy="696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en-US" altLang="zh-CN" sz="1000">
                <a:latin typeface="华文楷体" panose="02010600040101010101" pitchFamily="2" charset="-122"/>
                <a:ea typeface="华文楷体" panose="02010600040101010101" pitchFamily="2" charset="-122"/>
              </a:rPr>
              <a:t>- 2004</a:t>
            </a:r>
            <a:r>
              <a:rPr lang="zh-CN" altLang="en-US" sz="1000">
                <a:latin typeface="华文楷体" panose="02010600040101010101" pitchFamily="2" charset="-122"/>
                <a:ea typeface="华文楷体" panose="02010600040101010101" pitchFamily="2" charset="-122"/>
              </a:rPr>
              <a:t>年</a:t>
            </a:r>
            <a:r>
              <a:rPr lang="en-US" altLang="zh-CN" sz="1000">
                <a:solidFill>
                  <a:srgbClr val="0000FF"/>
                </a:solidFill>
                <a:latin typeface="华文楷体" panose="02010600040101010101" pitchFamily="2" charset="-122"/>
                <a:ea typeface="华文楷体" panose="02010600040101010101" pitchFamily="2" charset="-122"/>
                <a:hlinkClick r:id="rId14" action="ppaction://hlinkfile"/>
              </a:rPr>
              <a:t>《</a:t>
            </a:r>
            <a:r>
              <a:rPr lang="zh-CN" altLang="en-US" sz="1000">
                <a:solidFill>
                  <a:srgbClr val="0000FF"/>
                </a:solidFill>
                <a:latin typeface="华文楷体" panose="02010600040101010101" pitchFamily="2" charset="-122"/>
                <a:ea typeface="华文楷体" panose="02010600040101010101" pitchFamily="2" charset="-122"/>
                <a:hlinkClick r:id="rId14" action="ppaction://hlinkfile"/>
              </a:rPr>
              <a:t>融资租赁法</a:t>
            </a:r>
            <a:r>
              <a:rPr lang="en-US" altLang="zh-CN" sz="1000">
                <a:solidFill>
                  <a:srgbClr val="0000FF"/>
                </a:solidFill>
                <a:latin typeface="华文楷体" panose="02010600040101010101" pitchFamily="2" charset="-122"/>
                <a:ea typeface="华文楷体" panose="02010600040101010101" pitchFamily="2" charset="-122"/>
              </a:rPr>
              <a:t>》</a:t>
            </a:r>
            <a:r>
              <a:rPr lang="zh-CN" altLang="en-US" sz="1000">
                <a:latin typeface="华文楷体" panose="02010600040101010101" pitchFamily="2" charset="-122"/>
                <a:ea typeface="华文楷体" panose="02010600040101010101" pitchFamily="2" charset="-122"/>
              </a:rPr>
              <a:t>列入全国人大立法规划，设立顾问和起草小组，从立法角度促进行业发展，年底首批</a:t>
            </a:r>
            <a:r>
              <a:rPr lang="zh-CN" altLang="en-US" sz="1000">
                <a:latin typeface="华文楷体" panose="02010600040101010101" pitchFamily="2" charset="-122"/>
                <a:ea typeface="华文楷体" panose="02010600040101010101" pitchFamily="2" charset="-122"/>
                <a:hlinkClick r:id="rId15" action="ppaction://hlinkfile"/>
              </a:rPr>
              <a:t>内资融资租赁</a:t>
            </a:r>
            <a:r>
              <a:rPr lang="zh-CN" altLang="en-US" sz="1000">
                <a:latin typeface="华文楷体" panose="02010600040101010101" pitchFamily="2" charset="-122"/>
                <a:ea typeface="华文楷体" panose="02010600040101010101" pitchFamily="2" charset="-122"/>
              </a:rPr>
              <a:t>公司（</a:t>
            </a:r>
            <a:r>
              <a:rPr lang="zh-CN" altLang="en-US" sz="1000">
                <a:latin typeface="华文楷体" panose="02010600040101010101" pitchFamily="2" charset="-122"/>
                <a:ea typeface="华文楷体" panose="02010600040101010101" pitchFamily="2" charset="-122"/>
                <a:hlinkClick r:id="rId16" action="ppaction://hlinkfile"/>
              </a:rPr>
              <a:t>业务统计表</a:t>
            </a:r>
            <a:r>
              <a:rPr lang="zh-CN" altLang="en-US" sz="1000">
                <a:latin typeface="华文楷体" panose="02010600040101010101" pitchFamily="2" charset="-122"/>
                <a:ea typeface="华文楷体" panose="02010600040101010101" pitchFamily="2" charset="-122"/>
              </a:rPr>
              <a:t>） 诞生；</a:t>
            </a:r>
            <a:r>
              <a:rPr lang="en-US" altLang="zh-CN" sz="1000">
                <a:latin typeface="华文楷体" panose="02010600040101010101" pitchFamily="2" charset="-122"/>
                <a:ea typeface="华文楷体" panose="02010600040101010101" pitchFamily="2" charset="-122"/>
              </a:rPr>
              <a:t>2005</a:t>
            </a:r>
            <a:r>
              <a:rPr lang="zh-CN" altLang="en-US" sz="1000">
                <a:latin typeface="华文楷体" panose="02010600040101010101" pitchFamily="2" charset="-122"/>
                <a:ea typeface="华文楷体" panose="02010600040101010101" pitchFamily="2" charset="-122"/>
              </a:rPr>
              <a:t>年出台</a:t>
            </a:r>
            <a:r>
              <a:rPr lang="en-US" altLang="zh-CN" sz="1000">
                <a:latin typeface="华文楷体" panose="02010600040101010101" pitchFamily="2" charset="-122"/>
                <a:ea typeface="华文楷体" panose="02010600040101010101" pitchFamily="2" charset="-122"/>
              </a:rPr>
              <a:t>《</a:t>
            </a:r>
            <a:r>
              <a:rPr lang="zh-CN" altLang="en-US" sz="1000">
                <a:latin typeface="华文楷体" panose="02010600040101010101" pitchFamily="2" charset="-122"/>
                <a:ea typeface="华文楷体" panose="02010600040101010101" pitchFamily="2" charset="-122"/>
                <a:hlinkClick r:id="rId17" action="ppaction://hlinkfile"/>
              </a:rPr>
              <a:t>外商投资租赁公司管理办法</a:t>
            </a:r>
            <a:r>
              <a:rPr lang="en-US" altLang="zh-CN" sz="1000">
                <a:latin typeface="华文楷体" panose="02010600040101010101" pitchFamily="2" charset="-122"/>
                <a:ea typeface="华文楷体" panose="02010600040101010101" pitchFamily="2" charset="-122"/>
              </a:rPr>
              <a:t>》</a:t>
            </a:r>
          </a:p>
        </p:txBody>
      </p:sp>
      <p:sp>
        <p:nvSpPr>
          <p:cNvPr id="32784" name="Text Box 10"/>
          <p:cNvSpPr txBox="1">
            <a:spLocks noChangeArrowheads="1"/>
          </p:cNvSpPr>
          <p:nvPr/>
        </p:nvSpPr>
        <p:spPr bwMode="auto">
          <a:xfrm>
            <a:off x="1646238" y="3759200"/>
            <a:ext cx="5287962" cy="392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Char char="-"/>
            </a:pPr>
            <a:r>
              <a:rPr lang="zh-CN" altLang="en-US" sz="1000">
                <a:latin typeface="华文楷体" panose="02010600040101010101" pitchFamily="2" charset="-122"/>
                <a:ea typeface="华文楷体" panose="02010600040101010101" pitchFamily="2" charset="-122"/>
              </a:rPr>
              <a:t> </a:t>
            </a:r>
            <a:r>
              <a:rPr lang="en-US" altLang="zh-CN" sz="1000">
                <a:latin typeface="华文楷体" panose="02010600040101010101" pitchFamily="2" charset="-122"/>
                <a:ea typeface="华文楷体" panose="02010600040101010101" pitchFamily="2" charset="-122"/>
              </a:rPr>
              <a:t>1988</a:t>
            </a:r>
            <a:r>
              <a:rPr lang="zh-CN" altLang="en-US" sz="1000">
                <a:latin typeface="华文楷体" panose="02010600040101010101" pitchFamily="2" charset="-122"/>
                <a:ea typeface="华文楷体" panose="02010600040101010101" pitchFamily="2" charset="-122"/>
              </a:rPr>
              <a:t>年经济转轨开始出现欠租，</a:t>
            </a:r>
            <a:r>
              <a:rPr lang="en-US" altLang="zh-CN" sz="1000">
                <a:latin typeface="华文楷体" panose="02010600040101010101" pitchFamily="2" charset="-122"/>
                <a:ea typeface="华文楷体" panose="02010600040101010101" pitchFamily="2" charset="-122"/>
              </a:rPr>
              <a:t>1992~1998</a:t>
            </a:r>
            <a:r>
              <a:rPr lang="zh-CN" altLang="en-US" sz="1000">
                <a:latin typeface="华文楷体" panose="02010600040101010101" pitchFamily="2" charset="-122"/>
                <a:ea typeface="华文楷体" panose="02010600040101010101" pitchFamily="2" charset="-122"/>
              </a:rPr>
              <a:t>年期间，中国融资租赁业着力解决承租人拖欠租金的行业性问题</a:t>
            </a:r>
          </a:p>
        </p:txBody>
      </p:sp>
      <p:sp>
        <p:nvSpPr>
          <p:cNvPr id="32785" name="Text Box 11"/>
          <p:cNvSpPr txBox="1">
            <a:spLocks noChangeArrowheads="1"/>
          </p:cNvSpPr>
          <p:nvPr/>
        </p:nvSpPr>
        <p:spPr bwMode="auto">
          <a:xfrm>
            <a:off x="1651000" y="4941888"/>
            <a:ext cx="5640388"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en-US" altLang="zh-CN" sz="1000">
                <a:latin typeface="华文楷体" panose="02010600040101010101" pitchFamily="2" charset="-122"/>
                <a:ea typeface="华文楷体" panose="02010600040101010101" pitchFamily="2" charset="-122"/>
              </a:rPr>
              <a:t>- </a:t>
            </a:r>
            <a:r>
              <a:rPr lang="en-US" altLang="zh-CN" sz="1000">
                <a:solidFill>
                  <a:srgbClr val="0000FF"/>
                </a:solidFill>
                <a:latin typeface="华文楷体" panose="02010600040101010101" pitchFamily="2" charset="-122"/>
                <a:ea typeface="华文楷体" panose="02010600040101010101" pitchFamily="2" charset="-122"/>
              </a:rPr>
              <a:t>2009</a:t>
            </a:r>
            <a:r>
              <a:rPr lang="zh-CN" altLang="en-US" sz="1000">
                <a:solidFill>
                  <a:srgbClr val="0000FF"/>
                </a:solidFill>
                <a:latin typeface="华文楷体" panose="02010600040101010101" pitchFamily="2" charset="-122"/>
                <a:ea typeface="华文楷体" panose="02010600040101010101" pitchFamily="2" charset="-122"/>
              </a:rPr>
              <a:t>年，</a:t>
            </a:r>
            <a:r>
              <a:rPr lang="zh-CN" altLang="en-US" sz="1000">
                <a:solidFill>
                  <a:srgbClr val="0000FF"/>
                </a:solidFill>
                <a:latin typeface="华文楷体" panose="02010600040101010101" pitchFamily="2" charset="-122"/>
                <a:ea typeface="华文楷体" panose="02010600040101010101" pitchFamily="2" charset="-122"/>
                <a:hlinkClick r:id="rId18" action="ppaction://hlinkfile"/>
              </a:rPr>
              <a:t>①  增值税</a:t>
            </a:r>
            <a:r>
              <a:rPr lang="zh-CN" altLang="en-US" sz="1000">
                <a:solidFill>
                  <a:srgbClr val="0000FF"/>
                </a:solidFill>
                <a:latin typeface="华文楷体" panose="02010600040101010101" pitchFamily="2" charset="-122"/>
                <a:ea typeface="华文楷体" panose="02010600040101010101" pitchFamily="2" charset="-122"/>
              </a:rPr>
              <a:t>转型改革为中国融资租赁业带来非常严峻的挑战</a:t>
            </a:r>
            <a:r>
              <a:rPr lang="zh-CN" altLang="en-US" sz="1000">
                <a:latin typeface="华文楷体" panose="02010600040101010101" pitchFamily="2" charset="-122"/>
                <a:ea typeface="华文楷体" panose="02010600040101010101" pitchFamily="2" charset="-122"/>
              </a:rPr>
              <a:t>；</a:t>
            </a:r>
            <a:r>
              <a:rPr lang="en-US" altLang="zh-CN" sz="1000">
                <a:latin typeface="华文楷体" panose="02010600040101010101" pitchFamily="2" charset="-122"/>
                <a:ea typeface="华文楷体" panose="02010600040101010101" pitchFamily="2" charset="-122"/>
              </a:rPr>
              <a:t>②</a:t>
            </a:r>
            <a:r>
              <a:rPr lang="zh-CN" altLang="en-US" sz="1000">
                <a:latin typeface="华文楷体" panose="02010600040101010101" pitchFamily="2" charset="-122"/>
                <a:ea typeface="华文楷体" panose="02010600040101010101" pitchFamily="2" charset="-122"/>
              </a:rPr>
              <a:t>年底融资租赁余额超过</a:t>
            </a:r>
            <a:r>
              <a:rPr lang="en-US" altLang="zh-CN" sz="1000">
                <a:latin typeface="华文楷体" panose="02010600040101010101" pitchFamily="2" charset="-122"/>
                <a:ea typeface="华文楷体" panose="02010600040101010101" pitchFamily="2" charset="-122"/>
              </a:rPr>
              <a:t>3000</a:t>
            </a:r>
            <a:r>
              <a:rPr lang="zh-CN" altLang="en-US" sz="1000">
                <a:latin typeface="华文楷体" panose="02010600040101010101" pitchFamily="2" charset="-122"/>
                <a:ea typeface="华文楷体" panose="02010600040101010101" pitchFamily="2" charset="-122"/>
              </a:rPr>
              <a:t>亿元，其中金融租赁公司资产余额</a:t>
            </a:r>
            <a:r>
              <a:rPr lang="en-US" altLang="zh-CN" sz="1000">
                <a:latin typeface="华文楷体" panose="02010600040101010101" pitchFamily="2" charset="-122"/>
                <a:ea typeface="华文楷体" panose="02010600040101010101" pitchFamily="2" charset="-122"/>
              </a:rPr>
              <a:t>1601</a:t>
            </a:r>
            <a:r>
              <a:rPr lang="zh-CN" altLang="en-US" sz="1000">
                <a:latin typeface="华文楷体" panose="02010600040101010101" pitchFamily="2" charset="-122"/>
                <a:ea typeface="华文楷体" panose="02010600040101010101" pitchFamily="2" charset="-122"/>
              </a:rPr>
              <a:t>亿元，整体行业渗透率</a:t>
            </a:r>
            <a:r>
              <a:rPr lang="en-US" altLang="zh-CN" sz="1000">
                <a:latin typeface="华文楷体" panose="02010600040101010101" pitchFamily="2" charset="-122"/>
                <a:ea typeface="华文楷体" panose="02010600040101010101" pitchFamily="2" charset="-122"/>
              </a:rPr>
              <a:t>3%</a:t>
            </a:r>
            <a:r>
              <a:rPr lang="zh-CN" altLang="en-US" sz="1000">
                <a:latin typeface="华文楷体" panose="02010600040101010101" pitchFamily="2" charset="-122"/>
                <a:ea typeface="华文楷体" panose="02010600040101010101" pitchFamily="2" charset="-122"/>
              </a:rPr>
              <a:t>左右，注册资本总额约为</a:t>
            </a:r>
            <a:r>
              <a:rPr lang="en-US" altLang="zh-CN" sz="1000">
                <a:latin typeface="华文楷体" panose="02010600040101010101" pitchFamily="2" charset="-122"/>
                <a:ea typeface="华文楷体" panose="02010600040101010101" pitchFamily="2" charset="-122"/>
              </a:rPr>
              <a:t>810</a:t>
            </a:r>
            <a:r>
              <a:rPr lang="zh-CN" altLang="en-US" sz="1000">
                <a:latin typeface="华文楷体" panose="02010600040101010101" pitchFamily="2" charset="-122"/>
                <a:ea typeface="华文楷体" panose="02010600040101010101" pitchFamily="2" charset="-122"/>
              </a:rPr>
              <a:t>亿元，可承载租赁资产总额约</a:t>
            </a:r>
            <a:r>
              <a:rPr lang="en-US" altLang="zh-CN" sz="1000">
                <a:latin typeface="华文楷体" panose="02010600040101010101" pitchFamily="2" charset="-122"/>
                <a:ea typeface="华文楷体" panose="02010600040101010101" pitchFamily="2" charset="-122"/>
              </a:rPr>
              <a:t>10000</a:t>
            </a:r>
            <a:r>
              <a:rPr lang="zh-CN" altLang="en-US" sz="1000">
                <a:latin typeface="华文楷体" panose="02010600040101010101" pitchFamily="2" charset="-122"/>
                <a:ea typeface="华文楷体" panose="02010600040101010101" pitchFamily="2" charset="-122"/>
              </a:rPr>
              <a:t>亿元。</a:t>
            </a:r>
            <a:r>
              <a:rPr lang="en-US" altLang="zh-CN" sz="1000">
                <a:latin typeface="华文楷体" panose="02010600040101010101" pitchFamily="2" charset="-122"/>
                <a:ea typeface="华文楷体" panose="02010600040101010101" pitchFamily="2" charset="-122"/>
                <a:hlinkClick r:id="rId19" action="ppaction://hlinkfile"/>
              </a:rPr>
              <a:t>2010</a:t>
            </a:r>
            <a:r>
              <a:rPr lang="zh-CN" altLang="en-US" sz="1000">
                <a:latin typeface="华文楷体" panose="02010600040101010101" pitchFamily="2" charset="-122"/>
                <a:ea typeface="华文楷体" panose="02010600040101010101" pitchFamily="2" charset="-122"/>
                <a:hlinkClick r:id="rId19" action="ppaction://hlinkfile"/>
              </a:rPr>
              <a:t>年的情况</a:t>
            </a:r>
            <a:r>
              <a:rPr lang="zh-CN" altLang="en-US" sz="1000">
                <a:latin typeface="华文楷体" panose="02010600040101010101" pitchFamily="2" charset="-122"/>
                <a:ea typeface="华文楷体" panose="02010600040101010101" pitchFamily="2" charset="-122"/>
              </a:rPr>
              <a:t>。</a:t>
            </a:r>
          </a:p>
        </p:txBody>
      </p:sp>
      <p:grpSp>
        <p:nvGrpSpPr>
          <p:cNvPr id="32786" name="Group 18"/>
          <p:cNvGrpSpPr>
            <a:grpSpLocks/>
          </p:cNvGrpSpPr>
          <p:nvPr/>
        </p:nvGrpSpPr>
        <p:grpSpPr bwMode="auto">
          <a:xfrm>
            <a:off x="265113" y="1651000"/>
            <a:ext cx="8401050" cy="4505325"/>
            <a:chOff x="0" y="0"/>
            <a:chExt cx="5292" cy="2838"/>
          </a:xfrm>
        </p:grpSpPr>
        <p:sp>
          <p:nvSpPr>
            <p:cNvPr id="32787" name="Line 13"/>
            <p:cNvSpPr>
              <a:spLocks noChangeShapeType="1"/>
            </p:cNvSpPr>
            <p:nvPr/>
          </p:nvSpPr>
          <p:spPr bwMode="auto">
            <a:xfrm>
              <a:off x="73" y="1158"/>
              <a:ext cx="5219" cy="8"/>
            </a:xfrm>
            <a:prstGeom prst="line">
              <a:avLst/>
            </a:prstGeom>
            <a:noFill/>
            <a:ln w="31750" cap="flat" cmpd="sng">
              <a:solidFill>
                <a:srgbClr val="FF0000"/>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788" name="Line 14"/>
            <p:cNvSpPr>
              <a:spLocks noChangeShapeType="1"/>
            </p:cNvSpPr>
            <p:nvPr/>
          </p:nvSpPr>
          <p:spPr bwMode="auto">
            <a:xfrm>
              <a:off x="166" y="1127"/>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789" name="Text Box 15"/>
            <p:cNvSpPr txBox="1">
              <a:spLocks noChangeArrowheads="1"/>
            </p:cNvSpPr>
            <p:nvPr/>
          </p:nvSpPr>
          <p:spPr bwMode="auto">
            <a:xfrm>
              <a:off x="0" y="980"/>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a:latin typeface="华文楷体" panose="02010600040101010101" pitchFamily="2" charset="-122"/>
                  <a:ea typeface="华文楷体" panose="02010600040101010101" pitchFamily="2" charset="-122"/>
                </a:rPr>
                <a:t>1981</a:t>
              </a:r>
            </a:p>
          </p:txBody>
        </p:sp>
        <p:sp>
          <p:nvSpPr>
            <p:cNvPr id="32790" name="Text Box 16"/>
            <p:cNvSpPr txBox="1">
              <a:spLocks noChangeArrowheads="1"/>
            </p:cNvSpPr>
            <p:nvPr/>
          </p:nvSpPr>
          <p:spPr bwMode="auto">
            <a:xfrm>
              <a:off x="438" y="980"/>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a:latin typeface="华文楷体" panose="02010600040101010101" pitchFamily="2" charset="-122"/>
                  <a:ea typeface="华文楷体" panose="02010600040101010101" pitchFamily="2" charset="-122"/>
                </a:rPr>
                <a:t>198</a:t>
              </a:r>
              <a:r>
                <a:rPr lang="en-US" altLang="zh-CN" sz="1000">
                  <a:latin typeface="华文楷体" panose="02010600040101010101" pitchFamily="2" charset="-122"/>
                  <a:ea typeface="华文楷体" panose="02010600040101010101" pitchFamily="2" charset="-122"/>
                </a:rPr>
                <a:t>4</a:t>
              </a:r>
            </a:p>
          </p:txBody>
        </p:sp>
        <p:sp>
          <p:nvSpPr>
            <p:cNvPr id="32791" name="Line 17"/>
            <p:cNvSpPr>
              <a:spLocks noChangeShapeType="1"/>
            </p:cNvSpPr>
            <p:nvPr/>
          </p:nvSpPr>
          <p:spPr bwMode="auto">
            <a:xfrm>
              <a:off x="1094" y="1127"/>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792" name="Text Box 18"/>
            <p:cNvSpPr txBox="1">
              <a:spLocks noChangeArrowheads="1"/>
            </p:cNvSpPr>
            <p:nvPr/>
          </p:nvSpPr>
          <p:spPr bwMode="auto">
            <a:xfrm>
              <a:off x="926" y="976"/>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a:latin typeface="华文楷体" panose="02010600040101010101" pitchFamily="2" charset="-122"/>
                  <a:ea typeface="华文楷体" panose="02010600040101010101" pitchFamily="2" charset="-122"/>
                </a:rPr>
                <a:t>19</a:t>
              </a:r>
              <a:r>
                <a:rPr lang="en-US" altLang="zh-CN" sz="1000">
                  <a:latin typeface="华文楷体" panose="02010600040101010101" pitchFamily="2" charset="-122"/>
                  <a:ea typeface="华文楷体" panose="02010600040101010101" pitchFamily="2" charset="-122"/>
                </a:rPr>
                <a:t>87</a:t>
              </a:r>
            </a:p>
          </p:txBody>
        </p:sp>
        <p:sp>
          <p:nvSpPr>
            <p:cNvPr id="32793" name="Text Box 19"/>
            <p:cNvSpPr txBox="1">
              <a:spLocks noChangeArrowheads="1"/>
            </p:cNvSpPr>
            <p:nvPr/>
          </p:nvSpPr>
          <p:spPr bwMode="auto">
            <a:xfrm>
              <a:off x="1425" y="980"/>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a:latin typeface="华文楷体" panose="02010600040101010101" pitchFamily="2" charset="-122"/>
                  <a:ea typeface="华文楷体" panose="02010600040101010101" pitchFamily="2" charset="-122"/>
                </a:rPr>
                <a:t>19</a:t>
              </a:r>
              <a:r>
                <a:rPr lang="en-US" altLang="zh-CN" sz="1000">
                  <a:latin typeface="华文楷体" panose="02010600040101010101" pitchFamily="2" charset="-122"/>
                  <a:ea typeface="华文楷体" panose="02010600040101010101" pitchFamily="2" charset="-122"/>
                </a:rPr>
                <a:t>90</a:t>
              </a:r>
            </a:p>
          </p:txBody>
        </p:sp>
        <p:sp>
          <p:nvSpPr>
            <p:cNvPr id="32794" name="Line 20"/>
            <p:cNvSpPr>
              <a:spLocks noChangeShapeType="1"/>
            </p:cNvSpPr>
            <p:nvPr/>
          </p:nvSpPr>
          <p:spPr bwMode="auto">
            <a:xfrm>
              <a:off x="2116" y="1127"/>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795" name="Text Box 21"/>
            <p:cNvSpPr txBox="1">
              <a:spLocks noChangeArrowheads="1"/>
            </p:cNvSpPr>
            <p:nvPr/>
          </p:nvSpPr>
          <p:spPr bwMode="auto">
            <a:xfrm>
              <a:off x="1962" y="979"/>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1993</a:t>
              </a:r>
            </a:p>
          </p:txBody>
        </p:sp>
        <p:sp>
          <p:nvSpPr>
            <p:cNvPr id="32796" name="Text Box 22"/>
            <p:cNvSpPr txBox="1">
              <a:spLocks noChangeArrowheads="1"/>
            </p:cNvSpPr>
            <p:nvPr/>
          </p:nvSpPr>
          <p:spPr bwMode="auto">
            <a:xfrm>
              <a:off x="2506" y="980"/>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1996</a:t>
              </a:r>
            </a:p>
          </p:txBody>
        </p:sp>
        <p:sp>
          <p:nvSpPr>
            <p:cNvPr id="32797" name="Line 23"/>
            <p:cNvSpPr>
              <a:spLocks noChangeShapeType="1"/>
            </p:cNvSpPr>
            <p:nvPr/>
          </p:nvSpPr>
          <p:spPr bwMode="auto">
            <a:xfrm>
              <a:off x="603" y="1127"/>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798" name="Line 24"/>
            <p:cNvSpPr>
              <a:spLocks noChangeShapeType="1"/>
            </p:cNvSpPr>
            <p:nvPr/>
          </p:nvSpPr>
          <p:spPr bwMode="auto">
            <a:xfrm>
              <a:off x="2661" y="1127"/>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cxnSp>
          <p:nvCxnSpPr>
            <p:cNvPr id="32799" name="AutoShape 25"/>
            <p:cNvCxnSpPr>
              <a:cxnSpLocks noChangeShapeType="1"/>
              <a:stCxn id="32797" idx="1"/>
              <a:endCxn id="32779" idx="1"/>
            </p:cNvCxnSpPr>
            <p:nvPr/>
          </p:nvCxnSpPr>
          <p:spPr bwMode="auto">
            <a:xfrm rot="5400000">
              <a:off x="-365" y="1870"/>
              <a:ext cx="1621" cy="301"/>
            </a:xfrm>
            <a:prstGeom prst="bentConnector4">
              <a:avLst>
                <a:gd name="adj1" fmla="val 40963"/>
                <a:gd name="adj2" fmla="val 147843"/>
              </a:avLst>
            </a:prstGeom>
            <a:noFill/>
            <a:ln w="9525" cap="flat" cmpd="sng">
              <a:solidFill>
                <a:schemeClr val="tx1"/>
              </a:solidFill>
              <a:prstDash val="sysDot"/>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2800" name="AutoShape 26"/>
            <p:cNvCxnSpPr>
              <a:cxnSpLocks noChangeShapeType="1"/>
              <a:stCxn id="32788" idx="1"/>
              <a:endCxn id="32778" idx="1"/>
            </p:cNvCxnSpPr>
            <p:nvPr/>
          </p:nvCxnSpPr>
          <p:spPr bwMode="auto">
            <a:xfrm rot="16200000" flipV="1">
              <a:off x="-257" y="788"/>
              <a:ext cx="843" cy="2"/>
            </a:xfrm>
            <a:prstGeom prst="bentConnector4">
              <a:avLst>
                <a:gd name="adj1" fmla="val 35588"/>
                <a:gd name="adj2" fmla="val 7300000"/>
              </a:avLst>
            </a:prstGeom>
            <a:noFill/>
            <a:ln w="9525" cap="flat" cmpd="sng">
              <a:solidFill>
                <a:schemeClr val="tx1"/>
              </a:solidFill>
              <a:prstDash val="sysDot"/>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2801" name="AutoShape 27"/>
            <p:cNvCxnSpPr>
              <a:cxnSpLocks noChangeShapeType="1"/>
              <a:stCxn id="32798" idx="1"/>
              <a:endCxn id="32780" idx="1"/>
            </p:cNvCxnSpPr>
            <p:nvPr/>
          </p:nvCxnSpPr>
          <p:spPr bwMode="auto">
            <a:xfrm rot="16200000" flipV="1">
              <a:off x="1970" y="534"/>
              <a:ext cx="1217" cy="150"/>
            </a:xfrm>
            <a:prstGeom prst="bentConnector4">
              <a:avLst>
                <a:gd name="adj1" fmla="val 77157"/>
                <a:gd name="adj2" fmla="val 196000"/>
              </a:avLst>
            </a:prstGeom>
            <a:noFill/>
            <a:ln w="9525" cap="flat" cmpd="sng">
              <a:solidFill>
                <a:schemeClr val="tx1"/>
              </a:solidFill>
              <a:prstDash val="sysDot"/>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2802" name="Line 28"/>
            <p:cNvSpPr>
              <a:spLocks noChangeShapeType="1"/>
            </p:cNvSpPr>
            <p:nvPr/>
          </p:nvSpPr>
          <p:spPr bwMode="auto">
            <a:xfrm>
              <a:off x="1591" y="1131"/>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03" name="Line 29"/>
            <p:cNvSpPr>
              <a:spLocks noChangeShapeType="1"/>
            </p:cNvSpPr>
            <p:nvPr/>
          </p:nvSpPr>
          <p:spPr bwMode="auto">
            <a:xfrm>
              <a:off x="3200" y="1131"/>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04" name="Text Box 30"/>
            <p:cNvSpPr txBox="1">
              <a:spLocks noChangeArrowheads="1"/>
            </p:cNvSpPr>
            <p:nvPr/>
          </p:nvSpPr>
          <p:spPr bwMode="auto">
            <a:xfrm>
              <a:off x="3042" y="928"/>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a:latin typeface="华文楷体" panose="02010600040101010101" pitchFamily="2" charset="-122"/>
                  <a:ea typeface="华文楷体" panose="02010600040101010101" pitchFamily="2" charset="-122"/>
                </a:rPr>
                <a:t>1999</a:t>
              </a:r>
            </a:p>
          </p:txBody>
        </p:sp>
        <p:sp>
          <p:nvSpPr>
            <p:cNvPr id="32805" name="Line 31"/>
            <p:cNvSpPr>
              <a:spLocks noChangeShapeType="1"/>
            </p:cNvSpPr>
            <p:nvPr/>
          </p:nvSpPr>
          <p:spPr bwMode="auto">
            <a:xfrm>
              <a:off x="3723" y="1129"/>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06" name="Text Box 32"/>
            <p:cNvSpPr txBox="1">
              <a:spLocks noChangeArrowheads="1"/>
            </p:cNvSpPr>
            <p:nvPr/>
          </p:nvSpPr>
          <p:spPr bwMode="auto">
            <a:xfrm>
              <a:off x="3565" y="977"/>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2002</a:t>
              </a:r>
            </a:p>
          </p:txBody>
        </p:sp>
        <p:sp>
          <p:nvSpPr>
            <p:cNvPr id="32807" name="Line 33"/>
            <p:cNvSpPr>
              <a:spLocks noChangeShapeType="1"/>
            </p:cNvSpPr>
            <p:nvPr/>
          </p:nvSpPr>
          <p:spPr bwMode="auto">
            <a:xfrm>
              <a:off x="4256" y="1130"/>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08" name="Line 34"/>
            <p:cNvSpPr>
              <a:spLocks noChangeShapeType="1"/>
            </p:cNvSpPr>
            <p:nvPr/>
          </p:nvSpPr>
          <p:spPr bwMode="auto">
            <a:xfrm>
              <a:off x="4744" y="1129"/>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09" name="Line 35"/>
            <p:cNvSpPr>
              <a:spLocks noChangeShapeType="1"/>
            </p:cNvSpPr>
            <p:nvPr/>
          </p:nvSpPr>
          <p:spPr bwMode="auto">
            <a:xfrm>
              <a:off x="5019" y="1130"/>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10" name="Text Box 36"/>
            <p:cNvSpPr txBox="1">
              <a:spLocks noChangeArrowheads="1"/>
            </p:cNvSpPr>
            <p:nvPr/>
          </p:nvSpPr>
          <p:spPr bwMode="auto">
            <a:xfrm>
              <a:off x="4090" y="977"/>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2005</a:t>
              </a:r>
            </a:p>
          </p:txBody>
        </p:sp>
        <p:sp>
          <p:nvSpPr>
            <p:cNvPr id="32811" name="Text Box 37"/>
            <p:cNvSpPr txBox="1">
              <a:spLocks noChangeArrowheads="1"/>
            </p:cNvSpPr>
            <p:nvPr/>
          </p:nvSpPr>
          <p:spPr bwMode="auto">
            <a:xfrm>
              <a:off x="4585" y="977"/>
              <a:ext cx="336" cy="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8212" tIns="44106" rIns="88212" bIns="44106">
              <a:spAutoFit/>
            </a:bodyPr>
            <a:lstStyle>
              <a:lvl1pPr defTabSz="882650" eaLnBrk="0" hangingPunct="0">
                <a:defRPr>
                  <a:solidFill>
                    <a:schemeClr val="tx1"/>
                  </a:solidFill>
                  <a:latin typeface="Arial" panose="020B0604020202020204" pitchFamily="34" charset="0"/>
                  <a:ea typeface="宋体" panose="02010600030101010101" pitchFamily="2" charset="-122"/>
                </a:defRPr>
              </a:lvl1pPr>
              <a:lvl2pPr marL="742950" indent="-285750" defTabSz="882650" eaLnBrk="0" hangingPunct="0">
                <a:defRPr>
                  <a:solidFill>
                    <a:schemeClr val="tx1"/>
                  </a:solidFill>
                  <a:latin typeface="Arial" panose="020B0604020202020204" pitchFamily="34" charset="0"/>
                  <a:ea typeface="宋体" panose="02010600030101010101" pitchFamily="2" charset="-122"/>
                </a:defRPr>
              </a:lvl2pPr>
              <a:lvl3pPr marL="1143000" indent="-228600" defTabSz="882650" eaLnBrk="0" hangingPunct="0">
                <a:defRPr>
                  <a:solidFill>
                    <a:schemeClr val="tx1"/>
                  </a:solidFill>
                  <a:latin typeface="Arial" panose="020B0604020202020204" pitchFamily="34" charset="0"/>
                  <a:ea typeface="宋体" panose="02010600030101010101" pitchFamily="2" charset="-122"/>
                </a:defRPr>
              </a:lvl3pPr>
              <a:lvl4pPr marL="1600200" indent="-228600" defTabSz="882650" eaLnBrk="0" hangingPunct="0">
                <a:defRPr>
                  <a:solidFill>
                    <a:schemeClr val="tx1"/>
                  </a:solidFill>
                  <a:latin typeface="Arial" panose="020B0604020202020204" pitchFamily="34" charset="0"/>
                  <a:ea typeface="宋体" panose="02010600030101010101" pitchFamily="2" charset="-122"/>
                </a:defRPr>
              </a:lvl4pPr>
              <a:lvl5pPr marL="2057400" indent="-228600" defTabSz="882650" eaLnBrk="0" hangingPunct="0">
                <a:defRPr>
                  <a:solidFill>
                    <a:schemeClr val="tx1"/>
                  </a:solidFill>
                  <a:latin typeface="Arial" panose="020B0604020202020204" pitchFamily="34" charset="0"/>
                  <a:ea typeface="宋体" panose="02010600030101010101" pitchFamily="2" charset="-122"/>
                </a:defRPr>
              </a:lvl5pPr>
              <a:lvl6pPr marL="25146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826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00">
                  <a:latin typeface="华文楷体" panose="02010600040101010101" pitchFamily="2" charset="-122"/>
                  <a:ea typeface="华文楷体" panose="02010600040101010101" pitchFamily="2" charset="-122"/>
                </a:rPr>
                <a:t>2008</a:t>
              </a:r>
            </a:p>
          </p:txBody>
        </p:sp>
        <p:cxnSp>
          <p:nvCxnSpPr>
            <p:cNvPr id="32812" name="AutoShape 38"/>
            <p:cNvCxnSpPr>
              <a:cxnSpLocks noChangeShapeType="1"/>
            </p:cNvCxnSpPr>
            <p:nvPr/>
          </p:nvCxnSpPr>
          <p:spPr bwMode="auto">
            <a:xfrm rot="5400000">
              <a:off x="4128" y="1311"/>
              <a:ext cx="609" cy="298"/>
            </a:xfrm>
            <a:prstGeom prst="bentConnector2">
              <a:avLst/>
            </a:prstGeom>
            <a:noFill/>
            <a:ln w="9525" cap="flat" cmpd="sng">
              <a:solidFill>
                <a:schemeClr val="tx1"/>
              </a:solidFill>
              <a:prstDash val="sysDot"/>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2813" name="Line 39"/>
            <p:cNvSpPr>
              <a:spLocks noChangeShapeType="1"/>
            </p:cNvSpPr>
            <p:nvPr/>
          </p:nvSpPr>
          <p:spPr bwMode="auto">
            <a:xfrm>
              <a:off x="5025" y="1122"/>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cxnSp>
          <p:nvCxnSpPr>
            <p:cNvPr id="32814" name="AutoShape 40"/>
            <p:cNvCxnSpPr>
              <a:cxnSpLocks noChangeShapeType="1"/>
            </p:cNvCxnSpPr>
            <p:nvPr/>
          </p:nvCxnSpPr>
          <p:spPr bwMode="auto">
            <a:xfrm rot="5400000">
              <a:off x="4208" y="1990"/>
              <a:ext cx="1618" cy="6"/>
            </a:xfrm>
            <a:prstGeom prst="bentConnector2">
              <a:avLst/>
            </a:prstGeom>
            <a:noFill/>
            <a:ln w="9525" cap="flat" cmpd="sng">
              <a:solidFill>
                <a:schemeClr val="tx1"/>
              </a:solidFill>
              <a:prstDash val="sysDot"/>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2815" name="Rectangle 41"/>
            <p:cNvSpPr>
              <a:spLocks noChangeArrowheads="1"/>
            </p:cNvSpPr>
            <p:nvPr/>
          </p:nvSpPr>
          <p:spPr bwMode="auto">
            <a:xfrm>
              <a:off x="46" y="1030"/>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sp>
          <p:nvSpPr>
            <p:cNvPr id="32816" name="Rectangle 42"/>
            <p:cNvSpPr>
              <a:spLocks noChangeArrowheads="1"/>
            </p:cNvSpPr>
            <p:nvPr/>
          </p:nvSpPr>
          <p:spPr bwMode="auto">
            <a:xfrm>
              <a:off x="475" y="1030"/>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sp>
          <p:nvSpPr>
            <p:cNvPr id="32817" name="Rectangle 43"/>
            <p:cNvSpPr>
              <a:spLocks noChangeArrowheads="1"/>
            </p:cNvSpPr>
            <p:nvPr/>
          </p:nvSpPr>
          <p:spPr bwMode="auto">
            <a:xfrm>
              <a:off x="4898" y="1044"/>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cxnSp>
          <p:nvCxnSpPr>
            <p:cNvPr id="32818" name="AutoShape 44"/>
            <p:cNvCxnSpPr>
              <a:cxnSpLocks noChangeShapeType="1"/>
            </p:cNvCxnSpPr>
            <p:nvPr/>
          </p:nvCxnSpPr>
          <p:spPr bwMode="auto">
            <a:xfrm rot="16200000">
              <a:off x="2859" y="774"/>
              <a:ext cx="669" cy="8"/>
            </a:xfrm>
            <a:prstGeom prst="bentConnector2">
              <a:avLst/>
            </a:prstGeom>
            <a:noFill/>
            <a:ln w="9525" cap="flat" cmpd="sng">
              <a:solidFill>
                <a:schemeClr val="tx1"/>
              </a:solidFill>
              <a:prstDash val="sysDot"/>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2819" name="Line 45"/>
            <p:cNvSpPr>
              <a:spLocks noChangeShapeType="1"/>
            </p:cNvSpPr>
            <p:nvPr/>
          </p:nvSpPr>
          <p:spPr bwMode="auto">
            <a:xfrm>
              <a:off x="4584" y="1129"/>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20" name="Rectangle 46"/>
            <p:cNvSpPr>
              <a:spLocks noChangeArrowheads="1"/>
            </p:cNvSpPr>
            <p:nvPr/>
          </p:nvSpPr>
          <p:spPr bwMode="auto">
            <a:xfrm>
              <a:off x="4461" y="1038"/>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sp>
          <p:nvSpPr>
            <p:cNvPr id="32821" name="Rectangle 47"/>
            <p:cNvSpPr>
              <a:spLocks noChangeArrowheads="1"/>
            </p:cNvSpPr>
            <p:nvPr/>
          </p:nvSpPr>
          <p:spPr bwMode="auto">
            <a:xfrm>
              <a:off x="3083" y="1038"/>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sp>
          <p:nvSpPr>
            <p:cNvPr id="32822" name="Line 48"/>
            <p:cNvSpPr>
              <a:spLocks noChangeShapeType="1"/>
            </p:cNvSpPr>
            <p:nvPr/>
          </p:nvSpPr>
          <p:spPr bwMode="auto">
            <a:xfrm>
              <a:off x="4075" y="1129"/>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23" name="Line 49"/>
            <p:cNvSpPr>
              <a:spLocks noChangeShapeType="1"/>
            </p:cNvSpPr>
            <p:nvPr/>
          </p:nvSpPr>
          <p:spPr bwMode="auto">
            <a:xfrm>
              <a:off x="1263" y="1131"/>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24" name="Line 50"/>
            <p:cNvSpPr>
              <a:spLocks noChangeShapeType="1"/>
            </p:cNvSpPr>
            <p:nvPr/>
          </p:nvSpPr>
          <p:spPr bwMode="auto">
            <a:xfrm>
              <a:off x="4883" y="1129"/>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cxnSp>
          <p:nvCxnSpPr>
            <p:cNvPr id="32825" name="AutoShape 51"/>
            <p:cNvCxnSpPr>
              <a:cxnSpLocks noChangeShapeType="1"/>
            </p:cNvCxnSpPr>
            <p:nvPr/>
          </p:nvCxnSpPr>
          <p:spPr bwMode="auto">
            <a:xfrm rot="16200000">
              <a:off x="3936" y="1033"/>
              <a:ext cx="282" cy="0"/>
            </a:xfrm>
            <a:prstGeom prst="straightConnector1">
              <a:avLst/>
            </a:prstGeom>
            <a:noFill/>
            <a:ln w="9525" cap="flat" cmpd="sng">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2826" name="Rectangle 52"/>
            <p:cNvSpPr>
              <a:spLocks noChangeArrowheads="1"/>
            </p:cNvSpPr>
            <p:nvPr/>
          </p:nvSpPr>
          <p:spPr bwMode="auto">
            <a:xfrm>
              <a:off x="3949" y="1038"/>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cxnSp>
          <p:nvCxnSpPr>
            <p:cNvPr id="32827" name="AutoShape 53"/>
            <p:cNvCxnSpPr>
              <a:cxnSpLocks noChangeShapeType="1"/>
            </p:cNvCxnSpPr>
            <p:nvPr/>
          </p:nvCxnSpPr>
          <p:spPr bwMode="auto">
            <a:xfrm rot="5400000">
              <a:off x="4076" y="1425"/>
              <a:ext cx="1082" cy="540"/>
            </a:xfrm>
            <a:prstGeom prst="bentConnector3">
              <a:avLst>
                <a:gd name="adj1" fmla="val 96579"/>
              </a:avLst>
            </a:prstGeom>
            <a:noFill/>
            <a:ln w="9525" cap="flat" cmpd="sng">
              <a:solidFill>
                <a:schemeClr val="tx1"/>
              </a:solidFill>
              <a:prstDash val="sysDot"/>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2828" name="AutoShape 54"/>
            <p:cNvCxnSpPr>
              <a:cxnSpLocks noChangeShapeType="1"/>
            </p:cNvCxnSpPr>
            <p:nvPr/>
          </p:nvCxnSpPr>
          <p:spPr bwMode="auto">
            <a:xfrm rot="5400000">
              <a:off x="1121" y="1246"/>
              <a:ext cx="269" cy="0"/>
            </a:xfrm>
            <a:prstGeom prst="straightConnector1">
              <a:avLst/>
            </a:prstGeom>
            <a:noFill/>
            <a:ln w="9525" cap="flat" cmpd="sng">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2829" name="Rectangle 55"/>
            <p:cNvSpPr>
              <a:spLocks noChangeArrowheads="1"/>
            </p:cNvSpPr>
            <p:nvPr/>
          </p:nvSpPr>
          <p:spPr bwMode="auto">
            <a:xfrm>
              <a:off x="4763" y="1039"/>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sp>
          <p:nvSpPr>
            <p:cNvPr id="32830" name="Line 56"/>
            <p:cNvSpPr>
              <a:spLocks noChangeShapeType="1"/>
            </p:cNvSpPr>
            <p:nvPr/>
          </p:nvSpPr>
          <p:spPr bwMode="auto">
            <a:xfrm>
              <a:off x="1261" y="1161"/>
              <a:ext cx="1728" cy="0"/>
            </a:xfrm>
            <a:prstGeom prst="line">
              <a:avLst/>
            </a:prstGeom>
            <a:noFill/>
            <a:ln w="25400" cap="flat" cmpd="sng">
              <a:solidFill>
                <a:srgbClr val="0000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32831" name="Rectangle 57"/>
            <p:cNvSpPr>
              <a:spLocks noChangeArrowheads="1"/>
            </p:cNvSpPr>
            <p:nvPr/>
          </p:nvSpPr>
          <p:spPr bwMode="auto">
            <a:xfrm>
              <a:off x="1139" y="1030"/>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sp>
          <p:nvSpPr>
            <p:cNvPr id="32832" name="Line 58"/>
            <p:cNvSpPr>
              <a:spLocks noChangeShapeType="1"/>
            </p:cNvSpPr>
            <p:nvPr/>
          </p:nvSpPr>
          <p:spPr bwMode="auto">
            <a:xfrm>
              <a:off x="2982" y="1127"/>
              <a:ext cx="0" cy="9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CN" altLang="en-US"/>
            </a:p>
          </p:txBody>
        </p:sp>
        <p:sp>
          <p:nvSpPr>
            <p:cNvPr id="32833" name="Rectangle 59"/>
            <p:cNvSpPr>
              <a:spLocks noChangeArrowheads="1"/>
            </p:cNvSpPr>
            <p:nvPr/>
          </p:nvSpPr>
          <p:spPr bwMode="auto">
            <a:xfrm>
              <a:off x="2539" y="1030"/>
              <a:ext cx="24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000">
                  <a:solidFill>
                    <a:srgbClr val="FF0000"/>
                  </a:solidFill>
                  <a:sym typeface="华文楷体" panose="02010600040101010101" pitchFamily="2" charset="-122"/>
                </a:rPr>
                <a:t>★</a:t>
              </a:r>
            </a:p>
          </p:txBody>
        </p:sp>
      </p:grpSp>
      <p:sp>
        <p:nvSpPr>
          <p:cNvPr id="32834" name="Line 60"/>
          <p:cNvSpPr>
            <a:spLocks noChangeShapeType="1"/>
          </p:cNvSpPr>
          <p:nvPr/>
        </p:nvSpPr>
        <p:spPr bwMode="auto">
          <a:xfrm>
            <a:off x="8420100" y="3429000"/>
            <a:ext cx="0" cy="152400"/>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zh-CN" altLang="en-US"/>
          </a:p>
        </p:txBody>
      </p:sp>
      <p:sp>
        <p:nvSpPr>
          <p:cNvPr id="32835" name="Rectangle 61"/>
          <p:cNvSpPr>
            <a:spLocks noChangeArrowheads="1"/>
          </p:cNvSpPr>
          <p:nvPr/>
        </p:nvSpPr>
        <p:spPr bwMode="auto">
          <a:xfrm>
            <a:off x="8286750" y="3282950"/>
            <a:ext cx="241300" cy="152400"/>
          </a:xfrm>
          <a:prstGeom prst="rect">
            <a:avLst/>
          </a:prstGeom>
          <a:noFill/>
          <a:ln w="9525" cap="flat" cmpd="sng">
            <a:solidFill>
              <a:schemeClr val="bg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en-US" altLang="zh-CN" sz="1000">
                <a:latin typeface="华文楷体" panose="02010600040101010101" pitchFamily="2" charset="-122"/>
                <a:ea typeface="华文楷体" panose="02010600040101010101" pitchFamily="2" charset="-122"/>
              </a:rPr>
              <a:t>2011</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379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3379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30</a:t>
            </a:r>
          </a:p>
        </p:txBody>
      </p:sp>
      <p:sp>
        <p:nvSpPr>
          <p:cNvPr id="3379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3799"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融资租赁行业面临的机遇和挑战</a:t>
            </a:r>
            <a:endParaRPr lang="zh-CN" altLang="en-US"/>
          </a:p>
        </p:txBody>
      </p:sp>
      <p:sp>
        <p:nvSpPr>
          <p:cNvPr id="3380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中国融资租赁业三大类市场主体</a:t>
            </a:r>
          </a:p>
        </p:txBody>
      </p:sp>
      <p:graphicFrame>
        <p:nvGraphicFramePr>
          <p:cNvPr id="33801" name="Group 9"/>
          <p:cNvGraphicFramePr>
            <a:graphicFrameLocks noGrp="1"/>
          </p:cNvGraphicFramePr>
          <p:nvPr/>
        </p:nvGraphicFramePr>
        <p:xfrm>
          <a:off x="36513" y="1339850"/>
          <a:ext cx="8999537" cy="5226050"/>
        </p:xfrm>
        <a:graphic>
          <a:graphicData uri="http://schemas.openxmlformats.org/drawingml/2006/table">
            <a:tbl>
              <a:tblPr/>
              <a:tblGrid>
                <a:gridCol w="1323975">
                  <a:extLst>
                    <a:ext uri="{9D8B030D-6E8A-4147-A177-3AD203B41FA5}">
                      <a16:colId xmlns:a16="http://schemas.microsoft.com/office/drawing/2014/main" val="914223255"/>
                    </a:ext>
                  </a:extLst>
                </a:gridCol>
                <a:gridCol w="3430587">
                  <a:extLst>
                    <a:ext uri="{9D8B030D-6E8A-4147-A177-3AD203B41FA5}">
                      <a16:colId xmlns:a16="http://schemas.microsoft.com/office/drawing/2014/main" val="445145068"/>
                    </a:ext>
                  </a:extLst>
                </a:gridCol>
                <a:gridCol w="2141538">
                  <a:extLst>
                    <a:ext uri="{9D8B030D-6E8A-4147-A177-3AD203B41FA5}">
                      <a16:colId xmlns:a16="http://schemas.microsoft.com/office/drawing/2014/main" val="3139034607"/>
                    </a:ext>
                  </a:extLst>
                </a:gridCol>
                <a:gridCol w="2103437">
                  <a:extLst>
                    <a:ext uri="{9D8B030D-6E8A-4147-A177-3AD203B41FA5}">
                      <a16:colId xmlns:a16="http://schemas.microsoft.com/office/drawing/2014/main" val="1274942135"/>
                    </a:ext>
                  </a:extLst>
                </a:gridCol>
              </a:tblGrid>
              <a:tr h="731838">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zh-CN" altLang="en-US" sz="14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endParaRP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a:noFill/>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金融租赁公司</a:t>
                      </a:r>
                      <a:r>
                        <a:rPr kumimoji="0" lang="zh-CN" altLang="en-US" sz="1400" b="1" i="0" u="none" strike="noStrike" cap="none" normalizeH="0" baseline="0" smtClean="0">
                          <a:ln>
                            <a:noFill/>
                          </a:ln>
                          <a:solidFill>
                            <a:srgbClr val="FF0000"/>
                          </a:solidFill>
                          <a:effectLst/>
                          <a:latin typeface="华文楷体" panose="02010600040101010101" pitchFamily="2" charset="-122"/>
                          <a:ea typeface="华文楷体" panose="02010600040101010101" pitchFamily="2" charset="-122"/>
                        </a:rPr>
                        <a:t>（17+3=20家）</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a:noFill/>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  外商投资租赁公司          </a:t>
                      </a:r>
                      <a:r>
                        <a:rPr kumimoji="0" lang="zh-CN" altLang="en-US" sz="1400" b="1" i="0" u="none" strike="noStrike" cap="none" normalizeH="0" baseline="0" smtClean="0">
                          <a:ln>
                            <a:noFill/>
                          </a:ln>
                          <a:solidFill>
                            <a:srgbClr val="FF0000"/>
                          </a:solidFill>
                          <a:effectLst/>
                          <a:latin typeface="华文楷体" panose="02010600040101010101" pitchFamily="2" charset="-122"/>
                          <a:ea typeface="华文楷体" panose="02010600040101010101" pitchFamily="2" charset="-122"/>
                        </a:rPr>
                        <a:t>（独资或合资接近460家）</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内资融资租赁试点公司  </a:t>
                      </a:r>
                      <a:r>
                        <a:rPr kumimoji="0" lang="zh-CN" altLang="en-US" sz="1400" b="1" i="0" u="none" strike="noStrike" cap="none" normalizeH="0" baseline="0" smtClean="0">
                          <a:ln>
                            <a:noFill/>
                          </a:ln>
                          <a:solidFill>
                            <a:srgbClr val="FF0000"/>
                          </a:solidFill>
                          <a:effectLst/>
                          <a:latin typeface="华文楷体" panose="02010600040101010101" pitchFamily="2" charset="-122"/>
                          <a:ea typeface="华文楷体" panose="02010600040101010101" pitchFamily="2" charset="-122"/>
                        </a:rPr>
                        <a:t>（66+14=80家）</a:t>
                      </a: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triangle" w="med" len="med"/>
                    </a:lnB>
                    <a:lnTlToBr>
                      <a:noFill/>
                    </a:lnTlToBr>
                    <a:lnBlToTr>
                      <a:noFill/>
                    </a:lnBlToTr>
                    <a:noFill/>
                  </a:tcPr>
                </a:tc>
                <a:extLst>
                  <a:ext uri="{0D108BD9-81ED-4DB2-BD59-A6C34878D82A}">
                    <a16:rowId xmlns:a16="http://schemas.microsoft.com/office/drawing/2014/main" val="3219886730"/>
                  </a:ext>
                </a:extLst>
              </a:tr>
              <a:tr h="534988">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企业性质</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非银行金融机构</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一般企业（准金融机构）</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一般企业（准金融机构）</a:t>
                      </a: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94487478"/>
                  </a:ext>
                </a:extLst>
              </a:tr>
              <a:tr h="51911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监管部门</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银监会非银部</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商务部外资司</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商务部市场体系建设司、国家税务总局</a:t>
                      </a: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50333640"/>
                  </a:ext>
                </a:extLst>
              </a:tr>
              <a:tr h="534988">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股东背景</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商业银行或大型企业</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外资银行或企业及一般内资企业</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一般内资企业</a:t>
                      </a: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extLst>
                  <a:ext uri="{0D108BD9-81ED-4DB2-BD59-A6C34878D82A}">
                    <a16:rowId xmlns:a16="http://schemas.microsoft.com/office/drawing/2014/main" val="3297011442"/>
                  </a:ext>
                </a:extLst>
              </a:tr>
              <a:tr h="73342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股东典型代表</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rgbClr val="FF9900"/>
                          </a:solidFill>
                          <a:effectLst/>
                          <a:latin typeface="楷体_GB2312" panose="02010609030101010101" pitchFamily="49" charset="-122"/>
                          <a:ea typeface="华文楷体" panose="02010600040101010101" pitchFamily="2" charset="-122"/>
                        </a:rPr>
                        <a:t>中石油</a:t>
                      </a: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、国开行、工行、建行、农行、中行、交行、民生、招行、兴业、光大、</a:t>
                      </a:r>
                      <a:r>
                        <a:rPr kumimoji="0" lang="zh-CN" altLang="en-US" sz="1400" b="1" i="0" u="none" strike="noStrike" cap="none" normalizeH="0" baseline="0" smtClean="0">
                          <a:ln>
                            <a:noFill/>
                          </a:ln>
                          <a:solidFill>
                            <a:srgbClr val="FF3300"/>
                          </a:solidFill>
                          <a:effectLst/>
                          <a:latin typeface="楷体_GB2312" panose="02010609030101010101" pitchFamily="49" charset="-122"/>
                          <a:ea typeface="华文楷体" panose="02010600040101010101" pitchFamily="2" charset="-122"/>
                        </a:rPr>
                        <a:t>浦发</a:t>
                      </a: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、华融资产公司等</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rgbClr val="FF9900"/>
                          </a:solidFill>
                          <a:effectLst/>
                          <a:latin typeface="华文楷体" panose="02010600040101010101" pitchFamily="2" charset="-122"/>
                          <a:ea typeface="华文楷体" panose="02010600040101010101" pitchFamily="2" charset="-122"/>
                        </a:rPr>
                        <a:t>远东租赁</a:t>
                      </a:r>
                      <a:r>
                        <a:rPr kumimoji="0" lang="zh-CN" altLang="en-US" sz="14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、麦格理租赁(中国)公司</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rgbClr val="FF9900"/>
                          </a:solidFill>
                          <a:effectLst/>
                          <a:latin typeface="楷体_GB2312" panose="02010609030101010101" pitchFamily="49" charset="-122"/>
                          <a:ea typeface="华文楷体" panose="02010600040101010101" pitchFamily="2" charset="-122"/>
                        </a:rPr>
                        <a:t>中联重科</a:t>
                      </a: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、柳工、上海融联</a:t>
                      </a: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extLst>
                  <a:ext uri="{0D108BD9-81ED-4DB2-BD59-A6C34878D82A}">
                    <a16:rowId xmlns:a16="http://schemas.microsoft.com/office/drawing/2014/main" val="1310379154"/>
                  </a:ext>
                </a:extLst>
              </a:tr>
              <a:tr h="51911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主要业务领域</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飞机、船舶、大型设备设施等</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中小型设备设施</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中小型设备设施</a:t>
                      </a: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15343342"/>
                  </a:ext>
                </a:extLst>
              </a:tr>
              <a:tr h="58420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融资能力与资金控制</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zh-CN"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endParaRPr kumimoji="0" lang="zh-CN" altLang="en-US"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sym typeface="华文楷体" panose="02010600040101010101" pitchFamily="2" charset="-122"/>
                      </a:endParaRP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endParaRPr kumimoji="0" lang="zh-CN" altLang="en-US"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sym typeface="华文楷体" panose="02010600040101010101" pitchFamily="2" charset="-122"/>
                      </a:endParaRP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triangle" w="med" len="med"/>
                    </a:lnB>
                    <a:lnTlToBr>
                      <a:noFill/>
                    </a:lnTlToBr>
                    <a:lnBlToTr>
                      <a:noFill/>
                    </a:lnBlToTr>
                    <a:noFill/>
                  </a:tcPr>
                </a:tc>
                <a:extLst>
                  <a:ext uri="{0D108BD9-81ED-4DB2-BD59-A6C34878D82A}">
                    <a16:rowId xmlns:a16="http://schemas.microsoft.com/office/drawing/2014/main" val="939397446"/>
                  </a:ext>
                </a:extLst>
              </a:tr>
              <a:tr h="5492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风险管理能力</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endParaRPr kumimoji="0" lang="zh-CN" altLang="en-US"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sym typeface="华文楷体" panose="02010600040101010101" pitchFamily="2" charset="-122"/>
                      </a:endParaRP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triangle" w="med" len="med"/>
                    </a:lnT>
                    <a:lnB w="12700" cap="flat" cmpd="sng" algn="ctr">
                      <a:solidFill>
                        <a:schemeClr val="tx1"/>
                      </a:solidFill>
                      <a:prstDash val="solid"/>
                      <a:round/>
                      <a:headEnd type="none" w="med" len="med"/>
                      <a:tailEnd type="triangle" w="med" len="med"/>
                    </a:lnB>
                    <a:lnTlToBr>
                      <a:noFill/>
                    </a:lnTlToBr>
                    <a:lnBlToTr>
                      <a:noFill/>
                    </a:lnBlToTr>
                    <a:noFill/>
                  </a:tcPr>
                </a:tc>
                <a:extLst>
                  <a:ext uri="{0D108BD9-81ED-4DB2-BD59-A6C34878D82A}">
                    <a16:rowId xmlns:a16="http://schemas.microsoft.com/office/drawing/2014/main" val="2766178233"/>
                  </a:ext>
                </a:extLst>
              </a:tr>
              <a:tr h="51911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1" i="0" u="none" strike="noStrike" cap="none" normalizeH="0" baseline="0" smtClean="0">
                          <a:ln>
                            <a:noFill/>
                          </a:ln>
                          <a:solidFill>
                            <a:schemeClr val="tx1"/>
                          </a:solidFill>
                          <a:effectLst/>
                          <a:latin typeface="楷体_GB2312" panose="02010609030101010101" pitchFamily="49" charset="-122"/>
                          <a:ea typeface="华文楷体" panose="02010600040101010101" pitchFamily="2" charset="-122"/>
                        </a:rPr>
                        <a:t>资产价值与实物管理能力</a:t>
                      </a:r>
                    </a:p>
                  </a:txBody>
                  <a:tcPr marL="92075" marR="92075" marT="46038" marB="46038" anchor="ctr" horzOverflow="overflow">
                    <a:lnL>
                      <a:noFill/>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a:noFill/>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triangle" w="med" len="med"/>
                    </a:lnR>
                    <a:lnT w="12700" cap="flat" cmpd="sng" algn="ctr">
                      <a:solidFill>
                        <a:schemeClr val="tx1"/>
                      </a:solidFill>
                      <a:prstDash val="solid"/>
                      <a:round/>
                      <a:headEnd type="none" w="med" len="med"/>
                      <a:tailEnd type="triangle" w="med" len="med"/>
                    </a:lnT>
                    <a:lnB>
                      <a:noFill/>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endParaRPr kumimoji="0" lang="zh-CN" altLang="en-US"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sym typeface="华文楷体" panose="02010600040101010101" pitchFamily="2" charset="-122"/>
                      </a:endParaRPr>
                    </a:p>
                  </a:txBody>
                  <a:tcPr marL="92075" marR="92075" marT="46038" marB="46038" anchor="ctr" horzOverflow="overflow">
                    <a:lnL w="12700" cap="flat" cmpd="sng" algn="ctr">
                      <a:solidFill>
                        <a:schemeClr val="tx1"/>
                      </a:solidFill>
                      <a:prstDash val="solid"/>
                      <a:round/>
                      <a:headEnd type="none" w="med" len="med"/>
                      <a:tailEnd type="triangl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triangle" w="med" len="med"/>
                    </a:lnT>
                    <a:lnB>
                      <a:noFill/>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sym typeface="华文楷体" panose="02010600040101010101" pitchFamily="2" charset="-122"/>
                        </a:rPr>
                        <a:t>★★★</a:t>
                      </a:r>
                      <a:endParaRPr kumimoji="0" lang="zh-CN" altLang="en-US"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sym typeface="华文楷体" panose="02010600040101010101" pitchFamily="2" charset="-122"/>
                      </a:endParaRPr>
                    </a:p>
                  </a:txBody>
                  <a:tcPr marL="92075" marR="92075" marT="46038" marB="46038"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triangle" w="med" len="med"/>
                    </a:lnT>
                    <a:lnB>
                      <a:noFill/>
                    </a:lnB>
                    <a:lnTlToBr>
                      <a:noFill/>
                    </a:lnTlToBr>
                    <a:lnBlToTr>
                      <a:noFill/>
                    </a:lnBlToTr>
                    <a:noFill/>
                  </a:tcPr>
                </a:tc>
                <a:extLst>
                  <a:ext uri="{0D108BD9-81ED-4DB2-BD59-A6C34878D82A}">
                    <a16:rowId xmlns:a16="http://schemas.microsoft.com/office/drawing/2014/main" val="2777203638"/>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481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3482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31</a:t>
            </a:r>
          </a:p>
        </p:txBody>
      </p:sp>
      <p:sp>
        <p:nvSpPr>
          <p:cNvPr id="3482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4823"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融资租赁行业面临的机遇和挑战</a:t>
            </a:r>
            <a:endParaRPr lang="zh-CN" altLang="en-US"/>
          </a:p>
        </p:txBody>
      </p:sp>
      <p:sp>
        <p:nvSpPr>
          <p:cNvPr id="3482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中国的融资租赁业发展空间巨大</a:t>
            </a:r>
          </a:p>
        </p:txBody>
      </p:sp>
      <p:sp>
        <p:nvSpPr>
          <p:cNvPr id="34825" name="Text Box 9"/>
          <p:cNvSpPr txBox="1">
            <a:spLocks noChangeArrowheads="1"/>
          </p:cNvSpPr>
          <p:nvPr/>
        </p:nvSpPr>
        <p:spPr bwMode="auto">
          <a:xfrm>
            <a:off x="34925" y="1268413"/>
            <a:ext cx="9110663"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latin typeface="华文楷体" panose="02010600040101010101" pitchFamily="2" charset="-122"/>
                <a:ea typeface="华文楷体" panose="02010600040101010101" pitchFamily="2" charset="-122"/>
              </a:rPr>
              <a:t>1、世界租赁业基本情况</a:t>
            </a:r>
          </a:p>
          <a:p>
            <a:r>
              <a:rPr lang="zh-CN" altLang="en-US" sz="1200">
                <a:latin typeface="华文楷体" panose="02010600040101010101" pitchFamily="2" charset="-122"/>
                <a:ea typeface="华文楷体" panose="02010600040101010101" pitchFamily="2" charset="-122"/>
              </a:rPr>
              <a:t>1）世界租赁业总的情况：融资租赁自二次世界大战、特别是1952年在美国诞生以来，在世界范围内得到了迅猛的发展。由世界租赁年报统计的数据得知，</a:t>
            </a:r>
            <a:r>
              <a:rPr lang="zh-CN" altLang="en-US" sz="1200" b="1">
                <a:solidFill>
                  <a:srgbClr val="CC3300"/>
                </a:solidFill>
                <a:latin typeface="华文楷体" panose="02010600040101010101" pitchFamily="2" charset="-122"/>
                <a:ea typeface="华文楷体" panose="02010600040101010101" pitchFamily="2" charset="-122"/>
              </a:rPr>
              <a:t>全球租赁额在2007 年达到了顶峰(7804 亿美元)</a:t>
            </a:r>
            <a:r>
              <a:rPr lang="zh-CN" altLang="en-US" sz="1200" b="1">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以1983 年为基数，其复合增长率约9%。之后由于受金融危机影响全球租赁额有所下降，</a:t>
            </a:r>
            <a:r>
              <a:rPr lang="zh-CN" altLang="en-US" sz="1200" b="1">
                <a:latin typeface="华文楷体" panose="02010600040101010101" pitchFamily="2" charset="-122"/>
                <a:ea typeface="华文楷体" panose="02010600040101010101" pitchFamily="2" charset="-122"/>
              </a:rPr>
              <a:t>截至</a:t>
            </a:r>
            <a:r>
              <a:rPr lang="zh-CN" altLang="en-US" sz="1200" b="1">
                <a:solidFill>
                  <a:srgbClr val="3333CC"/>
                </a:solidFill>
                <a:latin typeface="华文楷体" panose="02010600040101010101" pitchFamily="2" charset="-122"/>
                <a:ea typeface="华文楷体" panose="02010600040101010101" pitchFamily="2" charset="-122"/>
              </a:rPr>
              <a:t>2008年末全球租赁额约为7328亿美元，2009年为5573 亿美元</a:t>
            </a:r>
            <a:r>
              <a:rPr lang="zh-CN" altLang="en-US" sz="1200">
                <a:latin typeface="华文楷体" panose="02010600040101010101" pitchFamily="2" charset="-122"/>
                <a:ea typeface="华文楷体" panose="02010600040101010101" pitchFamily="2" charset="-122"/>
              </a:rPr>
              <a:t>，</a:t>
            </a:r>
            <a:r>
              <a:rPr lang="zh-CN" altLang="en-US" sz="1200" b="1">
                <a:solidFill>
                  <a:srgbClr val="0000FF"/>
                </a:solidFill>
                <a:latin typeface="华文楷体" panose="02010600040101010101" pitchFamily="2" charset="-122"/>
                <a:ea typeface="华文楷体" panose="02010600040101010101" pitchFamily="2" charset="-122"/>
              </a:rPr>
              <a:t>2010年为6168亿美元</a:t>
            </a:r>
            <a:r>
              <a:rPr lang="zh-CN" altLang="en-US" sz="1200">
                <a:latin typeface="华文楷体" panose="02010600040101010101" pitchFamily="2" charset="-122"/>
                <a:ea typeface="华文楷体" panose="02010600040101010101" pitchFamily="2" charset="-122"/>
              </a:rPr>
              <a:t>。从1983 年以来的二十多年间其复合增长率达到了7%。 </a:t>
            </a:r>
          </a:p>
          <a:p>
            <a:r>
              <a:rPr lang="zh-CN" altLang="en-US" sz="1200">
                <a:latin typeface="华文楷体" panose="02010600040101010101" pitchFamily="2" charset="-122"/>
                <a:ea typeface="华文楷体" panose="02010600040101010101" pitchFamily="2" charset="-122"/>
              </a:rPr>
              <a:t>2）分地区来看：</a:t>
            </a:r>
            <a:r>
              <a:rPr lang="zh-CN" altLang="en-US" sz="1200" b="1">
                <a:latin typeface="华文楷体" panose="02010600040101010101" pitchFamily="2" charset="-122"/>
                <a:ea typeface="华文楷体" panose="02010600040101010101" pitchFamily="2" charset="-122"/>
              </a:rPr>
              <a:t>融资租赁发源地美国所在的北美地区历史上一直占据着全球租赁的最大份额</a:t>
            </a:r>
            <a:r>
              <a:rPr lang="zh-CN" altLang="en-US" sz="1200">
                <a:latin typeface="华文楷体" panose="02010600040101010101" pitchFamily="2" charset="-122"/>
                <a:ea typeface="华文楷体" panose="02010600040101010101" pitchFamily="2" charset="-122"/>
              </a:rPr>
              <a:t>，在80 年代其租赁份额接近全球的60%；欧洲的租赁业务也在快速发展， 80 年代初其全球份额不到20%，但至2006 年其份额达到了41.1%，首次超越北美成为全球租赁额份额最大的地区（但美国仍为全球份额最大的单一国家；亚洲在过去二十多年其租赁额份额一直保持在20%左右，伴随着全球租赁的发展亚洲租赁而不断前进。最新数据的2009 年，全球的租赁额为5573 亿美元，其中欧洲占比最高（38%），北美居于次位（34%），亚洲租赁额的全球占比约20%。</a:t>
            </a:r>
          </a:p>
          <a:p>
            <a:endParaRPr lang="zh-CN" altLang="en-US" sz="14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2、中国租赁业基本情况</a:t>
            </a:r>
          </a:p>
          <a:p>
            <a:r>
              <a:rPr lang="zh-CN" altLang="en-US" sz="1200">
                <a:latin typeface="华文楷体" panose="02010600040101010101" pitchFamily="2" charset="-122"/>
                <a:ea typeface="华文楷体" panose="02010600040101010101" pitchFamily="2" charset="-122"/>
              </a:rPr>
              <a:t>中国融资租赁诞生于1981年，迄今已30年了。1981-1987为高速成长期；1988-1998为调整清欠期；1999-现在，为法制建设和恢复活力期。特别是2007年以来，以银行系的租赁公司诞生为标志，整个行业进入了一个新的快速发展期</a:t>
            </a:r>
            <a:r>
              <a:rPr lang="zh-CN" altLang="en-US" sz="1200">
                <a:solidFill>
                  <a:srgbClr val="CC3300"/>
                </a:solidFill>
                <a:latin typeface="华文楷体" panose="02010600040101010101" pitchFamily="2" charset="-122"/>
                <a:ea typeface="华文楷体" panose="02010600040101010101" pitchFamily="2" charset="-122"/>
              </a:rPr>
              <a:t>。</a:t>
            </a:r>
            <a:r>
              <a:rPr lang="zh-CN" altLang="en-US" sz="1200" b="1">
                <a:solidFill>
                  <a:srgbClr val="CC3300"/>
                </a:solidFill>
                <a:latin typeface="华文楷体" panose="02010600040101010101" pitchFamily="2" charset="-122"/>
                <a:ea typeface="华文楷体" panose="02010600040101010101" pitchFamily="2" charset="-122"/>
              </a:rPr>
              <a:t>2008年底</a:t>
            </a:r>
            <a:r>
              <a:rPr lang="zh-CN" altLang="en-US" sz="1200">
                <a:latin typeface="华文楷体" panose="02010600040101010101" pitchFamily="2" charset="-122"/>
                <a:ea typeface="华文楷体" panose="02010600040101010101" pitchFamily="2" charset="-122"/>
              </a:rPr>
              <a:t>，全行业租赁新增投放超过1500亿元，占GDP比1500/300670=0.499%，行业租赁渗透率2.5%，其中银监会监管的金融租赁资产余额为890多亿元人民币。</a:t>
            </a:r>
            <a:r>
              <a:rPr lang="zh-CN" altLang="en-US" sz="1200" b="1">
                <a:solidFill>
                  <a:srgbClr val="CC3300"/>
                </a:solidFill>
                <a:latin typeface="华文楷体" panose="02010600040101010101" pitchFamily="2" charset="-122"/>
                <a:ea typeface="华文楷体" panose="02010600040101010101" pitchFamily="2" charset="-122"/>
              </a:rPr>
              <a:t>2009年底</a:t>
            </a:r>
            <a:r>
              <a:rPr lang="zh-CN" altLang="en-US" sz="1200">
                <a:solidFill>
                  <a:srgbClr val="CC3300"/>
                </a:solidFill>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全行业融资租赁新增投放超过3200亿元，占GDP的比例为3200/340507=0.94%（左右）；行业渗透率3.1%。其中金融租赁公司资产余额1601亿元（合234亿美元）；</a:t>
            </a:r>
            <a:r>
              <a:rPr lang="zh-CN" altLang="en-US" sz="1200" b="1">
                <a:solidFill>
                  <a:srgbClr val="CC3300"/>
                </a:solidFill>
                <a:latin typeface="华文楷体" panose="02010600040101010101" pitchFamily="2" charset="-122"/>
                <a:ea typeface="华文楷体" panose="02010600040101010101" pitchFamily="2" charset="-122"/>
              </a:rPr>
              <a:t>2010年底</a:t>
            </a:r>
            <a:r>
              <a:rPr lang="zh-CN" altLang="en-US" sz="1200">
                <a:solidFill>
                  <a:srgbClr val="CC3300"/>
                </a:solidFill>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全行业融资租赁新增投放5500亿元（总资产余额</a:t>
            </a:r>
            <a:r>
              <a:rPr lang="zh-CN" altLang="en-US" sz="1200">
                <a:solidFill>
                  <a:srgbClr val="FF0000"/>
                </a:solidFill>
                <a:latin typeface="华文楷体" panose="02010600040101010101" pitchFamily="2" charset="-122"/>
                <a:ea typeface="华文楷体" panose="02010600040101010101" pitchFamily="2" charset="-122"/>
              </a:rPr>
              <a:t>7000多</a:t>
            </a:r>
            <a:r>
              <a:rPr lang="zh-CN" altLang="en-US" sz="1200">
                <a:latin typeface="华文楷体" panose="02010600040101010101" pitchFamily="2" charset="-122"/>
                <a:ea typeface="华文楷体" panose="02010600040101010101" pitchFamily="2" charset="-122"/>
              </a:rPr>
              <a:t>亿元）左右，租赁额占GDP比率为5500/398000=1.38%,行业渗透率在</a:t>
            </a:r>
            <a:r>
              <a:rPr lang="zh-CN" altLang="en-US" sz="1200">
                <a:solidFill>
                  <a:srgbClr val="FF0000"/>
                </a:solidFill>
                <a:latin typeface="华文楷体" panose="02010600040101010101" pitchFamily="2" charset="-122"/>
                <a:ea typeface="华文楷体" panose="02010600040101010101" pitchFamily="2" charset="-122"/>
              </a:rPr>
              <a:t>4%</a:t>
            </a:r>
            <a:r>
              <a:rPr lang="zh-CN" altLang="en-US" sz="1200">
                <a:latin typeface="华文楷体" panose="02010600040101010101" pitchFamily="2" charset="-122"/>
                <a:ea typeface="华文楷体" panose="02010600040101010101" pitchFamily="2" charset="-122"/>
              </a:rPr>
              <a:t>左右。 </a:t>
            </a:r>
            <a:r>
              <a:rPr lang="zh-CN" altLang="en-US" sz="1200" b="1">
                <a:solidFill>
                  <a:srgbClr val="FF3300"/>
                </a:solidFill>
                <a:latin typeface="华文楷体" panose="02010600040101010101" pitchFamily="2" charset="-122"/>
                <a:ea typeface="华文楷体" panose="02010600040101010101" pitchFamily="2" charset="-122"/>
              </a:rPr>
              <a:t>2011年，</a:t>
            </a:r>
            <a:r>
              <a:rPr lang="zh-CN" altLang="en-US" sz="1200" b="1">
                <a:solidFill>
                  <a:srgbClr val="3333CC"/>
                </a:solidFill>
                <a:latin typeface="华文楷体" panose="02010600040101010101" pitchFamily="2" charset="-122"/>
                <a:ea typeface="华文楷体" panose="02010600040101010101" pitchFamily="2" charset="-122"/>
              </a:rPr>
              <a:t>全行业融资租赁新增投放额为7000亿元，占GDP（471564万亿元人民币）的比率为7000/471564=1. 48%左右，租赁渗透率为5%左右。</a:t>
            </a:r>
            <a:r>
              <a:rPr lang="zh-CN" altLang="en-US" sz="1200" b="1">
                <a:solidFill>
                  <a:srgbClr val="FF3300"/>
                </a:solidFill>
                <a:latin typeface="华文楷体" panose="02010600040101010101" pitchFamily="2" charset="-122"/>
                <a:ea typeface="华文楷体" panose="02010600040101010101" pitchFamily="2" charset="-122"/>
              </a:rPr>
              <a:t>2012年</a:t>
            </a:r>
            <a:r>
              <a:rPr lang="zh-CN" altLang="en-US" sz="1200" b="1">
                <a:solidFill>
                  <a:srgbClr val="3333CC"/>
                </a:solidFill>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全行业注册资本总量超过</a:t>
            </a:r>
            <a:r>
              <a:rPr lang="zh-CN" altLang="en-US" sz="1200">
                <a:solidFill>
                  <a:srgbClr val="CC3300"/>
                </a:solidFill>
                <a:latin typeface="华文楷体" panose="02010600040101010101" pitchFamily="2" charset="-122"/>
                <a:ea typeface="华文楷体" panose="02010600040101010101" pitchFamily="2" charset="-122"/>
              </a:rPr>
              <a:t>1500</a:t>
            </a:r>
            <a:r>
              <a:rPr lang="zh-CN" altLang="en-US" sz="1200">
                <a:latin typeface="华文楷体" panose="02010600040101010101" pitchFamily="2" charset="-122"/>
                <a:ea typeface="华文楷体" panose="02010600040101010101" pitchFamily="2" charset="-122"/>
              </a:rPr>
              <a:t>亿元，</a:t>
            </a:r>
            <a:r>
              <a:rPr lang="zh-CN" altLang="en-US" sz="1200" b="1">
                <a:solidFill>
                  <a:srgbClr val="3333CC"/>
                </a:solidFill>
                <a:latin typeface="华文楷体" panose="02010600040101010101" pitchFamily="2" charset="-122"/>
                <a:ea typeface="华文楷体" panose="02010600040101010101" pitchFamily="2" charset="-122"/>
              </a:rPr>
              <a:t>新增租赁投放预计超过10000亿元， GDP占比为10000/</a:t>
            </a:r>
            <a:r>
              <a:rPr lang="zh-CN" altLang="en-US" sz="1200" b="1">
                <a:latin typeface="华文楷体" panose="02010600040101010101" pitchFamily="2" charset="-122"/>
                <a:ea typeface="华文楷体" panose="02010600040101010101" pitchFamily="2" charset="-122"/>
              </a:rPr>
              <a:t>519322=1.93%，</a:t>
            </a:r>
            <a:r>
              <a:rPr lang="zh-CN" altLang="en-US" sz="1200" b="1">
                <a:solidFill>
                  <a:srgbClr val="3333CC"/>
                </a:solidFill>
                <a:latin typeface="华文楷体" panose="02010600040101010101" pitchFamily="2" charset="-122"/>
                <a:ea typeface="华文楷体" panose="02010600040101010101" pitchFamily="2" charset="-122"/>
              </a:rPr>
              <a:t>租赁总额超过16000亿元左右。预计2013年，新增总额15000亿，租赁余额25000亿。</a:t>
            </a:r>
          </a:p>
          <a:p>
            <a:endParaRPr lang="zh-CN" altLang="en-US" sz="1200" b="1">
              <a:latin typeface="华文楷体" panose="02010600040101010101" pitchFamily="2" charset="-122"/>
              <a:ea typeface="华文楷体" panose="02010600040101010101" pitchFamily="2" charset="-122"/>
            </a:endParaRPr>
          </a:p>
          <a:p>
            <a:r>
              <a:rPr lang="zh-CN" altLang="en-US" sz="1400" b="1">
                <a:latin typeface="华文楷体" panose="02010600040101010101" pitchFamily="2" charset="-122"/>
                <a:ea typeface="华文楷体" panose="02010600040101010101" pitchFamily="2" charset="-122"/>
              </a:rPr>
              <a:t>3、比较中外租赁业发展情况，可以得出——中国融资租赁业发展空间巨大前景广阔的结论</a:t>
            </a:r>
          </a:p>
          <a:p>
            <a:r>
              <a:rPr lang="zh-CN" altLang="en-US" sz="1200">
                <a:latin typeface="华文楷体" panose="02010600040101010101" pitchFamily="2" charset="-122"/>
                <a:ea typeface="华文楷体" panose="02010600040101010101" pitchFamily="2" charset="-122"/>
              </a:rPr>
              <a:t>发达国家如美国、德国和日本的租赁业务十分发达。历史上，美国的租赁渗透率（租赁额/社会设备投资总额）基本在30%左右，金融危机后其渗透率虽有所下降但仍接近20%；德国过去二十多年的租赁渗透率不断上升并在进入21 世纪后开始加速上升，目前租赁渗透率大约在14%左右；日本的租赁渗透率也一直接近10%，2009 年为7%；而中国2009 年的渗透率只有3.1%，波兰则只有0.6%。如果以租赁额/GDP来比较各国租赁渗透率的话，2009年：德国的租赁渗透率高达1.66%， 美国为1.23%，日本也达到了1.05%，中国目前为0.82%-0.88%左右。 </a:t>
            </a:r>
            <a:r>
              <a:rPr lang="zh-CN" altLang="en-US" sz="1200" b="1">
                <a:solidFill>
                  <a:srgbClr val="FF3300"/>
                </a:solidFill>
                <a:latin typeface="华文楷体" panose="02010600040101010101" pitchFamily="2" charset="-122"/>
                <a:ea typeface="华文楷体" panose="02010600040101010101" pitchFamily="2" charset="-122"/>
              </a:rPr>
              <a:t>美国等主要发达国家的租赁渗透率保持较高的水平，表明租赁已经被发达国家广泛接受，成为一种较为成熟的融资模式。中国的渗透率与美国等租赁发达国家相比有显著差距，这也暗示着中国租赁业广阔的发展前景。</a:t>
            </a:r>
            <a:endParaRPr lang="zh-CN" altLang="en-US" sz="1400" b="1">
              <a:solidFill>
                <a:srgbClr val="CC3300"/>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584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3584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32</a:t>
            </a:r>
          </a:p>
        </p:txBody>
      </p:sp>
      <p:sp>
        <p:nvSpPr>
          <p:cNvPr id="3584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5847" name="Text Box 50"/>
          <p:cNvSpPr txBox="1">
            <a:spLocks noChangeArrowheads="1"/>
          </p:cNvSpPr>
          <p:nvPr/>
        </p:nvSpPr>
        <p:spPr bwMode="auto">
          <a:xfrm>
            <a:off x="514350" y="185738"/>
            <a:ext cx="5715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融资租赁行业面临的机遇和挑战</a:t>
            </a:r>
            <a:endParaRPr lang="zh-CN" altLang="en-US"/>
          </a:p>
        </p:txBody>
      </p:sp>
      <p:sp>
        <p:nvSpPr>
          <p:cNvPr id="3584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中国的融资租赁商业环境尚需完善</a:t>
            </a:r>
          </a:p>
        </p:txBody>
      </p:sp>
      <p:sp>
        <p:nvSpPr>
          <p:cNvPr id="35849" name="Rectangle 2"/>
          <p:cNvSpPr>
            <a:spLocks noChangeArrowheads="1"/>
          </p:cNvSpPr>
          <p:nvPr/>
        </p:nvSpPr>
        <p:spPr bwMode="auto">
          <a:xfrm>
            <a:off x="254000" y="2608263"/>
            <a:ext cx="3409950" cy="3867150"/>
          </a:xfrm>
          <a:prstGeom prst="rect">
            <a:avLst/>
          </a:prstGeom>
          <a:noFill/>
          <a:ln w="9525" cap="flat" cmpd="sng">
            <a:solidFill>
              <a:srgbClr val="C0C0C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187325" indent="-187325" eaLnBrk="0" hangingPunct="0">
              <a:defRPr>
                <a:solidFill>
                  <a:schemeClr val="tx1"/>
                </a:solidFill>
                <a:latin typeface="Arial" panose="020B0604020202020204" pitchFamily="34" charset="0"/>
                <a:ea typeface="宋体" panose="02010600030101010101" pitchFamily="2" charset="-122"/>
              </a:defRPr>
            </a:lvl1pPr>
            <a:lvl2pPr marL="366713"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110000"/>
              </a:lnSpc>
              <a:spcBef>
                <a:spcPct val="10000"/>
              </a:spcBef>
              <a:buSzPct val="75000"/>
              <a:buFont typeface="Wingdings" panose="05000000000000000000" pitchFamily="2" charset="2"/>
              <a:buNone/>
            </a:pPr>
            <a:endParaRPr lang="zh-CN" altLang="en-US" sz="1200">
              <a:latin typeface="华文楷体" panose="02010600040101010101" pitchFamily="2" charset="-122"/>
              <a:ea typeface="华文楷体" panose="02010600040101010101" pitchFamily="2" charset="-122"/>
            </a:endParaRPr>
          </a:p>
          <a:p>
            <a:pPr lvl="1" eaLnBrk="1" hangingPunct="1">
              <a:lnSpc>
                <a:spcPct val="110000"/>
              </a:lnSpc>
              <a:spcBef>
                <a:spcPct val="10000"/>
              </a:spcBef>
              <a:buSzPct val="75000"/>
              <a:buFont typeface="Wingdings" panose="05000000000000000000" pitchFamily="2" charset="2"/>
              <a:buChar char="Ø"/>
            </a:pPr>
            <a:endParaRPr lang="zh-CN" altLang="en-US" sz="1200">
              <a:latin typeface="华文楷体" panose="02010600040101010101" pitchFamily="2" charset="-122"/>
              <a:ea typeface="华文楷体" panose="02010600040101010101" pitchFamily="2" charset="-122"/>
            </a:endParaRPr>
          </a:p>
          <a:p>
            <a:pPr eaLnBrk="1" hangingPunct="1">
              <a:lnSpc>
                <a:spcPct val="110000"/>
              </a:lnSpc>
              <a:spcBef>
                <a:spcPct val="10000"/>
              </a:spcBef>
              <a:buFont typeface="Wingdings" panose="05000000000000000000" pitchFamily="2" charset="2"/>
              <a:buChar char="§"/>
            </a:pPr>
            <a:endParaRPr lang="zh-CN" altLang="en-US" sz="1200">
              <a:latin typeface="华文楷体" panose="02010600040101010101" pitchFamily="2" charset="-122"/>
              <a:ea typeface="华文楷体" panose="02010600040101010101" pitchFamily="2" charset="-122"/>
            </a:endParaRPr>
          </a:p>
        </p:txBody>
      </p:sp>
      <p:sp>
        <p:nvSpPr>
          <p:cNvPr id="35850" name="Rectangle 3"/>
          <p:cNvSpPr>
            <a:spLocks noChangeArrowheads="1"/>
          </p:cNvSpPr>
          <p:nvPr/>
        </p:nvSpPr>
        <p:spPr bwMode="auto">
          <a:xfrm>
            <a:off x="250825" y="2306638"/>
            <a:ext cx="3419475" cy="296862"/>
          </a:xfrm>
          <a:prstGeom prst="rect">
            <a:avLst/>
          </a:prstGeom>
          <a:solidFill>
            <a:srgbClr val="C0C0C0"/>
          </a:solidFill>
          <a:ln w="9525" cap="flat" cmpd="sng">
            <a:solidFill>
              <a:srgbClr val="C0C0C0"/>
            </a:solidFill>
            <a:miter lim="800000"/>
            <a:headEnd/>
            <a:tailEnd/>
          </a:ln>
          <a:effectLst>
            <a:outerShdw dist="35921" dir="2700000" algn="ctr" rotWithShape="0">
              <a:schemeClr val="bg2"/>
            </a:outerShdw>
          </a:effec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pPr>
            <a:r>
              <a:rPr lang="zh-CN" altLang="en-US" sz="1200">
                <a:ea typeface="华文楷体" panose="02010600040101010101" pitchFamily="2" charset="-122"/>
              </a:rPr>
              <a:t>国内商业环境制约了业务的进一步发展</a:t>
            </a:r>
          </a:p>
        </p:txBody>
      </p:sp>
      <p:sp>
        <p:nvSpPr>
          <p:cNvPr id="35851" name="Rectangle 4"/>
          <p:cNvSpPr>
            <a:spLocks noChangeArrowheads="1"/>
          </p:cNvSpPr>
          <p:nvPr/>
        </p:nvSpPr>
        <p:spPr bwMode="auto">
          <a:xfrm>
            <a:off x="5448300" y="3022600"/>
            <a:ext cx="3444875" cy="296863"/>
          </a:xfrm>
          <a:prstGeom prst="rect">
            <a:avLst/>
          </a:prstGeom>
          <a:solidFill>
            <a:srgbClr val="3333CC"/>
          </a:solidFill>
          <a:ln w="9525" cap="flat" cmpd="sng">
            <a:solidFill>
              <a:schemeClr val="bg1"/>
            </a:solidFill>
            <a:miter lim="800000"/>
            <a:headEnd/>
            <a:tailEnd/>
          </a:ln>
          <a:effectLst>
            <a:outerShdw dist="35921" dir="2700000" algn="ctr" rotWithShape="0">
              <a:schemeClr val="bg2"/>
            </a:outerShdw>
          </a:effec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pPr>
            <a:r>
              <a:rPr lang="zh-CN" altLang="en-US" sz="1200">
                <a:solidFill>
                  <a:schemeClr val="bg2"/>
                </a:solidFill>
                <a:ea typeface="华文楷体" panose="02010600040101010101" pitchFamily="2" charset="-122"/>
              </a:rPr>
              <a:t>解决思路一：改革国内现有商业环境</a:t>
            </a:r>
          </a:p>
        </p:txBody>
      </p:sp>
      <p:sp>
        <p:nvSpPr>
          <p:cNvPr id="35852" name="Rectangle 5"/>
          <p:cNvSpPr>
            <a:spLocks noChangeArrowheads="1"/>
          </p:cNvSpPr>
          <p:nvPr/>
        </p:nvSpPr>
        <p:spPr bwMode="auto">
          <a:xfrm>
            <a:off x="5457825" y="3306763"/>
            <a:ext cx="3419475" cy="2674937"/>
          </a:xfrm>
          <a:prstGeom prst="rect">
            <a:avLst/>
          </a:prstGeom>
          <a:noFill/>
          <a:ln w="9525" cap="flat" cmpd="sng">
            <a:solidFill>
              <a:srgbClr val="C0C0C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187325" indent="-187325"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Font typeface="Wingdings" panose="05000000000000000000" pitchFamily="2" charset="2"/>
              <a:buNone/>
            </a:pPr>
            <a:endParaRPr lang="zh-CN" altLang="en-US" sz="1200">
              <a:latin typeface="华文楷体" panose="02010600040101010101" pitchFamily="2" charset="-122"/>
              <a:ea typeface="华文楷体" panose="02010600040101010101" pitchFamily="2" charset="-122"/>
            </a:endParaRPr>
          </a:p>
          <a:p>
            <a:pPr eaLnBrk="1" hangingPunct="1">
              <a:lnSpc>
                <a:spcPct val="110000"/>
              </a:lnSpc>
              <a:spcBef>
                <a:spcPct val="10000"/>
              </a:spcBef>
              <a:buFont typeface="Wingdings" panose="05000000000000000000" pitchFamily="2" charset="2"/>
              <a:buChar char="§"/>
            </a:pPr>
            <a:endParaRPr lang="zh-CN" altLang="en-US" sz="1200">
              <a:latin typeface="华文楷体" panose="02010600040101010101" pitchFamily="2" charset="-122"/>
              <a:ea typeface="华文楷体" panose="02010600040101010101" pitchFamily="2" charset="-122"/>
            </a:endParaRPr>
          </a:p>
        </p:txBody>
      </p:sp>
      <p:sp>
        <p:nvSpPr>
          <p:cNvPr id="35853" name="Line 6"/>
          <p:cNvSpPr>
            <a:spLocks noChangeShapeType="1"/>
          </p:cNvSpPr>
          <p:nvPr/>
        </p:nvSpPr>
        <p:spPr bwMode="auto">
          <a:xfrm>
            <a:off x="3663950" y="2316163"/>
            <a:ext cx="1797050" cy="720725"/>
          </a:xfrm>
          <a:prstGeom prst="line">
            <a:avLst/>
          </a:prstGeom>
          <a:noFill/>
          <a:ln w="9525" cap="flat" cmpd="sng">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p>
            <a:endParaRPr lang="zh-CN" altLang="en-US"/>
          </a:p>
        </p:txBody>
      </p:sp>
      <p:sp>
        <p:nvSpPr>
          <p:cNvPr id="35854" name="Line 7"/>
          <p:cNvSpPr>
            <a:spLocks noChangeShapeType="1"/>
          </p:cNvSpPr>
          <p:nvPr/>
        </p:nvSpPr>
        <p:spPr bwMode="auto">
          <a:xfrm flipV="1">
            <a:off x="3651250" y="5957888"/>
            <a:ext cx="1860550" cy="522287"/>
          </a:xfrm>
          <a:prstGeom prst="line">
            <a:avLst/>
          </a:prstGeom>
          <a:noFill/>
          <a:ln w="9525" cap="flat" cmpd="sng">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nchor="ctr"/>
          <a:lstStyle/>
          <a:p>
            <a:endParaRPr lang="zh-CN" altLang="en-US"/>
          </a:p>
        </p:txBody>
      </p:sp>
      <p:pic>
        <p:nvPicPr>
          <p:cNvPr id="35855"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1775" y="3871913"/>
            <a:ext cx="1273175" cy="836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5856" name="Text Box 9"/>
          <p:cNvSpPr txBox="1">
            <a:spLocks noChangeArrowheads="1"/>
          </p:cNvSpPr>
          <p:nvPr/>
        </p:nvSpPr>
        <p:spPr bwMode="auto">
          <a:xfrm>
            <a:off x="36513" y="1412875"/>
            <a:ext cx="8999537" cy="823913"/>
          </a:xfrm>
          <a:prstGeom prst="rect">
            <a:avLst/>
          </a:prstGeom>
          <a:solidFill>
            <a:schemeClr val="bg1"/>
          </a:solidFill>
          <a:ln>
            <a:noFill/>
          </a:ln>
          <a:effectLst>
            <a:outerShdw dist="53882" dir="13500000" algn="ctr" rotWithShape="0">
              <a:schemeClr val="bg2">
                <a:alpha val="50000"/>
              </a:schemeClr>
            </a:outerShdw>
          </a:effectLst>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marL="177800" indent="-1778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30000"/>
              </a:spcBef>
              <a:spcAft>
                <a:spcPct val="30000"/>
              </a:spcAft>
              <a:buSzPct val="80000"/>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rPr>
              <a:t> </a:t>
            </a:r>
            <a:r>
              <a:rPr lang="zh-CN" altLang="en-US" sz="1600">
                <a:latin typeface="华文楷体" panose="02010600040101010101" pitchFamily="2" charset="-122"/>
                <a:ea typeface="华文楷体" panose="02010600040101010101" pitchFamily="2" charset="-122"/>
              </a:rPr>
              <a:t>  虽然中国的融资租赁需求很旺盛，但国内租赁政策环境</a:t>
            </a:r>
            <a:r>
              <a:rPr lang="en-US" altLang="zh-CN" sz="1600">
                <a:latin typeface="华文楷体" panose="02010600040101010101" pitchFamily="2" charset="-122"/>
                <a:ea typeface="华文楷体" panose="02010600040101010101" pitchFamily="2" charset="-122"/>
              </a:rPr>
              <a:t>——</a:t>
            </a:r>
            <a:r>
              <a:rPr lang="zh-CN" altLang="en-US" sz="1600">
                <a:latin typeface="华文楷体" panose="02010600040101010101" pitchFamily="2" charset="-122"/>
                <a:ea typeface="华文楷体" panose="02010600040101010101" pitchFamily="2" charset="-122"/>
              </a:rPr>
              <a:t>特别是税收政策不完善，严重地制约了国有大型企业租赁、飞机租赁、船舶租赁、出口租赁、经营性租赁、中小型企业租赁等业务的进一步发展。</a:t>
            </a:r>
          </a:p>
        </p:txBody>
      </p:sp>
      <p:sp>
        <p:nvSpPr>
          <p:cNvPr id="35857" name="Rectangle 10"/>
          <p:cNvSpPr>
            <a:spLocks noChangeArrowheads="1"/>
          </p:cNvSpPr>
          <p:nvPr/>
        </p:nvSpPr>
        <p:spPr bwMode="auto">
          <a:xfrm>
            <a:off x="276225" y="2651125"/>
            <a:ext cx="3143250" cy="935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187325" indent="-187325" eaLnBrk="0" hangingPunct="0">
              <a:defRPr>
                <a:solidFill>
                  <a:schemeClr val="tx1"/>
                </a:solidFill>
                <a:latin typeface="Arial" panose="020B0604020202020204" pitchFamily="34" charset="0"/>
                <a:ea typeface="宋体" panose="02010600030101010101" pitchFamily="2" charset="-122"/>
              </a:defRPr>
            </a:lvl1pPr>
            <a:lvl2pPr marL="566738" indent="-200025" eaLnBrk="0" hangingPunct="0">
              <a:defRPr>
                <a:solidFill>
                  <a:schemeClr val="tx1"/>
                </a:solidFill>
                <a:latin typeface="Arial" panose="020B0604020202020204" pitchFamily="34" charset="0"/>
                <a:ea typeface="宋体" panose="02010600030101010101" pitchFamily="2" charset="-122"/>
              </a:defRPr>
            </a:lvl2pPr>
            <a:lvl3pPr marL="800100" indent="-53975"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Font typeface="Wingdings" panose="05000000000000000000" pitchFamily="2" charset="2"/>
              <a:buChar char="§"/>
            </a:pPr>
            <a:r>
              <a:rPr lang="zh-CN" altLang="en-US" sz="1200">
                <a:latin typeface="华文楷体" panose="02010600040101010101" pitchFamily="2" charset="-122"/>
                <a:ea typeface="华文楷体" panose="02010600040101010101" pitchFamily="2" charset="-122"/>
              </a:rPr>
              <a:t>国内法律、监管、会计与税收环境有待改善</a:t>
            </a:r>
          </a:p>
          <a:p>
            <a:pPr lvl="1" eaLnBrk="1" hangingPunct="1">
              <a:lnSpc>
                <a:spcPct val="110000"/>
              </a:lnSpc>
              <a:spcBef>
                <a:spcPct val="10000"/>
              </a:spcBef>
              <a:buSzPct val="75000"/>
              <a:buFont typeface="Wingdings" panose="05000000000000000000" pitchFamily="2" charset="2"/>
              <a:buChar char="Ø"/>
            </a:pPr>
            <a:r>
              <a:rPr lang="zh-CN" altLang="en-US" sz="1200">
                <a:latin typeface="华文楷体" panose="02010600040101010101" pitchFamily="2" charset="-122"/>
                <a:ea typeface="华文楷体" panose="02010600040101010101" pitchFamily="2" charset="-122"/>
              </a:rPr>
              <a:t>监管上</a:t>
            </a:r>
          </a:p>
          <a:p>
            <a:pPr lvl="2" eaLnBrk="1" hangingPunct="1">
              <a:lnSpc>
                <a:spcPct val="110000"/>
              </a:lnSpc>
              <a:spcBef>
                <a:spcPct val="10000"/>
              </a:spcBef>
              <a:buSzPct val="75000"/>
              <a:buFont typeface="Wingdings" panose="05000000000000000000" pitchFamily="2" charset="2"/>
              <a:buNone/>
            </a:pPr>
            <a:r>
              <a:rPr lang="en-US" altLang="zh-CN" sz="1200">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银监会与商务部监管标准不一</a:t>
            </a:r>
          </a:p>
          <a:p>
            <a:pPr lvl="1" eaLnBrk="1" hangingPunct="1">
              <a:lnSpc>
                <a:spcPct val="110000"/>
              </a:lnSpc>
              <a:spcBef>
                <a:spcPct val="10000"/>
              </a:spcBef>
              <a:buSzPct val="75000"/>
              <a:buFont typeface="Wingdings" panose="05000000000000000000" pitchFamily="2" charset="2"/>
              <a:buChar char="Ø"/>
            </a:pPr>
            <a:r>
              <a:rPr lang="zh-CN" altLang="en-US" sz="1200">
                <a:latin typeface="华文楷体" panose="02010600040101010101" pitchFamily="2" charset="-122"/>
                <a:ea typeface="华文楷体" panose="02010600040101010101" pitchFamily="2" charset="-122"/>
              </a:rPr>
              <a:t>法律上</a:t>
            </a:r>
          </a:p>
          <a:p>
            <a:pPr lvl="1" eaLnBrk="1" hangingPunct="1">
              <a:lnSpc>
                <a:spcPct val="110000"/>
              </a:lnSpc>
              <a:spcBef>
                <a:spcPct val="10000"/>
              </a:spcBef>
              <a:buSzPct val="75000"/>
              <a:buFont typeface="Wingdings" panose="05000000000000000000" pitchFamily="2" charset="2"/>
              <a:buChar char="Ø"/>
            </a:pPr>
            <a:r>
              <a:rPr lang="zh-CN" altLang="en-US" sz="1200">
                <a:latin typeface="华文楷体" panose="02010600040101010101" pitchFamily="2" charset="-122"/>
                <a:ea typeface="华文楷体" panose="02010600040101010101" pitchFamily="2" charset="-122"/>
              </a:rPr>
              <a:t>  </a:t>
            </a:r>
            <a:r>
              <a:rPr lang="en-US" altLang="zh-CN" sz="1200">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融资租赁法</a:t>
            </a:r>
            <a:r>
              <a:rPr lang="en-US" altLang="zh-CN" sz="1200">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未出台</a:t>
            </a:r>
          </a:p>
          <a:p>
            <a:pPr lvl="2" eaLnBrk="1" hangingPunct="1">
              <a:lnSpc>
                <a:spcPct val="110000"/>
              </a:lnSpc>
              <a:spcBef>
                <a:spcPct val="10000"/>
              </a:spcBef>
              <a:buSzPct val="75000"/>
              <a:buFont typeface="Wingdings" panose="05000000000000000000" pitchFamily="2" charset="2"/>
              <a:buNone/>
            </a:pPr>
            <a:r>
              <a:rPr lang="en-US" altLang="zh-CN" sz="1200">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司法解释出台对标的物限制</a:t>
            </a:r>
          </a:p>
          <a:p>
            <a:pPr lvl="2" eaLnBrk="1" hangingPunct="1">
              <a:lnSpc>
                <a:spcPct val="110000"/>
              </a:lnSpc>
              <a:spcBef>
                <a:spcPct val="10000"/>
              </a:spcBef>
              <a:buSzPct val="75000"/>
              <a:buFont typeface="Wingdings" panose="05000000000000000000" pitchFamily="2" charset="2"/>
              <a:buNone/>
            </a:pPr>
            <a:r>
              <a:rPr lang="en-US" altLang="zh-CN" sz="1200">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物权法</a:t>
            </a:r>
            <a:r>
              <a:rPr lang="en-US" altLang="zh-CN" sz="1200">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a:t>
            </a:r>
            <a:r>
              <a:rPr lang="en-US" altLang="zh-CN" sz="1200">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担保法</a:t>
            </a:r>
            <a:r>
              <a:rPr lang="en-US" altLang="zh-CN" sz="1200">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a:t>
            </a:r>
            <a:r>
              <a:rPr lang="en-US" altLang="zh-CN" sz="1200">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破产法</a:t>
            </a:r>
            <a:r>
              <a:rPr lang="en-US" altLang="zh-CN" sz="1200">
                <a:latin typeface="华文楷体" panose="02010600040101010101" pitchFamily="2" charset="-122"/>
                <a:ea typeface="华文楷体" panose="02010600040101010101" pitchFamily="2" charset="-122"/>
              </a:rPr>
              <a:t>》</a:t>
            </a:r>
            <a:r>
              <a:rPr lang="zh-CN" altLang="en-US" sz="1200">
                <a:latin typeface="华文楷体" panose="02010600040101010101" pitchFamily="2" charset="-122"/>
                <a:ea typeface="华文楷体" panose="02010600040101010101" pitchFamily="2" charset="-122"/>
              </a:rPr>
              <a:t>不完善</a:t>
            </a:r>
          </a:p>
          <a:p>
            <a:pPr lvl="1" eaLnBrk="1" hangingPunct="1">
              <a:lnSpc>
                <a:spcPct val="110000"/>
              </a:lnSpc>
              <a:spcBef>
                <a:spcPct val="10000"/>
              </a:spcBef>
              <a:buSzPct val="75000"/>
              <a:buFont typeface="Wingdings" panose="05000000000000000000" pitchFamily="2" charset="2"/>
              <a:buChar char="Ø"/>
            </a:pPr>
            <a:r>
              <a:rPr lang="zh-CN" altLang="en-US" sz="1200">
                <a:latin typeface="华文楷体" panose="02010600040101010101" pitchFamily="2" charset="-122"/>
                <a:ea typeface="华文楷体" panose="02010600040101010101" pitchFamily="2" charset="-122"/>
              </a:rPr>
              <a:t>会计上</a:t>
            </a:r>
          </a:p>
          <a:p>
            <a:pPr lvl="2" eaLnBrk="1" hangingPunct="1">
              <a:lnSpc>
                <a:spcPct val="110000"/>
              </a:lnSpc>
              <a:spcBef>
                <a:spcPct val="10000"/>
              </a:spcBef>
              <a:buSzPct val="75000"/>
              <a:buFont typeface="Wingdings" panose="05000000000000000000" pitchFamily="2" charset="2"/>
              <a:buNone/>
            </a:pPr>
            <a:r>
              <a:rPr lang="en-US" altLang="zh-CN" sz="1200">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经营租赁会计准则可能修订</a:t>
            </a:r>
          </a:p>
          <a:p>
            <a:pPr lvl="1" eaLnBrk="1" hangingPunct="1">
              <a:lnSpc>
                <a:spcPct val="110000"/>
              </a:lnSpc>
              <a:spcBef>
                <a:spcPct val="10000"/>
              </a:spcBef>
              <a:buSzPct val="75000"/>
              <a:buFont typeface="Wingdings" panose="05000000000000000000" pitchFamily="2" charset="2"/>
              <a:buChar char="Ø"/>
            </a:pPr>
            <a:r>
              <a:rPr lang="zh-CN" altLang="en-US" sz="1200">
                <a:latin typeface="华文楷体" panose="02010600040101010101" pitchFamily="2" charset="-122"/>
                <a:ea typeface="华文楷体" panose="02010600040101010101" pitchFamily="2" charset="-122"/>
              </a:rPr>
              <a:t>税收上</a:t>
            </a:r>
          </a:p>
          <a:p>
            <a:pPr lvl="1" eaLnBrk="1" hangingPunct="1">
              <a:lnSpc>
                <a:spcPct val="110000"/>
              </a:lnSpc>
              <a:spcBef>
                <a:spcPct val="10000"/>
              </a:spcBef>
              <a:buSzPct val="75000"/>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rPr>
              <a:t>     </a:t>
            </a:r>
            <a:r>
              <a:rPr lang="en-US" altLang="zh-CN" sz="1200">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增值税转型改革带来严峻挑战</a:t>
            </a:r>
          </a:p>
          <a:p>
            <a:pPr lvl="2" eaLnBrk="1" hangingPunct="1">
              <a:lnSpc>
                <a:spcPct val="110000"/>
              </a:lnSpc>
              <a:spcBef>
                <a:spcPct val="10000"/>
              </a:spcBef>
              <a:buSzPct val="75000"/>
              <a:buFont typeface="Wingdings" panose="05000000000000000000" pitchFamily="2" charset="2"/>
              <a:buNone/>
            </a:pPr>
            <a:r>
              <a:rPr lang="en-US" altLang="zh-CN" sz="1200">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进口关税以及出口退税政策不利于融资租赁公司业务发展</a:t>
            </a:r>
          </a:p>
          <a:p>
            <a:pPr lvl="2" eaLnBrk="1" hangingPunct="1">
              <a:lnSpc>
                <a:spcPct val="110000"/>
              </a:lnSpc>
              <a:spcBef>
                <a:spcPct val="10000"/>
              </a:spcBef>
              <a:buSzPct val="75000"/>
              <a:buFont typeface="Wingdings" panose="05000000000000000000" pitchFamily="2" charset="2"/>
              <a:buNone/>
            </a:pPr>
            <a:r>
              <a:rPr lang="en-US" altLang="zh-CN" sz="1200">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跨境租赁时中国避免双重征税协定覆盖窄、优惠低</a:t>
            </a:r>
          </a:p>
        </p:txBody>
      </p:sp>
      <p:sp>
        <p:nvSpPr>
          <p:cNvPr id="35858" name="Rectangle 12"/>
          <p:cNvSpPr>
            <a:spLocks noChangeArrowheads="1"/>
          </p:cNvSpPr>
          <p:nvPr/>
        </p:nvSpPr>
        <p:spPr bwMode="auto">
          <a:xfrm>
            <a:off x="5461000" y="3409950"/>
            <a:ext cx="3359150" cy="766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187325" indent="-187325" eaLnBrk="0" hangingPunct="0">
              <a:defRPr>
                <a:solidFill>
                  <a:schemeClr val="tx1"/>
                </a:solidFill>
                <a:latin typeface="Arial" panose="020B0604020202020204" pitchFamily="34" charset="0"/>
                <a:ea typeface="宋体" panose="02010600030101010101" pitchFamily="2" charset="-122"/>
              </a:defRPr>
            </a:lvl1pPr>
            <a:lvl2pPr marL="577850" indent="-200025"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Font typeface="Wingdings" panose="05000000000000000000" pitchFamily="2" charset="2"/>
              <a:buChar char="§"/>
            </a:pPr>
            <a:r>
              <a:rPr lang="zh-CN" altLang="en-US" sz="1200">
                <a:ea typeface="华文楷体" panose="02010600040101010101" pitchFamily="2" charset="-122"/>
              </a:rPr>
              <a:t>有关部门正在推动一系列的政策改革</a:t>
            </a:r>
          </a:p>
          <a:p>
            <a:pPr lvl="1" eaLnBrk="1" hangingPunct="1">
              <a:lnSpc>
                <a:spcPct val="110000"/>
              </a:lnSpc>
              <a:spcBef>
                <a:spcPct val="10000"/>
              </a:spcBef>
              <a:buSzPct val="75000"/>
              <a:buFont typeface="Wingdings" panose="05000000000000000000" pitchFamily="2" charset="2"/>
              <a:buChar char="Ø"/>
            </a:pPr>
            <a:r>
              <a:rPr lang="zh-CN" altLang="en-US" sz="1200">
                <a:ea typeface="华文楷体" panose="02010600040101010101" pitchFamily="2" charset="-122"/>
              </a:rPr>
              <a:t>银监会、外管局</a:t>
            </a:r>
          </a:p>
          <a:p>
            <a:pPr lvl="1" eaLnBrk="1" hangingPunct="1">
              <a:lnSpc>
                <a:spcPct val="110000"/>
              </a:lnSpc>
              <a:spcBef>
                <a:spcPct val="10000"/>
              </a:spcBef>
              <a:buSzPct val="75000"/>
              <a:buFont typeface="Wingdings" panose="05000000000000000000" pitchFamily="2" charset="2"/>
              <a:buChar char="Ø"/>
            </a:pPr>
            <a:r>
              <a:rPr lang="zh-CN" altLang="en-US" sz="1200">
                <a:ea typeface="华文楷体" panose="02010600040101010101" pitchFamily="2" charset="-122"/>
              </a:rPr>
              <a:t>财政部、税务总局、海关总署</a:t>
            </a:r>
          </a:p>
          <a:p>
            <a:pPr lvl="1" eaLnBrk="1" hangingPunct="1">
              <a:lnSpc>
                <a:spcPct val="110000"/>
              </a:lnSpc>
              <a:spcBef>
                <a:spcPct val="10000"/>
              </a:spcBef>
              <a:buSzPct val="75000"/>
              <a:buFont typeface="Wingdings" panose="05000000000000000000" pitchFamily="2" charset="2"/>
              <a:buChar char="Ø"/>
            </a:pPr>
            <a:r>
              <a:rPr lang="zh-CN" altLang="en-US" sz="1200">
                <a:ea typeface="华文楷体" panose="02010600040101010101" pitchFamily="2" charset="-122"/>
              </a:rPr>
              <a:t>发改委、交通运输部</a:t>
            </a:r>
          </a:p>
        </p:txBody>
      </p:sp>
      <p:sp>
        <p:nvSpPr>
          <p:cNvPr id="35859" name="Rectangle 13"/>
          <p:cNvSpPr>
            <a:spLocks noChangeArrowheads="1"/>
          </p:cNvSpPr>
          <p:nvPr/>
        </p:nvSpPr>
        <p:spPr bwMode="auto">
          <a:xfrm>
            <a:off x="5461000" y="4795838"/>
            <a:ext cx="3216275" cy="1268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18000" rIns="36000" bIns="18000"/>
          <a:lstStyle>
            <a:lvl1pPr marL="187325" indent="-187325" eaLnBrk="0" hangingPunct="0">
              <a:defRPr>
                <a:solidFill>
                  <a:schemeClr val="tx1"/>
                </a:solidFill>
                <a:latin typeface="Arial" panose="020B0604020202020204" pitchFamily="34" charset="0"/>
                <a:ea typeface="宋体" panose="02010600030101010101" pitchFamily="2" charset="-122"/>
              </a:defRPr>
            </a:lvl1pPr>
            <a:lvl2pPr marL="577850" indent="-200025"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10000"/>
              </a:spcBef>
              <a:buFont typeface="Wingdings" panose="05000000000000000000" pitchFamily="2" charset="2"/>
              <a:buChar char="§"/>
            </a:pPr>
            <a:r>
              <a:rPr lang="zh-CN" altLang="en-US" sz="1200">
                <a:ea typeface="华文楷体" panose="02010600040101010101" pitchFamily="2" charset="-122"/>
              </a:rPr>
              <a:t>选择商业环境好的地点设立</a:t>
            </a:r>
          </a:p>
          <a:p>
            <a:pPr lvl="1" eaLnBrk="1" hangingPunct="1">
              <a:lnSpc>
                <a:spcPct val="110000"/>
              </a:lnSpc>
              <a:spcBef>
                <a:spcPct val="10000"/>
              </a:spcBef>
              <a:buSzPct val="75000"/>
              <a:buFont typeface="Wingdings" panose="05000000000000000000" pitchFamily="2" charset="2"/>
              <a:buChar char="Ø"/>
            </a:pPr>
            <a:r>
              <a:rPr lang="zh-CN" altLang="en-US" sz="1200">
                <a:ea typeface="华文楷体" panose="02010600040101010101" pitchFamily="2" charset="-122"/>
              </a:rPr>
              <a:t>机船租赁、出口租赁等业务的通行做法，如中银租赁等</a:t>
            </a:r>
          </a:p>
          <a:p>
            <a:pPr lvl="1" eaLnBrk="1" hangingPunct="1">
              <a:lnSpc>
                <a:spcPct val="110000"/>
              </a:lnSpc>
              <a:spcBef>
                <a:spcPct val="10000"/>
              </a:spcBef>
              <a:buSzPct val="75000"/>
              <a:buFont typeface="Wingdings" panose="05000000000000000000" pitchFamily="2" charset="2"/>
              <a:buChar char="Ø"/>
            </a:pPr>
            <a:r>
              <a:rPr lang="zh-CN" altLang="en-US" sz="1200">
                <a:ea typeface="华文楷体" panose="02010600040101010101" pitchFamily="2" charset="-122"/>
              </a:rPr>
              <a:t>结合境内租赁公司总部与境外项目公司的综合化优势</a:t>
            </a:r>
          </a:p>
        </p:txBody>
      </p:sp>
      <p:sp>
        <p:nvSpPr>
          <p:cNvPr id="35860" name="Rectangle 15"/>
          <p:cNvSpPr>
            <a:spLocks noChangeArrowheads="1"/>
          </p:cNvSpPr>
          <p:nvPr/>
        </p:nvSpPr>
        <p:spPr bwMode="auto">
          <a:xfrm>
            <a:off x="5448300" y="4406900"/>
            <a:ext cx="3444875" cy="296863"/>
          </a:xfrm>
          <a:prstGeom prst="rect">
            <a:avLst/>
          </a:prstGeom>
          <a:solidFill>
            <a:srgbClr val="0000FF"/>
          </a:solidFill>
          <a:ln w="9525" cap="flat" cmpd="sng">
            <a:solidFill>
              <a:srgbClr val="FFFFFF"/>
            </a:solidFill>
            <a:miter lim="800000"/>
            <a:headEnd/>
            <a:tailEnd/>
          </a:ln>
          <a:effectLst>
            <a:outerShdw dist="35921" dir="2700000" algn="ctr" rotWithShape="0">
              <a:schemeClr val="bg2"/>
            </a:outerShdw>
          </a:effectLst>
        </p:spPr>
        <p:txBody>
          <a:bodyPr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10000"/>
              </a:spcBef>
            </a:pPr>
            <a:r>
              <a:rPr lang="zh-CN" altLang="en-US" sz="1200">
                <a:solidFill>
                  <a:schemeClr val="bg1"/>
                </a:solidFill>
                <a:latin typeface="华文楷体" panose="02010600040101010101" pitchFamily="2" charset="-122"/>
                <a:ea typeface="华文楷体" panose="02010600040101010101" pitchFamily="2" charset="-122"/>
              </a:rPr>
              <a:t>解决思路二：在境外设立特殊目的（</a:t>
            </a:r>
            <a:r>
              <a:rPr lang="en-US" altLang="zh-CN" sz="1200">
                <a:solidFill>
                  <a:schemeClr val="bg1"/>
                </a:solidFill>
                <a:latin typeface="华文楷体" panose="02010600040101010101" pitchFamily="2" charset="-122"/>
                <a:ea typeface="华文楷体" panose="02010600040101010101" pitchFamily="2" charset="-122"/>
              </a:rPr>
              <a:t>SPV)</a:t>
            </a:r>
            <a:r>
              <a:rPr lang="zh-CN" altLang="en-US" sz="1200">
                <a:solidFill>
                  <a:schemeClr val="bg1"/>
                </a:solidFill>
                <a:latin typeface="华文楷体" panose="02010600040101010101" pitchFamily="2" charset="-122"/>
                <a:ea typeface="华文楷体" panose="02010600040101010101" pitchFamily="2" charset="-122"/>
              </a:rPr>
              <a:t>公司</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686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sp>
        <p:nvSpPr>
          <p:cNvPr id="36868" name="矩形 8"/>
          <p:cNvSpPr>
            <a:spLocks noChangeArrowheads="1"/>
          </p:cNvSpPr>
          <p:nvPr/>
        </p:nvSpPr>
        <p:spPr bwMode="auto">
          <a:xfrm>
            <a:off x="395288" y="1588"/>
            <a:ext cx="22336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solidFill>
                <a:srgbClr val="F8F8F8"/>
              </a:solidFill>
              <a:effectLst>
                <a:outerShdw blurRad="38100" dist="38100" dir="2700000" algn="tl">
                  <a:srgbClr val="C0C0C0"/>
                </a:outerShdw>
              </a:effectLst>
              <a:latin typeface="宋体" panose="02010600030101010101" pitchFamily="2" charset="-122"/>
              <a:ea typeface="黑体" panose="02010609060101010101" pitchFamily="49" charset="-122"/>
            </a:endParaRPr>
          </a:p>
        </p:txBody>
      </p:sp>
      <p:sp>
        <p:nvSpPr>
          <p:cNvPr id="36869" name="object 22"/>
          <p:cNvSpPr txBox="1">
            <a:spLocks noChangeArrowheads="1"/>
          </p:cNvSpPr>
          <p:nvPr/>
        </p:nvSpPr>
        <p:spPr bwMode="auto">
          <a:xfrm>
            <a:off x="8101013" y="6505575"/>
            <a:ext cx="431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54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1000"/>
              </a:lnSpc>
            </a:pPr>
            <a:endParaRPr lang="zh-CN" altLang="en-US" sz="1000">
              <a:latin typeface="Calibri" panose="020F0502020204030204" pitchFamily="34" charset="0"/>
            </a:endParaRPr>
          </a:p>
        </p:txBody>
      </p:sp>
      <p:pic>
        <p:nvPicPr>
          <p:cNvPr id="3687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1" name="Text Box 7"/>
          <p:cNvSpPr txBox="1">
            <a:spLocks noChangeArrowheads="1"/>
          </p:cNvSpPr>
          <p:nvPr/>
        </p:nvSpPr>
        <p:spPr bwMode="auto">
          <a:xfrm>
            <a:off x="269875" y="117475"/>
            <a:ext cx="29337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a:solidFill>
                  <a:schemeClr val="bg1"/>
                </a:solidFill>
                <a:ea typeface="华文楷体" panose="02010600040101010101" pitchFamily="2" charset="-122"/>
              </a:rPr>
              <a:t>目录</a:t>
            </a:r>
          </a:p>
        </p:txBody>
      </p:sp>
      <p:sp>
        <p:nvSpPr>
          <p:cNvPr id="36872" name="Text Box 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33</a:t>
            </a:r>
          </a:p>
        </p:txBody>
      </p:sp>
      <p:sp>
        <p:nvSpPr>
          <p:cNvPr id="36873"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6874" name="Text Box 10"/>
          <p:cNvSpPr txBox="1">
            <a:spLocks noChangeArrowheads="1"/>
          </p:cNvSpPr>
          <p:nvPr/>
        </p:nvSpPr>
        <p:spPr bwMode="auto">
          <a:xfrm>
            <a:off x="223838" y="1176338"/>
            <a:ext cx="8669337"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ea typeface="华文楷体" panose="02010600040101010101" pitchFamily="2" charset="-122"/>
              </a:rPr>
              <a:t>1、融资租赁在金融市场中的地位                                                                              2 </a:t>
            </a:r>
            <a:r>
              <a:rPr lang="zh-CN" altLang="en-US" b="1">
                <a:solidFill>
                  <a:schemeClr val="hlink"/>
                </a:solidFill>
                <a:ea typeface="华文楷体" panose="02010600040101010101" pitchFamily="2" charset="-122"/>
              </a:rPr>
              <a:t>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2、租赁市场的内涵与外延                                                                                         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3、融资租赁行业面临的机遇和挑战                                                                         29                                               </a:t>
            </a:r>
          </a:p>
          <a:p>
            <a:pPr eaLnBrk="1" hangingPunct="1"/>
            <a:endParaRPr lang="zh-CN" altLang="en-US">
              <a:ea typeface="华文楷体" panose="02010600040101010101" pitchFamily="2" charset="-122"/>
            </a:endParaRPr>
          </a:p>
          <a:p>
            <a:pPr eaLnBrk="1" hangingPunct="1"/>
            <a:r>
              <a:rPr lang="zh-CN" altLang="en-US" b="1">
                <a:solidFill>
                  <a:schemeClr val="hlink"/>
                </a:solidFill>
                <a:ea typeface="华文楷体" panose="02010600040101010101" pitchFamily="2" charset="-122"/>
              </a:rPr>
              <a:t>4、金融创新的动因及金融产品创新规律                                                                  34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5、融资租赁创新业务模式                                                                                        37</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sym typeface="Arial" panose="020B0604020202020204" pitchFamily="34" charset="0"/>
              </a:rPr>
              <a:t>6、融资租赁业务成功案例分析                                                                                45          </a:t>
            </a:r>
          </a:p>
          <a:p>
            <a:pPr eaLnBrk="1" hangingPunct="1"/>
            <a:endParaRPr lang="zh-CN" altLang="en-US">
              <a:ea typeface="华文楷体" panose="02010600040101010101" pitchFamily="2" charset="-122"/>
              <a:sym typeface="Arial" panose="020B0604020202020204" pitchFamily="34" charset="0"/>
            </a:endParaRPr>
          </a:p>
          <a:p>
            <a:pPr eaLnBrk="1" hangingPunct="1"/>
            <a:r>
              <a:rPr lang="zh-CN" altLang="en-US">
                <a:ea typeface="华文楷体" panose="02010600040101010101" pitchFamily="2" charset="-122"/>
                <a:sym typeface="Arial" panose="020B0604020202020204" pitchFamily="34" charset="0"/>
              </a:rPr>
              <a:t>7、资本港主要业务及管理团队简介                                                                         57</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789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3789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34</a:t>
            </a:r>
          </a:p>
        </p:txBody>
      </p:sp>
      <p:sp>
        <p:nvSpPr>
          <p:cNvPr id="3789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7895"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金融创新的动因及金融产品创新规律</a:t>
            </a:r>
          </a:p>
        </p:txBody>
      </p:sp>
      <p:sp>
        <p:nvSpPr>
          <p:cNvPr id="3789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金融创新的动因</a:t>
            </a:r>
            <a:endParaRPr lang="zh-CN" altLang="en-US"/>
          </a:p>
        </p:txBody>
      </p:sp>
      <p:sp>
        <p:nvSpPr>
          <p:cNvPr id="37897" name="Text Box 9"/>
          <p:cNvSpPr txBox="1">
            <a:spLocks noChangeArrowheads="1"/>
          </p:cNvSpPr>
          <p:nvPr/>
        </p:nvSpPr>
        <p:spPr bwMode="auto">
          <a:xfrm>
            <a:off x="36513" y="1339850"/>
            <a:ext cx="9072562" cy="521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rgbClr val="CC3300"/>
                </a:solidFill>
                <a:latin typeface="华文楷体" panose="02010600040101010101" pitchFamily="2" charset="-122"/>
                <a:ea typeface="华文楷体" panose="02010600040101010101" pitchFamily="2" charset="-122"/>
              </a:rPr>
              <a:t>1、创新</a:t>
            </a:r>
            <a:r>
              <a:rPr lang="zh-CN" altLang="en-US" sz="1600">
                <a:solidFill>
                  <a:srgbClr val="3333CC"/>
                </a:solidFill>
                <a:latin typeface="华文楷体" panose="02010600040101010101" pitchFamily="2" charset="-122"/>
                <a:ea typeface="华文楷体" panose="02010600040101010101" pitchFamily="2" charset="-122"/>
              </a:rPr>
              <a:t>就是指创造出新的不同于以前的东西</a:t>
            </a:r>
            <a:r>
              <a:rPr lang="zh-CN" altLang="en-US" sz="1600">
                <a:latin typeface="华文楷体" panose="02010600040101010101" pitchFamily="2" charset="-122"/>
                <a:ea typeface="华文楷体" panose="02010600040101010101" pitchFamily="2" charset="-122"/>
              </a:rPr>
              <a:t>。最早由熊彼特在1912年提出，后被理论界不断完善和发展，并广泛地应用于实践。</a:t>
            </a:r>
            <a:r>
              <a:rPr lang="zh-CN" altLang="en-US" sz="1600">
                <a:solidFill>
                  <a:srgbClr val="FF3300"/>
                </a:solidFill>
                <a:latin typeface="华文楷体" panose="02010600040101010101" pitchFamily="2" charset="-122"/>
                <a:ea typeface="华文楷体" panose="02010600040101010101" pitchFamily="2" charset="-122"/>
              </a:rPr>
              <a:t>创新是一个社会发展的灵魂。</a:t>
            </a:r>
          </a:p>
          <a:p>
            <a:endParaRPr lang="zh-CN" altLang="en-US" sz="1600">
              <a:latin typeface="华文楷体" panose="02010600040101010101" pitchFamily="2" charset="-122"/>
              <a:ea typeface="华文楷体" panose="02010600040101010101" pitchFamily="2" charset="-122"/>
            </a:endParaRPr>
          </a:p>
          <a:p>
            <a:r>
              <a:rPr lang="zh-CN" altLang="en-US" sz="1600">
                <a:solidFill>
                  <a:srgbClr val="CC3300"/>
                </a:solidFill>
                <a:latin typeface="华文楷体" panose="02010600040101010101" pitchFamily="2" charset="-122"/>
                <a:ea typeface="华文楷体" panose="02010600040101010101" pitchFamily="2" charset="-122"/>
              </a:rPr>
              <a:t>2、金融创新的含义：</a:t>
            </a:r>
            <a:r>
              <a:rPr lang="zh-CN" altLang="en-US" sz="1600">
                <a:latin typeface="华文楷体" panose="02010600040101010101" pitchFamily="2" charset="-122"/>
                <a:ea typeface="华文楷体" panose="02010600040101010101" pitchFamily="2" charset="-122"/>
              </a:rPr>
              <a:t>有狭义和广义之分。</a:t>
            </a:r>
            <a:r>
              <a:rPr lang="zh-CN" altLang="en-US" sz="1600">
                <a:solidFill>
                  <a:srgbClr val="3333CC"/>
                </a:solidFill>
                <a:latin typeface="华文楷体" panose="02010600040101010101" pitchFamily="2" charset="-122"/>
                <a:ea typeface="华文楷体" panose="02010600040101010101" pitchFamily="2" charset="-122"/>
              </a:rPr>
              <a:t>狭义的金融创新专指第二次世界大战后西方国家放松金融管制后，金融领域出现的一些要素重组和创造性变革产生的金融现象</a:t>
            </a:r>
            <a:r>
              <a:rPr lang="zh-CN" altLang="en-US" sz="1600">
                <a:latin typeface="华文楷体" panose="02010600040101010101" pitchFamily="2" charset="-122"/>
                <a:ea typeface="华文楷体" panose="02010600040101010101" pitchFamily="2" charset="-122"/>
              </a:rPr>
              <a:t>。</a:t>
            </a:r>
            <a:r>
              <a:rPr lang="zh-CN" altLang="en-US" sz="1600">
                <a:solidFill>
                  <a:srgbClr val="3333CC"/>
                </a:solidFill>
                <a:latin typeface="华文楷体" panose="02010600040101010101" pitchFamily="2" charset="-122"/>
                <a:ea typeface="华文楷体" panose="02010600040101010101" pitchFamily="2" charset="-122"/>
              </a:rPr>
              <a:t>广义的金融创新则指金融发展历史上的任何变革，</a:t>
            </a:r>
            <a:r>
              <a:rPr lang="zh-CN" altLang="en-US" sz="1600">
                <a:latin typeface="华文楷体" panose="02010600040101010101" pitchFamily="2" charset="-122"/>
                <a:ea typeface="华文楷体" panose="02010600040101010101" pitchFamily="2" charset="-122"/>
              </a:rPr>
              <a:t>比如货币的出现、银行的建立、信用制度的发展，一直到现在国际经济一体化、全球一体化，从这个意义上讲，</a:t>
            </a:r>
            <a:r>
              <a:rPr lang="zh-CN" altLang="en-US" sz="1600">
                <a:solidFill>
                  <a:srgbClr val="FF3300"/>
                </a:solidFill>
                <a:latin typeface="华文楷体" panose="02010600040101010101" pitchFamily="2" charset="-122"/>
                <a:ea typeface="华文楷体" panose="02010600040101010101" pitchFamily="2" charset="-122"/>
              </a:rPr>
              <a:t>金融发展的历史就是金融创新的历史。</a:t>
            </a:r>
          </a:p>
          <a:p>
            <a:endParaRPr lang="zh-CN" altLang="en-US" sz="1600">
              <a:solidFill>
                <a:srgbClr val="FF3300"/>
              </a:solidFill>
              <a:latin typeface="华文楷体" panose="02010600040101010101" pitchFamily="2" charset="-122"/>
              <a:ea typeface="华文楷体" panose="02010600040101010101" pitchFamily="2" charset="-122"/>
            </a:endParaRPr>
          </a:p>
          <a:p>
            <a:r>
              <a:rPr lang="zh-CN" altLang="en-US" sz="1600">
                <a:solidFill>
                  <a:srgbClr val="CC3300"/>
                </a:solidFill>
                <a:latin typeface="华文楷体" panose="02010600040101010101" pitchFamily="2" charset="-122"/>
                <a:ea typeface="华文楷体" panose="02010600040101010101" pitchFamily="2" charset="-122"/>
              </a:rPr>
              <a:t>3、金融创新分为两个部分：</a:t>
            </a:r>
            <a:r>
              <a:rPr lang="zh-CN" altLang="en-US" sz="1600">
                <a:latin typeface="华文楷体" panose="02010600040101010101" pitchFamily="2" charset="-122"/>
                <a:ea typeface="华文楷体" panose="02010600040101010101" pitchFamily="2" charset="-122"/>
              </a:rPr>
              <a:t>一个是金融产品的创新，一个是金融市场、制度等因素的创新，但是</a:t>
            </a:r>
            <a:r>
              <a:rPr lang="zh-CN" altLang="en-US" sz="1600" u="sng">
                <a:latin typeface="华文楷体" panose="02010600040101010101" pitchFamily="2" charset="-122"/>
                <a:ea typeface="华文楷体" panose="02010600040101010101" pitchFamily="2" charset="-122"/>
              </a:rPr>
              <a:t>归根结底，金融创新的结果是出现金融产品</a:t>
            </a:r>
            <a:r>
              <a:rPr lang="zh-CN" altLang="en-US" sz="1600">
                <a:latin typeface="华文楷体" panose="02010600040101010101" pitchFamily="2" charset="-122"/>
                <a:ea typeface="华文楷体" panose="02010600040101010101" pitchFamily="2" charset="-122"/>
              </a:rPr>
              <a:t>，因为市场和制度的创新也需要通过金融产品才能体现出来。</a:t>
            </a:r>
          </a:p>
          <a:p>
            <a:endParaRPr lang="zh-CN" altLang="en-US" sz="1600">
              <a:solidFill>
                <a:srgbClr val="CC3300"/>
              </a:solidFill>
              <a:latin typeface="华文楷体" panose="02010600040101010101" pitchFamily="2" charset="-122"/>
              <a:ea typeface="华文楷体" panose="02010600040101010101" pitchFamily="2" charset="-122"/>
            </a:endParaRPr>
          </a:p>
          <a:p>
            <a:r>
              <a:rPr lang="zh-CN" altLang="en-US" sz="1600">
                <a:solidFill>
                  <a:srgbClr val="CC3300"/>
                </a:solidFill>
                <a:latin typeface="华文楷体" panose="02010600040101010101" pitchFamily="2" charset="-122"/>
                <a:ea typeface="华文楷体" panose="02010600040101010101" pitchFamily="2" charset="-122"/>
              </a:rPr>
              <a:t>4、金融产品发展的动因：</a:t>
            </a:r>
            <a:r>
              <a:rPr lang="zh-CN" altLang="en-US" sz="1600">
                <a:latin typeface="华文楷体" panose="02010600040101010101" pitchFamily="2" charset="-122"/>
                <a:ea typeface="华文楷体" panose="02010600040101010101" pitchFamily="2" charset="-122"/>
              </a:rPr>
              <a:t>是为了找到不同背景下“收益性、流动性和风险性”的更优组合，具体表现为：</a:t>
            </a:r>
          </a:p>
          <a:p>
            <a:r>
              <a:rPr lang="zh-CN" altLang="en-US" sz="1600">
                <a:latin typeface="华文楷体" panose="02010600040101010101" pitchFamily="2" charset="-122"/>
                <a:ea typeface="华文楷体" panose="02010600040101010101" pitchFamily="2" charset="-122"/>
              </a:rPr>
              <a:t>1）</a:t>
            </a:r>
            <a:r>
              <a:rPr lang="zh-CN" altLang="en-US" sz="1600">
                <a:solidFill>
                  <a:srgbClr val="3333CC"/>
                </a:solidFill>
                <a:latin typeface="华文楷体" panose="02010600040101010101" pitchFamily="2" charset="-122"/>
                <a:ea typeface="华文楷体" panose="02010600040101010101" pitchFamily="2" charset="-122"/>
              </a:rPr>
              <a:t>为了规避金融管制产生的创新</a:t>
            </a:r>
            <a:r>
              <a:rPr lang="zh-CN" altLang="en-US" sz="1600">
                <a:latin typeface="华文楷体" panose="02010600040101010101" pitchFamily="2" charset="-122"/>
                <a:ea typeface="华文楷体" panose="02010600040101010101" pitchFamily="2" charset="-122"/>
              </a:rPr>
              <a:t>。管制与创新具有某种相互依存、相互促进的关系，是一个</a:t>
            </a:r>
            <a:r>
              <a:rPr lang="zh-CN" altLang="en-US" sz="1600">
                <a:solidFill>
                  <a:srgbClr val="3333CC"/>
                </a:solidFill>
                <a:latin typeface="华文楷体" panose="02010600040101010101" pitchFamily="2" charset="-122"/>
                <a:ea typeface="华文楷体" panose="02010600040101010101" pitchFamily="2" charset="-122"/>
              </a:rPr>
              <a:t>“管制-创新-再管制-再创新”</a:t>
            </a:r>
            <a:r>
              <a:rPr lang="zh-CN" altLang="en-US" sz="1600">
                <a:latin typeface="华文楷体" panose="02010600040101010101" pitchFamily="2" charset="-122"/>
                <a:ea typeface="华文楷体" panose="02010600040101010101" pitchFamily="2" charset="-122"/>
              </a:rPr>
              <a:t>的循环发展过程。</a:t>
            </a:r>
          </a:p>
          <a:p>
            <a:r>
              <a:rPr lang="zh-CN" altLang="en-US" sz="1600">
                <a:latin typeface="华文楷体" panose="02010600040101010101" pitchFamily="2" charset="-122"/>
                <a:ea typeface="华文楷体" panose="02010600040101010101" pitchFamily="2" charset="-122"/>
              </a:rPr>
              <a:t>2）为了实现</a:t>
            </a:r>
            <a:r>
              <a:rPr lang="zh-CN" altLang="en-US" sz="1600">
                <a:solidFill>
                  <a:srgbClr val="3333CC"/>
                </a:solidFill>
                <a:latin typeface="华文楷体" panose="02010600040101010101" pitchFamily="2" charset="-122"/>
                <a:ea typeface="华文楷体" panose="02010600040101010101" pitchFamily="2" charset="-122"/>
              </a:rPr>
              <a:t>金融企业目标</a:t>
            </a:r>
            <a:r>
              <a:rPr lang="zh-CN" altLang="en-US" sz="1600">
                <a:latin typeface="华文楷体" panose="02010600040101010101" pitchFamily="2" charset="-122"/>
                <a:ea typeface="华文楷体" panose="02010600040101010101" pitchFamily="2" charset="-122"/>
              </a:rPr>
              <a:t>产生的创新。金融企业也要也要实现利润最大化。</a:t>
            </a:r>
          </a:p>
          <a:p>
            <a:r>
              <a:rPr lang="zh-CN" altLang="en-US" sz="1600">
                <a:latin typeface="华文楷体" panose="02010600040101010101" pitchFamily="2" charset="-122"/>
                <a:ea typeface="华文楷体" panose="02010600040101010101" pitchFamily="2" charset="-122"/>
              </a:rPr>
              <a:t>3）为</a:t>
            </a:r>
            <a:r>
              <a:rPr lang="zh-CN" altLang="en-US" sz="1600">
                <a:solidFill>
                  <a:srgbClr val="3333CC"/>
                </a:solidFill>
                <a:latin typeface="华文楷体" panose="02010600040101010101" pitchFamily="2" charset="-122"/>
                <a:ea typeface="华文楷体" panose="02010600040101010101" pitchFamily="2" charset="-122"/>
              </a:rPr>
              <a:t>规避金融风险</a:t>
            </a:r>
            <a:r>
              <a:rPr lang="zh-CN" altLang="en-US" sz="1600">
                <a:latin typeface="华文楷体" panose="02010600040101010101" pitchFamily="2" charset="-122"/>
                <a:ea typeface="华文楷体" panose="02010600040101010101" pitchFamily="2" charset="-122"/>
              </a:rPr>
              <a:t>产生的创新。</a:t>
            </a:r>
          </a:p>
          <a:p>
            <a:r>
              <a:rPr lang="zh-CN" altLang="en-US" sz="1600">
                <a:latin typeface="华文楷体" panose="02010600040101010101" pitchFamily="2" charset="-122"/>
                <a:ea typeface="华文楷体" panose="02010600040101010101" pitchFamily="2" charset="-122"/>
              </a:rPr>
              <a:t>4）</a:t>
            </a:r>
            <a:r>
              <a:rPr lang="zh-CN" altLang="en-US" sz="1600">
                <a:solidFill>
                  <a:srgbClr val="3333CC"/>
                </a:solidFill>
                <a:latin typeface="华文楷体" panose="02010600040101010101" pitchFamily="2" charset="-122"/>
                <a:ea typeface="华文楷体" panose="02010600040101010101" pitchFamily="2" charset="-122"/>
              </a:rPr>
              <a:t>市场需求</a:t>
            </a:r>
            <a:r>
              <a:rPr lang="zh-CN" altLang="en-US" sz="1600">
                <a:latin typeface="华文楷体" panose="02010600040101010101" pitchFamily="2" charset="-122"/>
                <a:ea typeface="华文楷体" panose="02010600040101010101" pitchFamily="2" charset="-122"/>
              </a:rPr>
              <a:t>推动的金融创新。满足不同的客户需求。</a:t>
            </a:r>
          </a:p>
          <a:p>
            <a:r>
              <a:rPr lang="zh-CN" altLang="en-US" sz="1600">
                <a:latin typeface="华文楷体" panose="02010600040101010101" pitchFamily="2" charset="-122"/>
                <a:ea typeface="华文楷体" panose="02010600040101010101" pitchFamily="2" charset="-122"/>
              </a:rPr>
              <a:t>5）</a:t>
            </a:r>
            <a:r>
              <a:rPr lang="zh-CN" altLang="en-US" sz="1600">
                <a:solidFill>
                  <a:srgbClr val="3333CC"/>
                </a:solidFill>
                <a:latin typeface="华文楷体" panose="02010600040101010101" pitchFamily="2" charset="-122"/>
                <a:ea typeface="华文楷体" panose="02010600040101010101" pitchFamily="2" charset="-122"/>
              </a:rPr>
              <a:t>科技进步</a:t>
            </a:r>
            <a:r>
              <a:rPr lang="zh-CN" altLang="en-US" sz="1600">
                <a:latin typeface="华文楷体" panose="02010600040101010101" pitchFamily="2" charset="-122"/>
                <a:ea typeface="华文楷体" panose="02010600040101010101" pitchFamily="2" charset="-122"/>
              </a:rPr>
              <a:t>推动的金融创新。电子计算机的普及发展、电子清算系统等。</a:t>
            </a:r>
          </a:p>
          <a:p>
            <a:r>
              <a:rPr lang="zh-CN" altLang="en-US" sz="1600">
                <a:latin typeface="华文楷体" panose="02010600040101010101" pitchFamily="2" charset="-122"/>
                <a:ea typeface="华文楷体" panose="02010600040101010101" pitchFamily="2" charset="-122"/>
              </a:rPr>
              <a:t>6）</a:t>
            </a:r>
            <a:r>
              <a:rPr lang="zh-CN" altLang="en-US" sz="1600">
                <a:solidFill>
                  <a:srgbClr val="3333CC"/>
                </a:solidFill>
                <a:latin typeface="华文楷体" panose="02010600040101010101" pitchFamily="2" charset="-122"/>
                <a:ea typeface="华文楷体" panose="02010600040101010101" pitchFamily="2" charset="-122"/>
              </a:rPr>
              <a:t>基于竞争</a:t>
            </a:r>
            <a:r>
              <a:rPr lang="zh-CN" altLang="en-US" sz="1600">
                <a:latin typeface="华文楷体" panose="02010600040101010101" pitchFamily="2" charset="-122"/>
                <a:ea typeface="华文楷体" panose="02010600040101010101" pitchFamily="2" charset="-122"/>
              </a:rPr>
              <a:t>的金融创新。</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891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3891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35</a:t>
            </a:r>
          </a:p>
        </p:txBody>
      </p:sp>
      <p:sp>
        <p:nvSpPr>
          <p:cNvPr id="3891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8919"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金融创新的动因及金融产品创新规律</a:t>
            </a:r>
          </a:p>
        </p:txBody>
      </p:sp>
      <p:sp>
        <p:nvSpPr>
          <p:cNvPr id="3892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金融创新“三要素”及金融产品创新方法</a:t>
            </a:r>
          </a:p>
        </p:txBody>
      </p:sp>
      <p:sp>
        <p:nvSpPr>
          <p:cNvPr id="38921" name="Text Box 9"/>
          <p:cNvSpPr txBox="1">
            <a:spLocks noChangeArrowheads="1"/>
          </p:cNvSpPr>
          <p:nvPr/>
        </p:nvSpPr>
        <p:spPr bwMode="auto">
          <a:xfrm>
            <a:off x="254000" y="1517650"/>
            <a:ext cx="878205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rgbClr val="FF3300"/>
                </a:solidFill>
                <a:latin typeface="华文楷体" panose="02010600040101010101" pitchFamily="2" charset="-122"/>
                <a:ea typeface="华文楷体" panose="02010600040101010101" pitchFamily="2" charset="-122"/>
              </a:rPr>
              <a:t>1、金融创新三要素</a:t>
            </a:r>
          </a:p>
          <a:p>
            <a:r>
              <a:rPr lang="zh-CN" altLang="en-US" sz="1600" b="1">
                <a:latin typeface="华文楷体" panose="02010600040101010101" pitchFamily="2" charset="-122"/>
                <a:ea typeface="华文楷体" panose="02010600040101010101" pitchFamily="2" charset="-122"/>
              </a:rPr>
              <a:t>现代金融创新与发展依据的基本原理是什么呢？尽管现代金融还有许多其他要素，但有三个根本的重要基础：</a:t>
            </a:r>
          </a:p>
          <a:p>
            <a:r>
              <a:rPr lang="zh-CN" altLang="en-US" sz="1600" b="1">
                <a:solidFill>
                  <a:srgbClr val="3333CC"/>
                </a:solidFill>
                <a:latin typeface="华文楷体" panose="02010600040101010101" pitchFamily="2" charset="-122"/>
                <a:ea typeface="华文楷体" panose="02010600040101010101" pitchFamily="2" charset="-122"/>
              </a:rPr>
              <a:t>1）一是价值的跨时期转移：</a:t>
            </a:r>
            <a:r>
              <a:rPr lang="zh-CN" altLang="en-US" sz="1600" b="1">
                <a:latin typeface="华文楷体" panose="02010600040101010101" pitchFamily="2" charset="-122"/>
                <a:ea typeface="华文楷体" panose="02010600040101010101" pitchFamily="2" charset="-122"/>
              </a:rPr>
              <a:t>时间就是金钱。终值与现值的转换公式：</a:t>
            </a:r>
          </a:p>
          <a:p>
            <a:endParaRPr lang="zh-CN" altLang="en-US" sz="1600" b="1">
              <a:latin typeface="华文楷体" panose="02010600040101010101" pitchFamily="2" charset="-122"/>
              <a:ea typeface="华文楷体" panose="02010600040101010101" pitchFamily="2" charset="-122"/>
            </a:endParaRPr>
          </a:p>
          <a:p>
            <a:r>
              <a:rPr lang="zh-CN" altLang="en-US" sz="1600" b="1">
                <a:solidFill>
                  <a:srgbClr val="FF3300"/>
                </a:solidFill>
                <a:latin typeface="华文楷体" panose="02010600040101010101" pitchFamily="2" charset="-122"/>
                <a:ea typeface="华文楷体" panose="02010600040101010101" pitchFamily="2" charset="-122"/>
              </a:rPr>
              <a:t>              PV=FV ÷ (1+i)</a:t>
            </a:r>
            <a:r>
              <a:rPr lang="zh-CN" altLang="en-US" sz="1600" b="1" baseline="30000">
                <a:solidFill>
                  <a:srgbClr val="FF3300"/>
                </a:solidFill>
                <a:latin typeface="华文楷体" panose="02010600040101010101" pitchFamily="2" charset="-122"/>
                <a:ea typeface="华文楷体" panose="02010600040101010101" pitchFamily="2" charset="-122"/>
              </a:rPr>
              <a:t>n</a:t>
            </a:r>
            <a:endParaRPr lang="zh-CN" altLang="en-US" sz="1600" b="1">
              <a:latin typeface="华文楷体" panose="02010600040101010101" pitchFamily="2" charset="-122"/>
              <a:ea typeface="华文楷体" panose="02010600040101010101" pitchFamily="2" charset="-122"/>
            </a:endParaRPr>
          </a:p>
          <a:p>
            <a:endParaRPr lang="zh-CN" altLang="en-US" sz="1600" b="1">
              <a:solidFill>
                <a:srgbClr val="3333CC"/>
              </a:solidFill>
              <a:latin typeface="华文楷体" panose="02010600040101010101" pitchFamily="2" charset="-122"/>
              <a:ea typeface="华文楷体" panose="02010600040101010101" pitchFamily="2" charset="-122"/>
            </a:endParaRPr>
          </a:p>
          <a:p>
            <a:r>
              <a:rPr lang="zh-CN" altLang="en-US" sz="1600" b="1">
                <a:solidFill>
                  <a:srgbClr val="3333CC"/>
                </a:solidFill>
                <a:latin typeface="华文楷体" panose="02010600040101010101" pitchFamily="2" charset="-122"/>
                <a:ea typeface="华文楷体" panose="02010600040101010101" pitchFamily="2" charset="-122"/>
              </a:rPr>
              <a:t>2）二是或有权利的对冲：</a:t>
            </a:r>
            <a:r>
              <a:rPr lang="zh-CN" altLang="en-US" sz="1600" b="1">
                <a:latin typeface="华文楷体" panose="02010600040101010101" pitchFamily="2" charset="-122"/>
                <a:ea typeface="华文楷体" panose="02010600040101010101" pitchFamily="2" charset="-122"/>
              </a:rPr>
              <a:t>就未来的不确定的偶然性结果达成并签署契约，使未来的风险得到分解、对冲和交易。</a:t>
            </a:r>
          </a:p>
          <a:p>
            <a:r>
              <a:rPr lang="zh-CN" altLang="en-US" sz="1600" b="1">
                <a:solidFill>
                  <a:srgbClr val="3333CC"/>
                </a:solidFill>
                <a:latin typeface="华文楷体" panose="02010600040101010101" pitchFamily="2" charset="-122"/>
                <a:ea typeface="华文楷体" panose="02010600040101010101" pitchFamily="2" charset="-122"/>
              </a:rPr>
              <a:t>3）三是产品的可转让性：</a:t>
            </a:r>
            <a:r>
              <a:rPr lang="zh-CN" altLang="en-US" sz="1600" b="1">
                <a:latin typeface="华文楷体" panose="02010600040101010101" pitchFamily="2" charset="-122"/>
                <a:ea typeface="华文楷体" panose="02010600040101010101" pitchFamily="2" charset="-122"/>
              </a:rPr>
              <a:t>为了增进市场的流动性。</a:t>
            </a:r>
          </a:p>
          <a:p>
            <a:r>
              <a:rPr lang="zh-CN" altLang="en-US" sz="1600" b="1">
                <a:latin typeface="华文楷体" panose="02010600040101010101" pitchFamily="2" charset="-122"/>
                <a:ea typeface="华文楷体" panose="02010600040101010101" pitchFamily="2" charset="-122"/>
              </a:rPr>
              <a:t>这是一个4000年以来一直存续并且东西方国家都遵循的金融创新普遍原理。对此我们应有深刻的理解</a:t>
            </a:r>
            <a:r>
              <a:rPr lang="zh-CN" altLang="en-US" sz="1600">
                <a:latin typeface="华文楷体" panose="02010600040101010101" pitchFamily="2" charset="-122"/>
                <a:ea typeface="华文楷体" panose="02010600040101010101" pitchFamily="2" charset="-122"/>
              </a:rPr>
              <a:t>。</a:t>
            </a:r>
          </a:p>
          <a:p>
            <a:endParaRPr lang="zh-CN" altLang="en-US" sz="1600">
              <a:latin typeface="华文楷体" panose="02010600040101010101" pitchFamily="2" charset="-122"/>
              <a:ea typeface="华文楷体" panose="02010600040101010101" pitchFamily="2" charset="-122"/>
            </a:endParaRPr>
          </a:p>
          <a:p>
            <a:r>
              <a:rPr lang="zh-CN" altLang="en-US" sz="1600" b="1">
                <a:solidFill>
                  <a:srgbClr val="FF3300"/>
                </a:solidFill>
                <a:latin typeface="华文楷体" panose="02010600040101010101" pitchFamily="2" charset="-122"/>
                <a:ea typeface="华文楷体" panose="02010600040101010101" pitchFamily="2" charset="-122"/>
              </a:rPr>
              <a:t>2、金融产品创新方法</a:t>
            </a:r>
          </a:p>
          <a:p>
            <a:r>
              <a:rPr lang="zh-CN" altLang="en-US" sz="1600" b="1">
                <a:latin typeface="华文楷体" panose="02010600040101010101" pitchFamily="2" charset="-122"/>
                <a:ea typeface="华文楷体" panose="02010600040101010101" pitchFamily="2" charset="-122"/>
              </a:rPr>
              <a:t>1）我国金融产品的创新主要表现在对国外较成熟的金融产品的引进、调整、复制和推广，使其本地化来适应我国市场的需求。</a:t>
            </a:r>
          </a:p>
          <a:p>
            <a:r>
              <a:rPr lang="zh-CN" altLang="en-US" sz="1600" b="1">
                <a:latin typeface="华文楷体" panose="02010600040101010101" pitchFamily="2" charset="-122"/>
                <a:ea typeface="华文楷体" panose="02010600040101010101" pitchFamily="2" charset="-122"/>
              </a:rPr>
              <a:t>2）前述金融发展的6条动因相应的方法。</a:t>
            </a:r>
          </a:p>
          <a:p>
            <a:endParaRPr lang="zh-CN" altLang="en-US" sz="1600" b="1">
              <a:latin typeface="华文楷体" panose="02010600040101010101" pitchFamily="2" charset="-122"/>
              <a:ea typeface="华文楷体" panose="02010600040101010101" pitchFamily="2" charset="-122"/>
            </a:endParaRPr>
          </a:p>
          <a:p>
            <a:r>
              <a:rPr lang="zh-CN" altLang="en-US" sz="1600" b="1">
                <a:solidFill>
                  <a:srgbClr val="FF3300"/>
                </a:solidFill>
                <a:latin typeface="华文楷体" panose="02010600040101010101" pitchFamily="2" charset="-122"/>
                <a:ea typeface="华文楷体" panose="02010600040101010101" pitchFamily="2" charset="-122"/>
              </a:rPr>
              <a:t>●思考：</a:t>
            </a:r>
          </a:p>
          <a:p>
            <a:r>
              <a:rPr lang="zh-CN" altLang="en-US" sz="1600" b="1">
                <a:latin typeface="华文楷体" panose="02010600040101010101" pitchFamily="2" charset="-122"/>
                <a:ea typeface="华文楷体" panose="02010600040101010101" pitchFamily="2" charset="-122"/>
              </a:rPr>
              <a:t>金融的核心功能是什么？</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3993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sp>
        <p:nvSpPr>
          <p:cNvPr id="39940" name="矩形 8"/>
          <p:cNvSpPr>
            <a:spLocks noChangeArrowheads="1"/>
          </p:cNvSpPr>
          <p:nvPr/>
        </p:nvSpPr>
        <p:spPr bwMode="auto">
          <a:xfrm>
            <a:off x="395288" y="1588"/>
            <a:ext cx="22336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solidFill>
                <a:srgbClr val="F8F8F8"/>
              </a:solidFill>
              <a:effectLst>
                <a:outerShdw blurRad="38100" dist="38100" dir="2700000" algn="tl">
                  <a:srgbClr val="C0C0C0"/>
                </a:outerShdw>
              </a:effectLst>
              <a:latin typeface="宋体" panose="02010600030101010101" pitchFamily="2" charset="-122"/>
              <a:ea typeface="黑体" panose="02010609060101010101" pitchFamily="49" charset="-122"/>
            </a:endParaRPr>
          </a:p>
        </p:txBody>
      </p:sp>
      <p:sp>
        <p:nvSpPr>
          <p:cNvPr id="39941" name="object 22"/>
          <p:cNvSpPr txBox="1">
            <a:spLocks noChangeArrowheads="1"/>
          </p:cNvSpPr>
          <p:nvPr/>
        </p:nvSpPr>
        <p:spPr bwMode="auto">
          <a:xfrm>
            <a:off x="8101013" y="6505575"/>
            <a:ext cx="431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54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1000"/>
              </a:lnSpc>
            </a:pPr>
            <a:endParaRPr lang="zh-CN" altLang="en-US" sz="1000">
              <a:latin typeface="Calibri" panose="020F0502020204030204" pitchFamily="34" charset="0"/>
            </a:endParaRPr>
          </a:p>
        </p:txBody>
      </p:sp>
      <p:pic>
        <p:nvPicPr>
          <p:cNvPr id="3994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3" name="Text Box 7"/>
          <p:cNvSpPr txBox="1">
            <a:spLocks noChangeArrowheads="1"/>
          </p:cNvSpPr>
          <p:nvPr/>
        </p:nvSpPr>
        <p:spPr bwMode="auto">
          <a:xfrm>
            <a:off x="269875" y="117475"/>
            <a:ext cx="29337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a:solidFill>
                  <a:schemeClr val="bg1"/>
                </a:solidFill>
                <a:ea typeface="华文楷体" panose="02010600040101010101" pitchFamily="2" charset="-122"/>
              </a:rPr>
              <a:t>目录</a:t>
            </a:r>
          </a:p>
        </p:txBody>
      </p:sp>
      <p:sp>
        <p:nvSpPr>
          <p:cNvPr id="39944" name="Text Box 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36</a:t>
            </a:r>
          </a:p>
        </p:txBody>
      </p:sp>
      <p:sp>
        <p:nvSpPr>
          <p:cNvPr id="39945"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39946" name="Text Box 10"/>
          <p:cNvSpPr txBox="1">
            <a:spLocks noChangeArrowheads="1"/>
          </p:cNvSpPr>
          <p:nvPr/>
        </p:nvSpPr>
        <p:spPr bwMode="auto">
          <a:xfrm>
            <a:off x="223838" y="1176338"/>
            <a:ext cx="8669337"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ea typeface="华文楷体" panose="02010600040101010101" pitchFamily="2" charset="-122"/>
              </a:rPr>
              <a:t>1、融资租赁在金融市场中的地位                                                                              2 </a:t>
            </a:r>
            <a:r>
              <a:rPr lang="zh-CN" altLang="en-US" b="1">
                <a:solidFill>
                  <a:schemeClr val="hlink"/>
                </a:solidFill>
                <a:ea typeface="华文楷体" panose="02010600040101010101" pitchFamily="2" charset="-122"/>
              </a:rPr>
              <a:t>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2、租赁市场的内涵与外延                                                                                         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3、融资租赁行业面临的机遇和挑战                                                                         29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4、金融创新的动因及金融产品创新规律                                                                  34</a:t>
            </a:r>
          </a:p>
          <a:p>
            <a:pPr eaLnBrk="1" hangingPunct="1"/>
            <a:endParaRPr lang="zh-CN" altLang="en-US">
              <a:ea typeface="华文楷体" panose="02010600040101010101" pitchFamily="2" charset="-122"/>
            </a:endParaRPr>
          </a:p>
          <a:p>
            <a:pPr eaLnBrk="1" hangingPunct="1"/>
            <a:r>
              <a:rPr lang="zh-CN" altLang="en-US" b="1">
                <a:solidFill>
                  <a:schemeClr val="hlink"/>
                </a:solidFill>
                <a:ea typeface="华文楷体" panose="02010600040101010101" pitchFamily="2" charset="-122"/>
              </a:rPr>
              <a:t>5、融资租赁创新业务模式                                                                                        37</a:t>
            </a:r>
          </a:p>
          <a:p>
            <a:pPr eaLnBrk="1" hangingPunct="1"/>
            <a:endParaRPr lang="zh-CN" altLang="en-US" b="1">
              <a:solidFill>
                <a:schemeClr val="hlink"/>
              </a:solidFill>
              <a:ea typeface="华文楷体" panose="02010600040101010101" pitchFamily="2" charset="-122"/>
            </a:endParaRPr>
          </a:p>
          <a:p>
            <a:pPr eaLnBrk="1" hangingPunct="1"/>
            <a:r>
              <a:rPr lang="zh-CN" altLang="en-US">
                <a:ea typeface="华文楷体" panose="02010600040101010101" pitchFamily="2" charset="-122"/>
                <a:sym typeface="Arial" panose="020B0604020202020204" pitchFamily="34" charset="0"/>
              </a:rPr>
              <a:t>6、融资租赁业务成功案例分析                                                                                45           </a:t>
            </a:r>
          </a:p>
          <a:p>
            <a:pPr eaLnBrk="1" hangingPunct="1"/>
            <a:endParaRPr lang="zh-CN" altLang="en-US">
              <a:ea typeface="华文楷体" panose="02010600040101010101" pitchFamily="2" charset="-122"/>
              <a:sym typeface="Arial" panose="020B0604020202020204" pitchFamily="34" charset="0"/>
            </a:endParaRPr>
          </a:p>
          <a:p>
            <a:pPr eaLnBrk="1" hangingPunct="1"/>
            <a:r>
              <a:rPr lang="zh-CN" altLang="en-US">
                <a:ea typeface="华文楷体" panose="02010600040101010101" pitchFamily="2" charset="-122"/>
                <a:sym typeface="Arial" panose="020B0604020202020204" pitchFamily="34" charset="0"/>
              </a:rPr>
              <a:t>7、资本港主要业务及管理团队简介                                                                         57</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2967038"/>
            <a:ext cx="514350" cy="1635125"/>
          </a:xfrm>
          <a:prstGeom prst="rect">
            <a:avLst/>
          </a:prstGeom>
          <a:noFill/>
          <a:ln w="28575" cap="flat" cmpd="sng">
            <a:solidFill>
              <a:schemeClr val="bg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0963"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0964" name="object 5"/>
          <p:cNvSpPr>
            <a:spLocks noChangeArrowheads="1"/>
          </p:cNvSpPr>
          <p:nvPr/>
        </p:nvSpPr>
        <p:spPr bwMode="auto">
          <a:xfrm>
            <a:off x="7956550" y="80963"/>
            <a:ext cx="895350" cy="755650"/>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0965" name="图片 15" descr="蓝源资本港.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6"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37</a:t>
            </a:r>
          </a:p>
        </p:txBody>
      </p:sp>
      <p:sp>
        <p:nvSpPr>
          <p:cNvPr id="40967"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0968"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融资租赁创新业务模式</a:t>
            </a:r>
          </a:p>
        </p:txBody>
      </p:sp>
      <p:sp>
        <p:nvSpPr>
          <p:cNvPr id="40969"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最常规的融资租赁模式 ：简单融资租赁</a:t>
            </a:r>
          </a:p>
        </p:txBody>
      </p:sp>
      <p:sp>
        <p:nvSpPr>
          <p:cNvPr id="40970" name="Text Box 41"/>
          <p:cNvSpPr txBox="1">
            <a:spLocks noChangeArrowheads="1"/>
          </p:cNvSpPr>
          <p:nvPr/>
        </p:nvSpPr>
        <p:spPr bwMode="auto">
          <a:xfrm>
            <a:off x="1403350" y="4995863"/>
            <a:ext cx="210185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spcAft>
                <a:spcPct val="50000"/>
              </a:spcAft>
              <a:buFont typeface="Wingdings" panose="05000000000000000000" pitchFamily="2" charset="2"/>
              <a:buNone/>
            </a:pPr>
            <a:r>
              <a:rPr lang="zh-CN" altLang="en-US" sz="1400">
                <a:latin typeface="华文楷体" panose="02010600040101010101" pitchFamily="2" charset="-122"/>
                <a:ea typeface="华文楷体" panose="02010600040101010101" pitchFamily="2" charset="-122"/>
              </a:rPr>
              <a:t>⑤交付设备及售后服务</a:t>
            </a:r>
          </a:p>
        </p:txBody>
      </p:sp>
      <p:sp>
        <p:nvSpPr>
          <p:cNvPr id="40971" name="TextBox 19"/>
          <p:cNvSpPr txBox="1">
            <a:spLocks noChangeArrowheads="1"/>
          </p:cNvSpPr>
          <p:nvPr/>
        </p:nvSpPr>
        <p:spPr bwMode="auto">
          <a:xfrm rot="1626702">
            <a:off x="1382713" y="3357563"/>
            <a:ext cx="884237" cy="908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400">
                <a:latin typeface="华文楷体" panose="02010600040101010101" pitchFamily="2" charset="-122"/>
                <a:ea typeface="华文楷体" panose="02010600040101010101" pitchFamily="2" charset="-122"/>
              </a:rPr>
              <a:t>③融资</a:t>
            </a:r>
          </a:p>
          <a:p>
            <a:pPr eaLnBrk="1" hangingPunct="1"/>
            <a:r>
              <a:rPr lang="zh-CN" altLang="en-US" sz="1400">
                <a:latin typeface="华文楷体" panose="02010600040101010101" pitchFamily="2" charset="-122"/>
                <a:ea typeface="华文楷体" panose="02010600040101010101" pitchFamily="2" charset="-122"/>
              </a:rPr>
              <a:t>租赁合同</a:t>
            </a:r>
          </a:p>
        </p:txBody>
      </p:sp>
      <p:sp>
        <p:nvSpPr>
          <p:cNvPr id="40972" name="TextBox 19"/>
          <p:cNvSpPr txBox="1">
            <a:spLocks noChangeArrowheads="1"/>
          </p:cNvSpPr>
          <p:nvPr/>
        </p:nvSpPr>
        <p:spPr bwMode="auto">
          <a:xfrm>
            <a:off x="508000" y="3314700"/>
            <a:ext cx="609600" cy="835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latin typeface="华文楷体" panose="02010600040101010101" pitchFamily="2" charset="-122"/>
                <a:ea typeface="华文楷体" panose="02010600040101010101" pitchFamily="2" charset="-122"/>
              </a:rPr>
              <a:t>④定期</a:t>
            </a:r>
          </a:p>
          <a:p>
            <a:pPr eaLnBrk="1" hangingPunct="1"/>
            <a:r>
              <a:rPr lang="zh-CN" altLang="en-US" sz="1400">
                <a:latin typeface="华文楷体" panose="02010600040101010101" pitchFamily="2" charset="-122"/>
                <a:ea typeface="华文楷体" panose="02010600040101010101" pitchFamily="2" charset="-122"/>
              </a:rPr>
              <a:t>支付租金</a:t>
            </a:r>
          </a:p>
        </p:txBody>
      </p:sp>
      <p:pic>
        <p:nvPicPr>
          <p:cNvPr id="40973" name="Picture 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5800" y="2970213"/>
            <a:ext cx="592138" cy="1674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0974" name="Text Box 48"/>
          <p:cNvSpPr txBox="1">
            <a:spLocks noChangeArrowheads="1"/>
          </p:cNvSpPr>
          <p:nvPr/>
        </p:nvSpPr>
        <p:spPr bwMode="auto">
          <a:xfrm>
            <a:off x="346075" y="4602163"/>
            <a:ext cx="1371600"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楷体_GB2312" panose="02010609030101010101" pitchFamily="49" charset="-122"/>
                <a:ea typeface="华文楷体" panose="02010600040101010101" pitchFamily="2" charset="-122"/>
                <a:sym typeface="Arial" panose="020B0604020202020204" pitchFamily="34" charset="0"/>
              </a:rPr>
              <a:t>承租人</a:t>
            </a:r>
            <a:r>
              <a:rPr lang="en-US" altLang="zh-CN" sz="1400">
                <a:solidFill>
                  <a:srgbClr val="F02B0A"/>
                </a:solidFill>
                <a:latin typeface="楷体_GB2312" panose="02010609030101010101" pitchFamily="49" charset="-122"/>
                <a:ea typeface="华文楷体" panose="02010600040101010101" pitchFamily="2" charset="-122"/>
                <a:sym typeface="Arial" panose="020B0604020202020204" pitchFamily="34" charset="0"/>
              </a:rPr>
              <a:t>(</a:t>
            </a:r>
            <a:r>
              <a:rPr lang="zh-CN" altLang="en-US" sz="1400">
                <a:solidFill>
                  <a:srgbClr val="F02B0A"/>
                </a:solidFill>
                <a:latin typeface="楷体_GB2312" panose="02010609030101010101" pitchFamily="49" charset="-122"/>
                <a:ea typeface="华文楷体" panose="02010600040101010101" pitchFamily="2" charset="-122"/>
                <a:sym typeface="Arial" panose="020B0604020202020204" pitchFamily="34" charset="0"/>
              </a:rPr>
              <a:t>客户</a:t>
            </a:r>
            <a:r>
              <a:rPr lang="en-US" altLang="zh-CN" sz="1400">
                <a:solidFill>
                  <a:srgbClr val="F02B0A"/>
                </a:solidFill>
                <a:latin typeface="楷体_GB2312" panose="02010609030101010101" pitchFamily="49" charset="-122"/>
                <a:ea typeface="华文楷体" panose="02010600040101010101" pitchFamily="2" charset="-122"/>
                <a:sym typeface="Arial" panose="020B0604020202020204" pitchFamily="34" charset="0"/>
              </a:rPr>
              <a:t>)</a:t>
            </a:r>
          </a:p>
        </p:txBody>
      </p:sp>
      <p:sp>
        <p:nvSpPr>
          <p:cNvPr id="40975" name="TextBox 18"/>
          <p:cNvSpPr txBox="1">
            <a:spLocks noChangeArrowheads="1"/>
          </p:cNvSpPr>
          <p:nvPr/>
        </p:nvSpPr>
        <p:spPr bwMode="auto">
          <a:xfrm>
            <a:off x="3673475" y="3168650"/>
            <a:ext cx="609600" cy="1312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latin typeface="华文楷体" panose="02010600040101010101" pitchFamily="2" charset="-122"/>
                <a:ea typeface="华文楷体" panose="02010600040101010101" pitchFamily="2" charset="-122"/>
              </a:rPr>
              <a:t>②支</a:t>
            </a:r>
            <a:r>
              <a:rPr lang="zh-CN" altLang="en-US" sz="1400">
                <a:solidFill>
                  <a:srgbClr val="CC3300"/>
                </a:solidFill>
                <a:latin typeface="华文楷体" panose="02010600040101010101" pitchFamily="2" charset="-122"/>
                <a:ea typeface="华文楷体" panose="02010600040101010101" pitchFamily="2" charset="-122"/>
              </a:rPr>
              <a:t>付</a:t>
            </a:r>
            <a:r>
              <a:rPr lang="zh-CN" altLang="en-US" sz="1400">
                <a:latin typeface="华文楷体" panose="02010600040101010101" pitchFamily="2" charset="-122"/>
                <a:ea typeface="华文楷体" panose="02010600040101010101" pitchFamily="2" charset="-122"/>
              </a:rPr>
              <a:t>设备</a:t>
            </a:r>
          </a:p>
          <a:p>
            <a:pPr eaLnBrk="1" hangingPunct="1"/>
            <a:r>
              <a:rPr lang="zh-CN" altLang="en-US" sz="1400">
                <a:latin typeface="华文楷体" panose="02010600040101010101" pitchFamily="2" charset="-122"/>
                <a:ea typeface="华文楷体" panose="02010600040101010101" pitchFamily="2" charset="-122"/>
              </a:rPr>
              <a:t>购置款</a:t>
            </a:r>
          </a:p>
        </p:txBody>
      </p:sp>
      <p:sp>
        <p:nvSpPr>
          <p:cNvPr id="40976" name="Text Box 50"/>
          <p:cNvSpPr txBox="1">
            <a:spLocks noChangeArrowheads="1"/>
          </p:cNvSpPr>
          <p:nvPr/>
        </p:nvSpPr>
        <p:spPr bwMode="auto">
          <a:xfrm>
            <a:off x="2903538" y="4608513"/>
            <a:ext cx="1393825"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楷体_GB2312" panose="02010609030101010101" pitchFamily="49" charset="-122"/>
                <a:ea typeface="华文楷体" panose="02010600040101010101" pitchFamily="2" charset="-122"/>
                <a:sym typeface="Arial" panose="020B0604020202020204" pitchFamily="34" charset="0"/>
              </a:rPr>
              <a:t>供货人</a:t>
            </a:r>
          </a:p>
        </p:txBody>
      </p:sp>
      <p:sp>
        <p:nvSpPr>
          <p:cNvPr id="40977" name="Text Box 51"/>
          <p:cNvSpPr txBox="1">
            <a:spLocks noChangeArrowheads="1"/>
          </p:cNvSpPr>
          <p:nvPr/>
        </p:nvSpPr>
        <p:spPr bwMode="auto">
          <a:xfrm>
            <a:off x="1762125" y="2841625"/>
            <a:ext cx="1498600" cy="420688"/>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出租人</a:t>
            </a:r>
          </a:p>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（租赁公司）</a:t>
            </a:r>
          </a:p>
        </p:txBody>
      </p:sp>
      <p:sp>
        <p:nvSpPr>
          <p:cNvPr id="40978" name="Rectangle 52"/>
          <p:cNvSpPr>
            <a:spLocks noChangeArrowheads="1"/>
          </p:cNvSpPr>
          <p:nvPr/>
        </p:nvSpPr>
        <p:spPr bwMode="auto">
          <a:xfrm>
            <a:off x="4833938" y="2914650"/>
            <a:ext cx="3859212" cy="365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租赁公司按照承租人的要求与供货人直接签订租赁标的物买卖合同，租赁公司直接向供货人支付设备购置款；</a:t>
            </a:r>
          </a:p>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租赁公司与承租人签订融资租赁合同，将设备出租给承租人使用；</a:t>
            </a:r>
          </a:p>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承租人按照融资租赁合同的约定向租赁公司支付租金；</a:t>
            </a:r>
          </a:p>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承租人与供货人签订售后服务协议，享受供货人的售后服务等权益，同时享有租赁物的约定余值；</a:t>
            </a:r>
          </a:p>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承租人所属集团或第三方向租赁公司提供还款承诺，保证按期足额偿还租金。</a:t>
            </a:r>
          </a:p>
        </p:txBody>
      </p:sp>
      <p:sp>
        <p:nvSpPr>
          <p:cNvPr id="40979" name="Rectangle 53"/>
          <p:cNvSpPr>
            <a:spLocks noChangeArrowheads="1"/>
          </p:cNvSpPr>
          <p:nvPr/>
        </p:nvSpPr>
        <p:spPr bwMode="auto">
          <a:xfrm>
            <a:off x="4714875" y="2525713"/>
            <a:ext cx="4033838"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3988" tIns="41994" rIns="83988" bIns="41994"/>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latin typeface="楷体_GB2312" panose="02010609030101010101" pitchFamily="49" charset="-122"/>
                <a:ea typeface="华文楷体" panose="02010600040101010101" pitchFamily="2" charset="-122"/>
              </a:rPr>
              <a:t>直租交易要点描述（以设备为例，下同）：</a:t>
            </a:r>
            <a:endParaRPr lang="en-US" altLang="zh-CN" sz="1600">
              <a:latin typeface="楷体_GB2312" panose="02010609030101010101" pitchFamily="49" charset="-122"/>
              <a:ea typeface="华文楷体" panose="02010600040101010101" pitchFamily="2" charset="-122"/>
            </a:endParaRPr>
          </a:p>
        </p:txBody>
      </p:sp>
      <p:sp>
        <p:nvSpPr>
          <p:cNvPr id="40980" name="Text Box 56"/>
          <p:cNvSpPr txBox="1">
            <a:spLocks noChangeArrowheads="1"/>
          </p:cNvSpPr>
          <p:nvPr/>
        </p:nvSpPr>
        <p:spPr bwMode="auto">
          <a:xfrm>
            <a:off x="34925" y="1385888"/>
            <a:ext cx="9074150" cy="962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spcAft>
                <a:spcPct val="50000"/>
              </a:spcAft>
              <a:buFont typeface="Wingdings" panose="05000000000000000000" pitchFamily="2" charset="2"/>
              <a:buNone/>
            </a:pPr>
            <a:r>
              <a:rPr lang="zh-CN" altLang="en-US" sz="1400">
                <a:ea typeface="华文楷体" panose="02010600040101010101" pitchFamily="2" charset="-122"/>
              </a:rPr>
              <a:t>具体业务形式为：</a:t>
            </a:r>
            <a:r>
              <a:rPr lang="zh-CN" altLang="en-US" sz="1400">
                <a:solidFill>
                  <a:schemeClr val="hlink"/>
                </a:solidFill>
                <a:ea typeface="华文楷体" panose="02010600040101010101" pitchFamily="2" charset="-122"/>
              </a:rPr>
              <a:t>新购固定资产直接租赁（直租）；存量资产售后回租（回租）</a:t>
            </a:r>
          </a:p>
          <a:p>
            <a:pPr eaLnBrk="1" hangingPunct="1">
              <a:spcBef>
                <a:spcPct val="50000"/>
              </a:spcBef>
              <a:spcAft>
                <a:spcPct val="50000"/>
              </a:spcAft>
              <a:buFont typeface="Wingdings" panose="05000000000000000000" pitchFamily="2" charset="2"/>
              <a:buNone/>
            </a:pPr>
            <a:r>
              <a:rPr lang="zh-CN" altLang="en-US" sz="1400">
                <a:solidFill>
                  <a:srgbClr val="F02B0A"/>
                </a:solidFill>
                <a:ea typeface="华文楷体" panose="02010600040101010101" pitchFamily="2" charset="-122"/>
              </a:rPr>
              <a:t>特点：</a:t>
            </a:r>
            <a:r>
              <a:rPr lang="zh-CN" altLang="en-US" sz="1400">
                <a:ea typeface="华文楷体" panose="02010600040101010101" pitchFamily="2" charset="-122"/>
              </a:rPr>
              <a:t>适用于企业已经启动设备等固定资产采购或计划盘活存量固定资产的情形，在设备更新、技术升级时不占用企业信用额度，实现设备全额融资。</a:t>
            </a:r>
            <a:r>
              <a:rPr lang="zh-CN" altLang="en-US" sz="1400">
                <a:solidFill>
                  <a:schemeClr val="hlink"/>
                </a:solidFill>
                <a:ea typeface="华文楷体" panose="02010600040101010101" pitchFamily="2" charset="-122"/>
              </a:rPr>
              <a:t>无余值风险，出租人不承担任何风险。</a:t>
            </a:r>
          </a:p>
        </p:txBody>
      </p:sp>
      <p:sp>
        <p:nvSpPr>
          <p:cNvPr id="40981" name="左右箭头 21"/>
          <p:cNvSpPr>
            <a:spLocks noChangeArrowheads="1"/>
          </p:cNvSpPr>
          <p:nvPr/>
        </p:nvSpPr>
        <p:spPr bwMode="auto">
          <a:xfrm rot="6997584">
            <a:off x="1400175" y="3792538"/>
            <a:ext cx="1238250" cy="222250"/>
          </a:xfrm>
          <a:prstGeom prst="leftRightArrow">
            <a:avLst>
              <a:gd name="adj1" fmla="val 50000"/>
              <a:gd name="adj2" fmla="val 11142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0982" name="TextBox 19"/>
          <p:cNvSpPr txBox="1">
            <a:spLocks noChangeArrowheads="1"/>
          </p:cNvSpPr>
          <p:nvPr/>
        </p:nvSpPr>
        <p:spPr bwMode="auto">
          <a:xfrm rot="20472927">
            <a:off x="2843213" y="3284538"/>
            <a:ext cx="884237" cy="941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400">
                <a:latin typeface="华文楷体" panose="02010600040101010101" pitchFamily="2" charset="-122"/>
                <a:ea typeface="华文楷体" panose="02010600040101010101" pitchFamily="2" charset="-122"/>
              </a:rPr>
              <a:t>①设备</a:t>
            </a:r>
          </a:p>
          <a:p>
            <a:pPr eaLnBrk="1" hangingPunct="1"/>
            <a:r>
              <a:rPr lang="zh-CN" altLang="en-US" sz="1400">
                <a:latin typeface="华文楷体" panose="02010600040101010101" pitchFamily="2" charset="-122"/>
                <a:ea typeface="华文楷体" panose="02010600040101010101" pitchFamily="2" charset="-122"/>
              </a:rPr>
              <a:t>买卖合同</a:t>
            </a:r>
          </a:p>
        </p:txBody>
      </p:sp>
      <p:sp>
        <p:nvSpPr>
          <p:cNvPr id="40983" name="左右箭头 21"/>
          <p:cNvSpPr>
            <a:spLocks noChangeArrowheads="1"/>
          </p:cNvSpPr>
          <p:nvPr/>
        </p:nvSpPr>
        <p:spPr bwMode="auto">
          <a:xfrm rot="14981150">
            <a:off x="2197100" y="3794125"/>
            <a:ext cx="1211263" cy="201613"/>
          </a:xfrm>
          <a:prstGeom prst="leftRightArrow">
            <a:avLst>
              <a:gd name="adj1" fmla="val 50000"/>
              <a:gd name="adj2" fmla="val 120157"/>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0984" name="AutoShape 66"/>
          <p:cNvSpPr>
            <a:spLocks noChangeArrowheads="1"/>
          </p:cNvSpPr>
          <p:nvPr/>
        </p:nvSpPr>
        <p:spPr bwMode="auto">
          <a:xfrm rot="16200000">
            <a:off x="2175669" y="4293394"/>
            <a:ext cx="234950" cy="1033462"/>
          </a:xfrm>
          <a:prstGeom prst="upArrow">
            <a:avLst>
              <a:gd name="adj1" fmla="val 50000"/>
              <a:gd name="adj2" fmla="val 109966"/>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0985" name="Text Box 70"/>
          <p:cNvSpPr txBox="1">
            <a:spLocks noChangeArrowheads="1"/>
          </p:cNvSpPr>
          <p:nvPr/>
        </p:nvSpPr>
        <p:spPr bwMode="auto">
          <a:xfrm>
            <a:off x="374650" y="6049963"/>
            <a:ext cx="1355725" cy="4032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承租人</a:t>
            </a:r>
          </a:p>
        </p:txBody>
      </p:sp>
      <p:sp>
        <p:nvSpPr>
          <p:cNvPr id="40986" name="Text Box 71"/>
          <p:cNvSpPr txBox="1">
            <a:spLocks noChangeArrowheads="1"/>
          </p:cNvSpPr>
          <p:nvPr/>
        </p:nvSpPr>
        <p:spPr bwMode="auto">
          <a:xfrm>
            <a:off x="2957513" y="6051550"/>
            <a:ext cx="1331912" cy="401638"/>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02B0A"/>
                </a:solidFill>
                <a:latin typeface="楷体_GB2312" panose="02010609030101010101" pitchFamily="49" charset="-122"/>
                <a:ea typeface="华文楷体" panose="02010600040101010101" pitchFamily="2" charset="-122"/>
              </a:rPr>
              <a:t>出租人</a:t>
            </a:r>
          </a:p>
        </p:txBody>
      </p:sp>
      <p:sp>
        <p:nvSpPr>
          <p:cNvPr id="40987" name="Rectangle 73"/>
          <p:cNvSpPr>
            <a:spLocks noChangeArrowheads="1"/>
          </p:cNvSpPr>
          <p:nvPr/>
        </p:nvSpPr>
        <p:spPr bwMode="auto">
          <a:xfrm>
            <a:off x="1808163" y="5984875"/>
            <a:ext cx="1066800" cy="212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sz="1400">
                <a:ea typeface="华文楷体" panose="02010600040101010101" pitchFamily="2" charset="-122"/>
              </a:rPr>
              <a:t>融资租赁合同</a:t>
            </a:r>
          </a:p>
        </p:txBody>
      </p:sp>
      <p:sp>
        <p:nvSpPr>
          <p:cNvPr id="40988" name="Rectangle 76"/>
          <p:cNvSpPr>
            <a:spLocks noChangeArrowheads="1"/>
          </p:cNvSpPr>
          <p:nvPr/>
        </p:nvSpPr>
        <p:spPr bwMode="auto">
          <a:xfrm>
            <a:off x="390525" y="2519363"/>
            <a:ext cx="1593850" cy="214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sz="1400">
                <a:latin typeface="华文楷体" panose="02010600040101010101" pitchFamily="2" charset="-122"/>
                <a:ea typeface="华文楷体" panose="02010600040101010101" pitchFamily="2" charset="-122"/>
              </a:rPr>
              <a:t>（</a:t>
            </a:r>
            <a:r>
              <a:rPr lang="en-US" altLang="zh-CN" sz="1400">
                <a:latin typeface="华文楷体" panose="02010600040101010101" pitchFamily="2" charset="-122"/>
                <a:ea typeface="华文楷体" panose="02010600040101010101" pitchFamily="2" charset="-122"/>
              </a:rPr>
              <a:t>1</a:t>
            </a:r>
            <a:r>
              <a:rPr lang="zh-CN" altLang="en-US" sz="1400">
                <a:latin typeface="华文楷体" panose="02010600040101010101" pitchFamily="2" charset="-122"/>
                <a:ea typeface="华文楷体" panose="02010600040101010101" pitchFamily="2" charset="-122"/>
              </a:rPr>
              <a:t>）直租交易结构</a:t>
            </a:r>
          </a:p>
        </p:txBody>
      </p:sp>
      <p:sp>
        <p:nvSpPr>
          <p:cNvPr id="40989" name="Rectangle 77"/>
          <p:cNvSpPr>
            <a:spLocks noChangeArrowheads="1"/>
          </p:cNvSpPr>
          <p:nvPr/>
        </p:nvSpPr>
        <p:spPr bwMode="auto">
          <a:xfrm>
            <a:off x="390525" y="5614988"/>
            <a:ext cx="1558925" cy="214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r>
              <a:rPr lang="zh-CN" altLang="en-US" sz="1400">
                <a:latin typeface="华文楷体" panose="02010600040101010101" pitchFamily="2" charset="-122"/>
                <a:ea typeface="华文楷体" panose="02010600040101010101" pitchFamily="2" charset="-122"/>
              </a:rPr>
              <a:t>（</a:t>
            </a:r>
            <a:r>
              <a:rPr lang="en-US" altLang="zh-CN" sz="1400">
                <a:latin typeface="华文楷体" panose="02010600040101010101" pitchFamily="2" charset="-122"/>
                <a:ea typeface="华文楷体" panose="02010600040101010101" pitchFamily="2" charset="-122"/>
              </a:rPr>
              <a:t>2</a:t>
            </a:r>
            <a:r>
              <a:rPr lang="zh-CN" altLang="en-US" sz="1400">
                <a:latin typeface="华文楷体" panose="02010600040101010101" pitchFamily="2" charset="-122"/>
                <a:ea typeface="华文楷体" panose="02010600040101010101" pitchFamily="2" charset="-122"/>
              </a:rPr>
              <a:t>）回租交易结构</a:t>
            </a:r>
          </a:p>
        </p:txBody>
      </p:sp>
      <p:sp>
        <p:nvSpPr>
          <p:cNvPr id="40990" name="双箭头 2101"/>
          <p:cNvSpPr>
            <a:spLocks noChangeShapeType="1"/>
          </p:cNvSpPr>
          <p:nvPr/>
        </p:nvSpPr>
        <p:spPr bwMode="auto">
          <a:xfrm>
            <a:off x="1835150" y="6237288"/>
            <a:ext cx="936625" cy="0"/>
          </a:xfrm>
          <a:prstGeom prst="line">
            <a:avLst/>
          </a:prstGeom>
          <a:noFill/>
          <a:ln w="28575" cap="flat" cmpd="sng">
            <a:solidFill>
              <a:schemeClr val="accent2"/>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198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198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38</a:t>
            </a:r>
          </a:p>
        </p:txBody>
      </p:sp>
      <p:sp>
        <p:nvSpPr>
          <p:cNvPr id="4199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1991"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融资租赁创新业务模式</a:t>
            </a:r>
            <a:endParaRPr lang="zh-CN" altLang="en-US"/>
          </a:p>
        </p:txBody>
      </p:sp>
      <p:sp>
        <p:nvSpPr>
          <p:cNvPr id="4199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rPr>
              <a:t>直接租赁定义、功能及操作步骤</a:t>
            </a:r>
          </a:p>
        </p:txBody>
      </p:sp>
      <p:sp>
        <p:nvSpPr>
          <p:cNvPr id="41993" name="Rectangle 3"/>
          <p:cNvSpPr>
            <a:spLocks noChangeArrowheads="1"/>
          </p:cNvSpPr>
          <p:nvPr/>
        </p:nvSpPr>
        <p:spPr bwMode="auto">
          <a:xfrm>
            <a:off x="3789363" y="2427288"/>
            <a:ext cx="1128712"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一、选定设备</a:t>
            </a:r>
          </a:p>
        </p:txBody>
      </p:sp>
      <p:sp>
        <p:nvSpPr>
          <p:cNvPr id="41994" name="Rectangle 4"/>
          <p:cNvSpPr>
            <a:spLocks noChangeArrowheads="1"/>
          </p:cNvSpPr>
          <p:nvPr/>
        </p:nvSpPr>
        <p:spPr bwMode="auto">
          <a:xfrm>
            <a:off x="3789363" y="2851150"/>
            <a:ext cx="1128712" cy="280988"/>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六、交货验收</a:t>
            </a:r>
          </a:p>
        </p:txBody>
      </p:sp>
      <p:sp>
        <p:nvSpPr>
          <p:cNvPr id="41995" name="Rectangle 5"/>
          <p:cNvSpPr>
            <a:spLocks noChangeArrowheads="1"/>
          </p:cNvSpPr>
          <p:nvPr/>
        </p:nvSpPr>
        <p:spPr bwMode="auto">
          <a:xfrm>
            <a:off x="3789363" y="3273425"/>
            <a:ext cx="1128712"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八、售后服务</a:t>
            </a:r>
          </a:p>
        </p:txBody>
      </p:sp>
      <p:sp>
        <p:nvSpPr>
          <p:cNvPr id="41996" name="Rectangle 6"/>
          <p:cNvSpPr>
            <a:spLocks noChangeArrowheads="1"/>
          </p:cNvSpPr>
          <p:nvPr/>
        </p:nvSpPr>
        <p:spPr bwMode="auto">
          <a:xfrm>
            <a:off x="6611938" y="3978275"/>
            <a:ext cx="282575" cy="1482725"/>
          </a:xfrm>
          <a:prstGeom prst="rect">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五、签定购买合同</a:t>
            </a:r>
          </a:p>
        </p:txBody>
      </p:sp>
      <p:sp>
        <p:nvSpPr>
          <p:cNvPr id="41997" name="Rectangle 7"/>
          <p:cNvSpPr>
            <a:spLocks noChangeArrowheads="1"/>
          </p:cNvSpPr>
          <p:nvPr/>
        </p:nvSpPr>
        <p:spPr bwMode="auto">
          <a:xfrm>
            <a:off x="7246938" y="3978275"/>
            <a:ext cx="282575" cy="1482725"/>
          </a:xfrm>
          <a:prstGeom prst="rect">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七、支付货款</a:t>
            </a:r>
          </a:p>
        </p:txBody>
      </p:sp>
      <p:sp>
        <p:nvSpPr>
          <p:cNvPr id="41998" name="Rectangle 8"/>
          <p:cNvSpPr>
            <a:spLocks noChangeArrowheads="1"/>
          </p:cNvSpPr>
          <p:nvPr/>
        </p:nvSpPr>
        <p:spPr bwMode="auto">
          <a:xfrm>
            <a:off x="2024063" y="4121150"/>
            <a:ext cx="354012" cy="1482725"/>
          </a:xfrm>
          <a:prstGeom prst="rect">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二、委托租赁</a:t>
            </a:r>
          </a:p>
        </p:txBody>
      </p:sp>
      <p:sp>
        <p:nvSpPr>
          <p:cNvPr id="41999" name="Rectangle 9"/>
          <p:cNvSpPr>
            <a:spLocks noChangeArrowheads="1"/>
          </p:cNvSpPr>
          <p:nvPr/>
        </p:nvSpPr>
        <p:spPr bwMode="auto">
          <a:xfrm>
            <a:off x="1601788" y="4121150"/>
            <a:ext cx="282575" cy="1482725"/>
          </a:xfrm>
          <a:prstGeom prst="rect">
            <a:avLst/>
          </a:prstGeom>
          <a:gradFill rotWithShape="1">
            <a:gsLst>
              <a:gs pos="0">
                <a:srgbClr val="002F5E"/>
              </a:gs>
              <a:gs pos="50000">
                <a:schemeClr val="hlink"/>
              </a:gs>
              <a:gs pos="100000">
                <a:srgbClr val="002F5E"/>
              </a:gs>
            </a:gsLst>
            <a:lin ang="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三、审查受理</a:t>
            </a:r>
          </a:p>
        </p:txBody>
      </p:sp>
      <p:sp>
        <p:nvSpPr>
          <p:cNvPr id="42000" name="Rectangle 10"/>
          <p:cNvSpPr>
            <a:spLocks noChangeArrowheads="1"/>
          </p:cNvSpPr>
          <p:nvPr/>
        </p:nvSpPr>
        <p:spPr bwMode="auto">
          <a:xfrm>
            <a:off x="1177925" y="4121150"/>
            <a:ext cx="354013" cy="1481138"/>
          </a:xfrm>
          <a:prstGeom prst="rect">
            <a:avLst/>
          </a:prstGeom>
          <a:gradFill rotWithShape="1">
            <a:gsLst>
              <a:gs pos="0">
                <a:srgbClr val="002F5E"/>
              </a:gs>
              <a:gs pos="50000">
                <a:schemeClr val="hlink"/>
              </a:gs>
              <a:gs pos="100000">
                <a:srgbClr val="002F5E"/>
              </a:gs>
            </a:gsLst>
            <a:lin ang="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sym typeface="Arial" panose="020B0604020202020204" pitchFamily="34" charset="0"/>
              </a:rPr>
              <a:t>四、签订租赁合同</a:t>
            </a:r>
          </a:p>
        </p:txBody>
      </p:sp>
      <p:sp>
        <p:nvSpPr>
          <p:cNvPr id="42001" name="Rectangle 11"/>
          <p:cNvSpPr>
            <a:spLocks noChangeArrowheads="1"/>
          </p:cNvSpPr>
          <p:nvPr/>
        </p:nvSpPr>
        <p:spPr bwMode="auto">
          <a:xfrm>
            <a:off x="825500" y="4121150"/>
            <a:ext cx="282575" cy="1482725"/>
          </a:xfrm>
          <a:prstGeom prst="rect">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华文楷体" panose="02010600040101010101" pitchFamily="2" charset="-122"/>
                <a:ea typeface="华文楷体" panose="02010600040101010101" pitchFamily="2" charset="-122"/>
              </a:rPr>
              <a:t>九、交付租金</a:t>
            </a:r>
          </a:p>
        </p:txBody>
      </p:sp>
      <p:sp>
        <p:nvSpPr>
          <p:cNvPr id="42002" name="AutoShape 12"/>
          <p:cNvSpPr>
            <a:spLocks noChangeArrowheads="1"/>
          </p:cNvSpPr>
          <p:nvPr/>
        </p:nvSpPr>
        <p:spPr bwMode="auto">
          <a:xfrm>
            <a:off x="4918075" y="2497138"/>
            <a:ext cx="1552575" cy="142875"/>
          </a:xfrm>
          <a:prstGeom prst="rightArrow">
            <a:avLst>
              <a:gd name="adj1" fmla="val 50000"/>
              <a:gd name="adj2" fmla="val 271667"/>
            </a:avLst>
          </a:prstGeom>
          <a:solidFill>
            <a:schemeClr va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03" name="AutoShape 13"/>
          <p:cNvSpPr>
            <a:spLocks noChangeArrowheads="1"/>
          </p:cNvSpPr>
          <p:nvPr/>
        </p:nvSpPr>
        <p:spPr bwMode="auto">
          <a:xfrm>
            <a:off x="2308225" y="2566988"/>
            <a:ext cx="1481138" cy="73025"/>
          </a:xfrm>
          <a:prstGeom prst="flowChartProcess">
            <a:avLst/>
          </a:prstGeom>
          <a:solidFill>
            <a:schemeClr va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000">
              <a:solidFill>
                <a:schemeClr val="bg2"/>
              </a:solidFill>
              <a:latin typeface="华文楷体" panose="02010600040101010101" pitchFamily="2" charset="-122"/>
              <a:ea typeface="华文楷体" panose="02010600040101010101" pitchFamily="2" charset="-122"/>
            </a:endParaRPr>
          </a:p>
        </p:txBody>
      </p:sp>
      <p:sp>
        <p:nvSpPr>
          <p:cNvPr id="42004" name="AutoShape 14"/>
          <p:cNvSpPr>
            <a:spLocks noChangeArrowheads="1"/>
          </p:cNvSpPr>
          <p:nvPr/>
        </p:nvSpPr>
        <p:spPr bwMode="auto">
          <a:xfrm>
            <a:off x="4918075" y="2921000"/>
            <a:ext cx="1552575" cy="69850"/>
          </a:xfrm>
          <a:prstGeom prst="flowChartProcess">
            <a:avLst/>
          </a:prstGeom>
          <a:solidFill>
            <a:schemeClr va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05" name="AutoShape 15"/>
          <p:cNvSpPr>
            <a:spLocks noChangeArrowheads="1"/>
          </p:cNvSpPr>
          <p:nvPr/>
        </p:nvSpPr>
        <p:spPr bwMode="auto">
          <a:xfrm>
            <a:off x="2236788" y="2921000"/>
            <a:ext cx="1552575" cy="141288"/>
          </a:xfrm>
          <a:prstGeom prst="leftArrow">
            <a:avLst>
              <a:gd name="adj1" fmla="val 50000"/>
              <a:gd name="adj2" fmla="val 274718"/>
            </a:avLst>
          </a:prstGeom>
          <a:solidFill>
            <a:schemeClr va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06" name="AutoShape 16"/>
          <p:cNvSpPr>
            <a:spLocks noChangeArrowheads="1"/>
          </p:cNvSpPr>
          <p:nvPr/>
        </p:nvSpPr>
        <p:spPr bwMode="auto">
          <a:xfrm>
            <a:off x="4918075" y="3344863"/>
            <a:ext cx="1552575" cy="71437"/>
          </a:xfrm>
          <a:prstGeom prst="flowChartProcess">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07" name="AutoShape 17"/>
          <p:cNvSpPr>
            <a:spLocks noChangeArrowheads="1"/>
          </p:cNvSpPr>
          <p:nvPr/>
        </p:nvSpPr>
        <p:spPr bwMode="auto">
          <a:xfrm>
            <a:off x="2236788" y="3344863"/>
            <a:ext cx="1552575" cy="139700"/>
          </a:xfrm>
          <a:prstGeom prst="leftArrow">
            <a:avLst>
              <a:gd name="adj1" fmla="val 50000"/>
              <a:gd name="adj2" fmla="val 277841"/>
            </a:avLst>
          </a:prstGeom>
          <a:solidFill>
            <a:schemeClr va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08" name="AutoShape 18"/>
          <p:cNvSpPr>
            <a:spLocks noChangeArrowheads="1"/>
          </p:cNvSpPr>
          <p:nvPr/>
        </p:nvSpPr>
        <p:spPr bwMode="auto">
          <a:xfrm flipH="1">
            <a:off x="2095500" y="3556000"/>
            <a:ext cx="69850" cy="565150"/>
          </a:xfrm>
          <a:prstGeom prst="flowChartProcess">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09" name="AutoShape 19"/>
          <p:cNvSpPr>
            <a:spLocks noChangeArrowheads="1"/>
          </p:cNvSpPr>
          <p:nvPr/>
        </p:nvSpPr>
        <p:spPr bwMode="auto">
          <a:xfrm>
            <a:off x="2095500" y="5603875"/>
            <a:ext cx="69850" cy="139700"/>
          </a:xfrm>
          <a:prstGeom prst="flowChartProcess">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0" name="AutoShape 20"/>
          <p:cNvSpPr>
            <a:spLocks noChangeArrowheads="1"/>
          </p:cNvSpPr>
          <p:nvPr/>
        </p:nvSpPr>
        <p:spPr bwMode="auto">
          <a:xfrm>
            <a:off x="2095500" y="5673725"/>
            <a:ext cx="1270000" cy="141288"/>
          </a:xfrm>
          <a:prstGeom prst="rightArrow">
            <a:avLst>
              <a:gd name="adj1" fmla="val 50000"/>
              <a:gd name="adj2" fmla="val 224718"/>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1" name="AutoShape 21"/>
          <p:cNvSpPr>
            <a:spLocks noChangeArrowheads="1"/>
          </p:cNvSpPr>
          <p:nvPr/>
        </p:nvSpPr>
        <p:spPr bwMode="auto">
          <a:xfrm>
            <a:off x="1673225" y="3556000"/>
            <a:ext cx="139700" cy="565150"/>
          </a:xfrm>
          <a:prstGeom prst="upArrow">
            <a:avLst>
              <a:gd name="adj1" fmla="val 50000"/>
              <a:gd name="adj2" fmla="val 101136"/>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2" name="AutoShape 22"/>
          <p:cNvSpPr>
            <a:spLocks noChangeArrowheads="1"/>
          </p:cNvSpPr>
          <p:nvPr/>
        </p:nvSpPr>
        <p:spPr bwMode="auto">
          <a:xfrm>
            <a:off x="1743075" y="5603875"/>
            <a:ext cx="69850" cy="352425"/>
          </a:xfrm>
          <a:prstGeom prst="flowChartProcess">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3" name="AutoShape 23"/>
          <p:cNvSpPr>
            <a:spLocks noChangeArrowheads="1"/>
          </p:cNvSpPr>
          <p:nvPr/>
        </p:nvSpPr>
        <p:spPr bwMode="auto">
          <a:xfrm>
            <a:off x="1743075" y="5884863"/>
            <a:ext cx="1693863" cy="141287"/>
          </a:xfrm>
          <a:prstGeom prst="rightArrow">
            <a:avLst>
              <a:gd name="adj1" fmla="val 50000"/>
              <a:gd name="adj2" fmla="val 299720"/>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4" name="AutoShape 24"/>
          <p:cNvSpPr>
            <a:spLocks noChangeArrowheads="1"/>
          </p:cNvSpPr>
          <p:nvPr/>
        </p:nvSpPr>
        <p:spPr bwMode="auto">
          <a:xfrm>
            <a:off x="1319213" y="3556000"/>
            <a:ext cx="141287" cy="565150"/>
          </a:xfrm>
          <a:prstGeom prst="upArrow">
            <a:avLst>
              <a:gd name="adj1" fmla="val 50000"/>
              <a:gd name="adj2" fmla="val 100000"/>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5" name="AutoShape 25"/>
          <p:cNvSpPr>
            <a:spLocks noChangeArrowheads="1"/>
          </p:cNvSpPr>
          <p:nvPr/>
        </p:nvSpPr>
        <p:spPr bwMode="auto">
          <a:xfrm flipH="1">
            <a:off x="1319213" y="5603875"/>
            <a:ext cx="69850" cy="563563"/>
          </a:xfrm>
          <a:prstGeom prst="flowChartProcess">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6" name="AutoShape 26"/>
          <p:cNvSpPr>
            <a:spLocks noChangeArrowheads="1"/>
          </p:cNvSpPr>
          <p:nvPr/>
        </p:nvSpPr>
        <p:spPr bwMode="auto">
          <a:xfrm>
            <a:off x="1319213" y="6096000"/>
            <a:ext cx="2117725" cy="141288"/>
          </a:xfrm>
          <a:prstGeom prst="rightArrow">
            <a:avLst>
              <a:gd name="adj1" fmla="val 50000"/>
              <a:gd name="adj2" fmla="val 374718"/>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7" name="AutoShape 27"/>
          <p:cNvSpPr>
            <a:spLocks noChangeArrowheads="1"/>
          </p:cNvSpPr>
          <p:nvPr/>
        </p:nvSpPr>
        <p:spPr bwMode="auto">
          <a:xfrm>
            <a:off x="966788" y="3556000"/>
            <a:ext cx="69850" cy="566738"/>
          </a:xfrm>
          <a:prstGeom prst="flowChartProcess">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8" name="AutoShape 28"/>
          <p:cNvSpPr>
            <a:spLocks noChangeArrowheads="1"/>
          </p:cNvSpPr>
          <p:nvPr/>
        </p:nvSpPr>
        <p:spPr bwMode="auto">
          <a:xfrm>
            <a:off x="966788" y="5603875"/>
            <a:ext cx="69850" cy="776288"/>
          </a:xfrm>
          <a:prstGeom prst="flowChartProcess">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19" name="AutoShape 29"/>
          <p:cNvSpPr>
            <a:spLocks noChangeArrowheads="1"/>
          </p:cNvSpPr>
          <p:nvPr/>
        </p:nvSpPr>
        <p:spPr bwMode="auto">
          <a:xfrm>
            <a:off x="966788" y="6308725"/>
            <a:ext cx="2470150" cy="141288"/>
          </a:xfrm>
          <a:prstGeom prst="rightArrow">
            <a:avLst>
              <a:gd name="adj1" fmla="val 50000"/>
              <a:gd name="adj2" fmla="val 437077"/>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20" name="AutoShape 30"/>
          <p:cNvSpPr>
            <a:spLocks noChangeArrowheads="1"/>
          </p:cNvSpPr>
          <p:nvPr/>
        </p:nvSpPr>
        <p:spPr bwMode="auto">
          <a:xfrm>
            <a:off x="6681788" y="3416300"/>
            <a:ext cx="142875" cy="561975"/>
          </a:xfrm>
          <a:prstGeom prst="upArrow">
            <a:avLst>
              <a:gd name="adj1" fmla="val 50000"/>
              <a:gd name="adj2" fmla="val 98333"/>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21" name="AutoShape 31"/>
          <p:cNvSpPr>
            <a:spLocks noChangeArrowheads="1"/>
          </p:cNvSpPr>
          <p:nvPr/>
        </p:nvSpPr>
        <p:spPr bwMode="auto">
          <a:xfrm>
            <a:off x="6754813" y="5461000"/>
            <a:ext cx="69850" cy="352425"/>
          </a:xfrm>
          <a:prstGeom prst="flowChartProcess">
            <a:avLst/>
          </a:prstGeom>
          <a:gradFill rotWithShape="1">
            <a:gsLst>
              <a:gs pos="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22" name="AutoShape 32"/>
          <p:cNvSpPr>
            <a:spLocks noChangeArrowheads="1"/>
          </p:cNvSpPr>
          <p:nvPr/>
        </p:nvSpPr>
        <p:spPr bwMode="auto">
          <a:xfrm>
            <a:off x="4989513" y="5743575"/>
            <a:ext cx="1835150" cy="141288"/>
          </a:xfrm>
          <a:prstGeom prst="leftArrow">
            <a:avLst>
              <a:gd name="adj1" fmla="val 50000"/>
              <a:gd name="adj2" fmla="val 324718"/>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23" name="AutoShape 33"/>
          <p:cNvSpPr>
            <a:spLocks noChangeArrowheads="1"/>
          </p:cNvSpPr>
          <p:nvPr/>
        </p:nvSpPr>
        <p:spPr bwMode="auto">
          <a:xfrm>
            <a:off x="7316788" y="3416300"/>
            <a:ext cx="141287" cy="561975"/>
          </a:xfrm>
          <a:prstGeom prst="upArrow">
            <a:avLst>
              <a:gd name="adj1" fmla="val 50000"/>
              <a:gd name="adj2" fmla="val 99439"/>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24" name="AutoShape 34"/>
          <p:cNvSpPr>
            <a:spLocks noChangeArrowheads="1"/>
          </p:cNvSpPr>
          <p:nvPr/>
        </p:nvSpPr>
        <p:spPr bwMode="auto">
          <a:xfrm>
            <a:off x="7316788" y="5461000"/>
            <a:ext cx="71437" cy="565150"/>
          </a:xfrm>
          <a:prstGeom prst="flowChartProcess">
            <a:avLst/>
          </a:prstGeom>
          <a:gradFill rotWithShape="1">
            <a:gsLst>
              <a:gs pos="0">
                <a:srgbClr val="002F5E"/>
              </a:gs>
              <a:gs pos="50000">
                <a:schemeClr val="hlink"/>
              </a:gs>
              <a:gs pos="100000">
                <a:srgbClr val="002F5E"/>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25" name="AutoShape 38"/>
          <p:cNvSpPr>
            <a:spLocks noChangeArrowheads="1"/>
          </p:cNvSpPr>
          <p:nvPr/>
        </p:nvSpPr>
        <p:spPr bwMode="auto">
          <a:xfrm>
            <a:off x="896938" y="2427288"/>
            <a:ext cx="1368425" cy="1130300"/>
          </a:xfrm>
          <a:prstGeom prst="flowChartAlternateProcess">
            <a:avLst/>
          </a:prstGeom>
          <a:solidFill>
            <a:srgbClr val="FFFF00"/>
          </a:solidFill>
          <a:ln w="9525" cap="flat" cmpd="sng">
            <a:miter lim="800000"/>
            <a:headEnd/>
            <a:tailEnd/>
          </a:ln>
          <a:effectLst/>
          <a:scene3d>
            <a:camera prst="legacyObliqueTopRight"/>
            <a:lightRig rig="legacyFlat3" dir="b"/>
          </a:scene3d>
          <a:sp3d extrusionH="430200" prstMaterial="legacyMatte">
            <a:bevelT w="13500" h="13500" prst="angle"/>
            <a:bevelB w="13500" h="13500" prst="angle"/>
            <a:extrusionClr>
              <a:srgbClr val="FFFF00"/>
            </a:extrusionClr>
            <a:contourClr>
              <a:srgbClr val="FFFF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flatTx/>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latin typeface="华文楷体" panose="02010600040101010101" pitchFamily="2" charset="-122"/>
                <a:ea typeface="华文楷体" panose="02010600040101010101" pitchFamily="2" charset="-122"/>
              </a:rPr>
              <a:t> </a:t>
            </a:r>
            <a:r>
              <a:rPr lang="zh-CN" altLang="en-US" sz="2400">
                <a:solidFill>
                  <a:srgbClr val="FF3300"/>
                </a:solidFill>
                <a:latin typeface="华文楷体" panose="02010600040101010101" pitchFamily="2" charset="-122"/>
                <a:ea typeface="华文楷体" panose="02010600040101010101" pitchFamily="2" charset="-122"/>
              </a:rPr>
              <a:t>承租人</a:t>
            </a:r>
          </a:p>
        </p:txBody>
      </p:sp>
      <p:sp>
        <p:nvSpPr>
          <p:cNvPr id="42026" name="AutoShape 39"/>
          <p:cNvSpPr>
            <a:spLocks noChangeArrowheads="1"/>
          </p:cNvSpPr>
          <p:nvPr/>
        </p:nvSpPr>
        <p:spPr bwMode="auto">
          <a:xfrm>
            <a:off x="3455988" y="5588000"/>
            <a:ext cx="1571625" cy="989013"/>
          </a:xfrm>
          <a:prstGeom prst="flowChartAlternateProcess">
            <a:avLst/>
          </a:prstGeom>
          <a:solidFill>
            <a:srgbClr val="FFFF00"/>
          </a:solidFill>
          <a:ln w="9525" cap="flat" cmpd="sng">
            <a:miter lim="800000"/>
            <a:headEnd/>
            <a:tailEnd/>
          </a:ln>
          <a:effectLst/>
          <a:scene3d>
            <a:camera prst="legacyObliqueTopRight"/>
            <a:lightRig rig="legacyFlat3" dir="b"/>
          </a:scene3d>
          <a:sp3d extrusionH="430200" prstMaterial="legacyMatte">
            <a:bevelT w="13500" h="13500" prst="angle"/>
            <a:bevelB w="13500" h="13500" prst="angle"/>
            <a:extrusionClr>
              <a:srgbClr val="FFFF00"/>
            </a:extrusionClr>
            <a:contourClr>
              <a:srgbClr val="FFFF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flatTx/>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rgbClr val="FF3300"/>
                </a:solidFill>
                <a:ea typeface="华文楷体" panose="02010600040101010101" pitchFamily="2" charset="-122"/>
              </a:rPr>
              <a:t>出租人</a:t>
            </a:r>
          </a:p>
        </p:txBody>
      </p:sp>
      <p:sp>
        <p:nvSpPr>
          <p:cNvPr id="42027" name="AutoShape 40"/>
          <p:cNvSpPr>
            <a:spLocks noChangeArrowheads="1"/>
          </p:cNvSpPr>
          <p:nvPr/>
        </p:nvSpPr>
        <p:spPr bwMode="auto">
          <a:xfrm>
            <a:off x="6470650" y="2387600"/>
            <a:ext cx="1562100" cy="1028700"/>
          </a:xfrm>
          <a:prstGeom prst="flowChartAlternateProcess">
            <a:avLst/>
          </a:prstGeom>
          <a:solidFill>
            <a:srgbClr val="FFFF00"/>
          </a:solidFill>
          <a:ln w="9525" cap="flat" cmpd="sng">
            <a:miter lim="800000"/>
            <a:headEnd/>
            <a:tailEnd/>
          </a:ln>
          <a:effectLst/>
          <a:scene3d>
            <a:camera prst="legacyObliqueTopRight"/>
            <a:lightRig rig="legacyFlat3" dir="b"/>
          </a:scene3d>
          <a:sp3d extrusionH="430200" prstMaterial="legacyMatte">
            <a:bevelT w="13500" h="13500" prst="angle"/>
            <a:bevelB w="13500" h="13500" prst="angle"/>
            <a:extrusionClr>
              <a:srgbClr val="FFFF00"/>
            </a:extrusionClr>
            <a:contourClr>
              <a:srgbClr val="FFFF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flatTx/>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rgbClr val="FF3300"/>
                </a:solidFill>
                <a:ea typeface="华文楷体" panose="02010600040101010101" pitchFamily="2" charset="-122"/>
              </a:rPr>
              <a:t>供货人</a:t>
            </a:r>
          </a:p>
        </p:txBody>
      </p:sp>
      <p:sp>
        <p:nvSpPr>
          <p:cNvPr id="42028" name="AutoShape 41"/>
          <p:cNvSpPr>
            <a:spLocks noChangeArrowheads="1"/>
          </p:cNvSpPr>
          <p:nvPr/>
        </p:nvSpPr>
        <p:spPr bwMode="auto">
          <a:xfrm>
            <a:off x="4989513" y="5956300"/>
            <a:ext cx="2398712" cy="6985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2029" name="Rectangle 43"/>
          <p:cNvSpPr>
            <a:spLocks noChangeArrowheads="1"/>
          </p:cNvSpPr>
          <p:nvPr/>
        </p:nvSpPr>
        <p:spPr bwMode="auto">
          <a:xfrm>
            <a:off x="0" y="1312863"/>
            <a:ext cx="9145588" cy="730250"/>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sz="1600">
                <a:solidFill>
                  <a:srgbClr val="FFFF00"/>
                </a:solidFill>
                <a:latin typeface="华文楷体" panose="02010600040101010101" pitchFamily="2" charset="-122"/>
                <a:ea typeface="华文楷体" panose="02010600040101010101" pitchFamily="2" charset="-122"/>
              </a:rPr>
              <a:t>直接融资租赁：</a:t>
            </a:r>
            <a:r>
              <a:rPr lang="zh-CN" altLang="en-US" sz="1600">
                <a:solidFill>
                  <a:schemeClr val="bg1"/>
                </a:solidFill>
                <a:latin typeface="华文楷体" panose="02010600040101010101" pitchFamily="2" charset="-122"/>
                <a:ea typeface="华文楷体" panose="02010600040101010101" pitchFamily="2" charset="-122"/>
              </a:rPr>
              <a:t>是指出租人根据承租人对租赁物和供货人的选择或认可，将其从供货人处取得的租赁物按合同约定出租给承租人占有、使用，向承租人收取租金的交易活动。适用于融资租赁交易的租赁物为固定资产。 直接租赁又称</a:t>
            </a:r>
            <a:r>
              <a:rPr lang="zh-CN" altLang="en-US" sz="1600">
                <a:solidFill>
                  <a:srgbClr val="FFFF00"/>
                </a:solidFill>
                <a:latin typeface="华文楷体" panose="02010600040101010101" pitchFamily="2" charset="-122"/>
                <a:ea typeface="华文楷体" panose="02010600040101010101" pitchFamily="2" charset="-122"/>
              </a:rPr>
              <a:t>经典融资租赁，简称直租。</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301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301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39</a:t>
            </a:r>
          </a:p>
        </p:txBody>
      </p:sp>
      <p:sp>
        <p:nvSpPr>
          <p:cNvPr id="4301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3015"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融资租赁创新业务模式</a:t>
            </a:r>
            <a:endParaRPr lang="zh-CN" altLang="en-US"/>
          </a:p>
        </p:txBody>
      </p:sp>
      <p:sp>
        <p:nvSpPr>
          <p:cNvPr id="4301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售后回租定义、功能及操作步骤</a:t>
            </a:r>
          </a:p>
        </p:txBody>
      </p:sp>
      <p:sp>
        <p:nvSpPr>
          <p:cNvPr id="43017" name="Line 3"/>
          <p:cNvSpPr>
            <a:spLocks noChangeShapeType="1"/>
          </p:cNvSpPr>
          <p:nvPr/>
        </p:nvSpPr>
        <p:spPr bwMode="auto">
          <a:xfrm>
            <a:off x="1728788" y="3708400"/>
            <a:ext cx="5081587"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43018" name="Line 4"/>
          <p:cNvSpPr>
            <a:spLocks noChangeShapeType="1"/>
          </p:cNvSpPr>
          <p:nvPr/>
        </p:nvSpPr>
        <p:spPr bwMode="auto">
          <a:xfrm>
            <a:off x="1304925" y="4132263"/>
            <a:ext cx="3881438"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43019" name="Line 5"/>
          <p:cNvSpPr>
            <a:spLocks noChangeShapeType="1"/>
          </p:cNvSpPr>
          <p:nvPr/>
        </p:nvSpPr>
        <p:spPr bwMode="auto">
          <a:xfrm>
            <a:off x="4057650" y="4484688"/>
            <a:ext cx="105727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43020" name="Line 6"/>
          <p:cNvSpPr>
            <a:spLocks noChangeShapeType="1"/>
          </p:cNvSpPr>
          <p:nvPr/>
        </p:nvSpPr>
        <p:spPr bwMode="auto">
          <a:xfrm>
            <a:off x="4057650" y="4765675"/>
            <a:ext cx="1128713"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43021" name="Line 7"/>
          <p:cNvSpPr>
            <a:spLocks noChangeShapeType="1"/>
          </p:cNvSpPr>
          <p:nvPr/>
        </p:nvSpPr>
        <p:spPr bwMode="auto">
          <a:xfrm>
            <a:off x="1587500" y="3143250"/>
            <a:ext cx="592772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43022" name="Line 8"/>
          <p:cNvSpPr>
            <a:spLocks noChangeShapeType="1"/>
          </p:cNvSpPr>
          <p:nvPr/>
        </p:nvSpPr>
        <p:spPr bwMode="auto">
          <a:xfrm>
            <a:off x="3633788" y="4978400"/>
            <a:ext cx="0" cy="1058863"/>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43023" name="Line 9"/>
          <p:cNvSpPr>
            <a:spLocks noChangeShapeType="1"/>
          </p:cNvSpPr>
          <p:nvPr/>
        </p:nvSpPr>
        <p:spPr bwMode="auto">
          <a:xfrm>
            <a:off x="3633788" y="6037263"/>
            <a:ext cx="2116137"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43024" name="Rectangle 11"/>
          <p:cNvSpPr>
            <a:spLocks noChangeArrowheads="1"/>
          </p:cNvSpPr>
          <p:nvPr/>
        </p:nvSpPr>
        <p:spPr bwMode="auto">
          <a:xfrm>
            <a:off x="3986213" y="3213100"/>
            <a:ext cx="1412875" cy="284163"/>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1</a:t>
            </a:r>
            <a:r>
              <a:rPr lang="zh-CN" altLang="en-US" sz="1400">
                <a:solidFill>
                  <a:schemeClr val="bg1"/>
                </a:solidFill>
                <a:latin typeface="华文楷体" panose="02010600040101010101" pitchFamily="2" charset="-122"/>
                <a:ea typeface="华文楷体" panose="02010600040101010101" pitchFamily="2" charset="-122"/>
              </a:rPr>
              <a:t>、出售设备</a:t>
            </a:r>
          </a:p>
        </p:txBody>
      </p:sp>
      <p:sp>
        <p:nvSpPr>
          <p:cNvPr id="43025" name="Rectangle 12"/>
          <p:cNvSpPr>
            <a:spLocks noChangeArrowheads="1"/>
          </p:cNvSpPr>
          <p:nvPr/>
        </p:nvSpPr>
        <p:spPr bwMode="auto">
          <a:xfrm>
            <a:off x="3986213" y="3567113"/>
            <a:ext cx="1411287" cy="280987"/>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2</a:t>
            </a:r>
            <a:r>
              <a:rPr lang="zh-CN" altLang="en-US" sz="1400">
                <a:solidFill>
                  <a:schemeClr val="bg1"/>
                </a:solidFill>
                <a:latin typeface="华文楷体" panose="02010600040101010101" pitchFamily="2" charset="-122"/>
                <a:ea typeface="华文楷体" panose="02010600040101010101" pitchFamily="2" charset="-122"/>
              </a:rPr>
              <a:t>、支付货款</a:t>
            </a:r>
          </a:p>
        </p:txBody>
      </p:sp>
      <p:sp>
        <p:nvSpPr>
          <p:cNvPr id="43026" name="Rectangle 13"/>
          <p:cNvSpPr>
            <a:spLocks noChangeArrowheads="1"/>
          </p:cNvSpPr>
          <p:nvPr/>
        </p:nvSpPr>
        <p:spPr bwMode="auto">
          <a:xfrm>
            <a:off x="3986213" y="3919538"/>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3</a:t>
            </a:r>
            <a:r>
              <a:rPr lang="zh-CN" altLang="en-US" sz="1400">
                <a:solidFill>
                  <a:schemeClr val="bg1"/>
                </a:solidFill>
                <a:latin typeface="华文楷体" panose="02010600040101010101" pitchFamily="2" charset="-122"/>
                <a:ea typeface="华文楷体" panose="02010600040101010101" pitchFamily="2" charset="-122"/>
              </a:rPr>
              <a:t>、租回设备</a:t>
            </a:r>
          </a:p>
        </p:txBody>
      </p:sp>
      <p:sp>
        <p:nvSpPr>
          <p:cNvPr id="43027" name="Rectangle 14"/>
          <p:cNvSpPr>
            <a:spLocks noChangeArrowheads="1"/>
          </p:cNvSpPr>
          <p:nvPr/>
        </p:nvSpPr>
        <p:spPr bwMode="auto">
          <a:xfrm>
            <a:off x="3986213" y="4273550"/>
            <a:ext cx="1412875" cy="280988"/>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4</a:t>
            </a:r>
            <a:r>
              <a:rPr lang="zh-CN" altLang="en-US" sz="1400">
                <a:solidFill>
                  <a:schemeClr val="bg1"/>
                </a:solidFill>
                <a:latin typeface="华文楷体" panose="02010600040101010101" pitchFamily="2" charset="-122"/>
                <a:ea typeface="华文楷体" panose="02010600040101010101" pitchFamily="2" charset="-122"/>
              </a:rPr>
              <a:t>、支付租金</a:t>
            </a:r>
          </a:p>
        </p:txBody>
      </p:sp>
      <p:sp>
        <p:nvSpPr>
          <p:cNvPr id="43028" name="Text Box 15"/>
          <p:cNvSpPr txBox="1">
            <a:spLocks noChangeArrowheads="1"/>
          </p:cNvSpPr>
          <p:nvPr/>
        </p:nvSpPr>
        <p:spPr bwMode="auto">
          <a:xfrm>
            <a:off x="36513" y="4984750"/>
            <a:ext cx="9072562" cy="1582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SzPct val="100000"/>
              <a:buFont typeface="Wingdings" panose="05000000000000000000" pitchFamily="2" charset="2"/>
              <a:buChar char="n"/>
            </a:pPr>
            <a:r>
              <a:rPr lang="zh-CN" altLang="en-US" sz="1600">
                <a:latin typeface="华文楷体" panose="02010600040101010101" pitchFamily="2" charset="-122"/>
                <a:ea typeface="华文楷体" panose="02010600040101010101" pitchFamily="2" charset="-122"/>
              </a:rPr>
              <a:t>回租是在企业缺乏资金时，改善财务状况，筹集流动资金的非常有利的一种做法；</a:t>
            </a:r>
          </a:p>
          <a:p>
            <a:pPr eaLnBrk="1" hangingPunct="1">
              <a:buSzPct val="100000"/>
              <a:buFont typeface="Wingdings" panose="05000000000000000000" pitchFamily="2" charset="2"/>
              <a:buChar char="n"/>
            </a:pPr>
            <a:r>
              <a:rPr lang="zh-CN" altLang="en-US" sz="1600">
                <a:latin typeface="华文楷体" panose="02010600040101010101" pitchFamily="2" charset="-122"/>
                <a:ea typeface="华文楷体" panose="02010600040101010101" pitchFamily="2" charset="-122"/>
              </a:rPr>
              <a:t>企业可以把固定资产变为现金，再投资于其他业务方面；</a:t>
            </a:r>
          </a:p>
          <a:p>
            <a:pPr eaLnBrk="1" hangingPunct="1">
              <a:buSzPct val="100000"/>
              <a:buFont typeface="Wingdings" panose="05000000000000000000" pitchFamily="2" charset="2"/>
              <a:buChar char="n"/>
            </a:pPr>
            <a:r>
              <a:rPr lang="zh-CN" altLang="en-US" sz="1600">
                <a:latin typeface="华文楷体" panose="02010600040101010101" pitchFamily="2" charset="-122"/>
                <a:ea typeface="华文楷体" panose="02010600040101010101" pitchFamily="2" charset="-122"/>
              </a:rPr>
              <a:t>承租人从原设备设施的所有人转变为设备的承租人；</a:t>
            </a:r>
          </a:p>
          <a:p>
            <a:pPr eaLnBrk="1" hangingPunct="1">
              <a:buSzPct val="100000"/>
              <a:buFont typeface="Wingdings" panose="05000000000000000000" pitchFamily="2" charset="2"/>
              <a:buChar char="n"/>
            </a:pPr>
            <a:r>
              <a:rPr lang="zh-CN" altLang="en-US" sz="1600">
                <a:latin typeface="华文楷体" panose="02010600040101010101" pitchFamily="2" charset="-122"/>
                <a:ea typeface="华文楷体" panose="02010600040101010101" pitchFamily="2" charset="-122"/>
              </a:rPr>
              <a:t>买卖合同的金额是融资租赁租金的计算基础。</a:t>
            </a:r>
          </a:p>
          <a:p>
            <a:pPr eaLnBrk="1" hangingPunct="1">
              <a:buSzPct val="100000"/>
              <a:buFont typeface="Wingdings" panose="05000000000000000000" pitchFamily="2" charset="2"/>
              <a:buNone/>
            </a:pPr>
            <a:endParaRPr lang="zh-CN" altLang="en-US" sz="1600">
              <a:latin typeface="华文楷体" panose="02010600040101010101" pitchFamily="2" charset="-122"/>
              <a:ea typeface="华文楷体" panose="02010600040101010101" pitchFamily="2" charset="-122"/>
            </a:endParaRPr>
          </a:p>
          <a:p>
            <a:pPr eaLnBrk="1" hangingPunct="1"/>
            <a:r>
              <a:rPr lang="zh-CN" altLang="en-US">
                <a:solidFill>
                  <a:srgbClr val="FF3300"/>
                </a:solidFill>
                <a:latin typeface="华文楷体" panose="02010600040101010101" pitchFamily="2" charset="-122"/>
                <a:ea typeface="华文楷体" panose="02010600040101010101" pitchFamily="2" charset="-122"/>
              </a:rPr>
              <a:t>结论：回租是给承租人提供现金，与银行抵押或质押贷款非常类似，但有本质区别。</a:t>
            </a:r>
          </a:p>
        </p:txBody>
      </p:sp>
      <p:sp>
        <p:nvSpPr>
          <p:cNvPr id="43029" name="AutoShape 16"/>
          <p:cNvSpPr>
            <a:spLocks noChangeArrowheads="1"/>
          </p:cNvSpPr>
          <p:nvPr/>
        </p:nvSpPr>
        <p:spPr bwMode="auto">
          <a:xfrm>
            <a:off x="5399088" y="3284538"/>
            <a:ext cx="846137" cy="212725"/>
          </a:xfrm>
          <a:prstGeom prst="rightArrow">
            <a:avLst>
              <a:gd name="adj1" fmla="val 50000"/>
              <a:gd name="adj2" fmla="val 9944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0" name="AutoShape 17"/>
          <p:cNvSpPr>
            <a:spLocks noChangeArrowheads="1"/>
          </p:cNvSpPr>
          <p:nvPr/>
        </p:nvSpPr>
        <p:spPr bwMode="auto">
          <a:xfrm>
            <a:off x="3070225" y="3638550"/>
            <a:ext cx="915988" cy="211138"/>
          </a:xfrm>
          <a:prstGeom prst="leftArrow">
            <a:avLst>
              <a:gd name="adj1" fmla="val 50000"/>
              <a:gd name="adj2" fmla="val 108458"/>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1" name="AutoShape 19"/>
          <p:cNvSpPr>
            <a:spLocks noChangeArrowheads="1"/>
          </p:cNvSpPr>
          <p:nvPr/>
        </p:nvSpPr>
        <p:spPr bwMode="auto">
          <a:xfrm>
            <a:off x="5399088" y="4343400"/>
            <a:ext cx="846137" cy="141288"/>
          </a:xfrm>
          <a:prstGeom prst="rightArrow">
            <a:avLst>
              <a:gd name="adj1" fmla="val 50000"/>
              <a:gd name="adj2" fmla="val 149718"/>
            </a:avLst>
          </a:prstGeom>
          <a:gradFill rotWithShape="1">
            <a:gsLst>
              <a:gs pos="0">
                <a:schemeClr val="hlink"/>
              </a:gs>
              <a:gs pos="50000">
                <a:srgbClr val="002F5E"/>
              </a:gs>
              <a:gs pos="100000">
                <a:schemeClr val="hlink"/>
              </a:gs>
            </a:gsLst>
            <a:lin ang="5400000" scaled="1"/>
          </a:gra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2" name="AutoShape 20"/>
          <p:cNvSpPr>
            <a:spLocks noChangeArrowheads="1"/>
          </p:cNvSpPr>
          <p:nvPr/>
        </p:nvSpPr>
        <p:spPr bwMode="auto">
          <a:xfrm>
            <a:off x="3070225" y="3284538"/>
            <a:ext cx="915988" cy="142875"/>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3" name="AutoShape 22"/>
          <p:cNvSpPr>
            <a:spLocks noChangeArrowheads="1"/>
          </p:cNvSpPr>
          <p:nvPr/>
        </p:nvSpPr>
        <p:spPr bwMode="auto">
          <a:xfrm>
            <a:off x="3070225" y="4343400"/>
            <a:ext cx="915988" cy="141288"/>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4" name="AutoShape 23"/>
          <p:cNvSpPr>
            <a:spLocks noChangeArrowheads="1"/>
          </p:cNvSpPr>
          <p:nvPr/>
        </p:nvSpPr>
        <p:spPr bwMode="auto">
          <a:xfrm>
            <a:off x="5386388" y="3638550"/>
            <a:ext cx="846137"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5" name="AutoShape 26"/>
          <p:cNvSpPr>
            <a:spLocks noChangeArrowheads="1"/>
          </p:cNvSpPr>
          <p:nvPr/>
        </p:nvSpPr>
        <p:spPr bwMode="auto">
          <a:xfrm>
            <a:off x="1238250" y="3213100"/>
            <a:ext cx="1760538" cy="1412875"/>
          </a:xfrm>
          <a:prstGeom prst="flowChartAlternateProcess">
            <a:avLst/>
          </a:prstGeom>
          <a:solidFill>
            <a:srgbClr val="FFFF00"/>
          </a:solidFill>
          <a:ln w="9525" cap="flat" cmpd="sng">
            <a:miter lim="800000"/>
            <a:headEnd/>
            <a:tailEnd/>
          </a:ln>
          <a:effectLst/>
          <a:scene3d>
            <a:camera prst="legacyObliqueTopRight"/>
            <a:lightRig rig="legacyFlat3" dir="b"/>
          </a:scene3d>
          <a:sp3d extrusionH="430200" prstMaterial="legacyMatte">
            <a:bevelT w="13500" h="13500" prst="angle"/>
            <a:bevelB w="13500" h="13500" prst="angle"/>
            <a:extrusionClr>
              <a:srgbClr val="FFFF00"/>
            </a:extrusionClr>
            <a:contourClr>
              <a:srgbClr val="FFFF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flatTx/>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rgbClr val="FF3300"/>
                </a:solidFill>
                <a:ea typeface="华文楷体" panose="02010600040101010101" pitchFamily="2" charset="-122"/>
              </a:rPr>
              <a:t>承租人</a:t>
            </a:r>
          </a:p>
        </p:txBody>
      </p:sp>
      <p:sp>
        <p:nvSpPr>
          <p:cNvPr id="43036" name="AutoShape 27"/>
          <p:cNvSpPr>
            <a:spLocks noChangeArrowheads="1"/>
          </p:cNvSpPr>
          <p:nvPr/>
        </p:nvSpPr>
        <p:spPr bwMode="auto">
          <a:xfrm>
            <a:off x="6245225" y="3143250"/>
            <a:ext cx="1905000" cy="1482725"/>
          </a:xfrm>
          <a:prstGeom prst="roundRect">
            <a:avLst>
              <a:gd name="adj" fmla="val 16667"/>
            </a:avLst>
          </a:prstGeom>
          <a:solidFill>
            <a:srgbClr val="FFFF00"/>
          </a:solidFill>
          <a:ln w="9525" cap="flat" cmpd="sng">
            <a:round/>
            <a:headEnd/>
            <a:tailEnd/>
          </a:ln>
          <a:effectLst/>
          <a:scene3d>
            <a:camera prst="legacyObliqueTopRight"/>
            <a:lightRig rig="legacyFlat3" dir="b"/>
          </a:scene3d>
          <a:sp3d extrusionH="430200" prstMaterial="legacyMatte">
            <a:bevelT w="13500" h="13500" prst="angle"/>
            <a:bevelB w="13500" h="13500" prst="angle"/>
            <a:extrusionClr>
              <a:srgbClr val="FFFF00"/>
            </a:extrusionClr>
            <a:contourClr>
              <a:srgbClr val="FFFF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flatTx/>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rgbClr val="FF3300"/>
                </a:solidFill>
                <a:ea typeface="华文楷体" panose="02010600040101010101" pitchFamily="2" charset="-122"/>
              </a:rPr>
              <a:t>出租人</a:t>
            </a:r>
          </a:p>
          <a:p>
            <a:pPr algn="ctr" eaLnBrk="1" hangingPunct="1"/>
            <a:r>
              <a:rPr lang="zh-CN" altLang="en-US" sz="1600">
                <a:ea typeface="华文楷体" panose="02010600040101010101" pitchFamily="2" charset="-122"/>
              </a:rPr>
              <a:t>（租赁公司）</a:t>
            </a:r>
          </a:p>
        </p:txBody>
      </p:sp>
      <p:sp>
        <p:nvSpPr>
          <p:cNvPr id="43037" name="AutoShape 28"/>
          <p:cNvSpPr>
            <a:spLocks noChangeArrowheads="1"/>
          </p:cNvSpPr>
          <p:nvPr/>
        </p:nvSpPr>
        <p:spPr bwMode="auto">
          <a:xfrm>
            <a:off x="3492500" y="3989388"/>
            <a:ext cx="957263" cy="476250"/>
          </a:xfrm>
          <a:prstGeom prst="leftArrow">
            <a:avLst>
              <a:gd name="adj1" fmla="val 50000"/>
              <a:gd name="adj2" fmla="val 5025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8" name="AutoShape 30"/>
          <p:cNvSpPr>
            <a:spLocks noChangeArrowheads="1"/>
          </p:cNvSpPr>
          <p:nvPr/>
        </p:nvSpPr>
        <p:spPr bwMode="auto">
          <a:xfrm>
            <a:off x="3071813" y="3941763"/>
            <a:ext cx="915987" cy="211137"/>
          </a:xfrm>
          <a:prstGeom prst="leftArrow">
            <a:avLst>
              <a:gd name="adj1" fmla="val 50000"/>
              <a:gd name="adj2" fmla="val 108459"/>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39" name="AutoShape 31"/>
          <p:cNvSpPr>
            <a:spLocks noChangeArrowheads="1"/>
          </p:cNvSpPr>
          <p:nvPr/>
        </p:nvSpPr>
        <p:spPr bwMode="auto">
          <a:xfrm>
            <a:off x="5413375" y="3992563"/>
            <a:ext cx="846138"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3040" name="Rectangle 43"/>
          <p:cNvSpPr>
            <a:spLocks noChangeArrowheads="1"/>
          </p:cNvSpPr>
          <p:nvPr/>
        </p:nvSpPr>
        <p:spPr bwMode="auto">
          <a:xfrm>
            <a:off x="0" y="1312863"/>
            <a:ext cx="9145588" cy="730250"/>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sz="1600">
                <a:solidFill>
                  <a:srgbClr val="FFFF00"/>
                </a:solidFill>
                <a:latin typeface="华文楷体" panose="02010600040101010101" pitchFamily="2" charset="-122"/>
                <a:ea typeface="华文楷体" panose="02010600040101010101" pitchFamily="2" charset="-122"/>
              </a:rPr>
              <a:t>售后回租业务：</a:t>
            </a:r>
            <a:r>
              <a:rPr lang="zh-CN" altLang="en-US" sz="1600">
                <a:solidFill>
                  <a:schemeClr val="bg1"/>
                </a:solidFill>
                <a:latin typeface="华文楷体" panose="02010600040101010101" pitchFamily="2" charset="-122"/>
                <a:ea typeface="华文楷体" panose="02010600040101010101" pitchFamily="2" charset="-122"/>
              </a:rPr>
              <a:t>是指承租人将自有物件出卖给出租人，同时与出租人签定融资租赁合同，再将该物件从出租人处租回的融资租赁形式。售后回租业务是承租人和供货人为同一人的融资租赁方式。</a:t>
            </a:r>
            <a:r>
              <a:rPr lang="zh-CN" altLang="en-US" sz="1600">
                <a:solidFill>
                  <a:srgbClr val="FFFF00"/>
                </a:solidFill>
                <a:latin typeface="华文楷体" panose="02010600040101010101" pitchFamily="2" charset="-122"/>
                <a:ea typeface="华文楷体" panose="02010600040101010101" pitchFamily="2" charset="-122"/>
              </a:rPr>
              <a:t>（国税总局2010第13号公告）</a:t>
            </a:r>
            <a:r>
              <a:rPr lang="zh-CN" altLang="en-US" sz="1600">
                <a:solidFill>
                  <a:schemeClr val="bg1"/>
                </a:solidFill>
                <a:latin typeface="华文楷体" panose="02010600040101010101" pitchFamily="2" charset="-122"/>
                <a:ea typeface="华文楷体" panose="02010600040101010101" pitchFamily="2" charset="-122"/>
              </a:rPr>
              <a:t>。回租的法律及规章依据。</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mph" presetSubtype="0" fill="hold" grpId="0" nodeType="clickEffect">
                                  <p:stCondLst>
                                    <p:cond delay="0"/>
                                  </p:stCondLst>
                                  <p:childTnLst>
                                    <p:animClr clrSpc="rgb" dir="cw">
                                      <p:cBhvr override="childStyle">
                                        <p:cTn id="6" dur="250" autoRev="1" fill="hold"/>
                                        <p:tgtEl>
                                          <p:spTgt spid="43024"/>
                                        </p:tgtEl>
                                        <p:attrNameLst>
                                          <p:attrName>style.color</p:attrName>
                                        </p:attrNameLst>
                                      </p:cBhvr>
                                      <p:to>
                                        <a:schemeClr val="bg1"/>
                                      </p:to>
                                    </p:animClr>
                                    <p:animClr clrSpc="rgb" dir="cw">
                                      <p:cBhvr>
                                        <p:cTn id="7" dur="250" autoRev="1" fill="hold"/>
                                        <p:tgtEl>
                                          <p:spTgt spid="43024"/>
                                        </p:tgtEl>
                                        <p:attrNameLst>
                                          <p:attrName>fillcolor</p:attrName>
                                        </p:attrNameLst>
                                      </p:cBhvr>
                                      <p:to>
                                        <a:schemeClr val="bg1"/>
                                      </p:to>
                                    </p:animClr>
                                    <p:set>
                                      <p:cBhvr>
                                        <p:cTn id="8" dur="250" autoRev="1" fill="hold"/>
                                        <p:tgtEl>
                                          <p:spTgt spid="43024"/>
                                        </p:tgtEl>
                                        <p:attrNameLst>
                                          <p:attrName>fill.type</p:attrName>
                                        </p:attrNameLst>
                                      </p:cBhvr>
                                      <p:to>
                                        <p:strVal val="solid"/>
                                      </p:to>
                                    </p:set>
                                    <p:set>
                                      <p:cBhvr>
                                        <p:cTn id="9" dur="250" autoRev="1" fill="hold"/>
                                        <p:tgtEl>
                                          <p:spTgt spid="4302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24" grpId="0" bldLvl="0" animBg="1"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403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403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40</a:t>
            </a:r>
          </a:p>
        </p:txBody>
      </p:sp>
      <p:sp>
        <p:nvSpPr>
          <p:cNvPr id="4403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4039"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融资租赁创新业务模式</a:t>
            </a:r>
            <a:endParaRPr lang="zh-CN" altLang="en-US"/>
          </a:p>
        </p:txBody>
      </p:sp>
      <p:sp>
        <p:nvSpPr>
          <p:cNvPr id="4404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融资租赁创新模式之一 ：</a:t>
            </a:r>
            <a:r>
              <a:rPr lang="en-US" altLang="zh-CN">
                <a:solidFill>
                  <a:schemeClr val="bg1"/>
                </a:solidFill>
                <a:ea typeface="华文楷体" panose="02010600040101010101" pitchFamily="2" charset="-122"/>
                <a:sym typeface="Arial" panose="020B0604020202020204" pitchFamily="34" charset="0"/>
              </a:rPr>
              <a:t> </a:t>
            </a:r>
            <a:r>
              <a:rPr lang="zh-CN" altLang="en-US">
                <a:solidFill>
                  <a:schemeClr val="bg1"/>
                </a:solidFill>
                <a:ea typeface="华文楷体" panose="02010600040101010101" pitchFamily="2" charset="-122"/>
                <a:sym typeface="Arial" panose="020B0604020202020204" pitchFamily="34" charset="0"/>
              </a:rPr>
              <a:t>经营性租赁（混合租赁）</a:t>
            </a:r>
          </a:p>
        </p:txBody>
      </p:sp>
      <p:pic>
        <p:nvPicPr>
          <p:cNvPr id="44041" name="Picture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8488" y="3914775"/>
            <a:ext cx="592137" cy="1674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4042"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5200" y="3960813"/>
            <a:ext cx="514350" cy="163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4043" name="Rectangle 16"/>
          <p:cNvSpPr>
            <a:spLocks noChangeArrowheads="1"/>
          </p:cNvSpPr>
          <p:nvPr/>
        </p:nvSpPr>
        <p:spPr bwMode="auto">
          <a:xfrm>
            <a:off x="4833938" y="2830513"/>
            <a:ext cx="3859212" cy="3533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这是一项由租赁公司承担余值风险，从而保持或降低承租人资产负债率的表外融资的融资租赁业务；</a:t>
            </a:r>
          </a:p>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由于租赁公司与承租人对期末约定余值的会计处理方法不同，该类交易兼具融资租赁和经营租赁的双重特征；</a:t>
            </a:r>
          </a:p>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在租赁公司一方，由于有独立于承租人和出租人的第三方提供余值担保，</a:t>
            </a:r>
            <a:r>
              <a:rPr lang="zh-CN" altLang="en-US" sz="1400">
                <a:solidFill>
                  <a:srgbClr val="FF6600"/>
                </a:solidFill>
                <a:latin typeface="华文楷体" panose="02010600040101010101" pitchFamily="2" charset="-122"/>
                <a:ea typeface="华文楷体" panose="02010600040101010101" pitchFamily="2" charset="-122"/>
              </a:rPr>
              <a:t>在会计上将该类交易认定为“融资租赁”；</a:t>
            </a:r>
          </a:p>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在承租人一方，其作为独立法人不承担有关余值回购担保方面的承诺义务，</a:t>
            </a:r>
            <a:r>
              <a:rPr lang="zh-CN" altLang="en-US" sz="1400">
                <a:solidFill>
                  <a:srgbClr val="FF6600"/>
                </a:solidFill>
                <a:latin typeface="华文楷体" panose="02010600040101010101" pitchFamily="2" charset="-122"/>
                <a:ea typeface="华文楷体" panose="02010600040101010101" pitchFamily="2" charset="-122"/>
              </a:rPr>
              <a:t>在会计上将该类交易认定为“经营租赁”。</a:t>
            </a:r>
            <a:endParaRPr lang="en-US" altLang="zh-CN" sz="1400">
              <a:solidFill>
                <a:srgbClr val="333333"/>
              </a:solidFill>
              <a:latin typeface="华文楷体" panose="02010600040101010101" pitchFamily="2" charset="-122"/>
              <a:ea typeface="华文楷体" panose="02010600040101010101" pitchFamily="2" charset="-122"/>
            </a:endParaRPr>
          </a:p>
        </p:txBody>
      </p:sp>
      <p:sp>
        <p:nvSpPr>
          <p:cNvPr id="44044" name="Rectangle 17"/>
          <p:cNvSpPr>
            <a:spLocks noChangeArrowheads="1"/>
          </p:cNvSpPr>
          <p:nvPr/>
        </p:nvSpPr>
        <p:spPr bwMode="auto">
          <a:xfrm>
            <a:off x="5011738" y="2439988"/>
            <a:ext cx="394970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3988" tIns="41994" rIns="83988" bIns="41994"/>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latin typeface="楷体_GB2312" panose="02010609030101010101" pitchFamily="49" charset="-122"/>
                <a:ea typeface="华文楷体" panose="02010600040101010101" pitchFamily="2" charset="-122"/>
              </a:rPr>
              <a:t>主要特点描述：</a:t>
            </a:r>
          </a:p>
        </p:txBody>
      </p:sp>
      <p:sp>
        <p:nvSpPr>
          <p:cNvPr id="44045" name="TextBox 19"/>
          <p:cNvSpPr txBox="1">
            <a:spLocks noChangeArrowheads="1"/>
          </p:cNvSpPr>
          <p:nvPr/>
        </p:nvSpPr>
        <p:spPr bwMode="auto">
          <a:xfrm>
            <a:off x="2555875" y="2852738"/>
            <a:ext cx="365125" cy="865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⑤余值担保</a:t>
            </a:r>
          </a:p>
        </p:txBody>
      </p:sp>
      <p:sp>
        <p:nvSpPr>
          <p:cNvPr id="44046" name="Line 25"/>
          <p:cNvSpPr>
            <a:spLocks noChangeShapeType="1"/>
          </p:cNvSpPr>
          <p:nvPr/>
        </p:nvSpPr>
        <p:spPr bwMode="auto">
          <a:xfrm flipV="1">
            <a:off x="236538" y="3787775"/>
            <a:ext cx="4435475" cy="12700"/>
          </a:xfrm>
          <a:prstGeom prst="line">
            <a:avLst/>
          </a:prstGeom>
          <a:noFill/>
          <a:ln w="28575" cap="flat" cmpd="dbl">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4047" name="TextBox 19"/>
          <p:cNvSpPr txBox="1">
            <a:spLocks noChangeArrowheads="1"/>
          </p:cNvSpPr>
          <p:nvPr/>
        </p:nvSpPr>
        <p:spPr bwMode="auto">
          <a:xfrm rot="1626702">
            <a:off x="1627188" y="4510088"/>
            <a:ext cx="639762" cy="1223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200">
                <a:latin typeface="华文楷体" panose="02010600040101010101" pitchFamily="2" charset="-122"/>
                <a:ea typeface="华文楷体" panose="02010600040101010101" pitchFamily="2" charset="-122"/>
              </a:rPr>
              <a:t>③融资租赁合同</a:t>
            </a:r>
          </a:p>
        </p:txBody>
      </p:sp>
      <p:sp>
        <p:nvSpPr>
          <p:cNvPr id="44048" name="左右箭头 21"/>
          <p:cNvSpPr>
            <a:spLocks noChangeArrowheads="1"/>
          </p:cNvSpPr>
          <p:nvPr/>
        </p:nvSpPr>
        <p:spPr bwMode="auto">
          <a:xfrm rot="6997584">
            <a:off x="968375" y="4857750"/>
            <a:ext cx="1238250" cy="222250"/>
          </a:xfrm>
          <a:prstGeom prst="leftRightArrow">
            <a:avLst>
              <a:gd name="adj1" fmla="val 50000"/>
              <a:gd name="adj2" fmla="val 11142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4049" name="TextBox 19"/>
          <p:cNvSpPr txBox="1">
            <a:spLocks noChangeArrowheads="1"/>
          </p:cNvSpPr>
          <p:nvPr/>
        </p:nvSpPr>
        <p:spPr bwMode="auto">
          <a:xfrm rot="20472927">
            <a:off x="2482850" y="4395788"/>
            <a:ext cx="641350" cy="1193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200">
                <a:latin typeface="华文楷体" panose="02010600040101010101" pitchFamily="2" charset="-122"/>
                <a:ea typeface="华文楷体" panose="02010600040101010101" pitchFamily="2" charset="-122"/>
              </a:rPr>
              <a:t>①设备采购合同</a:t>
            </a:r>
          </a:p>
        </p:txBody>
      </p:sp>
      <p:sp>
        <p:nvSpPr>
          <p:cNvPr id="44050" name="左右箭头 21"/>
          <p:cNvSpPr>
            <a:spLocks noChangeArrowheads="1"/>
          </p:cNvSpPr>
          <p:nvPr/>
        </p:nvSpPr>
        <p:spPr bwMode="auto">
          <a:xfrm rot="14981150">
            <a:off x="2319338" y="4875213"/>
            <a:ext cx="1211262" cy="201612"/>
          </a:xfrm>
          <a:prstGeom prst="leftRightArrow">
            <a:avLst>
              <a:gd name="adj1" fmla="val 50000"/>
              <a:gd name="adj2" fmla="val 120158"/>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4051" name="AutoShape 30"/>
          <p:cNvSpPr>
            <a:spLocks noChangeArrowheads="1"/>
          </p:cNvSpPr>
          <p:nvPr/>
        </p:nvSpPr>
        <p:spPr bwMode="auto">
          <a:xfrm rot="16200000">
            <a:off x="2237582" y="5310981"/>
            <a:ext cx="234950" cy="1033463"/>
          </a:xfrm>
          <a:prstGeom prst="upArrow">
            <a:avLst>
              <a:gd name="adj1" fmla="val 50000"/>
              <a:gd name="adj2" fmla="val 109966"/>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4052" name="Text Box 32"/>
          <p:cNvSpPr txBox="1">
            <a:spLocks noChangeArrowheads="1"/>
          </p:cNvSpPr>
          <p:nvPr/>
        </p:nvSpPr>
        <p:spPr bwMode="auto">
          <a:xfrm>
            <a:off x="1403350" y="6076950"/>
            <a:ext cx="1943100" cy="273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spcAft>
                <a:spcPct val="50000"/>
              </a:spcAft>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rPr>
              <a:t>⑥交付设备及售后服务</a:t>
            </a:r>
          </a:p>
        </p:txBody>
      </p:sp>
      <p:sp>
        <p:nvSpPr>
          <p:cNvPr id="44053" name="TextBox 19"/>
          <p:cNvSpPr txBox="1">
            <a:spLocks noChangeArrowheads="1"/>
          </p:cNvSpPr>
          <p:nvPr/>
        </p:nvSpPr>
        <p:spPr bwMode="auto">
          <a:xfrm>
            <a:off x="611188" y="4178300"/>
            <a:ext cx="366712" cy="1333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④定期支付租金</a:t>
            </a:r>
          </a:p>
        </p:txBody>
      </p:sp>
      <p:sp>
        <p:nvSpPr>
          <p:cNvPr id="44054" name="Text Box 36"/>
          <p:cNvSpPr txBox="1">
            <a:spLocks noChangeArrowheads="1"/>
          </p:cNvSpPr>
          <p:nvPr/>
        </p:nvSpPr>
        <p:spPr bwMode="auto">
          <a:xfrm>
            <a:off x="398463" y="5618163"/>
            <a:ext cx="1395412"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华文楷体" panose="02010600040101010101" pitchFamily="2" charset="-122"/>
                <a:ea typeface="华文楷体" panose="02010600040101010101" pitchFamily="2" charset="-122"/>
              </a:rPr>
              <a:t>承租人</a:t>
            </a:r>
            <a:r>
              <a:rPr lang="en-US" altLang="zh-CN" sz="1400">
                <a:solidFill>
                  <a:srgbClr val="F02B0A"/>
                </a:solidFill>
                <a:latin typeface="华文楷体" panose="02010600040101010101" pitchFamily="2" charset="-122"/>
                <a:ea typeface="华文楷体" panose="02010600040101010101" pitchFamily="2" charset="-122"/>
              </a:rPr>
              <a:t>(</a:t>
            </a:r>
            <a:r>
              <a:rPr lang="zh-CN" altLang="en-US" sz="1400">
                <a:solidFill>
                  <a:srgbClr val="F02B0A"/>
                </a:solidFill>
                <a:latin typeface="华文楷体" panose="02010600040101010101" pitchFamily="2" charset="-122"/>
                <a:ea typeface="华文楷体" panose="02010600040101010101" pitchFamily="2" charset="-122"/>
              </a:rPr>
              <a:t>客户</a:t>
            </a:r>
            <a:r>
              <a:rPr lang="en-US" altLang="zh-CN" sz="1400">
                <a:solidFill>
                  <a:srgbClr val="F02B0A"/>
                </a:solidFill>
                <a:latin typeface="华文楷体" panose="02010600040101010101" pitchFamily="2" charset="-122"/>
                <a:ea typeface="华文楷体" panose="02010600040101010101" pitchFamily="2" charset="-122"/>
              </a:rPr>
              <a:t>)</a:t>
            </a:r>
          </a:p>
        </p:txBody>
      </p:sp>
      <p:sp>
        <p:nvSpPr>
          <p:cNvPr id="44055" name="TextBox 18"/>
          <p:cNvSpPr txBox="1">
            <a:spLocks noChangeArrowheads="1"/>
          </p:cNvSpPr>
          <p:nvPr/>
        </p:nvSpPr>
        <p:spPr bwMode="auto">
          <a:xfrm>
            <a:off x="3662363" y="4187825"/>
            <a:ext cx="366712" cy="1401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②支付设备购置款</a:t>
            </a:r>
          </a:p>
        </p:txBody>
      </p:sp>
      <p:sp>
        <p:nvSpPr>
          <p:cNvPr id="44056" name="Text Box 38"/>
          <p:cNvSpPr txBox="1">
            <a:spLocks noChangeArrowheads="1"/>
          </p:cNvSpPr>
          <p:nvPr/>
        </p:nvSpPr>
        <p:spPr bwMode="auto">
          <a:xfrm>
            <a:off x="2928938" y="5638800"/>
            <a:ext cx="1393825"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供货人</a:t>
            </a:r>
          </a:p>
        </p:txBody>
      </p:sp>
      <p:sp>
        <p:nvSpPr>
          <p:cNvPr id="44057" name="Text Box 39"/>
          <p:cNvSpPr txBox="1">
            <a:spLocks noChangeArrowheads="1"/>
          </p:cNvSpPr>
          <p:nvPr/>
        </p:nvSpPr>
        <p:spPr bwMode="auto">
          <a:xfrm>
            <a:off x="1600200" y="3859213"/>
            <a:ext cx="1498600" cy="420687"/>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出租人</a:t>
            </a:r>
          </a:p>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（租赁公司）</a:t>
            </a:r>
          </a:p>
        </p:txBody>
      </p:sp>
      <p:sp>
        <p:nvSpPr>
          <p:cNvPr id="44058" name="Text Box 40"/>
          <p:cNvSpPr txBox="1">
            <a:spLocks noChangeArrowheads="1"/>
          </p:cNvSpPr>
          <p:nvPr/>
        </p:nvSpPr>
        <p:spPr bwMode="auto">
          <a:xfrm>
            <a:off x="1647825" y="2420938"/>
            <a:ext cx="1409700" cy="461962"/>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latin typeface="楷体_GB2312" panose="02010609030101010101" pitchFamily="49" charset="-122"/>
                <a:ea typeface="华文楷体" panose="02010600040101010101" pitchFamily="2" charset="-122"/>
              </a:rPr>
              <a:t>独立第三方</a:t>
            </a:r>
          </a:p>
        </p:txBody>
      </p:sp>
      <p:sp>
        <p:nvSpPr>
          <p:cNvPr id="44059" name="AutoShape 41"/>
          <p:cNvSpPr>
            <a:spLocks noChangeArrowheads="1"/>
          </p:cNvSpPr>
          <p:nvPr/>
        </p:nvSpPr>
        <p:spPr bwMode="auto">
          <a:xfrm rot="10800000">
            <a:off x="2238375" y="3025775"/>
            <a:ext cx="234950" cy="633413"/>
          </a:xfrm>
          <a:prstGeom prst="upArrow">
            <a:avLst>
              <a:gd name="adj1" fmla="val 50000"/>
              <a:gd name="adj2" fmla="val 6739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4060" name="Rectangle 43"/>
          <p:cNvSpPr>
            <a:spLocks noChangeArrowheads="1"/>
          </p:cNvSpPr>
          <p:nvPr/>
        </p:nvSpPr>
        <p:spPr bwMode="auto">
          <a:xfrm>
            <a:off x="0" y="1339850"/>
            <a:ext cx="9145588" cy="731838"/>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sz="1600">
                <a:solidFill>
                  <a:srgbClr val="FFFF00"/>
                </a:solidFill>
                <a:latin typeface="华文楷体" panose="02010600040101010101" pitchFamily="2" charset="-122"/>
                <a:ea typeface="华文楷体" panose="02010600040101010101" pitchFamily="2" charset="-122"/>
              </a:rPr>
              <a:t>经营性租赁业务：</a:t>
            </a:r>
            <a:r>
              <a:rPr lang="zh-CN" altLang="en-US" sz="1600">
                <a:solidFill>
                  <a:schemeClr val="bg1"/>
                </a:solidFill>
                <a:latin typeface="华文楷体" panose="02010600040101010101" pitchFamily="2" charset="-122"/>
                <a:ea typeface="华文楷体" panose="02010600040101010101" pitchFamily="2" charset="-122"/>
              </a:rPr>
              <a:t>可采用新购设备直接租赁或存量设备售后回租的形式，亦称“混合租赁</a:t>
            </a:r>
            <a:r>
              <a:rPr lang="en-US" altLang="zh-CN" sz="1600">
                <a:solidFill>
                  <a:schemeClr val="bg1"/>
                </a:solidFill>
                <a:latin typeface="华文楷体" panose="02010600040101010101" pitchFamily="2" charset="-122"/>
                <a:ea typeface="华文楷体" panose="02010600040101010101" pitchFamily="2" charset="-122"/>
              </a:rPr>
              <a:t>”</a:t>
            </a:r>
            <a:r>
              <a:rPr lang="zh-CN" altLang="en-US" sz="1600">
                <a:solidFill>
                  <a:schemeClr val="bg1"/>
                </a:solidFill>
                <a:latin typeface="华文楷体" panose="02010600040101010101" pitchFamily="2" charset="-122"/>
                <a:ea typeface="华文楷体" panose="02010600040101010101" pitchFamily="2" charset="-122"/>
              </a:rPr>
              <a:t>。其特点是：</a:t>
            </a:r>
            <a:r>
              <a:rPr lang="zh-CN" altLang="en-US" sz="1600">
                <a:solidFill>
                  <a:schemeClr val="bg1"/>
                </a:solidFill>
                <a:latin typeface="华文楷体" panose="02010600040101010101" pitchFamily="2" charset="-122"/>
                <a:ea typeface="华文楷体" panose="02010600040101010101" pitchFamily="2" charset="-122"/>
                <a:sym typeface="Arial" panose="020B0604020202020204" pitchFamily="34" charset="0"/>
              </a:rPr>
              <a:t>适用于企业财务指标压力较大，希望调节资产负债率及周转率等的情形，特别是上市公司或拟上市公司。交易要点与简单融资租赁类同，但约定余值处理，其风险由出租人承担。</a:t>
            </a:r>
            <a:endParaRPr lang="zh-CN" altLang="en-US" sz="1600">
              <a:solidFill>
                <a:schemeClr val="tx2"/>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505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506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41</a:t>
            </a:r>
          </a:p>
        </p:txBody>
      </p:sp>
      <p:sp>
        <p:nvSpPr>
          <p:cNvPr id="4506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5063"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融资租赁创新业务模式</a:t>
            </a:r>
            <a:endParaRPr lang="zh-CN" altLang="en-US"/>
          </a:p>
        </p:txBody>
      </p:sp>
      <p:sp>
        <p:nvSpPr>
          <p:cNvPr id="4506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融资租赁创新模式之二 ：联合租赁（银团租赁）</a:t>
            </a:r>
          </a:p>
        </p:txBody>
      </p:sp>
      <p:sp>
        <p:nvSpPr>
          <p:cNvPr id="45065" name="Rectangle 43"/>
          <p:cNvSpPr>
            <a:spLocks noChangeArrowheads="1"/>
          </p:cNvSpPr>
          <p:nvPr/>
        </p:nvSpPr>
        <p:spPr bwMode="auto">
          <a:xfrm>
            <a:off x="0" y="1339850"/>
            <a:ext cx="9145588" cy="731838"/>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sz="1600">
                <a:solidFill>
                  <a:srgbClr val="FFFF00"/>
                </a:solidFill>
                <a:latin typeface="华文楷体" panose="02010600040101010101" pitchFamily="2" charset="-122"/>
                <a:ea typeface="华文楷体" panose="02010600040101010101" pitchFamily="2" charset="-122"/>
              </a:rPr>
              <a:t>联合租赁业务：</a:t>
            </a:r>
            <a:r>
              <a:rPr lang="zh-CN" altLang="en-US" sz="1600">
                <a:solidFill>
                  <a:schemeClr val="bg1"/>
                </a:solidFill>
                <a:latin typeface="华文楷体" panose="02010600040101010101" pitchFamily="2" charset="-122"/>
                <a:ea typeface="华文楷体" panose="02010600040101010101" pitchFamily="2" charset="-122"/>
                <a:sym typeface="Arial" panose="020B0604020202020204" pitchFamily="34" charset="0"/>
              </a:rPr>
              <a:t>新购设备直接租赁或存量设备售后回租形式的并列联合。</a:t>
            </a:r>
            <a:r>
              <a:rPr lang="zh-CN" altLang="en-US" sz="1600">
                <a:solidFill>
                  <a:schemeClr val="bg1"/>
                </a:solidFill>
                <a:latin typeface="华文楷体" panose="02010600040101010101" pitchFamily="2" charset="-122"/>
                <a:ea typeface="华文楷体" panose="02010600040101010101" pitchFamily="2" charset="-122"/>
              </a:rPr>
              <a:t>其特点是：</a:t>
            </a:r>
            <a:r>
              <a:rPr lang="zh-CN" altLang="en-US" sz="1600">
                <a:solidFill>
                  <a:schemeClr val="bg1"/>
                </a:solidFill>
                <a:latin typeface="华文楷体" panose="02010600040101010101" pitchFamily="2" charset="-122"/>
                <a:ea typeface="华文楷体" panose="02010600040101010101" pitchFamily="2" charset="-122"/>
                <a:sym typeface="Arial" panose="020B0604020202020204" pitchFamily="34" charset="0"/>
              </a:rPr>
              <a:t>适用于项目足够大，标的物不可分割，一家租赁公司由于种种原因无法独立完成，需要由两家或两家以上的租赁公司联合为一笔租赁项目提供类似银团贷款性质的融资租赁服务。</a:t>
            </a:r>
          </a:p>
        </p:txBody>
      </p:sp>
      <p:sp>
        <p:nvSpPr>
          <p:cNvPr id="45066" name="Rectangle 17"/>
          <p:cNvSpPr>
            <a:spLocks noChangeArrowheads="1"/>
          </p:cNvSpPr>
          <p:nvPr/>
        </p:nvSpPr>
        <p:spPr bwMode="auto">
          <a:xfrm>
            <a:off x="4833938" y="2595563"/>
            <a:ext cx="3859212" cy="3665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按照</a:t>
            </a:r>
            <a:r>
              <a:rPr lang="en-US" altLang="zh-CN" sz="1400">
                <a:latin typeface="华文楷体" panose="02010600040101010101" pitchFamily="2" charset="-122"/>
                <a:ea typeface="华文楷体" panose="02010600040101010101" pitchFamily="2" charset="-122"/>
              </a:rPr>
              <a:t>《</a:t>
            </a:r>
            <a:r>
              <a:rPr lang="zh-CN" altLang="en-US" sz="1400">
                <a:latin typeface="华文楷体" panose="02010600040101010101" pitchFamily="2" charset="-122"/>
                <a:ea typeface="华文楷体" panose="02010600040101010101" pitchFamily="2" charset="-122"/>
              </a:rPr>
              <a:t>物权法</a:t>
            </a:r>
            <a:r>
              <a:rPr lang="en-US" altLang="zh-CN" sz="1400">
                <a:latin typeface="华文楷体" panose="02010600040101010101" pitchFamily="2" charset="-122"/>
                <a:ea typeface="华文楷体" panose="02010600040101010101" pitchFamily="2" charset="-122"/>
              </a:rPr>
              <a:t>》</a:t>
            </a:r>
            <a:r>
              <a:rPr lang="zh-CN" altLang="en-US" sz="1400">
                <a:latin typeface="华文楷体" panose="02010600040101010101" pitchFamily="2" charset="-122"/>
                <a:ea typeface="华文楷体" panose="02010600040101010101" pitchFamily="2" charset="-122"/>
              </a:rPr>
              <a:t>的规定，参与各方之间或者“共同拥有”或者“按附拥有”租赁标的物的所有权，根据出资比例的不同划分相应的风险和收益比例；</a:t>
            </a:r>
          </a:p>
          <a:p>
            <a:pPr eaLnBrk="1" hangingPunct="1">
              <a:lnSpc>
                <a:spcPct val="120000"/>
              </a:lnSpc>
              <a:spcAft>
                <a:spcPct val="50000"/>
              </a:spcAft>
              <a:buFont typeface="Arial" panose="020B0604020202020204" pitchFamily="34" charset="0"/>
              <a:buChar char="►"/>
            </a:pPr>
            <a:r>
              <a:rPr lang="zh-CN" altLang="en-US" sz="1400">
                <a:solidFill>
                  <a:srgbClr val="333333"/>
                </a:solidFill>
                <a:latin typeface="华文楷体" panose="02010600040101010101" pitchFamily="2" charset="-122"/>
                <a:ea typeface="华文楷体" panose="02010600040101010101" pitchFamily="2" charset="-122"/>
              </a:rPr>
              <a:t>在</a:t>
            </a:r>
            <a:r>
              <a:rPr lang="zh-CN" altLang="en-US" sz="1400">
                <a:latin typeface="华文楷体" panose="02010600040101010101" pitchFamily="2" charset="-122"/>
                <a:ea typeface="华文楷体" panose="02010600040101010101" pitchFamily="2" charset="-122"/>
              </a:rPr>
              <a:t>“共同共有”或“按份共有”的模式下，由牵头人作为参与各方的代理人，与承租人、供货人签订设备租赁和购买合同并支付款项，之后由牵头人在参与各方之间根据出资比例的不同进行利益分配；</a:t>
            </a:r>
          </a:p>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在“按份共有”或“共同共有”的模式下，在同一份设备租赁和购买合同中约定参与各方与承租人、供货人的责权利关系，并分别直接支付款项，获取利益。</a:t>
            </a:r>
          </a:p>
        </p:txBody>
      </p:sp>
      <p:sp>
        <p:nvSpPr>
          <p:cNvPr id="45067" name="Rectangle 18"/>
          <p:cNvSpPr>
            <a:spLocks noChangeArrowheads="1"/>
          </p:cNvSpPr>
          <p:nvPr/>
        </p:nvSpPr>
        <p:spPr bwMode="auto">
          <a:xfrm>
            <a:off x="5011738" y="2205038"/>
            <a:ext cx="394970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3988" tIns="41994" rIns="83988" bIns="41994"/>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latin typeface="楷体_GB2312" panose="02010609030101010101" pitchFamily="49" charset="-122"/>
                <a:ea typeface="华文楷体" panose="02010600040101010101" pitchFamily="2" charset="-122"/>
              </a:rPr>
              <a:t>主要特点描述：</a:t>
            </a:r>
          </a:p>
        </p:txBody>
      </p:sp>
      <p:sp>
        <p:nvSpPr>
          <p:cNvPr id="45068" name="Text Box 19"/>
          <p:cNvSpPr txBox="1">
            <a:spLocks noChangeArrowheads="1"/>
          </p:cNvSpPr>
          <p:nvPr/>
        </p:nvSpPr>
        <p:spPr bwMode="auto">
          <a:xfrm>
            <a:off x="631825" y="2263775"/>
            <a:ext cx="1019175" cy="461963"/>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latin typeface="楷体_GB2312" panose="02010609030101010101" pitchFamily="49" charset="-122"/>
                <a:ea typeface="华文楷体" panose="02010600040101010101" pitchFamily="2" charset="-122"/>
              </a:rPr>
              <a:t>参与公司一</a:t>
            </a:r>
          </a:p>
        </p:txBody>
      </p:sp>
      <p:sp>
        <p:nvSpPr>
          <p:cNvPr id="45069" name="TextBox 19"/>
          <p:cNvSpPr txBox="1">
            <a:spLocks noChangeArrowheads="1"/>
          </p:cNvSpPr>
          <p:nvPr/>
        </p:nvSpPr>
        <p:spPr bwMode="auto">
          <a:xfrm>
            <a:off x="2482850" y="2870200"/>
            <a:ext cx="549275" cy="774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⑤联合</a:t>
            </a:r>
          </a:p>
          <a:p>
            <a:pPr eaLnBrk="1" hangingPunct="1"/>
            <a:r>
              <a:rPr lang="zh-CN" altLang="en-US" sz="1200">
                <a:latin typeface="华文楷体" panose="02010600040101010101" pitchFamily="2" charset="-122"/>
                <a:ea typeface="华文楷体" panose="02010600040101010101" pitchFamily="2" charset="-122"/>
              </a:rPr>
              <a:t>租赁安排</a:t>
            </a:r>
          </a:p>
        </p:txBody>
      </p:sp>
      <p:sp>
        <p:nvSpPr>
          <p:cNvPr id="45070" name="AutoShape 30"/>
          <p:cNvSpPr>
            <a:spLocks/>
          </p:cNvSpPr>
          <p:nvPr/>
        </p:nvSpPr>
        <p:spPr bwMode="auto">
          <a:xfrm rot="16200000">
            <a:off x="2309813" y="1368425"/>
            <a:ext cx="122237" cy="2862263"/>
          </a:xfrm>
          <a:prstGeom prst="leftBrace">
            <a:avLst>
              <a:gd name="adj1" fmla="val 64610"/>
              <a:gd name="adj2" fmla="val 50000"/>
            </a:avLst>
          </a:prstGeom>
          <a:noFill/>
          <a:ln w="28575" cap="flat" cmpd="sng">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Aft>
                <a:spcPct val="50000"/>
              </a:spcAft>
            </a:pPr>
            <a:endParaRPr lang="zh-CN" altLang="en-US" sz="1400">
              <a:latin typeface="华文楷体" panose="02010600040101010101" pitchFamily="2" charset="-122"/>
              <a:ea typeface="华文楷体" panose="02010600040101010101" pitchFamily="2" charset="-122"/>
            </a:endParaRPr>
          </a:p>
        </p:txBody>
      </p:sp>
      <p:sp>
        <p:nvSpPr>
          <p:cNvPr id="45071" name="Text Box 31"/>
          <p:cNvSpPr txBox="1">
            <a:spLocks noChangeArrowheads="1"/>
          </p:cNvSpPr>
          <p:nvPr/>
        </p:nvSpPr>
        <p:spPr bwMode="auto">
          <a:xfrm>
            <a:off x="1863725" y="2263775"/>
            <a:ext cx="1019175" cy="461963"/>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latin typeface="楷体_GB2312" panose="02010609030101010101" pitchFamily="49" charset="-122"/>
                <a:ea typeface="华文楷体" panose="02010600040101010101" pitchFamily="2" charset="-122"/>
              </a:rPr>
              <a:t>参与公司二</a:t>
            </a:r>
          </a:p>
        </p:txBody>
      </p:sp>
      <p:sp>
        <p:nvSpPr>
          <p:cNvPr id="45072" name="Text Box 32"/>
          <p:cNvSpPr txBox="1">
            <a:spLocks noChangeArrowheads="1"/>
          </p:cNvSpPr>
          <p:nvPr/>
        </p:nvSpPr>
        <p:spPr bwMode="auto">
          <a:xfrm>
            <a:off x="3121025" y="2263775"/>
            <a:ext cx="1019175" cy="461963"/>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a:latin typeface="华文楷体" panose="02010600040101010101" pitchFamily="2" charset="-122"/>
                <a:ea typeface="华文楷体" panose="02010600040101010101" pitchFamily="2" charset="-122"/>
              </a:rPr>
              <a:t>… …</a:t>
            </a:r>
          </a:p>
        </p:txBody>
      </p:sp>
      <p:pic>
        <p:nvPicPr>
          <p:cNvPr id="45073" name="Picture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8488" y="3679825"/>
            <a:ext cx="592137" cy="1674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5074" name="Picture 3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5200" y="3725863"/>
            <a:ext cx="514350" cy="163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075" name="TextBox 19"/>
          <p:cNvSpPr txBox="1">
            <a:spLocks noChangeArrowheads="1"/>
          </p:cNvSpPr>
          <p:nvPr/>
        </p:nvSpPr>
        <p:spPr bwMode="auto">
          <a:xfrm rot="1626702">
            <a:off x="1698625" y="4294188"/>
            <a:ext cx="641350" cy="1223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200">
                <a:latin typeface="华文楷体" panose="02010600040101010101" pitchFamily="2" charset="-122"/>
                <a:ea typeface="华文楷体" panose="02010600040101010101" pitchFamily="2" charset="-122"/>
              </a:rPr>
              <a:t>③融资租赁合同</a:t>
            </a:r>
          </a:p>
        </p:txBody>
      </p:sp>
      <p:sp>
        <p:nvSpPr>
          <p:cNvPr id="45076" name="左右箭头 21"/>
          <p:cNvSpPr>
            <a:spLocks noChangeArrowheads="1"/>
          </p:cNvSpPr>
          <p:nvPr/>
        </p:nvSpPr>
        <p:spPr bwMode="auto">
          <a:xfrm rot="6997584">
            <a:off x="968375" y="4622800"/>
            <a:ext cx="1238250" cy="222250"/>
          </a:xfrm>
          <a:prstGeom prst="leftRightArrow">
            <a:avLst>
              <a:gd name="adj1" fmla="val 50000"/>
              <a:gd name="adj2" fmla="val 11142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5077" name="TextBox 19"/>
          <p:cNvSpPr txBox="1">
            <a:spLocks noChangeArrowheads="1"/>
          </p:cNvSpPr>
          <p:nvPr/>
        </p:nvSpPr>
        <p:spPr bwMode="auto">
          <a:xfrm rot="20472927">
            <a:off x="2482850" y="4183063"/>
            <a:ext cx="641350" cy="1190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200">
                <a:latin typeface="华文楷体" panose="02010600040101010101" pitchFamily="2" charset="-122"/>
                <a:ea typeface="华文楷体" panose="02010600040101010101" pitchFamily="2" charset="-122"/>
              </a:rPr>
              <a:t>①设备采购合同</a:t>
            </a:r>
          </a:p>
        </p:txBody>
      </p:sp>
      <p:sp>
        <p:nvSpPr>
          <p:cNvPr id="45078" name="左右箭头 21"/>
          <p:cNvSpPr>
            <a:spLocks noChangeArrowheads="1"/>
          </p:cNvSpPr>
          <p:nvPr/>
        </p:nvSpPr>
        <p:spPr bwMode="auto">
          <a:xfrm rot="14981150">
            <a:off x="2424113" y="4640263"/>
            <a:ext cx="1211262" cy="201612"/>
          </a:xfrm>
          <a:prstGeom prst="leftRightArrow">
            <a:avLst>
              <a:gd name="adj1" fmla="val 50000"/>
              <a:gd name="adj2" fmla="val 120158"/>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5079" name="AutoShape 41"/>
          <p:cNvSpPr>
            <a:spLocks noChangeArrowheads="1"/>
          </p:cNvSpPr>
          <p:nvPr/>
        </p:nvSpPr>
        <p:spPr bwMode="auto">
          <a:xfrm rot="16200000">
            <a:off x="2237582" y="5076031"/>
            <a:ext cx="234950" cy="1033463"/>
          </a:xfrm>
          <a:prstGeom prst="upArrow">
            <a:avLst>
              <a:gd name="adj1" fmla="val 50000"/>
              <a:gd name="adj2" fmla="val 109966"/>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5080" name="Text Box 42"/>
          <p:cNvSpPr txBox="1">
            <a:spLocks noChangeArrowheads="1"/>
          </p:cNvSpPr>
          <p:nvPr/>
        </p:nvSpPr>
        <p:spPr bwMode="auto">
          <a:xfrm>
            <a:off x="1495425" y="5819775"/>
            <a:ext cx="1736725" cy="273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spcBef>
                <a:spcPct val="50000"/>
              </a:spcBef>
              <a:spcAft>
                <a:spcPct val="50000"/>
              </a:spcAft>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rPr>
              <a:t>⑥交付设备及售后服务</a:t>
            </a:r>
          </a:p>
        </p:txBody>
      </p:sp>
      <p:sp>
        <p:nvSpPr>
          <p:cNvPr id="45081" name="TextBox 19"/>
          <p:cNvSpPr txBox="1">
            <a:spLocks noChangeArrowheads="1"/>
          </p:cNvSpPr>
          <p:nvPr/>
        </p:nvSpPr>
        <p:spPr bwMode="auto">
          <a:xfrm>
            <a:off x="611188" y="3943350"/>
            <a:ext cx="366712" cy="1333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④定期支付租金</a:t>
            </a:r>
          </a:p>
        </p:txBody>
      </p:sp>
      <p:sp>
        <p:nvSpPr>
          <p:cNvPr id="45082" name="Text Box 44"/>
          <p:cNvSpPr txBox="1">
            <a:spLocks noChangeArrowheads="1"/>
          </p:cNvSpPr>
          <p:nvPr/>
        </p:nvSpPr>
        <p:spPr bwMode="auto">
          <a:xfrm>
            <a:off x="398463" y="5383213"/>
            <a:ext cx="1395412"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02B0A"/>
                </a:solidFill>
                <a:latin typeface="华文楷体" panose="02010600040101010101" pitchFamily="2" charset="-122"/>
                <a:ea typeface="华文楷体" panose="02010600040101010101" pitchFamily="2" charset="-122"/>
              </a:rPr>
              <a:t>承租人</a:t>
            </a:r>
            <a:r>
              <a:rPr lang="en-US" altLang="zh-CN" sz="1600">
                <a:solidFill>
                  <a:srgbClr val="F02B0A"/>
                </a:solidFill>
                <a:latin typeface="华文楷体" panose="02010600040101010101" pitchFamily="2" charset="-122"/>
                <a:ea typeface="华文楷体" panose="02010600040101010101" pitchFamily="2" charset="-122"/>
              </a:rPr>
              <a:t>(</a:t>
            </a:r>
            <a:r>
              <a:rPr lang="zh-CN" altLang="en-US" sz="1600">
                <a:solidFill>
                  <a:srgbClr val="F02B0A"/>
                </a:solidFill>
                <a:latin typeface="华文楷体" panose="02010600040101010101" pitchFamily="2" charset="-122"/>
                <a:ea typeface="华文楷体" panose="02010600040101010101" pitchFamily="2" charset="-122"/>
              </a:rPr>
              <a:t>客户</a:t>
            </a:r>
            <a:r>
              <a:rPr lang="en-US" altLang="zh-CN" sz="1600">
                <a:solidFill>
                  <a:srgbClr val="F02B0A"/>
                </a:solidFill>
                <a:latin typeface="华文楷体" panose="02010600040101010101" pitchFamily="2" charset="-122"/>
                <a:ea typeface="华文楷体" panose="02010600040101010101" pitchFamily="2" charset="-122"/>
              </a:rPr>
              <a:t>)</a:t>
            </a:r>
          </a:p>
        </p:txBody>
      </p:sp>
      <p:sp>
        <p:nvSpPr>
          <p:cNvPr id="45083" name="TextBox 18"/>
          <p:cNvSpPr txBox="1">
            <a:spLocks noChangeArrowheads="1"/>
          </p:cNvSpPr>
          <p:nvPr/>
        </p:nvSpPr>
        <p:spPr bwMode="auto">
          <a:xfrm>
            <a:off x="3662363" y="3927475"/>
            <a:ext cx="365125" cy="1401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②支付设备购置款</a:t>
            </a:r>
          </a:p>
        </p:txBody>
      </p:sp>
      <p:sp>
        <p:nvSpPr>
          <p:cNvPr id="45084" name="Text Box 46"/>
          <p:cNvSpPr txBox="1">
            <a:spLocks noChangeArrowheads="1"/>
          </p:cNvSpPr>
          <p:nvPr/>
        </p:nvSpPr>
        <p:spPr bwMode="auto">
          <a:xfrm>
            <a:off x="2928938" y="5403850"/>
            <a:ext cx="1393825"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02B0A"/>
                </a:solidFill>
                <a:latin typeface="楷体_GB2312" panose="02010609030101010101" pitchFamily="49" charset="-122"/>
                <a:ea typeface="华文楷体" panose="02010600040101010101" pitchFamily="2" charset="-122"/>
              </a:rPr>
              <a:t>供货人</a:t>
            </a:r>
          </a:p>
        </p:txBody>
      </p:sp>
      <p:sp>
        <p:nvSpPr>
          <p:cNvPr id="45085" name="Text Box 47"/>
          <p:cNvSpPr txBox="1">
            <a:spLocks noChangeArrowheads="1"/>
          </p:cNvSpPr>
          <p:nvPr/>
        </p:nvSpPr>
        <p:spPr bwMode="auto">
          <a:xfrm>
            <a:off x="1600200" y="3624263"/>
            <a:ext cx="1498600" cy="420687"/>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02B0A"/>
                </a:solidFill>
                <a:latin typeface="楷体_GB2312" panose="02010609030101010101" pitchFamily="49" charset="-122"/>
                <a:ea typeface="华文楷体" panose="02010600040101010101" pitchFamily="2" charset="-122"/>
                <a:sym typeface="Arial" panose="020B0604020202020204" pitchFamily="34" charset="0"/>
              </a:rPr>
              <a:t>牵头人</a:t>
            </a:r>
            <a:endParaRPr lang="en-US" altLang="zh-CN" sz="1600">
              <a:solidFill>
                <a:srgbClr val="F02B0A"/>
              </a:solidFill>
              <a:latin typeface="楷体_GB2312" panose="02010609030101010101" pitchFamily="49" charset="-122"/>
              <a:ea typeface="华文楷体" panose="02010600040101010101" pitchFamily="2" charset="-122"/>
              <a:sym typeface="Arial" panose="020B0604020202020204" pitchFamily="34" charset="0"/>
            </a:endParaRPr>
          </a:p>
          <a:p>
            <a:pPr algn="ctr" eaLnBrk="1" hangingPunct="1"/>
            <a:r>
              <a:rPr lang="zh-CN" altLang="en-US" sz="1600">
                <a:solidFill>
                  <a:srgbClr val="F02B0A"/>
                </a:solidFill>
                <a:latin typeface="楷体_GB2312" panose="02010609030101010101" pitchFamily="49" charset="-122"/>
                <a:ea typeface="华文楷体" panose="02010600040101010101" pitchFamily="2" charset="-122"/>
                <a:sym typeface="Arial" panose="020B0604020202020204" pitchFamily="34" charset="0"/>
              </a:rPr>
              <a:t>租赁公司</a:t>
            </a:r>
          </a:p>
        </p:txBody>
      </p:sp>
      <p:sp>
        <p:nvSpPr>
          <p:cNvPr id="45086" name="AutoShape 48"/>
          <p:cNvSpPr>
            <a:spLocks noChangeArrowheads="1"/>
          </p:cNvSpPr>
          <p:nvPr/>
        </p:nvSpPr>
        <p:spPr bwMode="auto">
          <a:xfrm rot="10800000">
            <a:off x="2251075" y="2930525"/>
            <a:ext cx="234950" cy="633413"/>
          </a:xfrm>
          <a:prstGeom prst="upArrow">
            <a:avLst>
              <a:gd name="adj1" fmla="val 50000"/>
              <a:gd name="adj2" fmla="val 6739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608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608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42</a:t>
            </a:r>
          </a:p>
        </p:txBody>
      </p:sp>
      <p:sp>
        <p:nvSpPr>
          <p:cNvPr id="4608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6087"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融资租赁创新业务模式</a:t>
            </a:r>
            <a:endParaRPr lang="zh-CN" altLang="en-US"/>
          </a:p>
        </p:txBody>
      </p:sp>
      <p:sp>
        <p:nvSpPr>
          <p:cNvPr id="4608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融资租赁创新模式之三 ：产业链租赁</a:t>
            </a:r>
          </a:p>
        </p:txBody>
      </p:sp>
      <p:sp>
        <p:nvSpPr>
          <p:cNvPr id="46089" name="Rectangle 43"/>
          <p:cNvSpPr>
            <a:spLocks noChangeArrowheads="1"/>
          </p:cNvSpPr>
          <p:nvPr/>
        </p:nvSpPr>
        <p:spPr bwMode="auto">
          <a:xfrm>
            <a:off x="0" y="1339850"/>
            <a:ext cx="9144000" cy="1117600"/>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sz="1600">
                <a:solidFill>
                  <a:srgbClr val="FFFF00"/>
                </a:solidFill>
                <a:latin typeface="华文楷体" panose="02010600040101010101" pitchFamily="2" charset="-122"/>
                <a:ea typeface="华文楷体" panose="02010600040101010101" pitchFamily="2" charset="-122"/>
              </a:rPr>
              <a:t>产业链租赁业务：</a:t>
            </a:r>
            <a:r>
              <a:rPr lang="zh-CN" altLang="en-US" sz="1600">
                <a:solidFill>
                  <a:schemeClr val="bg1"/>
                </a:solidFill>
                <a:ea typeface="华文楷体" panose="02010600040101010101" pitchFamily="2" charset="-122"/>
              </a:rPr>
              <a:t>新购设备直接租赁或存量设备售后回租的形式。</a:t>
            </a:r>
            <a:r>
              <a:rPr lang="zh-CN" altLang="en-US" sz="1600">
                <a:solidFill>
                  <a:schemeClr val="bg1"/>
                </a:solidFill>
                <a:latin typeface="华文楷体" panose="02010600040101010101" pitchFamily="2" charset="-122"/>
                <a:ea typeface="华文楷体" panose="02010600040101010101" pitchFamily="2" charset="-122"/>
              </a:rPr>
              <a:t>其特点是：</a:t>
            </a:r>
            <a:r>
              <a:rPr lang="zh-CN" altLang="en-US" sz="1600">
                <a:solidFill>
                  <a:schemeClr val="bg1"/>
                </a:solidFill>
                <a:latin typeface="华文楷体" panose="02010600040101010101" pitchFamily="2" charset="-122"/>
                <a:ea typeface="华文楷体" panose="02010600040101010101" pitchFamily="2" charset="-122"/>
                <a:sym typeface="Arial" panose="020B0604020202020204" pitchFamily="34" charset="0"/>
              </a:rPr>
              <a:t>通过对大型客户及产业链上下游客户资金需求的满足，将整条产业链投融资纳入到保理银行（昆仑银行或其他相关银行）监控，并立足于该客户所在产业链上下游的商业联系挖掘潜在业务，如油气化工产业链租赁。</a:t>
            </a:r>
          </a:p>
          <a:p>
            <a:pPr eaLnBrk="1" hangingPunct="1">
              <a:spcAft>
                <a:spcPct val="50000"/>
              </a:spcAft>
            </a:pPr>
            <a:endParaRPr lang="zh-CN" altLang="en-US" sz="1600">
              <a:solidFill>
                <a:schemeClr val="tx2"/>
              </a:solidFill>
              <a:ea typeface="华文楷体" panose="02010600040101010101" pitchFamily="2" charset="-122"/>
            </a:endParaRPr>
          </a:p>
        </p:txBody>
      </p:sp>
      <p:sp>
        <p:nvSpPr>
          <p:cNvPr id="46090" name="Line 31"/>
          <p:cNvSpPr>
            <a:spLocks noChangeShapeType="1"/>
          </p:cNvSpPr>
          <p:nvPr/>
        </p:nvSpPr>
        <p:spPr bwMode="auto">
          <a:xfrm flipV="1">
            <a:off x="1136650" y="6175375"/>
            <a:ext cx="2943225" cy="12700"/>
          </a:xfrm>
          <a:prstGeom prst="line">
            <a:avLst/>
          </a:prstGeom>
          <a:noFill/>
          <a:ln w="15875" cap="flat"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091" name="Text Box 12"/>
          <p:cNvSpPr txBox="1">
            <a:spLocks noChangeArrowheads="1"/>
          </p:cNvSpPr>
          <p:nvPr/>
        </p:nvSpPr>
        <p:spPr bwMode="auto">
          <a:xfrm>
            <a:off x="1968500" y="5986463"/>
            <a:ext cx="955675"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latin typeface="楷体_GB2312" panose="02010609030101010101" pitchFamily="49" charset="-122"/>
                <a:ea typeface="华文楷体" panose="02010600040101010101" pitchFamily="2" charset="-122"/>
                <a:sym typeface="Arial" panose="020B0604020202020204" pitchFamily="34" charset="0"/>
              </a:rPr>
              <a:t>大型客户</a:t>
            </a:r>
          </a:p>
        </p:txBody>
      </p:sp>
      <p:sp>
        <p:nvSpPr>
          <p:cNvPr id="46092" name="Rectangle 16"/>
          <p:cNvSpPr>
            <a:spLocks noChangeArrowheads="1"/>
          </p:cNvSpPr>
          <p:nvPr/>
        </p:nvSpPr>
        <p:spPr bwMode="auto">
          <a:xfrm>
            <a:off x="5006975" y="2919413"/>
            <a:ext cx="3857625" cy="3533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与大型客户直接建立融资租赁业务关系后，深入了解并挖掘该客户所在产业链上下游的相关客户情况；</a:t>
            </a:r>
          </a:p>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有针对性分析并挖掘该相关上下游客户的融资需求，结合已建立融资租赁业务的特殊情况，为该相关上下游客户提供直接的融资租赁服务；</a:t>
            </a:r>
          </a:p>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与保理银行分别针对该相关上下游客户的应收账款，结合以上融资租赁业务达成帐户监管安排；</a:t>
            </a:r>
          </a:p>
          <a:p>
            <a:pPr eaLnBrk="1" hangingPunct="1">
              <a:lnSpc>
                <a:spcPct val="120000"/>
              </a:lnSpc>
              <a:spcAft>
                <a:spcPct val="50000"/>
              </a:spcAft>
              <a:buFont typeface="Arial" panose="020B0604020202020204" pitchFamily="34" charset="0"/>
              <a:buChar char="►"/>
            </a:pPr>
            <a:r>
              <a:rPr lang="zh-CN" altLang="en-US" sz="1400">
                <a:ea typeface="华文楷体" panose="02010600040101010101" pitchFamily="2" charset="-122"/>
              </a:rPr>
              <a:t>参考</a:t>
            </a:r>
            <a:r>
              <a:rPr lang="zh-CN" altLang="en-US" sz="1400">
                <a:solidFill>
                  <a:srgbClr val="FF6600"/>
                </a:solidFill>
                <a:ea typeface="华文楷体" panose="02010600040101010101" pitchFamily="2" charset="-122"/>
              </a:rPr>
              <a:t>供应商</a:t>
            </a:r>
            <a:r>
              <a:rPr lang="zh-CN" altLang="en-US" sz="1400">
                <a:ea typeface="华文楷体" panose="02010600040101010101" pitchFamily="2" charset="-122"/>
              </a:rPr>
              <a:t>租赁的模式，大力探索油气化工产业链租赁。</a:t>
            </a:r>
          </a:p>
        </p:txBody>
      </p:sp>
      <p:sp>
        <p:nvSpPr>
          <p:cNvPr id="46093" name="TextBox 19"/>
          <p:cNvSpPr txBox="1">
            <a:spLocks noChangeArrowheads="1"/>
          </p:cNvSpPr>
          <p:nvPr/>
        </p:nvSpPr>
        <p:spPr bwMode="auto">
          <a:xfrm>
            <a:off x="323850" y="2854325"/>
            <a:ext cx="365125" cy="1301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⑤销售帐户监管</a:t>
            </a:r>
          </a:p>
        </p:txBody>
      </p:sp>
      <p:sp>
        <p:nvSpPr>
          <p:cNvPr id="46094" name="Text Box 25"/>
          <p:cNvSpPr txBox="1">
            <a:spLocks noChangeArrowheads="1"/>
          </p:cNvSpPr>
          <p:nvPr/>
        </p:nvSpPr>
        <p:spPr bwMode="auto">
          <a:xfrm>
            <a:off x="1933575" y="2587625"/>
            <a:ext cx="1019175" cy="461963"/>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latin typeface="楷体_GB2312" panose="02010609030101010101" pitchFamily="49" charset="-122"/>
                <a:ea typeface="华文楷体" panose="02010600040101010101" pitchFamily="2" charset="-122"/>
              </a:rPr>
              <a:t>保理银行</a:t>
            </a:r>
          </a:p>
        </p:txBody>
      </p:sp>
      <p:sp>
        <p:nvSpPr>
          <p:cNvPr id="46095" name="Text Box 29"/>
          <p:cNvSpPr txBox="1">
            <a:spLocks noChangeArrowheads="1"/>
          </p:cNvSpPr>
          <p:nvPr/>
        </p:nvSpPr>
        <p:spPr bwMode="auto">
          <a:xfrm>
            <a:off x="323850" y="5986463"/>
            <a:ext cx="1203325"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latin typeface="楷体_GB2312" panose="02010609030101010101" pitchFamily="49" charset="-122"/>
                <a:ea typeface="华文楷体" panose="02010600040101010101" pitchFamily="2" charset="-122"/>
                <a:sym typeface="Arial" panose="020B0604020202020204" pitchFamily="34" charset="0"/>
              </a:rPr>
              <a:t>上游</a:t>
            </a:r>
          </a:p>
          <a:p>
            <a:pPr algn="ctr" eaLnBrk="1" hangingPunct="1"/>
            <a:r>
              <a:rPr lang="zh-CN" altLang="en-US" sz="1400">
                <a:latin typeface="楷体_GB2312" panose="02010609030101010101" pitchFamily="49" charset="-122"/>
                <a:ea typeface="华文楷体" panose="02010600040101010101" pitchFamily="2" charset="-122"/>
                <a:sym typeface="Arial" panose="020B0604020202020204" pitchFamily="34" charset="0"/>
              </a:rPr>
              <a:t>供货方客户</a:t>
            </a:r>
          </a:p>
        </p:txBody>
      </p:sp>
      <p:sp>
        <p:nvSpPr>
          <p:cNvPr id="46096" name="Text Box 30"/>
          <p:cNvSpPr txBox="1">
            <a:spLocks noChangeArrowheads="1"/>
          </p:cNvSpPr>
          <p:nvPr/>
        </p:nvSpPr>
        <p:spPr bwMode="auto">
          <a:xfrm>
            <a:off x="3390900" y="5986463"/>
            <a:ext cx="1133475"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latin typeface="楷体_GB2312" panose="02010609030101010101" pitchFamily="49" charset="-122"/>
                <a:ea typeface="华文楷体" panose="02010600040101010101" pitchFamily="2" charset="-122"/>
              </a:rPr>
              <a:t>下游</a:t>
            </a:r>
          </a:p>
          <a:p>
            <a:pPr algn="ctr" eaLnBrk="1" hangingPunct="1"/>
            <a:r>
              <a:rPr lang="zh-CN" altLang="en-US" sz="1400">
                <a:latin typeface="楷体_GB2312" panose="02010609030101010101" pitchFamily="49" charset="-122"/>
                <a:ea typeface="华文楷体" panose="02010600040101010101" pitchFamily="2" charset="-122"/>
              </a:rPr>
              <a:t>购买方客户</a:t>
            </a:r>
          </a:p>
        </p:txBody>
      </p:sp>
      <p:sp>
        <p:nvSpPr>
          <p:cNvPr id="46097" name="AutoShape 34"/>
          <p:cNvSpPr>
            <a:spLocks/>
          </p:cNvSpPr>
          <p:nvPr/>
        </p:nvSpPr>
        <p:spPr bwMode="auto">
          <a:xfrm rot="16200000" flipH="1">
            <a:off x="2333626" y="4445000"/>
            <a:ext cx="222250" cy="2784475"/>
          </a:xfrm>
          <a:prstGeom prst="leftBrace">
            <a:avLst>
              <a:gd name="adj1" fmla="val 34570"/>
              <a:gd name="adj2" fmla="val 50000"/>
            </a:avLst>
          </a:prstGeom>
          <a:noFill/>
          <a:ln w="28575" cap="flat" cmpd="sng">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6098" name="TextBox 19"/>
          <p:cNvSpPr txBox="1">
            <a:spLocks noChangeArrowheads="1"/>
          </p:cNvSpPr>
          <p:nvPr/>
        </p:nvSpPr>
        <p:spPr bwMode="auto">
          <a:xfrm>
            <a:off x="2051050" y="3141663"/>
            <a:ext cx="731838"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租赁保理</a:t>
            </a:r>
          </a:p>
          <a:p>
            <a:pPr eaLnBrk="1" hangingPunct="1"/>
            <a:endParaRPr lang="zh-CN" altLang="en-US" sz="1200">
              <a:latin typeface="华文楷体" panose="02010600040101010101" pitchFamily="2" charset="-122"/>
              <a:ea typeface="华文楷体" panose="02010600040101010101" pitchFamily="2" charset="-122"/>
            </a:endParaRPr>
          </a:p>
          <a:p>
            <a:pPr eaLnBrk="1" hangingPunct="1"/>
            <a:r>
              <a:rPr lang="zh-CN" altLang="en-US" sz="1200">
                <a:latin typeface="华文楷体" panose="02010600040101010101" pitchFamily="2" charset="-122"/>
                <a:ea typeface="华文楷体" panose="02010600040101010101" pitchFamily="2" charset="-122"/>
              </a:rPr>
              <a:t>  放款</a:t>
            </a:r>
          </a:p>
        </p:txBody>
      </p:sp>
      <p:sp>
        <p:nvSpPr>
          <p:cNvPr id="46099" name="TextBox 19"/>
          <p:cNvSpPr txBox="1">
            <a:spLocks noChangeArrowheads="1"/>
          </p:cNvSpPr>
          <p:nvPr/>
        </p:nvSpPr>
        <p:spPr bwMode="auto">
          <a:xfrm rot="1626702">
            <a:off x="1258888" y="4652963"/>
            <a:ext cx="1096962" cy="1611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③直接租赁</a:t>
            </a:r>
          </a:p>
          <a:p>
            <a:pPr eaLnBrk="1" hangingPunct="1"/>
            <a:r>
              <a:rPr lang="zh-CN" altLang="en-US" sz="1200">
                <a:latin typeface="华文楷体" panose="02010600040101010101" pitchFamily="2" charset="-122"/>
                <a:ea typeface="华文楷体" panose="02010600040101010101" pitchFamily="2" charset="-122"/>
              </a:rPr>
              <a:t>解决上游资金</a:t>
            </a:r>
          </a:p>
          <a:p>
            <a:pPr eaLnBrk="1" hangingPunct="1"/>
            <a:r>
              <a:rPr lang="zh-CN" altLang="en-US" sz="1200">
                <a:latin typeface="华文楷体" panose="02010600040101010101" pitchFamily="2" charset="-122"/>
                <a:ea typeface="华文楷体" panose="02010600040101010101" pitchFamily="2" charset="-122"/>
              </a:rPr>
              <a:t>占用和销售回款</a:t>
            </a:r>
            <a:endParaRPr lang="en-US" altLang="zh-CN" sz="1200">
              <a:latin typeface="华文楷体" panose="02010600040101010101" pitchFamily="2" charset="-122"/>
              <a:ea typeface="华文楷体" panose="02010600040101010101" pitchFamily="2" charset="-122"/>
            </a:endParaRPr>
          </a:p>
        </p:txBody>
      </p:sp>
      <p:sp>
        <p:nvSpPr>
          <p:cNvPr id="46100" name="左右箭头 21"/>
          <p:cNvSpPr>
            <a:spLocks noChangeArrowheads="1"/>
          </p:cNvSpPr>
          <p:nvPr/>
        </p:nvSpPr>
        <p:spPr bwMode="auto">
          <a:xfrm rot="6997584">
            <a:off x="796925" y="4895850"/>
            <a:ext cx="1238250" cy="222250"/>
          </a:xfrm>
          <a:prstGeom prst="leftRightArrow">
            <a:avLst>
              <a:gd name="adj1" fmla="val 50000"/>
              <a:gd name="adj2" fmla="val 11142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6101" name="TextBox 19"/>
          <p:cNvSpPr txBox="1">
            <a:spLocks noChangeArrowheads="1"/>
          </p:cNvSpPr>
          <p:nvPr/>
        </p:nvSpPr>
        <p:spPr bwMode="auto">
          <a:xfrm>
            <a:off x="2408238" y="4514850"/>
            <a:ext cx="639762" cy="1493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①</a:t>
            </a:r>
            <a:r>
              <a:rPr lang="zh-CN" altLang="en-US" sz="1200">
                <a:solidFill>
                  <a:srgbClr val="FF6600"/>
                </a:solidFill>
                <a:latin typeface="华文楷体" panose="02010600040101010101" pitchFamily="2" charset="-122"/>
                <a:ea typeface="华文楷体" panose="02010600040101010101" pitchFamily="2" charset="-122"/>
              </a:rPr>
              <a:t>售后回租</a:t>
            </a:r>
          </a:p>
          <a:p>
            <a:pPr eaLnBrk="1" hangingPunct="1"/>
            <a:r>
              <a:rPr lang="zh-CN" altLang="en-US" sz="1200">
                <a:latin typeface="华文楷体" panose="02010600040101010101" pitchFamily="2" charset="-122"/>
                <a:ea typeface="华文楷体" panose="02010600040101010101" pitchFamily="2" charset="-122"/>
              </a:rPr>
              <a:t>解决融资需求</a:t>
            </a:r>
          </a:p>
        </p:txBody>
      </p:sp>
      <p:sp>
        <p:nvSpPr>
          <p:cNvPr id="46102" name="左右箭头 21"/>
          <p:cNvSpPr>
            <a:spLocks noChangeArrowheads="1"/>
          </p:cNvSpPr>
          <p:nvPr/>
        </p:nvSpPr>
        <p:spPr bwMode="auto">
          <a:xfrm rot="14981150">
            <a:off x="2820988" y="4913313"/>
            <a:ext cx="1211262" cy="201612"/>
          </a:xfrm>
          <a:prstGeom prst="leftRightArrow">
            <a:avLst>
              <a:gd name="adj1" fmla="val 50000"/>
              <a:gd name="adj2" fmla="val 120158"/>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6103" name="TextBox 19"/>
          <p:cNvSpPr txBox="1">
            <a:spLocks noChangeArrowheads="1"/>
          </p:cNvSpPr>
          <p:nvPr/>
        </p:nvSpPr>
        <p:spPr bwMode="auto">
          <a:xfrm>
            <a:off x="4211638" y="2832100"/>
            <a:ext cx="366712" cy="1333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④回款帐户监管</a:t>
            </a:r>
          </a:p>
        </p:txBody>
      </p:sp>
      <p:sp>
        <p:nvSpPr>
          <p:cNvPr id="46104" name="TextBox 18"/>
          <p:cNvSpPr txBox="1">
            <a:spLocks noChangeArrowheads="1"/>
          </p:cNvSpPr>
          <p:nvPr/>
        </p:nvSpPr>
        <p:spPr bwMode="auto">
          <a:xfrm rot="20377855">
            <a:off x="3406775" y="4205288"/>
            <a:ext cx="823913" cy="1604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latin typeface="华文楷体" panose="02010600040101010101" pitchFamily="2" charset="-122"/>
                <a:ea typeface="华文楷体" panose="02010600040101010101" pitchFamily="2" charset="-122"/>
              </a:rPr>
              <a:t>    </a:t>
            </a:r>
            <a:r>
              <a:rPr lang="zh-CN" altLang="en-US" sz="1200">
                <a:latin typeface="华文楷体" panose="02010600040101010101" pitchFamily="2" charset="-122"/>
                <a:ea typeface="华文楷体" panose="02010600040101010101" pitchFamily="2" charset="-122"/>
              </a:rPr>
              <a:t>②供应商租赁</a:t>
            </a:r>
          </a:p>
          <a:p>
            <a:pPr eaLnBrk="1" hangingPunct="1"/>
            <a:r>
              <a:rPr lang="zh-CN" altLang="en-US" sz="1200">
                <a:latin typeface="华文楷体" panose="02010600040101010101" pitchFamily="2" charset="-122"/>
                <a:ea typeface="华文楷体" panose="02010600040101010101" pitchFamily="2" charset="-122"/>
              </a:rPr>
              <a:t>利用销售方信用解决</a:t>
            </a:r>
          </a:p>
          <a:p>
            <a:pPr eaLnBrk="1" hangingPunct="1"/>
            <a:r>
              <a:rPr lang="zh-CN" altLang="en-US" sz="1200">
                <a:latin typeface="华文楷体" panose="02010600040101010101" pitchFamily="2" charset="-122"/>
                <a:ea typeface="华文楷体" panose="02010600040101010101" pitchFamily="2" charset="-122"/>
              </a:rPr>
              <a:t>    下游融资</a:t>
            </a:r>
            <a:endParaRPr lang="en-US" altLang="zh-CN" sz="1200">
              <a:latin typeface="华文楷体" panose="02010600040101010101" pitchFamily="2" charset="-122"/>
              <a:ea typeface="华文楷体" panose="02010600040101010101" pitchFamily="2" charset="-122"/>
            </a:endParaRPr>
          </a:p>
        </p:txBody>
      </p:sp>
      <p:sp>
        <p:nvSpPr>
          <p:cNvPr id="46105" name="Text Box 51"/>
          <p:cNvSpPr txBox="1">
            <a:spLocks noChangeArrowheads="1"/>
          </p:cNvSpPr>
          <p:nvPr/>
        </p:nvSpPr>
        <p:spPr bwMode="auto">
          <a:xfrm>
            <a:off x="1695450" y="3948113"/>
            <a:ext cx="1498600" cy="420687"/>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出租人</a:t>
            </a:r>
          </a:p>
          <a:p>
            <a:pPr algn="ctr" eaLnBrk="1" hangingPunct="1"/>
            <a:r>
              <a:rPr lang="zh-CN" altLang="en-US" sz="1400">
                <a:solidFill>
                  <a:srgbClr val="F02B0A"/>
                </a:solidFill>
                <a:latin typeface="楷体_GB2312" panose="02010609030101010101" pitchFamily="49" charset="-122"/>
                <a:ea typeface="华文楷体" panose="02010600040101010101" pitchFamily="2" charset="-122"/>
              </a:rPr>
              <a:t>（租赁公司）</a:t>
            </a:r>
          </a:p>
        </p:txBody>
      </p:sp>
      <p:sp>
        <p:nvSpPr>
          <p:cNvPr id="46106" name="左右箭头 21"/>
          <p:cNvSpPr>
            <a:spLocks noChangeArrowheads="1"/>
          </p:cNvSpPr>
          <p:nvPr/>
        </p:nvSpPr>
        <p:spPr bwMode="auto">
          <a:xfrm rot="5400000">
            <a:off x="1825625" y="4959350"/>
            <a:ext cx="1238250" cy="222250"/>
          </a:xfrm>
          <a:prstGeom prst="leftRightArrow">
            <a:avLst>
              <a:gd name="adj1" fmla="val 50000"/>
              <a:gd name="adj2" fmla="val 11142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6107" name="Line 53"/>
          <p:cNvSpPr>
            <a:spLocks noChangeShapeType="1"/>
          </p:cNvSpPr>
          <p:nvPr/>
        </p:nvSpPr>
        <p:spPr bwMode="auto">
          <a:xfrm flipH="1">
            <a:off x="784225" y="2806700"/>
            <a:ext cx="34925" cy="3194050"/>
          </a:xfrm>
          <a:prstGeom prst="line">
            <a:avLst/>
          </a:prstGeom>
          <a:noFill/>
          <a:ln w="15875" cap="flat" cmpd="sng">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108" name="Line 54"/>
          <p:cNvSpPr>
            <a:spLocks noChangeShapeType="1"/>
          </p:cNvSpPr>
          <p:nvPr/>
        </p:nvSpPr>
        <p:spPr bwMode="auto">
          <a:xfrm flipH="1">
            <a:off x="4137025" y="2806700"/>
            <a:ext cx="34925" cy="3194050"/>
          </a:xfrm>
          <a:prstGeom prst="line">
            <a:avLst/>
          </a:prstGeom>
          <a:noFill/>
          <a:ln w="15875" cap="flat" cmpd="sng">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109" name="Line 55"/>
          <p:cNvSpPr>
            <a:spLocks noChangeShapeType="1"/>
          </p:cNvSpPr>
          <p:nvPr/>
        </p:nvSpPr>
        <p:spPr bwMode="auto">
          <a:xfrm>
            <a:off x="812800" y="2816225"/>
            <a:ext cx="1149350" cy="0"/>
          </a:xfrm>
          <a:prstGeom prst="line">
            <a:avLst/>
          </a:prstGeom>
          <a:noFill/>
          <a:ln w="15875" cap="flat" cmpd="sng">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110" name="Line 56"/>
          <p:cNvSpPr>
            <a:spLocks noChangeShapeType="1"/>
          </p:cNvSpPr>
          <p:nvPr/>
        </p:nvSpPr>
        <p:spPr bwMode="auto">
          <a:xfrm>
            <a:off x="2940050" y="2806700"/>
            <a:ext cx="1241425" cy="0"/>
          </a:xfrm>
          <a:prstGeom prst="line">
            <a:avLst/>
          </a:prstGeom>
          <a:noFill/>
          <a:ln w="15875" cap="flat" cmpd="sng">
            <a:solidFill>
              <a:schemeClr val="tx1"/>
            </a:solidFill>
            <a:prstDash val="dash"/>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111" name="Line 57"/>
          <p:cNvSpPr>
            <a:spLocks noChangeShapeType="1"/>
          </p:cNvSpPr>
          <p:nvPr/>
        </p:nvSpPr>
        <p:spPr bwMode="auto">
          <a:xfrm>
            <a:off x="2441575" y="3057525"/>
            <a:ext cx="0" cy="889000"/>
          </a:xfrm>
          <a:prstGeom prst="line">
            <a:avLst/>
          </a:prstGeom>
          <a:noFill/>
          <a:ln w="15875" cap="flat" cmpd="sng">
            <a:solidFill>
              <a:schemeClr val="tx1"/>
            </a:solidFill>
            <a:prstDash val="dash"/>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112" name="Line 58"/>
          <p:cNvSpPr>
            <a:spLocks noChangeShapeType="1"/>
          </p:cNvSpPr>
          <p:nvPr/>
        </p:nvSpPr>
        <p:spPr bwMode="auto">
          <a:xfrm>
            <a:off x="1536700" y="6176963"/>
            <a:ext cx="438150" cy="0"/>
          </a:xfrm>
          <a:prstGeom prst="line">
            <a:avLst/>
          </a:prstGeom>
          <a:noFill/>
          <a:ln w="12700" cap="flat" cmpd="sng">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113" name="Line 59"/>
          <p:cNvSpPr>
            <a:spLocks noChangeShapeType="1"/>
          </p:cNvSpPr>
          <p:nvPr/>
        </p:nvSpPr>
        <p:spPr bwMode="auto">
          <a:xfrm>
            <a:off x="2946400" y="6176963"/>
            <a:ext cx="438150" cy="0"/>
          </a:xfrm>
          <a:prstGeom prst="line">
            <a:avLst/>
          </a:prstGeom>
          <a:noFill/>
          <a:ln w="12700" cap="flat" cmpd="sng">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p>
            <a:endParaRPr lang="zh-CN" altLang="en-US"/>
          </a:p>
        </p:txBody>
      </p:sp>
      <p:sp>
        <p:nvSpPr>
          <p:cNvPr id="46114" name="Text Box 60"/>
          <p:cNvSpPr txBox="1">
            <a:spLocks noChangeArrowheads="1"/>
          </p:cNvSpPr>
          <p:nvPr/>
        </p:nvSpPr>
        <p:spPr bwMode="auto">
          <a:xfrm>
            <a:off x="1412875" y="6224588"/>
            <a:ext cx="727075" cy="168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spcAft>
                <a:spcPct val="50000"/>
              </a:spcAft>
            </a:pPr>
            <a:r>
              <a:rPr lang="zh-CN" altLang="en-US" sz="1100">
                <a:ea typeface="华文楷体" panose="02010600040101010101" pitchFamily="2" charset="-122"/>
              </a:rPr>
              <a:t>供货</a:t>
            </a:r>
          </a:p>
        </p:txBody>
      </p:sp>
      <p:sp>
        <p:nvSpPr>
          <p:cNvPr id="46115" name="Text Box 61"/>
          <p:cNvSpPr txBox="1">
            <a:spLocks noChangeArrowheads="1"/>
          </p:cNvSpPr>
          <p:nvPr/>
        </p:nvSpPr>
        <p:spPr bwMode="auto">
          <a:xfrm>
            <a:off x="2809875" y="6224588"/>
            <a:ext cx="727075" cy="168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spcAft>
                <a:spcPct val="50000"/>
              </a:spcAft>
            </a:pPr>
            <a:r>
              <a:rPr lang="zh-CN" altLang="en-US" sz="1100">
                <a:ea typeface="华文楷体" panose="02010600040101010101" pitchFamily="2" charset="-122"/>
              </a:rPr>
              <a:t>销售</a:t>
            </a:r>
          </a:p>
        </p:txBody>
      </p:sp>
      <p:sp>
        <p:nvSpPr>
          <p:cNvPr id="46116" name="Rectangle 17"/>
          <p:cNvSpPr>
            <a:spLocks noChangeArrowheads="1"/>
          </p:cNvSpPr>
          <p:nvPr/>
        </p:nvSpPr>
        <p:spPr bwMode="auto">
          <a:xfrm>
            <a:off x="4943475" y="2565400"/>
            <a:ext cx="394970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3988" tIns="41994" rIns="83988" bIns="41994"/>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latin typeface="楷体_GB2312" panose="02010609030101010101" pitchFamily="49" charset="-122"/>
                <a:ea typeface="华文楷体" panose="02010600040101010101" pitchFamily="2" charset="-122"/>
              </a:rPr>
              <a:t>主要特点描述：</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710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710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43</a:t>
            </a:r>
          </a:p>
        </p:txBody>
      </p:sp>
      <p:sp>
        <p:nvSpPr>
          <p:cNvPr id="4711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7111"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融资租赁创新业务模式</a:t>
            </a:r>
            <a:endParaRPr lang="zh-CN" altLang="en-US"/>
          </a:p>
        </p:txBody>
      </p:sp>
      <p:sp>
        <p:nvSpPr>
          <p:cNvPr id="4711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融资租赁创新模式之四 ：保税租赁</a:t>
            </a:r>
          </a:p>
        </p:txBody>
      </p:sp>
      <p:sp>
        <p:nvSpPr>
          <p:cNvPr id="47113" name="Rectangle 43"/>
          <p:cNvSpPr>
            <a:spLocks noChangeArrowheads="1"/>
          </p:cNvSpPr>
          <p:nvPr/>
        </p:nvSpPr>
        <p:spPr bwMode="auto">
          <a:xfrm>
            <a:off x="0" y="1339850"/>
            <a:ext cx="9145588" cy="731838"/>
          </a:xfrm>
          <a:prstGeom prst="rect">
            <a:avLst/>
          </a:prstGeom>
          <a:solidFill>
            <a:schemeClr val="accent1"/>
          </a:soli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ct val="50000"/>
              </a:spcAft>
            </a:pPr>
            <a:r>
              <a:rPr lang="zh-CN" altLang="en-US" sz="1600">
                <a:solidFill>
                  <a:srgbClr val="FFFF00"/>
                </a:solidFill>
                <a:latin typeface="华文楷体" panose="02010600040101010101" pitchFamily="2" charset="-122"/>
                <a:ea typeface="华文楷体" panose="02010600040101010101" pitchFamily="2" charset="-122"/>
              </a:rPr>
              <a:t>保税租赁业务：</a:t>
            </a:r>
            <a:r>
              <a:rPr lang="zh-CN" altLang="en-US" sz="1600">
                <a:solidFill>
                  <a:schemeClr val="bg1"/>
                </a:solidFill>
                <a:latin typeface="华文楷体" panose="02010600040101010101" pitchFamily="2" charset="-122"/>
                <a:ea typeface="华文楷体" panose="02010600040101010101" pitchFamily="2" charset="-122"/>
                <a:sym typeface="Arial" panose="020B0604020202020204" pitchFamily="34" charset="0"/>
              </a:rPr>
              <a:t>一般针对进出口设备（如机、船），多以美元结算。</a:t>
            </a:r>
            <a:r>
              <a:rPr lang="zh-CN" altLang="en-US" sz="1600">
                <a:solidFill>
                  <a:schemeClr val="bg1"/>
                </a:solidFill>
                <a:latin typeface="华文楷体" panose="02010600040101010101" pitchFamily="2" charset="-122"/>
                <a:ea typeface="华文楷体" panose="02010600040101010101" pitchFamily="2" charset="-122"/>
              </a:rPr>
              <a:t>其特点是：</a:t>
            </a:r>
            <a:r>
              <a:rPr lang="zh-CN" altLang="en-US" sz="1600">
                <a:solidFill>
                  <a:schemeClr val="bg1"/>
                </a:solidFill>
                <a:latin typeface="华文楷体" panose="02010600040101010101" pitchFamily="2" charset="-122"/>
                <a:ea typeface="华文楷体" panose="02010600040101010101" pitchFamily="2" charset="-122"/>
                <a:sym typeface="Arial" panose="020B0604020202020204" pitchFamily="34" charset="0"/>
              </a:rPr>
              <a:t>适用于享受特殊税收政策的进出口设备（如飞机、船舶等），由于税负外汇等原因，由金融租赁公司在“境内关外”的保税区设立项目公司，并以其名义运作租赁项目。见【银监发[2010]2号】</a:t>
            </a:r>
            <a:endParaRPr lang="en-US" altLang="zh-CN" sz="1600">
              <a:solidFill>
                <a:schemeClr val="bg1"/>
              </a:solidFill>
              <a:latin typeface="华文楷体" panose="02010600040101010101" pitchFamily="2" charset="-122"/>
              <a:ea typeface="华文楷体" panose="02010600040101010101" pitchFamily="2" charset="-122"/>
              <a:sym typeface="Arial" panose="020B0604020202020204" pitchFamily="34" charset="0"/>
            </a:endParaRPr>
          </a:p>
        </p:txBody>
      </p:sp>
      <p:pic>
        <p:nvPicPr>
          <p:cNvPr id="47114" name="Picture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8488" y="3824288"/>
            <a:ext cx="592137" cy="1674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7115" name="Picture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8988" y="3857625"/>
            <a:ext cx="514350" cy="163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7116" name="Rectangle 24"/>
          <p:cNvSpPr>
            <a:spLocks noChangeArrowheads="1"/>
          </p:cNvSpPr>
          <p:nvPr/>
        </p:nvSpPr>
        <p:spPr bwMode="auto">
          <a:xfrm>
            <a:off x="1268413" y="3681413"/>
            <a:ext cx="127000" cy="274637"/>
          </a:xfrm>
          <a:prstGeom prst="rect">
            <a:avLst/>
          </a:prstGeom>
          <a:solidFill>
            <a:srgbClr val="66FFCC"/>
          </a:solidFill>
          <a:ln w="9525" cap="flat" cmpd="sng">
            <a:solidFill>
              <a:srgbClr val="FF0000"/>
            </a:solidFill>
            <a:prstDash val="dash"/>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7117" name="Rectangle 16"/>
          <p:cNvSpPr>
            <a:spLocks noChangeArrowheads="1"/>
          </p:cNvSpPr>
          <p:nvPr/>
        </p:nvSpPr>
        <p:spPr bwMode="auto">
          <a:xfrm>
            <a:off x="4833938" y="2740025"/>
            <a:ext cx="3859212" cy="3533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项目公司位于“境内关外”的保税地区，可以享受区内关于设备进出口的同等税收待遇；</a:t>
            </a:r>
            <a:endParaRPr lang="en-US" altLang="zh-CN" sz="1400">
              <a:latin typeface="华文楷体" panose="02010600040101010101" pitchFamily="2" charset="-122"/>
              <a:ea typeface="华文楷体" panose="02010600040101010101" pitchFamily="2" charset="-122"/>
            </a:endParaRPr>
          </a:p>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开展机船租赁时，采取此模式可有效解决进口飞机的关税问题、出口船舶的退税问题、方便旗船舶登记问题等；</a:t>
            </a:r>
          </a:p>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项目公司作为名义出租人位于“境内关外”的保税地区，由于交易主体均在境内，因此一般意义的预提所得税不适用，可有效地降低承租人的税务负担；</a:t>
            </a:r>
            <a:endParaRPr lang="en-US" altLang="zh-CN" sz="1400">
              <a:latin typeface="华文楷体" panose="02010600040101010101" pitchFamily="2" charset="-122"/>
              <a:ea typeface="华文楷体" panose="02010600040101010101" pitchFamily="2" charset="-122"/>
            </a:endParaRPr>
          </a:p>
          <a:p>
            <a:pPr eaLnBrk="1" hangingPunct="1">
              <a:lnSpc>
                <a:spcPct val="120000"/>
              </a:lnSpc>
              <a:spcAft>
                <a:spcPct val="50000"/>
              </a:spcAft>
              <a:buFont typeface="Arial" panose="020B0604020202020204" pitchFamily="34" charset="0"/>
              <a:buChar char="►"/>
            </a:pPr>
            <a:r>
              <a:rPr lang="zh-CN" altLang="en-US" sz="1400">
                <a:latin typeface="华文楷体" panose="02010600040101010101" pitchFamily="2" charset="-122"/>
                <a:ea typeface="华文楷体" panose="02010600040101010101" pitchFamily="2" charset="-122"/>
              </a:rPr>
              <a:t>以美元结算，可有效满足部分承租人对美元融资的迫切需求。</a:t>
            </a:r>
          </a:p>
        </p:txBody>
      </p:sp>
      <p:sp>
        <p:nvSpPr>
          <p:cNvPr id="47118" name="Rectangle 17"/>
          <p:cNvSpPr>
            <a:spLocks noChangeArrowheads="1"/>
          </p:cNvSpPr>
          <p:nvPr/>
        </p:nvSpPr>
        <p:spPr bwMode="auto">
          <a:xfrm>
            <a:off x="4787900" y="2349500"/>
            <a:ext cx="394970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3988" tIns="41994" rIns="83988" bIns="41994"/>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latin typeface="楷体_GB2312" panose="02010609030101010101" pitchFamily="49" charset="-122"/>
                <a:ea typeface="华文楷体" panose="02010600040101010101" pitchFamily="2" charset="-122"/>
              </a:rPr>
              <a:t>主要特点描述：</a:t>
            </a:r>
          </a:p>
        </p:txBody>
      </p:sp>
      <p:sp>
        <p:nvSpPr>
          <p:cNvPr id="47119" name="TextBox 19"/>
          <p:cNvSpPr txBox="1">
            <a:spLocks noChangeArrowheads="1"/>
          </p:cNvSpPr>
          <p:nvPr/>
        </p:nvSpPr>
        <p:spPr bwMode="auto">
          <a:xfrm>
            <a:off x="2406650" y="2924175"/>
            <a:ext cx="365125" cy="72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楷体_GB2312" panose="02010609030101010101" pitchFamily="49" charset="-122"/>
                <a:ea typeface="华文楷体" panose="02010600040101010101" pitchFamily="2" charset="-122"/>
              </a:rPr>
              <a:t>发起设立</a:t>
            </a:r>
          </a:p>
        </p:txBody>
      </p:sp>
      <p:sp>
        <p:nvSpPr>
          <p:cNvPr id="47120" name="Text Box 25"/>
          <p:cNvSpPr txBox="1">
            <a:spLocks noChangeArrowheads="1"/>
          </p:cNvSpPr>
          <p:nvPr/>
        </p:nvSpPr>
        <p:spPr bwMode="auto">
          <a:xfrm>
            <a:off x="1273175" y="3327400"/>
            <a:ext cx="492125" cy="182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spcAft>
                <a:spcPct val="50000"/>
              </a:spcAft>
            </a:pPr>
            <a:r>
              <a:rPr lang="zh-CN" altLang="en-US" sz="1200">
                <a:ea typeface="华文楷体" panose="02010600040101010101" pitchFamily="2" charset="-122"/>
              </a:rPr>
              <a:t>保税区</a:t>
            </a:r>
          </a:p>
        </p:txBody>
      </p:sp>
      <p:sp>
        <p:nvSpPr>
          <p:cNvPr id="47121" name="TextBox 19"/>
          <p:cNvSpPr txBox="1">
            <a:spLocks noChangeArrowheads="1"/>
          </p:cNvSpPr>
          <p:nvPr/>
        </p:nvSpPr>
        <p:spPr bwMode="auto">
          <a:xfrm rot="1626702">
            <a:off x="1339850" y="4221163"/>
            <a:ext cx="639763" cy="1223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200">
                <a:latin typeface="华文楷体" panose="02010600040101010101" pitchFamily="2" charset="-122"/>
                <a:ea typeface="华文楷体" panose="02010600040101010101" pitchFamily="2" charset="-122"/>
              </a:rPr>
              <a:t>③融资租赁合同</a:t>
            </a:r>
          </a:p>
        </p:txBody>
      </p:sp>
      <p:sp>
        <p:nvSpPr>
          <p:cNvPr id="47122" name="左右箭头 21"/>
          <p:cNvSpPr>
            <a:spLocks noChangeArrowheads="1"/>
          </p:cNvSpPr>
          <p:nvPr/>
        </p:nvSpPr>
        <p:spPr bwMode="auto">
          <a:xfrm rot="6997584">
            <a:off x="1176338" y="4767263"/>
            <a:ext cx="1238250" cy="222250"/>
          </a:xfrm>
          <a:prstGeom prst="leftRightArrow">
            <a:avLst>
              <a:gd name="adj1" fmla="val 50000"/>
              <a:gd name="adj2" fmla="val 111429"/>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7123" name="TextBox 19"/>
          <p:cNvSpPr txBox="1">
            <a:spLocks noChangeArrowheads="1"/>
          </p:cNvSpPr>
          <p:nvPr/>
        </p:nvSpPr>
        <p:spPr bwMode="auto">
          <a:xfrm rot="20472927">
            <a:off x="2916238" y="4149725"/>
            <a:ext cx="639762" cy="1258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a:p>
            <a:pPr eaLnBrk="1" hangingPunct="1"/>
            <a:r>
              <a:rPr lang="zh-CN" altLang="en-US" sz="1200">
                <a:latin typeface="华文楷体" panose="02010600040101010101" pitchFamily="2" charset="-122"/>
                <a:ea typeface="华文楷体" panose="02010600040101010101" pitchFamily="2" charset="-122"/>
              </a:rPr>
              <a:t>①设备采购合同</a:t>
            </a:r>
          </a:p>
        </p:txBody>
      </p:sp>
      <p:sp>
        <p:nvSpPr>
          <p:cNvPr id="47124" name="左右箭头 21"/>
          <p:cNvSpPr>
            <a:spLocks noChangeArrowheads="1"/>
          </p:cNvSpPr>
          <p:nvPr/>
        </p:nvSpPr>
        <p:spPr bwMode="auto">
          <a:xfrm rot="14981150">
            <a:off x="2193926" y="4783137"/>
            <a:ext cx="1211262" cy="201613"/>
          </a:xfrm>
          <a:prstGeom prst="leftRightArrow">
            <a:avLst>
              <a:gd name="adj1" fmla="val 50000"/>
              <a:gd name="adj2" fmla="val 120157"/>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华文楷体" panose="02010600040101010101" pitchFamily="2" charset="-122"/>
              <a:ea typeface="华文楷体" panose="02010600040101010101" pitchFamily="2" charset="-122"/>
            </a:endParaRPr>
          </a:p>
        </p:txBody>
      </p:sp>
      <p:sp>
        <p:nvSpPr>
          <p:cNvPr id="47125" name="AutoShape 32"/>
          <p:cNvSpPr>
            <a:spLocks noChangeArrowheads="1"/>
          </p:cNvSpPr>
          <p:nvPr/>
        </p:nvSpPr>
        <p:spPr bwMode="auto">
          <a:xfrm rot="16200000">
            <a:off x="2237582" y="5220493"/>
            <a:ext cx="234950" cy="1033463"/>
          </a:xfrm>
          <a:prstGeom prst="upArrow">
            <a:avLst>
              <a:gd name="adj1" fmla="val 50000"/>
              <a:gd name="adj2" fmla="val 109966"/>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47126" name="Text Box 33"/>
          <p:cNvSpPr txBox="1">
            <a:spLocks noChangeArrowheads="1"/>
          </p:cNvSpPr>
          <p:nvPr/>
        </p:nvSpPr>
        <p:spPr bwMode="auto">
          <a:xfrm>
            <a:off x="1495425" y="5962650"/>
            <a:ext cx="1736725"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63538" indent="-363538"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spcBef>
                <a:spcPct val="50000"/>
              </a:spcBef>
              <a:spcAft>
                <a:spcPct val="50000"/>
              </a:spcAft>
              <a:buFont typeface="Wingdings" panose="05000000000000000000" pitchFamily="2" charset="2"/>
              <a:buNone/>
            </a:pPr>
            <a:r>
              <a:rPr lang="zh-CN" altLang="en-US" sz="1200">
                <a:latin typeface="华文楷体" panose="02010600040101010101" pitchFamily="2" charset="-122"/>
                <a:ea typeface="华文楷体" panose="02010600040101010101" pitchFamily="2" charset="-122"/>
              </a:rPr>
              <a:t>⑤交付设备及售后服务</a:t>
            </a:r>
          </a:p>
        </p:txBody>
      </p:sp>
      <p:sp>
        <p:nvSpPr>
          <p:cNvPr id="47127" name="TextBox 19"/>
          <p:cNvSpPr txBox="1">
            <a:spLocks noChangeArrowheads="1"/>
          </p:cNvSpPr>
          <p:nvPr/>
        </p:nvSpPr>
        <p:spPr bwMode="auto">
          <a:xfrm>
            <a:off x="395288" y="4005263"/>
            <a:ext cx="366712" cy="1262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④定期支付租金</a:t>
            </a:r>
          </a:p>
        </p:txBody>
      </p:sp>
      <p:sp>
        <p:nvSpPr>
          <p:cNvPr id="47128" name="Text Box 35"/>
          <p:cNvSpPr txBox="1">
            <a:spLocks noChangeArrowheads="1"/>
          </p:cNvSpPr>
          <p:nvPr/>
        </p:nvSpPr>
        <p:spPr bwMode="auto">
          <a:xfrm>
            <a:off x="398463" y="5527675"/>
            <a:ext cx="1395412"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02B0A"/>
                </a:solidFill>
                <a:latin typeface="华文楷体" panose="02010600040101010101" pitchFamily="2" charset="-122"/>
                <a:ea typeface="华文楷体" panose="02010600040101010101" pitchFamily="2" charset="-122"/>
              </a:rPr>
              <a:t>承租人</a:t>
            </a:r>
            <a:r>
              <a:rPr lang="en-US" altLang="zh-CN" sz="1600">
                <a:solidFill>
                  <a:srgbClr val="F02B0A"/>
                </a:solidFill>
                <a:latin typeface="华文楷体" panose="02010600040101010101" pitchFamily="2" charset="-122"/>
                <a:ea typeface="华文楷体" panose="02010600040101010101" pitchFamily="2" charset="-122"/>
              </a:rPr>
              <a:t>(</a:t>
            </a:r>
            <a:r>
              <a:rPr lang="zh-CN" altLang="en-US" sz="1600">
                <a:solidFill>
                  <a:srgbClr val="F02B0A"/>
                </a:solidFill>
                <a:latin typeface="华文楷体" panose="02010600040101010101" pitchFamily="2" charset="-122"/>
                <a:ea typeface="华文楷体" panose="02010600040101010101" pitchFamily="2" charset="-122"/>
              </a:rPr>
              <a:t>客户</a:t>
            </a:r>
            <a:r>
              <a:rPr lang="en-US" altLang="zh-CN" sz="1600">
                <a:solidFill>
                  <a:srgbClr val="F02B0A"/>
                </a:solidFill>
                <a:latin typeface="华文楷体" panose="02010600040101010101" pitchFamily="2" charset="-122"/>
                <a:ea typeface="华文楷体" panose="02010600040101010101" pitchFamily="2" charset="-122"/>
              </a:rPr>
              <a:t>)</a:t>
            </a:r>
          </a:p>
        </p:txBody>
      </p:sp>
      <p:sp>
        <p:nvSpPr>
          <p:cNvPr id="47129" name="TextBox 18"/>
          <p:cNvSpPr txBox="1">
            <a:spLocks noChangeArrowheads="1"/>
          </p:cNvSpPr>
          <p:nvPr/>
        </p:nvSpPr>
        <p:spPr bwMode="auto">
          <a:xfrm>
            <a:off x="3708400" y="3933825"/>
            <a:ext cx="365125" cy="1401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华文楷体" panose="02010600040101010101" pitchFamily="2" charset="-122"/>
                <a:ea typeface="华文楷体" panose="02010600040101010101" pitchFamily="2" charset="-122"/>
              </a:rPr>
              <a:t>②支付设备购置款</a:t>
            </a:r>
          </a:p>
        </p:txBody>
      </p:sp>
      <p:sp>
        <p:nvSpPr>
          <p:cNvPr id="47130" name="Text Box 37"/>
          <p:cNvSpPr txBox="1">
            <a:spLocks noChangeArrowheads="1"/>
          </p:cNvSpPr>
          <p:nvPr/>
        </p:nvSpPr>
        <p:spPr bwMode="auto">
          <a:xfrm>
            <a:off x="2928938" y="5548313"/>
            <a:ext cx="1393825" cy="377825"/>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02B0A"/>
                </a:solidFill>
                <a:latin typeface="楷体_GB2312" panose="02010609030101010101" pitchFamily="49" charset="-122"/>
                <a:ea typeface="华文楷体" panose="02010600040101010101" pitchFamily="2" charset="-122"/>
              </a:rPr>
              <a:t>供货人</a:t>
            </a:r>
          </a:p>
        </p:txBody>
      </p:sp>
      <p:sp>
        <p:nvSpPr>
          <p:cNvPr id="47131" name="Text Box 38"/>
          <p:cNvSpPr txBox="1">
            <a:spLocks noChangeArrowheads="1"/>
          </p:cNvSpPr>
          <p:nvPr/>
        </p:nvSpPr>
        <p:spPr bwMode="auto">
          <a:xfrm>
            <a:off x="1600200" y="3768725"/>
            <a:ext cx="1498600" cy="420688"/>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02B0A"/>
                </a:solidFill>
                <a:latin typeface="Times New Roman" panose="02020603050405020304" pitchFamily="18" charset="0"/>
                <a:ea typeface="华文楷体" panose="02010600040101010101" pitchFamily="2" charset="-122"/>
              </a:rPr>
              <a:t>项目公司</a:t>
            </a:r>
          </a:p>
        </p:txBody>
      </p:sp>
      <p:sp>
        <p:nvSpPr>
          <p:cNvPr id="47132" name="Text Box 39"/>
          <p:cNvSpPr txBox="1">
            <a:spLocks noChangeArrowheads="1"/>
          </p:cNvSpPr>
          <p:nvPr/>
        </p:nvSpPr>
        <p:spPr bwMode="auto">
          <a:xfrm>
            <a:off x="1584325" y="2395538"/>
            <a:ext cx="1509713" cy="461962"/>
          </a:xfrm>
          <a:prstGeom prst="rect">
            <a:avLst/>
          </a:prstGeom>
          <a:gradFill rotWithShape="1">
            <a:gsLst>
              <a:gs pos="0">
                <a:srgbClr val="A3A3A3"/>
              </a:gs>
              <a:gs pos="50000">
                <a:srgbClr val="EAEAEA"/>
              </a:gs>
              <a:gs pos="100000">
                <a:srgbClr val="A3A3A3"/>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latin typeface="华文楷体" panose="02010600040101010101" pitchFamily="2" charset="-122"/>
                <a:ea typeface="华文楷体" panose="02010600040101010101" pitchFamily="2" charset="-122"/>
              </a:rPr>
              <a:t>股东</a:t>
            </a:r>
            <a:r>
              <a:rPr lang="en-US" altLang="zh-CN" sz="1400">
                <a:latin typeface="华文楷体" panose="02010600040101010101" pitchFamily="2" charset="-122"/>
                <a:ea typeface="华文楷体" panose="02010600040101010101" pitchFamily="2" charset="-122"/>
              </a:rPr>
              <a:t>-</a:t>
            </a:r>
            <a:r>
              <a:rPr lang="zh-CN" altLang="en-US" sz="1400">
                <a:latin typeface="华文楷体" panose="02010600040101010101" pitchFamily="2" charset="-122"/>
                <a:ea typeface="华文楷体" panose="02010600040101010101" pitchFamily="2" charset="-122"/>
              </a:rPr>
              <a:t>金融</a:t>
            </a:r>
          </a:p>
          <a:p>
            <a:pPr algn="ctr" eaLnBrk="1" hangingPunct="1"/>
            <a:r>
              <a:rPr lang="zh-CN" altLang="en-US" sz="1400">
                <a:latin typeface="华文楷体" panose="02010600040101010101" pitchFamily="2" charset="-122"/>
                <a:ea typeface="华文楷体" panose="02010600040101010101" pitchFamily="2" charset="-122"/>
              </a:rPr>
              <a:t>租赁公司</a:t>
            </a:r>
            <a:endParaRPr lang="en-US" altLang="zh-CN" sz="1400">
              <a:latin typeface="华文楷体" panose="02010600040101010101" pitchFamily="2" charset="-122"/>
              <a:ea typeface="华文楷体" panose="02010600040101010101" pitchFamily="2" charset="-122"/>
            </a:endParaRPr>
          </a:p>
        </p:txBody>
      </p:sp>
      <p:sp>
        <p:nvSpPr>
          <p:cNvPr id="47133" name="AutoShape 40"/>
          <p:cNvSpPr>
            <a:spLocks noChangeArrowheads="1"/>
          </p:cNvSpPr>
          <p:nvPr/>
        </p:nvSpPr>
        <p:spPr bwMode="auto">
          <a:xfrm rot="10800000">
            <a:off x="2212975" y="2930525"/>
            <a:ext cx="234950" cy="787400"/>
          </a:xfrm>
          <a:prstGeom prst="upArrow">
            <a:avLst>
              <a:gd name="adj1" fmla="val 50000"/>
              <a:gd name="adj2" fmla="val 83784"/>
            </a:avLst>
          </a:prstGeom>
          <a:solidFill>
            <a:srgbClr val="99CCFF"/>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rot="10800000" vert="eaVert" lIns="36000" tIns="18000" rIns="36000" bIns="18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813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sp>
        <p:nvSpPr>
          <p:cNvPr id="48132" name="矩形 8"/>
          <p:cNvSpPr>
            <a:spLocks noChangeArrowheads="1"/>
          </p:cNvSpPr>
          <p:nvPr/>
        </p:nvSpPr>
        <p:spPr bwMode="auto">
          <a:xfrm>
            <a:off x="395288" y="1588"/>
            <a:ext cx="22336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solidFill>
                <a:srgbClr val="F8F8F8"/>
              </a:solidFill>
              <a:effectLst>
                <a:outerShdw blurRad="38100" dist="38100" dir="2700000" algn="tl">
                  <a:srgbClr val="C0C0C0"/>
                </a:outerShdw>
              </a:effectLst>
              <a:latin typeface="宋体" panose="02010600030101010101" pitchFamily="2" charset="-122"/>
              <a:ea typeface="黑体" panose="02010609060101010101" pitchFamily="49" charset="-122"/>
            </a:endParaRPr>
          </a:p>
        </p:txBody>
      </p:sp>
      <p:sp>
        <p:nvSpPr>
          <p:cNvPr id="48133" name="object 22"/>
          <p:cNvSpPr txBox="1">
            <a:spLocks noChangeArrowheads="1"/>
          </p:cNvSpPr>
          <p:nvPr/>
        </p:nvSpPr>
        <p:spPr bwMode="auto">
          <a:xfrm>
            <a:off x="8101013" y="6505575"/>
            <a:ext cx="4318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54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1000"/>
              </a:lnSpc>
            </a:pPr>
            <a:endParaRPr lang="zh-CN" altLang="en-US" sz="1000">
              <a:latin typeface="Calibri" panose="020F0502020204030204" pitchFamily="34" charset="0"/>
            </a:endParaRPr>
          </a:p>
        </p:txBody>
      </p:sp>
      <p:pic>
        <p:nvPicPr>
          <p:cNvPr id="4813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5" name="Text Box 7"/>
          <p:cNvSpPr txBox="1">
            <a:spLocks noChangeArrowheads="1"/>
          </p:cNvSpPr>
          <p:nvPr/>
        </p:nvSpPr>
        <p:spPr bwMode="auto">
          <a:xfrm>
            <a:off x="269875" y="117475"/>
            <a:ext cx="29337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a:solidFill>
                  <a:schemeClr val="bg1"/>
                </a:solidFill>
                <a:ea typeface="华文楷体" panose="02010600040101010101" pitchFamily="2" charset="-122"/>
              </a:rPr>
              <a:t>目录</a:t>
            </a:r>
          </a:p>
        </p:txBody>
      </p:sp>
      <p:sp>
        <p:nvSpPr>
          <p:cNvPr id="48136" name="Text Box 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44</a:t>
            </a:r>
          </a:p>
        </p:txBody>
      </p:sp>
      <p:sp>
        <p:nvSpPr>
          <p:cNvPr id="48137"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8138" name="Text Box 10"/>
          <p:cNvSpPr txBox="1">
            <a:spLocks noChangeArrowheads="1"/>
          </p:cNvSpPr>
          <p:nvPr/>
        </p:nvSpPr>
        <p:spPr bwMode="auto">
          <a:xfrm>
            <a:off x="223838" y="1176338"/>
            <a:ext cx="8669337"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ea typeface="华文楷体" panose="02010600040101010101" pitchFamily="2" charset="-122"/>
              </a:rPr>
              <a:t>1、融资租赁在金融市场中的地位                                                                              2 </a:t>
            </a:r>
            <a:r>
              <a:rPr lang="zh-CN" altLang="en-US" b="1">
                <a:solidFill>
                  <a:schemeClr val="hlink"/>
                </a:solidFill>
                <a:ea typeface="华文楷体" panose="02010600040101010101" pitchFamily="2" charset="-122"/>
              </a:rPr>
              <a:t>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2、租赁市场的内涵与外延                                                                                         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3、融资租赁行业面临的机遇和挑战                                                                         29                                               </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4、金融创新的动因及金融产品创新规律                                                                  34</a:t>
            </a:r>
          </a:p>
          <a:p>
            <a:pPr eaLnBrk="1" hangingPunct="1"/>
            <a:endParaRPr lang="zh-CN" altLang="en-US">
              <a:ea typeface="华文楷体" panose="02010600040101010101" pitchFamily="2" charset="-122"/>
            </a:endParaRPr>
          </a:p>
          <a:p>
            <a:pPr eaLnBrk="1" hangingPunct="1"/>
            <a:r>
              <a:rPr lang="zh-CN" altLang="en-US">
                <a:ea typeface="华文楷体" panose="02010600040101010101" pitchFamily="2" charset="-122"/>
              </a:rPr>
              <a:t>5、融资租赁创新业务模式                                                                                        37</a:t>
            </a:r>
          </a:p>
          <a:p>
            <a:pPr eaLnBrk="1" hangingPunct="1"/>
            <a:endParaRPr lang="zh-CN" altLang="en-US" b="1">
              <a:solidFill>
                <a:schemeClr val="hlink"/>
              </a:solidFill>
              <a:ea typeface="华文楷体" panose="02010600040101010101" pitchFamily="2" charset="-122"/>
            </a:endParaRPr>
          </a:p>
          <a:p>
            <a:pPr eaLnBrk="1" hangingPunct="1"/>
            <a:r>
              <a:rPr lang="zh-CN" altLang="en-US" b="1">
                <a:solidFill>
                  <a:schemeClr val="hlink"/>
                </a:solidFill>
                <a:ea typeface="华文楷体" panose="02010600040101010101" pitchFamily="2" charset="-122"/>
                <a:sym typeface="Arial" panose="020B0604020202020204" pitchFamily="34" charset="0"/>
              </a:rPr>
              <a:t>6、融资租赁业务成功案例分析                                                                                45</a:t>
            </a:r>
            <a:r>
              <a:rPr lang="zh-CN" altLang="en-US">
                <a:ea typeface="华文楷体" panose="02010600040101010101" pitchFamily="2" charset="-122"/>
                <a:sym typeface="Arial" panose="020B0604020202020204" pitchFamily="34" charset="0"/>
              </a:rPr>
              <a:t>          </a:t>
            </a:r>
          </a:p>
          <a:p>
            <a:pPr eaLnBrk="1" hangingPunct="1"/>
            <a:endParaRPr lang="zh-CN" altLang="en-US">
              <a:ea typeface="华文楷体" panose="02010600040101010101" pitchFamily="2" charset="-122"/>
              <a:sym typeface="Arial" panose="020B0604020202020204" pitchFamily="34" charset="0"/>
            </a:endParaRPr>
          </a:p>
          <a:p>
            <a:pPr eaLnBrk="1" hangingPunct="1"/>
            <a:r>
              <a:rPr lang="zh-CN" altLang="en-US">
                <a:ea typeface="华文楷体" panose="02010600040101010101" pitchFamily="2" charset="-122"/>
                <a:sym typeface="Arial" panose="020B0604020202020204" pitchFamily="34" charset="0"/>
              </a:rPr>
              <a:t>7、资本港主要业务及管理团队简介                                                                         57</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4915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4915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45</a:t>
            </a:r>
          </a:p>
        </p:txBody>
      </p:sp>
      <p:sp>
        <p:nvSpPr>
          <p:cNvPr id="4915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49159"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4916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案例一：A发电设备售后回租项目</a:t>
            </a:r>
          </a:p>
        </p:txBody>
      </p:sp>
      <p:sp>
        <p:nvSpPr>
          <p:cNvPr id="49161" name="AutoShape 2"/>
          <p:cNvSpPr>
            <a:spLocks noChangeArrowheads="1"/>
          </p:cNvSpPr>
          <p:nvPr/>
        </p:nvSpPr>
        <p:spPr bwMode="auto">
          <a:xfrm>
            <a:off x="971550" y="1412875"/>
            <a:ext cx="7169150" cy="5100638"/>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solidFill>
                <a:schemeClr val="tx2"/>
              </a:solidFill>
              <a:latin typeface="华文楷体" panose="02010600040101010101" pitchFamily="2" charset="-122"/>
              <a:ea typeface="华文楷体" panose="02010600040101010101" pitchFamily="2" charset="-122"/>
            </a:endParaRPr>
          </a:p>
        </p:txBody>
      </p:sp>
      <p:sp>
        <p:nvSpPr>
          <p:cNvPr id="49162" name="Rectangle 4"/>
          <p:cNvSpPr>
            <a:spLocks noChangeArrowheads="1"/>
          </p:cNvSpPr>
          <p:nvPr/>
        </p:nvSpPr>
        <p:spPr bwMode="auto">
          <a:xfrm>
            <a:off x="1195388" y="1727200"/>
            <a:ext cx="6794500" cy="4421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为满足后期项目资金需求，</a:t>
            </a:r>
            <a:r>
              <a:rPr lang="en-US" altLang="zh-CN" sz="1600">
                <a:solidFill>
                  <a:srgbClr val="996600"/>
                </a:solidFill>
                <a:latin typeface="华文楷体" panose="02010600040101010101" pitchFamily="2" charset="-122"/>
                <a:ea typeface="华文楷体" panose="02010600040101010101" pitchFamily="2" charset="-122"/>
              </a:rPr>
              <a:t>A</a:t>
            </a:r>
            <a:r>
              <a:rPr lang="zh-CN" altLang="en-US" sz="1600">
                <a:solidFill>
                  <a:srgbClr val="996600"/>
                </a:solidFill>
                <a:latin typeface="华文楷体" panose="02010600040101010101" pitchFamily="2" charset="-122"/>
                <a:ea typeface="华文楷体" panose="02010600040101010101" pitchFamily="2" charset="-122"/>
              </a:rPr>
              <a:t>电力以售后回租方式将自己已运营的发电核心设施设备出售给出租人，再从出租人处租回使用，并按约定支付租金，租期结束，所有权再转移给承租人。基本要素如下：</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1</a:t>
            </a:r>
            <a:r>
              <a:rPr lang="zh-CN" altLang="en-US" sz="1600">
                <a:solidFill>
                  <a:srgbClr val="996600"/>
                </a:solidFill>
                <a:latin typeface="华文楷体" panose="02010600040101010101" pitchFamily="2" charset="-122"/>
                <a:ea typeface="华文楷体" panose="02010600040101010101" pitchFamily="2" charset="-122"/>
              </a:rPr>
              <a:t>、租赁标的物：发电核心设备（三大主机）。</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2</a:t>
            </a:r>
            <a:r>
              <a:rPr lang="zh-CN" altLang="en-US" sz="1600">
                <a:solidFill>
                  <a:srgbClr val="996600"/>
                </a:solidFill>
                <a:latin typeface="华文楷体" panose="02010600040101010101" pitchFamily="2" charset="-122"/>
                <a:ea typeface="华文楷体" panose="02010600040101010101" pitchFamily="2" charset="-122"/>
              </a:rPr>
              <a:t>、租赁物购置成本：</a:t>
            </a:r>
            <a:r>
              <a:rPr lang="en-US" altLang="zh-CN" sz="1600">
                <a:solidFill>
                  <a:schemeClr val="hlink"/>
                </a:solidFill>
                <a:latin typeface="华文楷体" panose="02010600040101010101" pitchFamily="2" charset="-122"/>
                <a:ea typeface="华文楷体" panose="02010600040101010101" pitchFamily="2" charset="-122"/>
              </a:rPr>
              <a:t>10</a:t>
            </a:r>
            <a:r>
              <a:rPr lang="zh-CN" altLang="en-US" sz="1600">
                <a:solidFill>
                  <a:schemeClr val="hlink"/>
                </a:solidFill>
                <a:latin typeface="华文楷体" panose="02010600040101010101" pitchFamily="2" charset="-122"/>
                <a:ea typeface="华文楷体" panose="02010600040101010101" pitchFamily="2" charset="-122"/>
              </a:rPr>
              <a:t>亿元</a:t>
            </a:r>
            <a:r>
              <a:rPr lang="zh-CN" altLang="en-US" sz="1600">
                <a:solidFill>
                  <a:srgbClr val="996600"/>
                </a:solidFill>
                <a:latin typeface="华文楷体" panose="02010600040101010101" pitchFamily="2" charset="-122"/>
                <a:ea typeface="华文楷体" panose="02010600040101010101" pitchFamily="2" charset="-122"/>
              </a:rPr>
              <a:t>。</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3</a:t>
            </a:r>
            <a:r>
              <a:rPr lang="zh-CN" altLang="en-US" sz="1600">
                <a:solidFill>
                  <a:srgbClr val="996600"/>
                </a:solidFill>
                <a:latin typeface="华文楷体" panose="02010600040101010101" pitchFamily="2" charset="-122"/>
                <a:ea typeface="华文楷体" panose="02010600040101010101" pitchFamily="2" charset="-122"/>
              </a:rPr>
              <a:t>、租期：</a:t>
            </a:r>
            <a:r>
              <a:rPr lang="en-US" altLang="zh-CN" sz="1600">
                <a:solidFill>
                  <a:srgbClr val="996600"/>
                </a:solidFill>
                <a:latin typeface="华文楷体" panose="02010600040101010101" pitchFamily="2" charset="-122"/>
                <a:ea typeface="华文楷体" panose="02010600040101010101" pitchFamily="2" charset="-122"/>
              </a:rPr>
              <a:t>10</a:t>
            </a:r>
            <a:r>
              <a:rPr lang="zh-CN" altLang="en-US" sz="1600">
                <a:solidFill>
                  <a:srgbClr val="996600"/>
                </a:solidFill>
                <a:latin typeface="华文楷体" panose="02010600040101010101" pitchFamily="2" charset="-122"/>
                <a:ea typeface="华文楷体" panose="02010600040101010101" pitchFamily="2" charset="-122"/>
              </a:rPr>
              <a:t>年共</a:t>
            </a:r>
            <a:r>
              <a:rPr lang="en-US" altLang="zh-CN" sz="1600">
                <a:solidFill>
                  <a:srgbClr val="996600"/>
                </a:solidFill>
                <a:latin typeface="华文楷体" panose="02010600040101010101" pitchFamily="2" charset="-122"/>
                <a:ea typeface="华文楷体" panose="02010600040101010101" pitchFamily="2" charset="-122"/>
              </a:rPr>
              <a:t>40</a:t>
            </a:r>
            <a:r>
              <a:rPr lang="zh-CN" altLang="en-US" sz="1600">
                <a:solidFill>
                  <a:srgbClr val="996600"/>
                </a:solidFill>
                <a:latin typeface="华文楷体" panose="02010600040101010101" pitchFamily="2" charset="-122"/>
                <a:ea typeface="华文楷体" panose="02010600040101010101" pitchFamily="2" charset="-122"/>
              </a:rPr>
              <a:t>期。</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4</a:t>
            </a:r>
            <a:r>
              <a:rPr lang="zh-CN" altLang="en-US" sz="1600">
                <a:solidFill>
                  <a:srgbClr val="996600"/>
                </a:solidFill>
                <a:latin typeface="华文楷体" panose="02010600040101010101" pitchFamily="2" charset="-122"/>
                <a:ea typeface="华文楷体" panose="02010600040101010101" pitchFamily="2" charset="-122"/>
              </a:rPr>
              <a:t>、租赁利率：各期租赁利率按各期期初日中国人民银行相应期限贷款基准利率下浮</a:t>
            </a:r>
            <a:r>
              <a:rPr lang="en-US" altLang="zh-CN" sz="1600">
                <a:solidFill>
                  <a:srgbClr val="996600"/>
                </a:solidFill>
                <a:latin typeface="华文楷体" panose="02010600040101010101" pitchFamily="2" charset="-122"/>
                <a:ea typeface="华文楷体" panose="02010600040101010101" pitchFamily="2" charset="-122"/>
              </a:rPr>
              <a:t>7%</a:t>
            </a:r>
            <a:r>
              <a:rPr lang="zh-CN" altLang="en-US" sz="1600">
                <a:solidFill>
                  <a:srgbClr val="996600"/>
                </a:solidFill>
                <a:latin typeface="华文楷体" panose="02010600040101010101" pitchFamily="2" charset="-122"/>
                <a:ea typeface="华文楷体" panose="02010600040101010101" pitchFamily="2" charset="-122"/>
              </a:rPr>
              <a:t>。</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5</a:t>
            </a:r>
            <a:r>
              <a:rPr lang="zh-CN" altLang="en-US" sz="1600">
                <a:solidFill>
                  <a:srgbClr val="996600"/>
                </a:solidFill>
                <a:latin typeface="华文楷体" panose="02010600040101010101" pitchFamily="2" charset="-122"/>
                <a:ea typeface="华文楷体" panose="02010600040101010101" pitchFamily="2" charset="-122"/>
              </a:rPr>
              <a:t>、租赁方式：按融资租赁核算。  </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6</a:t>
            </a:r>
            <a:r>
              <a:rPr lang="zh-CN" altLang="en-US" sz="1600">
                <a:solidFill>
                  <a:srgbClr val="996600"/>
                </a:solidFill>
                <a:latin typeface="华文楷体" panose="02010600040101010101" pitchFamily="2" charset="-122"/>
                <a:ea typeface="华文楷体" panose="02010600040101010101" pitchFamily="2" charset="-122"/>
              </a:rPr>
              <a:t>、租赁保证金：一期租金作为保证金。</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7</a:t>
            </a:r>
            <a:r>
              <a:rPr lang="zh-CN" altLang="en-US" sz="1600">
                <a:solidFill>
                  <a:srgbClr val="996600"/>
                </a:solidFill>
                <a:latin typeface="华文楷体" panose="02010600040101010101" pitchFamily="2" charset="-122"/>
                <a:ea typeface="华文楷体" panose="02010600040101010101" pitchFamily="2" charset="-122"/>
              </a:rPr>
              <a:t>、租赁服务手续费：总金额</a:t>
            </a:r>
            <a:r>
              <a:rPr lang="en-US" altLang="zh-CN" sz="1600">
                <a:solidFill>
                  <a:srgbClr val="996600"/>
                </a:solidFill>
                <a:latin typeface="华文楷体" panose="02010600040101010101" pitchFamily="2" charset="-122"/>
                <a:ea typeface="华文楷体" panose="02010600040101010101" pitchFamily="2" charset="-122"/>
              </a:rPr>
              <a:t>1.36%</a:t>
            </a:r>
            <a:r>
              <a:rPr lang="zh-CN" altLang="en-US" sz="1600">
                <a:solidFill>
                  <a:srgbClr val="996600"/>
                </a:solidFill>
                <a:latin typeface="华文楷体" panose="02010600040101010101" pitchFamily="2" charset="-122"/>
                <a:ea typeface="华文楷体" panose="02010600040101010101" pitchFamily="2" charset="-122"/>
              </a:rPr>
              <a:t>，期初一次性支付。</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8</a:t>
            </a:r>
            <a:r>
              <a:rPr lang="zh-CN" altLang="en-US" sz="1600">
                <a:solidFill>
                  <a:srgbClr val="996600"/>
                </a:solidFill>
                <a:latin typeface="华文楷体" panose="02010600040101010101" pitchFamily="2" charset="-122"/>
                <a:ea typeface="华文楷体" panose="02010600040101010101" pitchFamily="2" charset="-122"/>
              </a:rPr>
              <a:t>、租金的计算与支付：按等额年金法计算，每季度末等额支付。</a:t>
            </a:r>
          </a:p>
          <a:p>
            <a:pPr eaLnBrk="1" hangingPunct="1">
              <a:lnSpc>
                <a:spcPct val="120000"/>
              </a:lnSpc>
            </a:pPr>
            <a:r>
              <a:rPr lang="en-US" altLang="zh-CN" sz="1600">
                <a:solidFill>
                  <a:schemeClr val="hlink"/>
                </a:solidFill>
                <a:latin typeface="华文楷体" panose="02010600040101010101" pitchFamily="2" charset="-122"/>
                <a:ea typeface="华文楷体" panose="02010600040101010101" pitchFamily="2" charset="-122"/>
              </a:rPr>
              <a:t>9</a:t>
            </a:r>
            <a:r>
              <a:rPr lang="zh-CN" altLang="en-US" sz="1600">
                <a:solidFill>
                  <a:schemeClr val="hlink"/>
                </a:solidFill>
                <a:latin typeface="华文楷体" panose="02010600040101010101" pitchFamily="2" charset="-122"/>
                <a:ea typeface="华文楷体" panose="02010600040101010101" pitchFamily="2" charset="-122"/>
              </a:rPr>
              <a:t>、担保：信用。</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10</a:t>
            </a:r>
            <a:r>
              <a:rPr lang="zh-CN" altLang="en-US" sz="1600">
                <a:solidFill>
                  <a:srgbClr val="996600"/>
                </a:solidFill>
                <a:latin typeface="华文楷体" panose="02010600040101010101" pitchFamily="2" charset="-122"/>
                <a:ea typeface="华文楷体" panose="02010600040101010101" pitchFamily="2" charset="-122"/>
              </a:rPr>
              <a:t>、起租日：租赁物购置成本款项支付之日。</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11</a:t>
            </a:r>
            <a:r>
              <a:rPr lang="zh-CN" altLang="en-US" sz="1600">
                <a:solidFill>
                  <a:srgbClr val="996600"/>
                </a:solidFill>
                <a:latin typeface="华文楷体" panose="02010600040101010101" pitchFamily="2" charset="-122"/>
                <a:ea typeface="华文楷体" panose="02010600040101010101" pitchFamily="2" charset="-122"/>
              </a:rPr>
              <a:t>、保险：财产一切险。</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017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018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a:t>
            </a:r>
            <a:r>
              <a:rPr lang="zh-CN" altLang="en-US" sz="800">
                <a:solidFill>
                  <a:schemeClr val="hlink"/>
                </a:solidFill>
                <a:latin typeface="Times New Roman" panose="02020603050405020304" pitchFamily="18" charset="0"/>
                <a:ea typeface="华文楷体" panose="02010600040101010101" pitchFamily="2" charset="-122"/>
              </a:rPr>
              <a:t>46</a:t>
            </a:r>
          </a:p>
        </p:txBody>
      </p:sp>
      <p:sp>
        <p:nvSpPr>
          <p:cNvPr id="5018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0183"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018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案例一：A发电设备售后回租项目（续）</a:t>
            </a:r>
          </a:p>
        </p:txBody>
      </p:sp>
      <p:sp>
        <p:nvSpPr>
          <p:cNvPr id="50185" name="Rectangle 2"/>
          <p:cNvSpPr>
            <a:spLocks noGrp="1" noChangeArrowheads="1"/>
          </p:cNvSpPr>
          <p:nvPr/>
        </p:nvSpPr>
        <p:spPr bwMode="auto">
          <a:xfrm>
            <a:off x="2124075" y="2114550"/>
            <a:ext cx="4824413"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lgn="ctr" eaLnBrk="0" hangingPunct="0">
              <a:defRPr sz="4400">
                <a:solidFill>
                  <a:schemeClr val="tx1"/>
                </a:solidFill>
                <a:latin typeface="Calibri" panose="020F0502020204030204" pitchFamily="34" charset="0"/>
                <a:ea typeface="宋体" panose="02010600030101010101" pitchFamily="2" charset="-122"/>
              </a:defRPr>
            </a:lvl1pPr>
            <a:lvl2pPr algn="ctr" eaLnBrk="0" hangingPunct="0">
              <a:defRPr sz="4400">
                <a:solidFill>
                  <a:schemeClr val="tx1"/>
                </a:solidFill>
                <a:latin typeface="Calibri" panose="020F0502020204030204" pitchFamily="34" charset="0"/>
                <a:ea typeface="宋体" panose="02010600030101010101" pitchFamily="2" charset="-122"/>
              </a:defRPr>
            </a:lvl2pPr>
            <a:lvl3pPr algn="ctr" eaLnBrk="0" hangingPunct="0">
              <a:defRPr sz="4400">
                <a:solidFill>
                  <a:schemeClr val="tx1"/>
                </a:solidFill>
                <a:latin typeface="Calibri" panose="020F0502020204030204" pitchFamily="34" charset="0"/>
                <a:ea typeface="宋体" panose="02010600030101010101" pitchFamily="2" charset="-122"/>
              </a:defRPr>
            </a:lvl3pPr>
            <a:lvl4pPr algn="ctr" eaLnBrk="0" hangingPunct="0">
              <a:defRPr sz="4400">
                <a:solidFill>
                  <a:schemeClr val="tx1"/>
                </a:solidFill>
                <a:latin typeface="Calibri" panose="020F0502020204030204" pitchFamily="34" charset="0"/>
                <a:ea typeface="宋体" panose="02010600030101010101" pitchFamily="2" charset="-122"/>
              </a:defRPr>
            </a:lvl4pPr>
            <a:lvl5pPr algn="ctr" eaLnBrk="0" hangingPunct="0">
              <a:defRPr sz="4400">
                <a:solidFill>
                  <a:schemeClr val="tx1"/>
                </a:solidFill>
                <a:latin typeface="Calibri" panose="020F0502020204030204" pitchFamily="34" charset="0"/>
                <a:ea typeface="宋体" panose="02010600030101010101" pitchFamily="2" charset="-122"/>
              </a:defRPr>
            </a:lvl5pPr>
            <a:lvl6pPr marL="4572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eaLnBrk="1" hangingPunct="1">
              <a:buFontTx/>
              <a:buNone/>
            </a:pPr>
            <a:r>
              <a:rPr lang="zh-CN" altLang="en-US" sz="2000">
                <a:solidFill>
                  <a:srgbClr val="FF3300"/>
                </a:solidFill>
                <a:latin typeface="华文楷体" panose="02010600040101010101" pitchFamily="2" charset="-122"/>
                <a:ea typeface="华文楷体" panose="02010600040101010101" pitchFamily="2" charset="-122"/>
              </a:rPr>
              <a:t>          A发电设备回租项目交易结构流程图</a:t>
            </a:r>
            <a:endParaRPr lang="zh-CN" altLang="en-US" sz="1200" u="sng">
              <a:solidFill>
                <a:srgbClr val="3333CC"/>
              </a:solidFill>
              <a:latin typeface="华文楷体" panose="02010600040101010101" pitchFamily="2" charset="-122"/>
              <a:ea typeface="华文楷体" panose="02010600040101010101" pitchFamily="2" charset="-122"/>
            </a:endParaRPr>
          </a:p>
        </p:txBody>
      </p:sp>
      <p:sp>
        <p:nvSpPr>
          <p:cNvPr id="50186" name="Line 3"/>
          <p:cNvSpPr>
            <a:spLocks noChangeShapeType="1"/>
          </p:cNvSpPr>
          <p:nvPr/>
        </p:nvSpPr>
        <p:spPr bwMode="auto">
          <a:xfrm>
            <a:off x="1419225" y="3644900"/>
            <a:ext cx="5081588"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0187" name="Line 4"/>
          <p:cNvSpPr>
            <a:spLocks noChangeShapeType="1"/>
          </p:cNvSpPr>
          <p:nvPr/>
        </p:nvSpPr>
        <p:spPr bwMode="auto">
          <a:xfrm>
            <a:off x="995363" y="4067175"/>
            <a:ext cx="3881437"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0188" name="Line 5"/>
          <p:cNvSpPr>
            <a:spLocks noChangeShapeType="1"/>
          </p:cNvSpPr>
          <p:nvPr/>
        </p:nvSpPr>
        <p:spPr bwMode="auto">
          <a:xfrm>
            <a:off x="3748088" y="4419600"/>
            <a:ext cx="105727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0189" name="Line 6"/>
          <p:cNvSpPr>
            <a:spLocks noChangeShapeType="1"/>
          </p:cNvSpPr>
          <p:nvPr/>
        </p:nvSpPr>
        <p:spPr bwMode="auto">
          <a:xfrm>
            <a:off x="3748088" y="4702175"/>
            <a:ext cx="1128712"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0190" name="Line 7"/>
          <p:cNvSpPr>
            <a:spLocks noChangeShapeType="1"/>
          </p:cNvSpPr>
          <p:nvPr/>
        </p:nvSpPr>
        <p:spPr bwMode="auto">
          <a:xfrm>
            <a:off x="1277938" y="3079750"/>
            <a:ext cx="592772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0191" name="Rectangle 8"/>
          <p:cNvSpPr>
            <a:spLocks noChangeArrowheads="1"/>
          </p:cNvSpPr>
          <p:nvPr/>
        </p:nvSpPr>
        <p:spPr bwMode="auto">
          <a:xfrm>
            <a:off x="3676650" y="3149600"/>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rgbClr val="FFFF00"/>
                </a:solidFill>
                <a:latin typeface="华文楷体" panose="02010600040101010101" pitchFamily="2" charset="-122"/>
                <a:ea typeface="华文楷体" panose="02010600040101010101" pitchFamily="2" charset="-122"/>
              </a:rPr>
              <a:t>1</a:t>
            </a:r>
            <a:r>
              <a:rPr lang="zh-CN" altLang="en-US" sz="1400">
                <a:solidFill>
                  <a:srgbClr val="FFFF00"/>
                </a:solidFill>
                <a:latin typeface="华文楷体" panose="02010600040101010101" pitchFamily="2" charset="-122"/>
                <a:ea typeface="华文楷体" panose="02010600040101010101" pitchFamily="2" charset="-122"/>
              </a:rPr>
              <a:t>、出售设备</a:t>
            </a:r>
          </a:p>
        </p:txBody>
      </p:sp>
      <p:sp>
        <p:nvSpPr>
          <p:cNvPr id="50192" name="Rectangle 9"/>
          <p:cNvSpPr>
            <a:spLocks noChangeArrowheads="1"/>
          </p:cNvSpPr>
          <p:nvPr/>
        </p:nvSpPr>
        <p:spPr bwMode="auto">
          <a:xfrm>
            <a:off x="3676650" y="3502025"/>
            <a:ext cx="1411288"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rgbClr val="FFFF00"/>
                </a:solidFill>
                <a:latin typeface="华文楷体" panose="02010600040101010101" pitchFamily="2" charset="-122"/>
                <a:ea typeface="华文楷体" panose="02010600040101010101" pitchFamily="2" charset="-122"/>
              </a:rPr>
              <a:t>2</a:t>
            </a:r>
            <a:r>
              <a:rPr lang="zh-CN" altLang="en-US" sz="1400">
                <a:solidFill>
                  <a:srgbClr val="FFFF00"/>
                </a:solidFill>
                <a:latin typeface="华文楷体" panose="02010600040101010101" pitchFamily="2" charset="-122"/>
                <a:ea typeface="华文楷体" panose="02010600040101010101" pitchFamily="2" charset="-122"/>
              </a:rPr>
              <a:t>、支付货款</a:t>
            </a:r>
          </a:p>
        </p:txBody>
      </p:sp>
      <p:sp>
        <p:nvSpPr>
          <p:cNvPr id="50193" name="Rectangle 10"/>
          <p:cNvSpPr>
            <a:spLocks noChangeArrowheads="1"/>
          </p:cNvSpPr>
          <p:nvPr/>
        </p:nvSpPr>
        <p:spPr bwMode="auto">
          <a:xfrm>
            <a:off x="3676650" y="3857625"/>
            <a:ext cx="1412875" cy="279400"/>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rgbClr val="FFFF00"/>
                </a:solidFill>
                <a:latin typeface="华文楷体" panose="02010600040101010101" pitchFamily="2" charset="-122"/>
                <a:ea typeface="华文楷体" panose="02010600040101010101" pitchFamily="2" charset="-122"/>
              </a:rPr>
              <a:t>3</a:t>
            </a:r>
            <a:r>
              <a:rPr lang="zh-CN" altLang="en-US" sz="1400">
                <a:solidFill>
                  <a:srgbClr val="FFFF00"/>
                </a:solidFill>
                <a:latin typeface="华文楷体" panose="02010600040101010101" pitchFamily="2" charset="-122"/>
                <a:ea typeface="华文楷体" panose="02010600040101010101" pitchFamily="2" charset="-122"/>
              </a:rPr>
              <a:t>、租回资产</a:t>
            </a:r>
          </a:p>
        </p:txBody>
      </p:sp>
      <p:sp>
        <p:nvSpPr>
          <p:cNvPr id="50194" name="Rectangle 11"/>
          <p:cNvSpPr>
            <a:spLocks noChangeArrowheads="1"/>
          </p:cNvSpPr>
          <p:nvPr/>
        </p:nvSpPr>
        <p:spPr bwMode="auto">
          <a:xfrm>
            <a:off x="3676650" y="4210050"/>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rgbClr val="FFFF00"/>
                </a:solidFill>
                <a:latin typeface="华文楷体" panose="02010600040101010101" pitchFamily="2" charset="-122"/>
                <a:ea typeface="华文楷体" panose="02010600040101010101" pitchFamily="2" charset="-122"/>
              </a:rPr>
              <a:t>4</a:t>
            </a:r>
            <a:r>
              <a:rPr lang="zh-CN" altLang="en-US" sz="1400">
                <a:solidFill>
                  <a:srgbClr val="FFFF00"/>
                </a:solidFill>
                <a:latin typeface="华文楷体" panose="02010600040101010101" pitchFamily="2" charset="-122"/>
                <a:ea typeface="华文楷体" panose="02010600040101010101" pitchFamily="2" charset="-122"/>
              </a:rPr>
              <a:t>、支付租金</a:t>
            </a:r>
          </a:p>
        </p:txBody>
      </p:sp>
      <p:sp>
        <p:nvSpPr>
          <p:cNvPr id="50195" name="AutoShape 12"/>
          <p:cNvSpPr>
            <a:spLocks noChangeArrowheads="1"/>
          </p:cNvSpPr>
          <p:nvPr/>
        </p:nvSpPr>
        <p:spPr bwMode="auto">
          <a:xfrm>
            <a:off x="5089525" y="3222625"/>
            <a:ext cx="846138" cy="209550"/>
          </a:xfrm>
          <a:prstGeom prst="rightArrow">
            <a:avLst>
              <a:gd name="adj1" fmla="val 50000"/>
              <a:gd name="adj2" fmla="val 100947"/>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196" name="AutoShape 13"/>
          <p:cNvSpPr>
            <a:spLocks noChangeArrowheads="1"/>
          </p:cNvSpPr>
          <p:nvPr/>
        </p:nvSpPr>
        <p:spPr bwMode="auto">
          <a:xfrm>
            <a:off x="2760663" y="3575050"/>
            <a:ext cx="915987" cy="212725"/>
          </a:xfrm>
          <a:prstGeom prst="leftArrow">
            <a:avLst>
              <a:gd name="adj1" fmla="val 50000"/>
              <a:gd name="adj2" fmla="val 107649"/>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197" name="AutoShape 14"/>
          <p:cNvSpPr>
            <a:spLocks noChangeArrowheads="1"/>
          </p:cNvSpPr>
          <p:nvPr/>
        </p:nvSpPr>
        <p:spPr bwMode="auto">
          <a:xfrm>
            <a:off x="5089525" y="4279900"/>
            <a:ext cx="846138" cy="139700"/>
          </a:xfrm>
          <a:prstGeom prst="rightArrow">
            <a:avLst>
              <a:gd name="adj1" fmla="val 50000"/>
              <a:gd name="adj2" fmla="val 151421"/>
            </a:avLst>
          </a:prstGeom>
          <a:gradFill rotWithShape="1">
            <a:gsLst>
              <a:gs pos="0">
                <a:schemeClr val="hlink"/>
              </a:gs>
              <a:gs pos="50000">
                <a:srgbClr val="002F5E"/>
              </a:gs>
              <a:gs pos="100000">
                <a:schemeClr val="hlink"/>
              </a:gs>
            </a:gsLst>
            <a:lin ang="5400000" scaled="1"/>
          </a:gra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198" name="AutoShape 15"/>
          <p:cNvSpPr>
            <a:spLocks noChangeArrowheads="1"/>
          </p:cNvSpPr>
          <p:nvPr/>
        </p:nvSpPr>
        <p:spPr bwMode="auto">
          <a:xfrm>
            <a:off x="2760663" y="3222625"/>
            <a:ext cx="915987"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199" name="Rectangle 16"/>
          <p:cNvSpPr>
            <a:spLocks noChangeArrowheads="1"/>
          </p:cNvSpPr>
          <p:nvPr/>
        </p:nvSpPr>
        <p:spPr bwMode="auto">
          <a:xfrm>
            <a:off x="5078413" y="3902075"/>
            <a:ext cx="915987" cy="139700"/>
          </a:xfrm>
          <a:prstGeom prst="rect">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200" name="AutoShape 17"/>
          <p:cNvSpPr>
            <a:spLocks noChangeArrowheads="1"/>
          </p:cNvSpPr>
          <p:nvPr/>
        </p:nvSpPr>
        <p:spPr bwMode="auto">
          <a:xfrm>
            <a:off x="2760663" y="4279900"/>
            <a:ext cx="915987"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201" name="AutoShape 18"/>
          <p:cNvSpPr>
            <a:spLocks noChangeArrowheads="1"/>
          </p:cNvSpPr>
          <p:nvPr/>
        </p:nvSpPr>
        <p:spPr bwMode="auto">
          <a:xfrm>
            <a:off x="5089525" y="3575050"/>
            <a:ext cx="846138"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202" name="AutoShape 19"/>
          <p:cNvSpPr>
            <a:spLocks noChangeArrowheads="1"/>
          </p:cNvSpPr>
          <p:nvPr/>
        </p:nvSpPr>
        <p:spPr bwMode="auto">
          <a:xfrm>
            <a:off x="611188" y="2781300"/>
            <a:ext cx="2078037" cy="2092325"/>
          </a:xfrm>
          <a:prstGeom prst="flowChartAlternateProcess">
            <a:avLst/>
          </a:prstGeom>
          <a:gradFill rotWithShape="1">
            <a:gsLst>
              <a:gs pos="0">
                <a:srgbClr val="2F762F"/>
              </a:gs>
              <a:gs pos="100000">
                <a:srgbClr val="66FF66"/>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chemeClr val="bg1"/>
                </a:solidFill>
                <a:latin typeface="Verdana" panose="020B0604030504040204" pitchFamily="34" charset="0"/>
                <a:ea typeface="华文楷体" panose="02010600040101010101" pitchFamily="2" charset="-122"/>
                <a:sym typeface="Arial" panose="020B0604020202020204" pitchFamily="34" charset="0"/>
              </a:rPr>
              <a:t>承租人</a:t>
            </a:r>
          </a:p>
          <a:p>
            <a:pPr algn="ctr"/>
            <a:r>
              <a:rPr lang="zh-CN" altLang="en-US" sz="2000">
                <a:solidFill>
                  <a:schemeClr val="bg1"/>
                </a:solidFill>
                <a:latin typeface="Verdana" panose="020B0604030504040204" pitchFamily="34" charset="0"/>
                <a:ea typeface="华文楷体" panose="02010600040101010101" pitchFamily="2" charset="-122"/>
                <a:sym typeface="Arial" panose="020B0604020202020204" pitchFamily="34" charset="0"/>
              </a:rPr>
              <a:t>（</a:t>
            </a:r>
            <a:r>
              <a:rPr lang="en-US" altLang="zh-CN" sz="2000">
                <a:solidFill>
                  <a:schemeClr val="bg1"/>
                </a:solidFill>
                <a:latin typeface="Verdana" panose="020B0604030504040204" pitchFamily="34" charset="0"/>
                <a:ea typeface="华文楷体" panose="02010600040101010101" pitchFamily="2" charset="-122"/>
                <a:sym typeface="Arial" panose="020B0604020202020204" pitchFamily="34" charset="0"/>
              </a:rPr>
              <a:t>A</a:t>
            </a:r>
            <a:r>
              <a:rPr lang="zh-CN" altLang="en-US" sz="2000">
                <a:solidFill>
                  <a:schemeClr val="bg1"/>
                </a:solidFill>
                <a:latin typeface="Verdana" panose="020B0604030504040204" pitchFamily="34" charset="0"/>
                <a:ea typeface="华文楷体" panose="02010600040101010101" pitchFamily="2" charset="-122"/>
                <a:sym typeface="Arial" panose="020B0604020202020204" pitchFamily="34" charset="0"/>
              </a:rPr>
              <a:t>发电公司）</a:t>
            </a:r>
          </a:p>
        </p:txBody>
      </p:sp>
      <p:sp>
        <p:nvSpPr>
          <p:cNvPr id="50203" name="AutoShape 20"/>
          <p:cNvSpPr>
            <a:spLocks noChangeArrowheads="1"/>
          </p:cNvSpPr>
          <p:nvPr/>
        </p:nvSpPr>
        <p:spPr bwMode="auto">
          <a:xfrm>
            <a:off x="6011863" y="2781300"/>
            <a:ext cx="2092325" cy="2017713"/>
          </a:xfrm>
          <a:prstGeom prst="roundRect">
            <a:avLst>
              <a:gd name="adj" fmla="val 16667"/>
            </a:avLst>
          </a:prstGeom>
          <a:gradFill rotWithShape="1">
            <a:gsLst>
              <a:gs pos="0">
                <a:srgbClr val="761800"/>
              </a:gs>
              <a:gs pos="100000">
                <a:srgbClr val="FF3300"/>
              </a:gs>
            </a:gsLst>
            <a:lin ang="5400000" scaled="1"/>
          </a:gradFill>
          <a:ln w="38100" cap="flat" cmpd="sng">
            <a:solidFill>
              <a:srgbClr val="EAEAEA"/>
            </a:solidFill>
            <a:round/>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chemeClr val="bg1"/>
                </a:solidFill>
                <a:latin typeface="Verdana" panose="020B0604030504040204" pitchFamily="34" charset="0"/>
                <a:ea typeface="华文楷体" panose="02010600040101010101" pitchFamily="2" charset="-122"/>
              </a:rPr>
              <a:t>出租人</a:t>
            </a:r>
          </a:p>
          <a:p>
            <a:pPr algn="ctr"/>
            <a:r>
              <a:rPr lang="zh-CN" altLang="en-US" sz="2000">
                <a:solidFill>
                  <a:schemeClr val="bg1"/>
                </a:solidFill>
                <a:latin typeface="Verdana" panose="020B0604030504040204" pitchFamily="34" charset="0"/>
                <a:ea typeface="华文楷体" panose="02010600040101010101" pitchFamily="2" charset="-122"/>
              </a:rPr>
              <a:t>（租赁公司）</a:t>
            </a:r>
          </a:p>
        </p:txBody>
      </p:sp>
      <p:sp>
        <p:nvSpPr>
          <p:cNvPr id="50204" name="AutoShape 21"/>
          <p:cNvSpPr>
            <a:spLocks noChangeArrowheads="1"/>
          </p:cNvSpPr>
          <p:nvPr/>
        </p:nvSpPr>
        <p:spPr bwMode="auto">
          <a:xfrm>
            <a:off x="3182938" y="3927475"/>
            <a:ext cx="957262" cy="476250"/>
          </a:xfrm>
          <a:prstGeom prst="leftArrow">
            <a:avLst>
              <a:gd name="adj1" fmla="val 50000"/>
              <a:gd name="adj2" fmla="val 5025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0205" name="AutoShape 22"/>
          <p:cNvSpPr>
            <a:spLocks noChangeArrowheads="1"/>
          </p:cNvSpPr>
          <p:nvPr/>
        </p:nvSpPr>
        <p:spPr bwMode="auto">
          <a:xfrm>
            <a:off x="2763838" y="3902075"/>
            <a:ext cx="915987" cy="209550"/>
          </a:xfrm>
          <a:prstGeom prst="leftArrow">
            <a:avLst>
              <a:gd name="adj1" fmla="val 50000"/>
              <a:gd name="adj2" fmla="val 10928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mph" presetSubtype="0" fill="hold" grpId="0" nodeType="clickEffect">
                                  <p:stCondLst>
                                    <p:cond delay="0"/>
                                  </p:stCondLst>
                                  <p:childTnLst>
                                    <p:animClr clrSpc="rgb" dir="cw">
                                      <p:cBhvr override="childStyle">
                                        <p:cTn id="6" dur="250" autoRev="1" fill="hold"/>
                                        <p:tgtEl>
                                          <p:spTgt spid="50191"/>
                                        </p:tgtEl>
                                        <p:attrNameLst>
                                          <p:attrName>style.color</p:attrName>
                                        </p:attrNameLst>
                                      </p:cBhvr>
                                      <p:to>
                                        <a:schemeClr val="bg1"/>
                                      </p:to>
                                    </p:animClr>
                                    <p:animClr clrSpc="rgb" dir="cw">
                                      <p:cBhvr>
                                        <p:cTn id="7" dur="250" autoRev="1" fill="hold"/>
                                        <p:tgtEl>
                                          <p:spTgt spid="50191"/>
                                        </p:tgtEl>
                                        <p:attrNameLst>
                                          <p:attrName>fillcolor</p:attrName>
                                        </p:attrNameLst>
                                      </p:cBhvr>
                                      <p:to>
                                        <a:schemeClr val="bg1"/>
                                      </p:to>
                                    </p:animClr>
                                    <p:set>
                                      <p:cBhvr>
                                        <p:cTn id="8" dur="250" autoRev="1" fill="hold"/>
                                        <p:tgtEl>
                                          <p:spTgt spid="50191"/>
                                        </p:tgtEl>
                                        <p:attrNameLst>
                                          <p:attrName>fill.type</p:attrName>
                                        </p:attrNameLst>
                                      </p:cBhvr>
                                      <p:to>
                                        <p:strVal val="solid"/>
                                      </p:to>
                                    </p:set>
                                    <p:set>
                                      <p:cBhvr>
                                        <p:cTn id="9" dur="250" autoRev="1" fill="hold"/>
                                        <p:tgtEl>
                                          <p:spTgt spid="5019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1" grpId="0" bldLvl="0" animBg="1"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120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120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47</a:t>
            </a:r>
          </a:p>
        </p:txBody>
      </p:sp>
      <p:sp>
        <p:nvSpPr>
          <p:cNvPr id="5120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1207"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120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案例二：</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B</a:t>
            </a:r>
            <a:r>
              <a:rPr lang="zh-CN" altLang="en-US">
                <a:solidFill>
                  <a:schemeClr val="bg1"/>
                </a:solidFill>
                <a:ea typeface="华文楷体" panose="02010600040101010101" pitchFamily="2" charset="-122"/>
                <a:sym typeface="Arial" panose="020B0604020202020204" pitchFamily="34" charset="0"/>
              </a:rPr>
              <a:t>船舶经营性租赁项目（直租）</a:t>
            </a:r>
          </a:p>
        </p:txBody>
      </p:sp>
      <p:sp>
        <p:nvSpPr>
          <p:cNvPr id="51209" name="AutoShape 2"/>
          <p:cNvSpPr>
            <a:spLocks noChangeArrowheads="1"/>
          </p:cNvSpPr>
          <p:nvPr/>
        </p:nvSpPr>
        <p:spPr bwMode="auto">
          <a:xfrm>
            <a:off x="971550" y="1616075"/>
            <a:ext cx="7169150" cy="4692650"/>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solidFill>
                <a:schemeClr val="tx2"/>
              </a:solidFill>
              <a:latin typeface="华文楷体" panose="02010600040101010101" pitchFamily="2" charset="-122"/>
              <a:ea typeface="华文楷体" panose="02010600040101010101" pitchFamily="2" charset="-122"/>
            </a:endParaRPr>
          </a:p>
        </p:txBody>
      </p:sp>
      <p:sp>
        <p:nvSpPr>
          <p:cNvPr id="51210" name="Rectangle 4"/>
          <p:cNvSpPr>
            <a:spLocks noChangeArrowheads="1"/>
          </p:cNvSpPr>
          <p:nvPr/>
        </p:nvSpPr>
        <p:spPr bwMode="auto">
          <a:xfrm>
            <a:off x="1195388" y="1978025"/>
            <a:ext cx="6794500" cy="4257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某航运企业是中央国资委直属的大型央企子公司，在</a:t>
            </a:r>
            <a:r>
              <a:rPr lang="en-US" altLang="zh-CN" sz="1600">
                <a:solidFill>
                  <a:srgbClr val="996600"/>
                </a:solidFill>
                <a:latin typeface="华文楷体" panose="02010600040101010101" pitchFamily="2" charset="-122"/>
                <a:ea typeface="华文楷体" panose="02010600040101010101" pitchFamily="2" charset="-122"/>
              </a:rPr>
              <a:t>A</a:t>
            </a:r>
            <a:r>
              <a:rPr lang="zh-CN" altLang="en-US" sz="1600">
                <a:solidFill>
                  <a:srgbClr val="996600"/>
                </a:solidFill>
                <a:latin typeface="华文楷体" panose="02010600040101010101" pitchFamily="2" charset="-122"/>
                <a:ea typeface="华文楷体" panose="02010600040101010101" pitchFamily="2" charset="-122"/>
              </a:rPr>
              <a:t>股上市，是集长江、沿海和远洋运输为一体的大型航运企业。随着“由江入海”战略的快速推进，该企业近几年融资建造了大量大吨位的船舶，造成资产负债率上升较快。</a:t>
            </a:r>
          </a:p>
          <a:p>
            <a:pPr eaLnBrk="1" hangingPunct="1">
              <a:lnSpc>
                <a:spcPct val="120000"/>
              </a:lnSpc>
            </a:pPr>
            <a:endParaRPr lang="zh-CN" altLang="en-US" sz="1600">
              <a:solidFill>
                <a:srgbClr val="996600"/>
              </a:solidFill>
              <a:latin typeface="华文楷体" panose="02010600040101010101" pitchFamily="2" charset="-122"/>
              <a:ea typeface="华文楷体" panose="02010600040101010101" pitchFamily="2" charset="-122"/>
            </a:endParaRP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该央企集团受国资委考核，资产负债率指标被严格约束。为此母公司将资产负债率的考核下放到该航运企业，该航运企业必须将资产负债率控制在一定的水平。</a:t>
            </a:r>
          </a:p>
          <a:p>
            <a:pPr eaLnBrk="1" hangingPunct="1">
              <a:lnSpc>
                <a:spcPct val="120000"/>
              </a:lnSpc>
            </a:pPr>
            <a:endParaRPr lang="zh-CN" altLang="en-US" sz="1600">
              <a:solidFill>
                <a:srgbClr val="996600"/>
              </a:solidFill>
              <a:latin typeface="华文楷体" panose="02010600040101010101" pitchFamily="2" charset="-122"/>
              <a:ea typeface="华文楷体" panose="02010600040101010101" pitchFamily="2" charset="-122"/>
            </a:endParaRP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为继续完成既定的投资计划，又不提高负债率，该企业需要采用表外融资的方式购置新船。</a:t>
            </a:r>
          </a:p>
          <a:p>
            <a:pPr eaLnBrk="1" hangingPunct="1">
              <a:lnSpc>
                <a:spcPct val="120000"/>
              </a:lnSpc>
            </a:pPr>
            <a:endParaRPr lang="zh-CN" altLang="en-US" sz="1600">
              <a:solidFill>
                <a:srgbClr val="996600"/>
              </a:solidFill>
              <a:latin typeface="华文楷体" panose="02010600040101010101" pitchFamily="2" charset="-122"/>
              <a:ea typeface="华文楷体" panose="02010600040101010101" pitchFamily="2" charset="-122"/>
            </a:endParaRP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根据企业的实际需求，</a:t>
            </a:r>
            <a:r>
              <a:rPr lang="en-US" altLang="zh-CN" sz="1600">
                <a:solidFill>
                  <a:srgbClr val="996600"/>
                </a:solidFill>
                <a:latin typeface="华文楷体" panose="02010600040101010101" pitchFamily="2" charset="-122"/>
                <a:ea typeface="华文楷体" panose="02010600040101010101" pitchFamily="2" charset="-122"/>
              </a:rPr>
              <a:t>XX</a:t>
            </a:r>
            <a:r>
              <a:rPr lang="zh-CN" altLang="en-US" sz="1600">
                <a:solidFill>
                  <a:srgbClr val="996600"/>
                </a:solidFill>
                <a:latin typeface="华文楷体" panose="02010600040101010101" pitchFamily="2" charset="-122"/>
                <a:ea typeface="华文楷体" panose="02010600040101010101" pitchFamily="2" charset="-122"/>
              </a:rPr>
              <a:t>租赁为其量身打造了一套经营性租赁方案。</a:t>
            </a:r>
            <a:endParaRPr lang="en-US" altLang="zh-CN" sz="1600">
              <a:solidFill>
                <a:srgbClr val="996600"/>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222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222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48</a:t>
            </a:r>
          </a:p>
        </p:txBody>
      </p:sp>
      <p:sp>
        <p:nvSpPr>
          <p:cNvPr id="5223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2231"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223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案例二：</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B</a:t>
            </a:r>
            <a:r>
              <a:rPr lang="zh-CN" altLang="en-US">
                <a:solidFill>
                  <a:schemeClr val="bg1"/>
                </a:solidFill>
                <a:ea typeface="华文楷体" panose="02010600040101010101" pitchFamily="2" charset="-122"/>
                <a:sym typeface="Arial" panose="020B0604020202020204" pitchFamily="34" charset="0"/>
              </a:rPr>
              <a:t>船舶经营性租赁项目（直租）（续</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1</a:t>
            </a:r>
            <a:r>
              <a:rPr lang="zh-CN" altLang="en-US">
                <a:solidFill>
                  <a:schemeClr val="bg1"/>
                </a:solidFill>
                <a:ea typeface="华文楷体" panose="02010600040101010101" pitchFamily="2" charset="-122"/>
                <a:sym typeface="Arial" panose="020B0604020202020204" pitchFamily="34" charset="0"/>
              </a:rPr>
              <a:t>）</a:t>
            </a:r>
          </a:p>
        </p:txBody>
      </p:sp>
      <p:graphicFrame>
        <p:nvGraphicFramePr>
          <p:cNvPr id="52233" name="Group 9"/>
          <p:cNvGraphicFramePr>
            <a:graphicFrameLocks noGrp="1"/>
          </p:cNvGraphicFramePr>
          <p:nvPr/>
        </p:nvGraphicFramePr>
        <p:xfrm>
          <a:off x="34925" y="1577975"/>
          <a:ext cx="9074150" cy="5021263"/>
        </p:xfrm>
        <a:graphic>
          <a:graphicData uri="http://schemas.openxmlformats.org/drawingml/2006/table">
            <a:tbl>
              <a:tblPr/>
              <a:tblGrid>
                <a:gridCol w="2227263">
                  <a:extLst>
                    <a:ext uri="{9D8B030D-6E8A-4147-A177-3AD203B41FA5}">
                      <a16:colId xmlns:a16="http://schemas.microsoft.com/office/drawing/2014/main" val="4274321303"/>
                    </a:ext>
                  </a:extLst>
                </a:gridCol>
                <a:gridCol w="6846887">
                  <a:extLst>
                    <a:ext uri="{9D8B030D-6E8A-4147-A177-3AD203B41FA5}">
                      <a16:colId xmlns:a16="http://schemas.microsoft.com/office/drawing/2014/main" val="3840242325"/>
                    </a:ext>
                  </a:extLst>
                </a:gridCol>
              </a:tblGrid>
              <a:tr h="2968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租赁标的物</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直租新船，总造价6亿元</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1279455351"/>
                  </a:ext>
                </a:extLst>
              </a:tr>
              <a:tr h="2968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租赁方式</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宋体" panose="02010600030101010101" pitchFamily="2" charset="-122"/>
                          <a:ea typeface="华文楷体" panose="02010600040101010101" pitchFamily="2" charset="-122"/>
                        </a:rPr>
                        <a:t>经营性租赁（混合租赁）</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3771350600"/>
                  </a:ext>
                </a:extLst>
              </a:tr>
              <a:tr h="29845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首付款</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5%，作为首付租金由企业支付给出租人</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2868233051"/>
                  </a:ext>
                </a:extLst>
              </a:tr>
              <a:tr h="2968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保证金</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租赁本金的5%，由承租人支付给出租人，正常履约期末退还承租人</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1937341943"/>
                  </a:ext>
                </a:extLst>
              </a:tr>
              <a:tr h="7143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建造期</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2-3年。在建造周期内，根据与船厂签订的合同、按建造周期的不同阶段、按合同规定的付款进度由出租人支付船款。承租人根据实际资金提用情况，按季向出租人支付租前息，建造期不包括在租赁期期间。</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3894726180"/>
                  </a:ext>
                </a:extLst>
              </a:tr>
              <a:tr h="2968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租赁期</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10年</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1979327412"/>
                  </a:ext>
                </a:extLst>
              </a:tr>
              <a:tr h="2968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租金计算的参照利率</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5年期以上贷款基准利率</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1323989957"/>
                  </a:ext>
                </a:extLst>
              </a:tr>
              <a:tr h="2968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服务费</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租赁本金0.45%/年，租赁期开始后每年收取一次，10年共4.5%</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1374065102"/>
                  </a:ext>
                </a:extLst>
              </a:tr>
              <a:tr h="50641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还租方式</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建造期每季付息一次，计算方法参照银行贷款计息方式。交船后，每3个月支付一次租金，租金计算方式参照等额本息法</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4054252649"/>
                  </a:ext>
                </a:extLst>
              </a:tr>
              <a:tr h="29686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余值</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余值按IRR折现，现值为租赁本金的15%，在租期结束时一次性收回本息</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2410114759"/>
                  </a:ext>
                </a:extLst>
              </a:tr>
              <a:tr h="7143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船舶余值处理</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1、独家销售代理权安排。即出租人委托另外一家企业在租期结束时负责销售船舶，售价不能低于约定的余值金额，即船舶建造价的34%；2、购买船舶余值保险；3、独立的第三方企业提供余值担保。</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3313385359"/>
                  </a:ext>
                </a:extLst>
              </a:tr>
              <a:tr h="35560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担保</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0" i="0" u="none" strike="noStrike" cap="none" normalizeH="0" baseline="0" smtClean="0">
                          <a:ln>
                            <a:noFill/>
                          </a:ln>
                          <a:solidFill>
                            <a:schemeClr val="tx1"/>
                          </a:solidFill>
                          <a:effectLst/>
                          <a:latin typeface="宋体" panose="02010600030101010101" pitchFamily="2" charset="-122"/>
                          <a:ea typeface="华文楷体" panose="02010600040101010101" pitchFamily="2" charset="-122"/>
                        </a:rPr>
                        <a:t>该航运企业的母公司提供租金担保。</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791608511"/>
                  </a:ext>
                </a:extLst>
              </a:tr>
              <a:tr h="354013">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en-US" sz="1200" b="1"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项目内部收益率（IRR）</a:t>
                      </a:r>
                    </a:p>
                  </a:txBody>
                  <a:tcPr marL="90170" marR="90170" marT="46990" marB="46990" anchor="ctr"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2"/>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pPr>
                      <a:r>
                        <a:rPr kumimoji="0" lang="zh-CN" altLang="zh-CN" sz="12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a:t>
                      </a:r>
                    </a:p>
                  </a:txBody>
                  <a:tcPr marL="89611" marR="89611" marT="44806" marB="44806"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extLst>
                  <a:ext uri="{0D108BD9-81ED-4DB2-BD59-A6C34878D82A}">
                    <a16:rowId xmlns:a16="http://schemas.microsoft.com/office/drawing/2014/main" val="2780385586"/>
                  </a:ext>
                </a:extLst>
              </a:tr>
            </a:tbl>
          </a:graphicData>
        </a:graphic>
      </p:graphicFrame>
      <p:sp>
        <p:nvSpPr>
          <p:cNvPr id="52277" name="Rectangle 2"/>
          <p:cNvSpPr>
            <a:spLocks noGrp="1" noChangeArrowheads="1"/>
          </p:cNvSpPr>
          <p:nvPr/>
        </p:nvSpPr>
        <p:spPr bwMode="auto">
          <a:xfrm>
            <a:off x="827088" y="1268413"/>
            <a:ext cx="6273800" cy="306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lgn="ctr" eaLnBrk="0" hangingPunct="0">
              <a:defRPr sz="4400">
                <a:solidFill>
                  <a:schemeClr val="tx1"/>
                </a:solidFill>
                <a:latin typeface="Calibri" panose="020F0502020204030204" pitchFamily="34" charset="0"/>
                <a:ea typeface="宋体" panose="02010600030101010101" pitchFamily="2" charset="-122"/>
              </a:defRPr>
            </a:lvl1pPr>
            <a:lvl2pPr algn="ctr" eaLnBrk="0" hangingPunct="0">
              <a:defRPr sz="4400">
                <a:solidFill>
                  <a:schemeClr val="tx1"/>
                </a:solidFill>
                <a:latin typeface="Calibri" panose="020F0502020204030204" pitchFamily="34" charset="0"/>
                <a:ea typeface="宋体" panose="02010600030101010101" pitchFamily="2" charset="-122"/>
              </a:defRPr>
            </a:lvl2pPr>
            <a:lvl3pPr algn="ctr" eaLnBrk="0" hangingPunct="0">
              <a:defRPr sz="4400">
                <a:solidFill>
                  <a:schemeClr val="tx1"/>
                </a:solidFill>
                <a:latin typeface="Calibri" panose="020F0502020204030204" pitchFamily="34" charset="0"/>
                <a:ea typeface="宋体" panose="02010600030101010101" pitchFamily="2" charset="-122"/>
              </a:defRPr>
            </a:lvl3pPr>
            <a:lvl4pPr algn="ctr" eaLnBrk="0" hangingPunct="0">
              <a:defRPr sz="4400">
                <a:solidFill>
                  <a:schemeClr val="tx1"/>
                </a:solidFill>
                <a:latin typeface="Calibri" panose="020F0502020204030204" pitchFamily="34" charset="0"/>
                <a:ea typeface="宋体" panose="02010600030101010101" pitchFamily="2" charset="-122"/>
              </a:defRPr>
            </a:lvl4pPr>
            <a:lvl5pPr algn="ctr" eaLnBrk="0" hangingPunct="0">
              <a:defRPr sz="4400">
                <a:solidFill>
                  <a:schemeClr val="tx1"/>
                </a:solidFill>
                <a:latin typeface="Calibri" panose="020F0502020204030204" pitchFamily="34" charset="0"/>
                <a:ea typeface="宋体" panose="02010600030101010101" pitchFamily="2" charset="-122"/>
              </a:defRPr>
            </a:lvl5pPr>
            <a:lvl6pPr marL="4572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eaLnBrk="1" hangingPunct="1">
              <a:buFontTx/>
              <a:buNone/>
            </a:pPr>
            <a:r>
              <a:rPr lang="zh-CN" altLang="en-US" sz="2000">
                <a:solidFill>
                  <a:srgbClr val="FF6600"/>
                </a:solidFill>
                <a:latin typeface="黑体" panose="02010609060101010101" pitchFamily="49" charset="-122"/>
                <a:ea typeface="黑体" panose="02010609060101010101" pitchFamily="49" charset="-122"/>
              </a:rPr>
              <a:t>            </a:t>
            </a:r>
            <a:r>
              <a:rPr lang="zh-CN" altLang="en-US" sz="1600">
                <a:solidFill>
                  <a:srgbClr val="FF6600"/>
                </a:solidFill>
                <a:latin typeface="华文楷体" panose="02010600040101010101" pitchFamily="2" charset="-122"/>
                <a:ea typeface="华文楷体" panose="02010600040101010101" pitchFamily="2" charset="-122"/>
              </a:rPr>
              <a:t>B船舶经营性租赁项目主要交易条件安排</a:t>
            </a:r>
            <a:endParaRPr lang="zh-CN" altLang="en-US" sz="1400">
              <a:solidFill>
                <a:srgbClr val="3333CC"/>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325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325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49</a:t>
            </a:r>
          </a:p>
        </p:txBody>
      </p:sp>
      <p:sp>
        <p:nvSpPr>
          <p:cNvPr id="5325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3255"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325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案例二：</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B</a:t>
            </a:r>
            <a:r>
              <a:rPr lang="zh-CN" altLang="en-US">
                <a:solidFill>
                  <a:schemeClr val="bg1"/>
                </a:solidFill>
                <a:ea typeface="华文楷体" panose="02010600040101010101" pitchFamily="2" charset="-122"/>
                <a:sym typeface="Arial" panose="020B0604020202020204" pitchFamily="34" charset="0"/>
              </a:rPr>
              <a:t>船舶经营性租赁项目（直租）（续</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2</a:t>
            </a:r>
            <a:r>
              <a:rPr lang="zh-CN" altLang="en-US">
                <a:solidFill>
                  <a:schemeClr val="bg1"/>
                </a:solidFill>
                <a:ea typeface="华文楷体" panose="02010600040101010101" pitchFamily="2" charset="-122"/>
                <a:sym typeface="Arial" panose="020B0604020202020204" pitchFamily="34" charset="0"/>
              </a:rPr>
              <a:t>）</a:t>
            </a:r>
          </a:p>
        </p:txBody>
      </p:sp>
      <p:sp>
        <p:nvSpPr>
          <p:cNvPr id="53257" name="AutoShape 3"/>
          <p:cNvSpPr>
            <a:spLocks noChangeAspect="1" noChangeArrowheads="1" noTextEdit="1"/>
          </p:cNvSpPr>
          <p:nvPr/>
        </p:nvSpPr>
        <p:spPr bwMode="auto">
          <a:xfrm>
            <a:off x="830263" y="1628775"/>
            <a:ext cx="7248525" cy="4398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3258" name="Rectangle 4"/>
          <p:cNvSpPr>
            <a:spLocks noChangeArrowheads="1"/>
          </p:cNvSpPr>
          <p:nvPr/>
        </p:nvSpPr>
        <p:spPr bwMode="auto">
          <a:xfrm>
            <a:off x="896938" y="1981200"/>
            <a:ext cx="1874837" cy="742950"/>
          </a:xfrm>
          <a:prstGeom prst="rect">
            <a:avLst/>
          </a:prstGeom>
          <a:gradFill rotWithShape="1">
            <a:gsLst>
              <a:gs pos="0">
                <a:srgbClr val="761800"/>
              </a:gs>
              <a:gs pos="100000">
                <a:srgbClr val="FF3300"/>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rgbClr val="FFFF00"/>
                </a:solidFill>
                <a:latin typeface="Verdana" panose="020B0604030504040204" pitchFamily="34" charset="0"/>
                <a:ea typeface="华文楷体" panose="02010600040101010101" pitchFamily="2" charset="-122"/>
              </a:rPr>
              <a:t>航运企业</a:t>
            </a:r>
          </a:p>
          <a:p>
            <a:pPr algn="ctr"/>
            <a:r>
              <a:rPr lang="zh-CN" altLang="en-US" sz="2000">
                <a:solidFill>
                  <a:srgbClr val="FFFF00"/>
                </a:solidFill>
                <a:latin typeface="Verdana" panose="020B0604030504040204" pitchFamily="34" charset="0"/>
                <a:ea typeface="华文楷体" panose="02010600040101010101" pitchFamily="2" charset="-122"/>
              </a:rPr>
              <a:t>（承租人）</a:t>
            </a:r>
          </a:p>
        </p:txBody>
      </p:sp>
      <p:sp>
        <p:nvSpPr>
          <p:cNvPr id="53259" name="Rectangle 5"/>
          <p:cNvSpPr>
            <a:spLocks noChangeArrowheads="1"/>
          </p:cNvSpPr>
          <p:nvPr/>
        </p:nvSpPr>
        <p:spPr bwMode="auto">
          <a:xfrm>
            <a:off x="1023938" y="2108200"/>
            <a:ext cx="1874837" cy="742950"/>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3260" name="Rectangle 6"/>
          <p:cNvSpPr>
            <a:spLocks noChangeArrowheads="1"/>
          </p:cNvSpPr>
          <p:nvPr/>
        </p:nvSpPr>
        <p:spPr bwMode="auto">
          <a:xfrm>
            <a:off x="882650" y="5203825"/>
            <a:ext cx="1876425" cy="746125"/>
          </a:xfrm>
          <a:prstGeom prst="rect">
            <a:avLst/>
          </a:prstGeom>
          <a:gradFill rotWithShape="1">
            <a:gsLst>
              <a:gs pos="0">
                <a:srgbClr val="761800"/>
              </a:gs>
              <a:gs pos="100000">
                <a:srgbClr val="FF3300"/>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rgbClr val="FFFF00"/>
                </a:solidFill>
                <a:latin typeface="Verdana" panose="020B0604030504040204" pitchFamily="34" charset="0"/>
                <a:ea typeface="华文楷体" panose="02010600040101010101" pitchFamily="2" charset="-122"/>
                <a:sym typeface="Arial" panose="020B0604020202020204" pitchFamily="34" charset="0"/>
              </a:rPr>
              <a:t>造船厂</a:t>
            </a:r>
          </a:p>
        </p:txBody>
      </p:sp>
      <p:sp>
        <p:nvSpPr>
          <p:cNvPr id="53261" name="Rectangle 7"/>
          <p:cNvSpPr>
            <a:spLocks noChangeArrowheads="1"/>
          </p:cNvSpPr>
          <p:nvPr/>
        </p:nvSpPr>
        <p:spPr bwMode="auto">
          <a:xfrm>
            <a:off x="909638" y="5203825"/>
            <a:ext cx="1876425" cy="746125"/>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3262" name="Rectangle 8"/>
          <p:cNvSpPr>
            <a:spLocks noChangeArrowheads="1"/>
          </p:cNvSpPr>
          <p:nvPr/>
        </p:nvSpPr>
        <p:spPr bwMode="auto">
          <a:xfrm>
            <a:off x="6142038" y="1981200"/>
            <a:ext cx="1884362" cy="742950"/>
          </a:xfrm>
          <a:prstGeom prst="rect">
            <a:avLst/>
          </a:prstGeom>
          <a:gradFill rotWithShape="1">
            <a:gsLst>
              <a:gs pos="0">
                <a:srgbClr val="761800"/>
              </a:gs>
              <a:gs pos="100000">
                <a:srgbClr val="FF3300"/>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rgbClr val="FFFF00"/>
                </a:solidFill>
                <a:latin typeface="Verdana" panose="020B0604030504040204" pitchFamily="34" charset="0"/>
                <a:ea typeface="华文楷体" panose="02010600040101010101" pitchFamily="2" charset="-122"/>
              </a:rPr>
              <a:t>租赁公司　</a:t>
            </a:r>
          </a:p>
          <a:p>
            <a:pPr algn="ctr"/>
            <a:r>
              <a:rPr lang="zh-CN" altLang="en-US" sz="2000">
                <a:solidFill>
                  <a:srgbClr val="FFFF00"/>
                </a:solidFill>
                <a:latin typeface="Verdana" panose="020B0604030504040204" pitchFamily="34" charset="0"/>
                <a:ea typeface="华文楷体" panose="02010600040101010101" pitchFamily="2" charset="-122"/>
              </a:rPr>
              <a:t>（出租人）</a:t>
            </a:r>
          </a:p>
        </p:txBody>
      </p:sp>
      <p:sp>
        <p:nvSpPr>
          <p:cNvPr id="53263" name="Freeform 9"/>
          <p:cNvSpPr>
            <a:spLocks noChangeArrowheads="1"/>
          </p:cNvSpPr>
          <p:nvPr/>
        </p:nvSpPr>
        <p:spPr bwMode="auto">
          <a:xfrm>
            <a:off x="1470025" y="4216400"/>
            <a:ext cx="201613" cy="149225"/>
          </a:xfrm>
          <a:custGeom>
            <a:avLst/>
            <a:gdLst>
              <a:gd name="T0" fmla="*/ 129 w 129"/>
              <a:gd name="T1" fmla="*/ 0 h 97"/>
              <a:gd name="T2" fmla="*/ 0 w 129"/>
              <a:gd name="T3" fmla="*/ 0 h 97"/>
              <a:gd name="T4" fmla="*/ 65 w 129"/>
              <a:gd name="T5" fmla="*/ 97 h 97"/>
              <a:gd name="T6" fmla="*/ 129 w 129"/>
              <a:gd name="T7" fmla="*/ 0 h 97"/>
              <a:gd name="T8" fmla="*/ 0 60000 65536"/>
              <a:gd name="T9" fmla="*/ 0 60000 65536"/>
              <a:gd name="T10" fmla="*/ 0 60000 65536"/>
              <a:gd name="T11" fmla="*/ 0 60000 65536"/>
              <a:gd name="T12" fmla="*/ 0 w 129"/>
              <a:gd name="T13" fmla="*/ 0 h 97"/>
              <a:gd name="T14" fmla="*/ 129 w 129"/>
              <a:gd name="T15" fmla="*/ 97 h 97"/>
            </a:gdLst>
            <a:ahLst/>
            <a:cxnLst>
              <a:cxn ang="T8">
                <a:pos x="T0" y="T1"/>
              </a:cxn>
              <a:cxn ang="T9">
                <a:pos x="T2" y="T3"/>
              </a:cxn>
              <a:cxn ang="T10">
                <a:pos x="T4" y="T5"/>
              </a:cxn>
              <a:cxn ang="T11">
                <a:pos x="T6" y="T7"/>
              </a:cxn>
            </a:cxnLst>
            <a:rect l="T12" t="T13" r="T14" b="T15"/>
            <a:pathLst>
              <a:path w="129" h="97">
                <a:moveTo>
                  <a:pt x="129" y="0"/>
                </a:moveTo>
                <a:lnTo>
                  <a:pt x="0" y="0"/>
                </a:lnTo>
                <a:lnTo>
                  <a:pt x="65" y="97"/>
                </a:lnTo>
                <a:lnTo>
                  <a:pt x="129" y="0"/>
                </a:lnTo>
                <a:close/>
              </a:path>
            </a:pathLst>
          </a:custGeom>
          <a:solidFill>
            <a:srgbClr val="E8EEF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64" name="Freeform 10"/>
          <p:cNvSpPr>
            <a:spLocks/>
          </p:cNvSpPr>
          <p:nvPr/>
        </p:nvSpPr>
        <p:spPr bwMode="auto">
          <a:xfrm>
            <a:off x="1481138" y="4222750"/>
            <a:ext cx="200025" cy="152400"/>
          </a:xfrm>
          <a:custGeom>
            <a:avLst/>
            <a:gdLst>
              <a:gd name="T0" fmla="*/ 129 w 129"/>
              <a:gd name="T1" fmla="*/ 0 h 97"/>
              <a:gd name="T2" fmla="*/ 0 w 129"/>
              <a:gd name="T3" fmla="*/ 0 h 97"/>
              <a:gd name="T4" fmla="*/ 65 w 129"/>
              <a:gd name="T5" fmla="*/ 97 h 97"/>
              <a:gd name="T6" fmla="*/ 129 w 129"/>
              <a:gd name="T7" fmla="*/ 0 h 97"/>
              <a:gd name="T8" fmla="*/ 0 60000 65536"/>
              <a:gd name="T9" fmla="*/ 0 60000 65536"/>
              <a:gd name="T10" fmla="*/ 0 60000 65536"/>
              <a:gd name="T11" fmla="*/ 0 60000 65536"/>
              <a:gd name="T12" fmla="*/ 0 w 129"/>
              <a:gd name="T13" fmla="*/ 0 h 97"/>
              <a:gd name="T14" fmla="*/ 129 w 129"/>
              <a:gd name="T15" fmla="*/ 97 h 97"/>
            </a:gdLst>
            <a:ahLst/>
            <a:cxnLst>
              <a:cxn ang="T8">
                <a:pos x="T0" y="T1"/>
              </a:cxn>
              <a:cxn ang="T9">
                <a:pos x="T2" y="T3"/>
              </a:cxn>
              <a:cxn ang="T10">
                <a:pos x="T4" y="T5"/>
              </a:cxn>
              <a:cxn ang="T11">
                <a:pos x="T6" y="T7"/>
              </a:cxn>
            </a:cxnLst>
            <a:rect l="T12" t="T13" r="T14" b="T15"/>
            <a:pathLst>
              <a:path w="129" h="97">
                <a:moveTo>
                  <a:pt x="129" y="0"/>
                </a:moveTo>
                <a:lnTo>
                  <a:pt x="0" y="0"/>
                </a:lnTo>
                <a:lnTo>
                  <a:pt x="65" y="97"/>
                </a:lnTo>
                <a:lnTo>
                  <a:pt x="129" y="0"/>
                </a:lnTo>
                <a:close/>
              </a:path>
            </a:pathLst>
          </a:custGeom>
          <a:noFill/>
          <a:ln w="3175" cap="rnd" cmpd="sng">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65" name="Freeform 11"/>
          <p:cNvSpPr>
            <a:spLocks noEditPoints="1"/>
          </p:cNvSpPr>
          <p:nvPr/>
        </p:nvSpPr>
        <p:spPr bwMode="auto">
          <a:xfrm>
            <a:off x="1571625" y="2759075"/>
            <a:ext cx="0" cy="2482850"/>
          </a:xfrm>
          <a:custGeom>
            <a:avLst/>
            <a:gdLst>
              <a:gd name="T0" fmla="*/ 0 h 1595"/>
              <a:gd name="T1" fmla="*/ 959 h 1595"/>
              <a:gd name="T2" fmla="*/ 1056 h 1595"/>
              <a:gd name="T3" fmla="*/ 1595 h 1595"/>
              <a:gd name="T4" fmla="*/ 0 60000 65536"/>
              <a:gd name="T5" fmla="*/ 0 60000 65536"/>
              <a:gd name="T6" fmla="*/ 0 60000 65536"/>
              <a:gd name="T7" fmla="*/ 0 60000 65536"/>
              <a:gd name="T8" fmla="*/ 0 h 1595"/>
              <a:gd name="T9" fmla="*/ 1595 h 1595"/>
            </a:gdLst>
            <a:ahLst/>
            <a:cxnLst>
              <a:cxn ang="T4">
                <a:pos x="0" y="T0"/>
              </a:cxn>
              <a:cxn ang="T5">
                <a:pos x="0" y="T1"/>
              </a:cxn>
              <a:cxn ang="T6">
                <a:pos x="0" y="T2"/>
              </a:cxn>
              <a:cxn ang="T7">
                <a:pos x="0" y="T3"/>
              </a:cxn>
            </a:cxnLst>
            <a:rect l="0" t="T8" r="0" b="T9"/>
            <a:pathLst>
              <a:path h="1595">
                <a:moveTo>
                  <a:pt x="0" y="0"/>
                </a:moveTo>
                <a:lnTo>
                  <a:pt x="0" y="959"/>
                </a:lnTo>
                <a:moveTo>
                  <a:pt x="0" y="1056"/>
                </a:moveTo>
                <a:lnTo>
                  <a:pt x="0" y="1595"/>
                </a:lnTo>
              </a:path>
            </a:pathLst>
          </a:custGeom>
          <a:noFill/>
          <a:ln w="3175" cap="rnd" cmpd="sng">
            <a:solidFill>
              <a:schemeClr val="tx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66" name="Rectangle 12"/>
          <p:cNvSpPr>
            <a:spLocks noChangeArrowheads="1"/>
          </p:cNvSpPr>
          <p:nvPr/>
        </p:nvSpPr>
        <p:spPr bwMode="auto">
          <a:xfrm>
            <a:off x="977900" y="3613150"/>
            <a:ext cx="3810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a:latin typeface="宋体" panose="02010600030101010101" pitchFamily="2" charset="-122"/>
                <a:ea typeface="华文楷体" panose="02010600040101010101" pitchFamily="2" charset="-122"/>
              </a:rPr>
              <a:t>选型</a:t>
            </a:r>
          </a:p>
        </p:txBody>
      </p:sp>
      <p:sp>
        <p:nvSpPr>
          <p:cNvPr id="53267" name="Rectangle 13"/>
          <p:cNvSpPr>
            <a:spLocks noChangeArrowheads="1"/>
          </p:cNvSpPr>
          <p:nvPr/>
        </p:nvSpPr>
        <p:spPr bwMode="auto">
          <a:xfrm>
            <a:off x="4252913" y="3482975"/>
            <a:ext cx="760412"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a:latin typeface="宋体" panose="02010600030101010101" pitchFamily="2" charset="-122"/>
                <a:ea typeface="华文楷体" panose="02010600040101010101" pitchFamily="2" charset="-122"/>
              </a:rPr>
              <a:t>支付船款</a:t>
            </a:r>
          </a:p>
        </p:txBody>
      </p:sp>
      <p:sp>
        <p:nvSpPr>
          <p:cNvPr id="53268" name="Freeform 14"/>
          <p:cNvSpPr>
            <a:spLocks noChangeArrowheads="1"/>
          </p:cNvSpPr>
          <p:nvPr/>
        </p:nvSpPr>
        <p:spPr bwMode="auto">
          <a:xfrm>
            <a:off x="4383088" y="2266950"/>
            <a:ext cx="141287" cy="190500"/>
          </a:xfrm>
          <a:custGeom>
            <a:avLst/>
            <a:gdLst>
              <a:gd name="T0" fmla="*/ 0 w 91"/>
              <a:gd name="T1" fmla="*/ 0 h 122"/>
              <a:gd name="T2" fmla="*/ 0 w 91"/>
              <a:gd name="T3" fmla="*/ 122 h 122"/>
              <a:gd name="T4" fmla="*/ 91 w 91"/>
              <a:gd name="T5" fmla="*/ 61 h 122"/>
              <a:gd name="T6" fmla="*/ 0 w 91"/>
              <a:gd name="T7" fmla="*/ 0 h 122"/>
              <a:gd name="T8" fmla="*/ 0 60000 65536"/>
              <a:gd name="T9" fmla="*/ 0 60000 65536"/>
              <a:gd name="T10" fmla="*/ 0 60000 65536"/>
              <a:gd name="T11" fmla="*/ 0 60000 65536"/>
              <a:gd name="T12" fmla="*/ 0 w 91"/>
              <a:gd name="T13" fmla="*/ 0 h 122"/>
              <a:gd name="T14" fmla="*/ 91 w 91"/>
              <a:gd name="T15" fmla="*/ 122 h 122"/>
            </a:gdLst>
            <a:ahLst/>
            <a:cxnLst>
              <a:cxn ang="T8">
                <a:pos x="T0" y="T1"/>
              </a:cxn>
              <a:cxn ang="T9">
                <a:pos x="T2" y="T3"/>
              </a:cxn>
              <a:cxn ang="T10">
                <a:pos x="T4" y="T5"/>
              </a:cxn>
              <a:cxn ang="T11">
                <a:pos x="T6" y="T7"/>
              </a:cxn>
            </a:cxnLst>
            <a:rect l="T12" t="T13" r="T14" b="T15"/>
            <a:pathLst>
              <a:path w="91" h="122">
                <a:moveTo>
                  <a:pt x="0" y="0"/>
                </a:moveTo>
                <a:lnTo>
                  <a:pt x="0" y="122"/>
                </a:lnTo>
                <a:lnTo>
                  <a:pt x="91" y="61"/>
                </a:lnTo>
                <a:lnTo>
                  <a:pt x="0" y="0"/>
                </a:lnTo>
                <a:close/>
              </a:path>
            </a:pathLst>
          </a:custGeom>
          <a:solidFill>
            <a:srgbClr val="E8EEF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69" name="Freeform 15"/>
          <p:cNvSpPr>
            <a:spLocks/>
          </p:cNvSpPr>
          <p:nvPr/>
        </p:nvSpPr>
        <p:spPr bwMode="auto">
          <a:xfrm>
            <a:off x="4398963" y="2270125"/>
            <a:ext cx="141287" cy="190500"/>
          </a:xfrm>
          <a:custGeom>
            <a:avLst/>
            <a:gdLst>
              <a:gd name="T0" fmla="*/ 0 w 91"/>
              <a:gd name="T1" fmla="*/ 0 h 122"/>
              <a:gd name="T2" fmla="*/ 0 w 91"/>
              <a:gd name="T3" fmla="*/ 122 h 122"/>
              <a:gd name="T4" fmla="*/ 91 w 91"/>
              <a:gd name="T5" fmla="*/ 61 h 122"/>
              <a:gd name="T6" fmla="*/ 0 w 91"/>
              <a:gd name="T7" fmla="*/ 0 h 122"/>
              <a:gd name="T8" fmla="*/ 0 60000 65536"/>
              <a:gd name="T9" fmla="*/ 0 60000 65536"/>
              <a:gd name="T10" fmla="*/ 0 60000 65536"/>
              <a:gd name="T11" fmla="*/ 0 60000 65536"/>
              <a:gd name="T12" fmla="*/ 0 w 91"/>
              <a:gd name="T13" fmla="*/ 0 h 122"/>
              <a:gd name="T14" fmla="*/ 91 w 91"/>
              <a:gd name="T15" fmla="*/ 122 h 122"/>
            </a:gdLst>
            <a:ahLst/>
            <a:cxnLst>
              <a:cxn ang="T8">
                <a:pos x="T0" y="T1"/>
              </a:cxn>
              <a:cxn ang="T9">
                <a:pos x="T2" y="T3"/>
              </a:cxn>
              <a:cxn ang="T10">
                <a:pos x="T4" y="T5"/>
              </a:cxn>
              <a:cxn ang="T11">
                <a:pos x="T6" y="T7"/>
              </a:cxn>
            </a:cxnLst>
            <a:rect l="T12" t="T13" r="T14" b="T15"/>
            <a:pathLst>
              <a:path w="91" h="122">
                <a:moveTo>
                  <a:pt x="0" y="0"/>
                </a:moveTo>
                <a:lnTo>
                  <a:pt x="0" y="122"/>
                </a:lnTo>
                <a:lnTo>
                  <a:pt x="91" y="61"/>
                </a:lnTo>
                <a:lnTo>
                  <a:pt x="0" y="0"/>
                </a:lnTo>
                <a:close/>
              </a:path>
            </a:pathLst>
          </a:custGeom>
          <a:noFill/>
          <a:ln w="3175" cap="rnd" cmpd="sng">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0" name="Freeform 16"/>
          <p:cNvSpPr>
            <a:spLocks noEditPoints="1"/>
          </p:cNvSpPr>
          <p:nvPr/>
        </p:nvSpPr>
        <p:spPr bwMode="auto">
          <a:xfrm>
            <a:off x="2792413" y="2349500"/>
            <a:ext cx="3370262" cy="0"/>
          </a:xfrm>
          <a:custGeom>
            <a:avLst/>
            <a:gdLst>
              <a:gd name="T0" fmla="*/ 0 w 2166"/>
              <a:gd name="T1" fmla="*/ 1037 w 2166"/>
              <a:gd name="T2" fmla="*/ 1128 w 2166"/>
              <a:gd name="T3" fmla="*/ 2166 w 2166"/>
              <a:gd name="T4" fmla="*/ 0 60000 65536"/>
              <a:gd name="T5" fmla="*/ 0 60000 65536"/>
              <a:gd name="T6" fmla="*/ 0 60000 65536"/>
              <a:gd name="T7" fmla="*/ 0 60000 65536"/>
              <a:gd name="T8" fmla="*/ 0 w 2166"/>
              <a:gd name="T9" fmla="*/ 2166 w 2166"/>
            </a:gdLst>
            <a:ahLst/>
            <a:cxnLst>
              <a:cxn ang="T4">
                <a:pos x="T0" y="0"/>
              </a:cxn>
              <a:cxn ang="T5">
                <a:pos x="T1" y="0"/>
              </a:cxn>
              <a:cxn ang="T6">
                <a:pos x="T2" y="0"/>
              </a:cxn>
              <a:cxn ang="T7">
                <a:pos x="T3" y="0"/>
              </a:cxn>
            </a:cxnLst>
            <a:rect l="T8" t="0" r="T9" b="0"/>
            <a:pathLst>
              <a:path w="2166">
                <a:moveTo>
                  <a:pt x="0" y="0"/>
                </a:moveTo>
                <a:lnTo>
                  <a:pt x="1037" y="0"/>
                </a:lnTo>
                <a:moveTo>
                  <a:pt x="1128" y="0"/>
                </a:moveTo>
                <a:lnTo>
                  <a:pt x="2166" y="0"/>
                </a:lnTo>
              </a:path>
            </a:pathLst>
          </a:custGeom>
          <a:noFill/>
          <a:ln w="3175" cap="rnd" cmpd="sng">
            <a:solidFill>
              <a:schemeClr val="tx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1" name="Rectangle 17"/>
          <p:cNvSpPr>
            <a:spLocks noChangeArrowheads="1"/>
          </p:cNvSpPr>
          <p:nvPr/>
        </p:nvSpPr>
        <p:spPr bwMode="auto">
          <a:xfrm>
            <a:off x="3921125" y="1965325"/>
            <a:ext cx="7620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a:latin typeface="宋体" panose="02010600030101010101" pitchFamily="2" charset="-122"/>
                <a:ea typeface="华文楷体" panose="02010600040101010101" pitchFamily="2" charset="-122"/>
              </a:rPr>
              <a:t>支付租金</a:t>
            </a:r>
          </a:p>
        </p:txBody>
      </p:sp>
      <p:sp>
        <p:nvSpPr>
          <p:cNvPr id="53272" name="Freeform 18"/>
          <p:cNvSpPr>
            <a:spLocks noChangeArrowheads="1"/>
          </p:cNvSpPr>
          <p:nvPr/>
        </p:nvSpPr>
        <p:spPr bwMode="auto">
          <a:xfrm>
            <a:off x="2082800" y="3644900"/>
            <a:ext cx="203200" cy="152400"/>
          </a:xfrm>
          <a:custGeom>
            <a:avLst/>
            <a:gdLst>
              <a:gd name="T0" fmla="*/ 0 w 130"/>
              <a:gd name="T1" fmla="*/ 97 h 97"/>
              <a:gd name="T2" fmla="*/ 130 w 130"/>
              <a:gd name="T3" fmla="*/ 97 h 97"/>
              <a:gd name="T4" fmla="*/ 65 w 130"/>
              <a:gd name="T5" fmla="*/ 0 h 97"/>
              <a:gd name="T6" fmla="*/ 0 w 130"/>
              <a:gd name="T7" fmla="*/ 97 h 97"/>
              <a:gd name="T8" fmla="*/ 0 60000 65536"/>
              <a:gd name="T9" fmla="*/ 0 60000 65536"/>
              <a:gd name="T10" fmla="*/ 0 60000 65536"/>
              <a:gd name="T11" fmla="*/ 0 60000 65536"/>
              <a:gd name="T12" fmla="*/ 0 w 130"/>
              <a:gd name="T13" fmla="*/ 0 h 97"/>
              <a:gd name="T14" fmla="*/ 130 w 130"/>
              <a:gd name="T15" fmla="*/ 97 h 97"/>
            </a:gdLst>
            <a:ahLst/>
            <a:cxnLst>
              <a:cxn ang="T8">
                <a:pos x="T0" y="T1"/>
              </a:cxn>
              <a:cxn ang="T9">
                <a:pos x="T2" y="T3"/>
              </a:cxn>
              <a:cxn ang="T10">
                <a:pos x="T4" y="T5"/>
              </a:cxn>
              <a:cxn ang="T11">
                <a:pos x="T6" y="T7"/>
              </a:cxn>
            </a:cxnLst>
            <a:rect l="T12" t="T13" r="T14" b="T15"/>
            <a:pathLst>
              <a:path w="130" h="97">
                <a:moveTo>
                  <a:pt x="0" y="97"/>
                </a:moveTo>
                <a:lnTo>
                  <a:pt x="130" y="97"/>
                </a:lnTo>
                <a:lnTo>
                  <a:pt x="65" y="0"/>
                </a:lnTo>
                <a:lnTo>
                  <a:pt x="0" y="97"/>
                </a:lnTo>
                <a:close/>
              </a:path>
            </a:pathLst>
          </a:custGeom>
          <a:solidFill>
            <a:srgbClr val="E8EEF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3" name="Freeform 19"/>
          <p:cNvSpPr>
            <a:spLocks/>
          </p:cNvSpPr>
          <p:nvPr/>
        </p:nvSpPr>
        <p:spPr bwMode="auto">
          <a:xfrm>
            <a:off x="2051050" y="3644900"/>
            <a:ext cx="203200" cy="152400"/>
          </a:xfrm>
          <a:custGeom>
            <a:avLst/>
            <a:gdLst>
              <a:gd name="T0" fmla="*/ 0 w 130"/>
              <a:gd name="T1" fmla="*/ 97 h 97"/>
              <a:gd name="T2" fmla="*/ 130 w 130"/>
              <a:gd name="T3" fmla="*/ 97 h 97"/>
              <a:gd name="T4" fmla="*/ 65 w 130"/>
              <a:gd name="T5" fmla="*/ 0 h 97"/>
              <a:gd name="T6" fmla="*/ 0 w 130"/>
              <a:gd name="T7" fmla="*/ 97 h 97"/>
              <a:gd name="T8" fmla="*/ 0 60000 65536"/>
              <a:gd name="T9" fmla="*/ 0 60000 65536"/>
              <a:gd name="T10" fmla="*/ 0 60000 65536"/>
              <a:gd name="T11" fmla="*/ 0 60000 65536"/>
              <a:gd name="T12" fmla="*/ 0 w 130"/>
              <a:gd name="T13" fmla="*/ 0 h 97"/>
              <a:gd name="T14" fmla="*/ 130 w 130"/>
              <a:gd name="T15" fmla="*/ 97 h 97"/>
            </a:gdLst>
            <a:ahLst/>
            <a:cxnLst>
              <a:cxn ang="T8">
                <a:pos x="T0" y="T1"/>
              </a:cxn>
              <a:cxn ang="T9">
                <a:pos x="T2" y="T3"/>
              </a:cxn>
              <a:cxn ang="T10">
                <a:pos x="T4" y="T5"/>
              </a:cxn>
              <a:cxn ang="T11">
                <a:pos x="T6" y="T7"/>
              </a:cxn>
            </a:cxnLst>
            <a:rect l="T12" t="T13" r="T14" b="T15"/>
            <a:pathLst>
              <a:path w="130" h="97">
                <a:moveTo>
                  <a:pt x="0" y="97"/>
                </a:moveTo>
                <a:lnTo>
                  <a:pt x="130" y="97"/>
                </a:lnTo>
                <a:lnTo>
                  <a:pt x="65" y="0"/>
                </a:lnTo>
                <a:lnTo>
                  <a:pt x="0" y="97"/>
                </a:lnTo>
                <a:close/>
              </a:path>
            </a:pathLst>
          </a:custGeom>
          <a:noFill/>
          <a:ln w="3175" cap="rnd" cmpd="sng">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4" name="Freeform 20"/>
          <p:cNvSpPr>
            <a:spLocks noEditPoints="1"/>
          </p:cNvSpPr>
          <p:nvPr/>
        </p:nvSpPr>
        <p:spPr bwMode="auto">
          <a:xfrm>
            <a:off x="2178050" y="2724150"/>
            <a:ext cx="14288" cy="2479675"/>
          </a:xfrm>
          <a:custGeom>
            <a:avLst/>
            <a:gdLst>
              <a:gd name="T0" fmla="*/ 9 w 9"/>
              <a:gd name="T1" fmla="*/ 1595 h 1595"/>
              <a:gd name="T2" fmla="*/ 4 w 9"/>
              <a:gd name="T3" fmla="*/ 702 h 1595"/>
              <a:gd name="T4" fmla="*/ 4 w 9"/>
              <a:gd name="T5" fmla="*/ 605 h 1595"/>
              <a:gd name="T6" fmla="*/ 0 w 9"/>
              <a:gd name="T7" fmla="*/ 0 h 1595"/>
              <a:gd name="T8" fmla="*/ 0 60000 65536"/>
              <a:gd name="T9" fmla="*/ 0 60000 65536"/>
              <a:gd name="T10" fmla="*/ 0 60000 65536"/>
              <a:gd name="T11" fmla="*/ 0 60000 65536"/>
              <a:gd name="T12" fmla="*/ 0 w 9"/>
              <a:gd name="T13" fmla="*/ 0 h 1595"/>
              <a:gd name="T14" fmla="*/ 9 w 9"/>
              <a:gd name="T15" fmla="*/ 1595 h 1595"/>
            </a:gdLst>
            <a:ahLst/>
            <a:cxnLst>
              <a:cxn ang="T8">
                <a:pos x="T0" y="T1"/>
              </a:cxn>
              <a:cxn ang="T9">
                <a:pos x="T2" y="T3"/>
              </a:cxn>
              <a:cxn ang="T10">
                <a:pos x="T4" y="T5"/>
              </a:cxn>
              <a:cxn ang="T11">
                <a:pos x="T6" y="T7"/>
              </a:cxn>
            </a:cxnLst>
            <a:rect l="T12" t="T13" r="T14" b="T15"/>
            <a:pathLst>
              <a:path w="9" h="1595">
                <a:moveTo>
                  <a:pt x="9" y="1595"/>
                </a:moveTo>
                <a:lnTo>
                  <a:pt x="4" y="702"/>
                </a:lnTo>
                <a:moveTo>
                  <a:pt x="4" y="605"/>
                </a:moveTo>
                <a:lnTo>
                  <a:pt x="0" y="0"/>
                </a:lnTo>
              </a:path>
            </a:pathLst>
          </a:custGeom>
          <a:noFill/>
          <a:ln w="3175" cap="rnd" cmpd="sng">
            <a:solidFill>
              <a:schemeClr val="tx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5" name="Rectangle 21"/>
          <p:cNvSpPr>
            <a:spLocks noChangeArrowheads="1"/>
          </p:cNvSpPr>
          <p:nvPr/>
        </p:nvSpPr>
        <p:spPr bwMode="auto">
          <a:xfrm>
            <a:off x="2263775" y="4016375"/>
            <a:ext cx="7620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a:latin typeface="宋体" panose="02010600030101010101" pitchFamily="2" charset="-122"/>
                <a:ea typeface="华文楷体" panose="02010600040101010101" pitchFamily="2" charset="-122"/>
              </a:rPr>
              <a:t>交付使用</a:t>
            </a:r>
          </a:p>
        </p:txBody>
      </p:sp>
      <p:sp>
        <p:nvSpPr>
          <p:cNvPr id="53276" name="Freeform 22"/>
          <p:cNvSpPr>
            <a:spLocks noChangeArrowheads="1"/>
          </p:cNvSpPr>
          <p:nvPr/>
        </p:nvSpPr>
        <p:spPr bwMode="auto">
          <a:xfrm>
            <a:off x="4283075" y="4000500"/>
            <a:ext cx="149225" cy="149225"/>
          </a:xfrm>
          <a:custGeom>
            <a:avLst/>
            <a:gdLst>
              <a:gd name="T0" fmla="*/ 95 w 95"/>
              <a:gd name="T1" fmla="*/ 95 h 95"/>
              <a:gd name="T2" fmla="*/ 47 w 95"/>
              <a:gd name="T3" fmla="*/ 0 h 95"/>
              <a:gd name="T4" fmla="*/ 0 w 95"/>
              <a:gd name="T5" fmla="*/ 83 h 95"/>
              <a:gd name="T6" fmla="*/ 95 w 95"/>
              <a:gd name="T7" fmla="*/ 95 h 95"/>
              <a:gd name="T8" fmla="*/ 0 60000 65536"/>
              <a:gd name="T9" fmla="*/ 0 60000 65536"/>
              <a:gd name="T10" fmla="*/ 0 60000 65536"/>
              <a:gd name="T11" fmla="*/ 0 60000 65536"/>
              <a:gd name="T12" fmla="*/ 0 w 95"/>
              <a:gd name="T13" fmla="*/ 0 h 95"/>
              <a:gd name="T14" fmla="*/ 95 w 95"/>
              <a:gd name="T15" fmla="*/ 95 h 95"/>
            </a:gdLst>
            <a:ahLst/>
            <a:cxnLst>
              <a:cxn ang="T8">
                <a:pos x="T0" y="T1"/>
              </a:cxn>
              <a:cxn ang="T9">
                <a:pos x="T2" y="T3"/>
              </a:cxn>
              <a:cxn ang="T10">
                <a:pos x="T4" y="T5"/>
              </a:cxn>
              <a:cxn ang="T11">
                <a:pos x="T6" y="T7"/>
              </a:cxn>
            </a:cxnLst>
            <a:rect l="T12" t="T13" r="T14" b="T15"/>
            <a:pathLst>
              <a:path w="95" h="95">
                <a:moveTo>
                  <a:pt x="95" y="95"/>
                </a:moveTo>
                <a:lnTo>
                  <a:pt x="47" y="0"/>
                </a:lnTo>
                <a:lnTo>
                  <a:pt x="0" y="83"/>
                </a:lnTo>
                <a:lnTo>
                  <a:pt x="95" y="95"/>
                </a:lnTo>
                <a:close/>
              </a:path>
            </a:pathLst>
          </a:custGeom>
          <a:solidFill>
            <a:srgbClr val="E8EEF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7" name="Freeform 23"/>
          <p:cNvSpPr>
            <a:spLocks/>
          </p:cNvSpPr>
          <p:nvPr/>
        </p:nvSpPr>
        <p:spPr bwMode="auto">
          <a:xfrm>
            <a:off x="4283075" y="4005263"/>
            <a:ext cx="149225" cy="147637"/>
          </a:xfrm>
          <a:custGeom>
            <a:avLst/>
            <a:gdLst>
              <a:gd name="T0" fmla="*/ 95 w 95"/>
              <a:gd name="T1" fmla="*/ 95 h 95"/>
              <a:gd name="T2" fmla="*/ 47 w 95"/>
              <a:gd name="T3" fmla="*/ 0 h 95"/>
              <a:gd name="T4" fmla="*/ 0 w 95"/>
              <a:gd name="T5" fmla="*/ 83 h 95"/>
              <a:gd name="T6" fmla="*/ 95 w 95"/>
              <a:gd name="T7" fmla="*/ 95 h 95"/>
              <a:gd name="T8" fmla="*/ 0 60000 65536"/>
              <a:gd name="T9" fmla="*/ 0 60000 65536"/>
              <a:gd name="T10" fmla="*/ 0 60000 65536"/>
              <a:gd name="T11" fmla="*/ 0 60000 65536"/>
              <a:gd name="T12" fmla="*/ 0 w 95"/>
              <a:gd name="T13" fmla="*/ 0 h 95"/>
              <a:gd name="T14" fmla="*/ 95 w 95"/>
              <a:gd name="T15" fmla="*/ 95 h 95"/>
            </a:gdLst>
            <a:ahLst/>
            <a:cxnLst>
              <a:cxn ang="T8">
                <a:pos x="T0" y="T1"/>
              </a:cxn>
              <a:cxn ang="T9">
                <a:pos x="T2" y="T3"/>
              </a:cxn>
              <a:cxn ang="T10">
                <a:pos x="T4" y="T5"/>
              </a:cxn>
              <a:cxn ang="T11">
                <a:pos x="T6" y="T7"/>
              </a:cxn>
            </a:cxnLst>
            <a:rect l="T12" t="T13" r="T14" b="T15"/>
            <a:pathLst>
              <a:path w="95" h="95">
                <a:moveTo>
                  <a:pt x="95" y="95"/>
                </a:moveTo>
                <a:lnTo>
                  <a:pt x="47" y="0"/>
                </a:lnTo>
                <a:lnTo>
                  <a:pt x="0" y="83"/>
                </a:lnTo>
                <a:lnTo>
                  <a:pt x="95" y="95"/>
                </a:lnTo>
                <a:close/>
              </a:path>
            </a:pathLst>
          </a:custGeom>
          <a:noFill/>
          <a:ln w="3175" cap="rnd" cmpd="sng">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8" name="Freeform 24"/>
          <p:cNvSpPr>
            <a:spLocks noEditPoints="1"/>
          </p:cNvSpPr>
          <p:nvPr/>
        </p:nvSpPr>
        <p:spPr bwMode="auto">
          <a:xfrm>
            <a:off x="2195513" y="2708275"/>
            <a:ext cx="4892675" cy="2481263"/>
          </a:xfrm>
          <a:custGeom>
            <a:avLst/>
            <a:gdLst>
              <a:gd name="T0" fmla="*/ 3145 w 3145"/>
              <a:gd name="T1" fmla="*/ 0 h 1595"/>
              <a:gd name="T2" fmla="*/ 1394 w 3145"/>
              <a:gd name="T3" fmla="*/ 889 h 1595"/>
              <a:gd name="T4" fmla="*/ 1323 w 3145"/>
              <a:gd name="T5" fmla="*/ 924 h 1595"/>
              <a:gd name="T6" fmla="*/ 0 w 3145"/>
              <a:gd name="T7" fmla="*/ 1595 h 1595"/>
              <a:gd name="T8" fmla="*/ 0 60000 65536"/>
              <a:gd name="T9" fmla="*/ 0 60000 65536"/>
              <a:gd name="T10" fmla="*/ 0 60000 65536"/>
              <a:gd name="T11" fmla="*/ 0 60000 65536"/>
              <a:gd name="T12" fmla="*/ 0 w 3145"/>
              <a:gd name="T13" fmla="*/ 0 h 1595"/>
              <a:gd name="T14" fmla="*/ 3145 w 3145"/>
              <a:gd name="T15" fmla="*/ 1595 h 1595"/>
            </a:gdLst>
            <a:ahLst/>
            <a:cxnLst>
              <a:cxn ang="T8">
                <a:pos x="T0" y="T1"/>
              </a:cxn>
              <a:cxn ang="T9">
                <a:pos x="T2" y="T3"/>
              </a:cxn>
              <a:cxn ang="T10">
                <a:pos x="T4" y="T5"/>
              </a:cxn>
              <a:cxn ang="T11">
                <a:pos x="T6" y="T7"/>
              </a:cxn>
            </a:cxnLst>
            <a:rect l="T12" t="T13" r="T14" b="T15"/>
            <a:pathLst>
              <a:path w="3145" h="1595">
                <a:moveTo>
                  <a:pt x="3145" y="0"/>
                </a:moveTo>
                <a:lnTo>
                  <a:pt x="1394" y="889"/>
                </a:lnTo>
                <a:moveTo>
                  <a:pt x="1323" y="924"/>
                </a:moveTo>
                <a:lnTo>
                  <a:pt x="0" y="1595"/>
                </a:lnTo>
              </a:path>
            </a:pathLst>
          </a:custGeom>
          <a:noFill/>
          <a:ln w="3175" cap="rnd" cmpd="sng">
            <a:solidFill>
              <a:schemeClr val="tx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79" name="Rectangle 25"/>
          <p:cNvSpPr>
            <a:spLocks noChangeArrowheads="1"/>
          </p:cNvSpPr>
          <p:nvPr/>
        </p:nvSpPr>
        <p:spPr bwMode="auto">
          <a:xfrm>
            <a:off x="6146800" y="5203825"/>
            <a:ext cx="1876425" cy="746125"/>
          </a:xfrm>
          <a:prstGeom prst="rect">
            <a:avLst/>
          </a:prstGeom>
          <a:gradFill rotWithShape="1">
            <a:gsLst>
              <a:gs pos="0">
                <a:srgbClr val="761800"/>
              </a:gs>
              <a:gs pos="100000">
                <a:srgbClr val="FF3300"/>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rgbClr val="FFFF00"/>
                </a:solidFill>
                <a:latin typeface="Verdana" panose="020B0604030504040204" pitchFamily="34" charset="0"/>
                <a:ea typeface="华文楷体" panose="02010600040101010101" pitchFamily="2" charset="-122"/>
                <a:sym typeface="Arial" panose="020B0604020202020204" pitchFamily="34" charset="0"/>
              </a:rPr>
              <a:t>独家销售代理企业</a:t>
            </a:r>
          </a:p>
        </p:txBody>
      </p:sp>
      <p:sp>
        <p:nvSpPr>
          <p:cNvPr id="53280" name="Freeform 26"/>
          <p:cNvSpPr>
            <a:spLocks noChangeArrowheads="1"/>
          </p:cNvSpPr>
          <p:nvPr/>
        </p:nvSpPr>
        <p:spPr bwMode="auto">
          <a:xfrm>
            <a:off x="6983413" y="3663950"/>
            <a:ext cx="201612" cy="152400"/>
          </a:xfrm>
          <a:custGeom>
            <a:avLst/>
            <a:gdLst>
              <a:gd name="T0" fmla="*/ 0 w 129"/>
              <a:gd name="T1" fmla="*/ 97 h 97"/>
              <a:gd name="T2" fmla="*/ 129 w 129"/>
              <a:gd name="T3" fmla="*/ 97 h 97"/>
              <a:gd name="T4" fmla="*/ 65 w 129"/>
              <a:gd name="T5" fmla="*/ 0 h 97"/>
              <a:gd name="T6" fmla="*/ 0 w 129"/>
              <a:gd name="T7" fmla="*/ 97 h 97"/>
              <a:gd name="T8" fmla="*/ 0 60000 65536"/>
              <a:gd name="T9" fmla="*/ 0 60000 65536"/>
              <a:gd name="T10" fmla="*/ 0 60000 65536"/>
              <a:gd name="T11" fmla="*/ 0 60000 65536"/>
              <a:gd name="T12" fmla="*/ 0 w 129"/>
              <a:gd name="T13" fmla="*/ 0 h 97"/>
              <a:gd name="T14" fmla="*/ 129 w 129"/>
              <a:gd name="T15" fmla="*/ 97 h 97"/>
            </a:gdLst>
            <a:ahLst/>
            <a:cxnLst>
              <a:cxn ang="T8">
                <a:pos x="T0" y="T1"/>
              </a:cxn>
              <a:cxn ang="T9">
                <a:pos x="T2" y="T3"/>
              </a:cxn>
              <a:cxn ang="T10">
                <a:pos x="T4" y="T5"/>
              </a:cxn>
              <a:cxn ang="T11">
                <a:pos x="T6" y="T7"/>
              </a:cxn>
            </a:cxnLst>
            <a:rect l="T12" t="T13" r="T14" b="T15"/>
            <a:pathLst>
              <a:path w="129" h="97">
                <a:moveTo>
                  <a:pt x="0" y="97"/>
                </a:moveTo>
                <a:lnTo>
                  <a:pt x="129" y="97"/>
                </a:lnTo>
                <a:lnTo>
                  <a:pt x="65" y="0"/>
                </a:lnTo>
                <a:lnTo>
                  <a:pt x="0" y="97"/>
                </a:lnTo>
                <a:close/>
              </a:path>
            </a:pathLst>
          </a:custGeom>
          <a:solidFill>
            <a:srgbClr val="E8EEF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81" name="Freeform 27"/>
          <p:cNvSpPr>
            <a:spLocks/>
          </p:cNvSpPr>
          <p:nvPr/>
        </p:nvSpPr>
        <p:spPr bwMode="auto">
          <a:xfrm>
            <a:off x="6962775" y="3644900"/>
            <a:ext cx="201613" cy="152400"/>
          </a:xfrm>
          <a:custGeom>
            <a:avLst/>
            <a:gdLst>
              <a:gd name="T0" fmla="*/ 0 w 129"/>
              <a:gd name="T1" fmla="*/ 97 h 97"/>
              <a:gd name="T2" fmla="*/ 129 w 129"/>
              <a:gd name="T3" fmla="*/ 97 h 97"/>
              <a:gd name="T4" fmla="*/ 65 w 129"/>
              <a:gd name="T5" fmla="*/ 0 h 97"/>
              <a:gd name="T6" fmla="*/ 0 w 129"/>
              <a:gd name="T7" fmla="*/ 97 h 97"/>
              <a:gd name="T8" fmla="*/ 0 60000 65536"/>
              <a:gd name="T9" fmla="*/ 0 60000 65536"/>
              <a:gd name="T10" fmla="*/ 0 60000 65536"/>
              <a:gd name="T11" fmla="*/ 0 60000 65536"/>
              <a:gd name="T12" fmla="*/ 0 w 129"/>
              <a:gd name="T13" fmla="*/ 0 h 97"/>
              <a:gd name="T14" fmla="*/ 129 w 129"/>
              <a:gd name="T15" fmla="*/ 97 h 97"/>
            </a:gdLst>
            <a:ahLst/>
            <a:cxnLst>
              <a:cxn ang="T8">
                <a:pos x="T0" y="T1"/>
              </a:cxn>
              <a:cxn ang="T9">
                <a:pos x="T2" y="T3"/>
              </a:cxn>
              <a:cxn ang="T10">
                <a:pos x="T4" y="T5"/>
              </a:cxn>
              <a:cxn ang="T11">
                <a:pos x="T6" y="T7"/>
              </a:cxn>
            </a:cxnLst>
            <a:rect l="T12" t="T13" r="T14" b="T15"/>
            <a:pathLst>
              <a:path w="129" h="97">
                <a:moveTo>
                  <a:pt x="0" y="97"/>
                </a:moveTo>
                <a:lnTo>
                  <a:pt x="129" y="97"/>
                </a:lnTo>
                <a:lnTo>
                  <a:pt x="65" y="0"/>
                </a:lnTo>
                <a:lnTo>
                  <a:pt x="0" y="97"/>
                </a:lnTo>
                <a:close/>
              </a:path>
            </a:pathLst>
          </a:custGeom>
          <a:noFill/>
          <a:ln w="3175" cap="rnd" cmpd="sng">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82" name="Freeform 28"/>
          <p:cNvSpPr>
            <a:spLocks noEditPoints="1"/>
          </p:cNvSpPr>
          <p:nvPr/>
        </p:nvSpPr>
        <p:spPr bwMode="auto">
          <a:xfrm>
            <a:off x="7085013" y="2724150"/>
            <a:ext cx="0" cy="2479675"/>
          </a:xfrm>
          <a:custGeom>
            <a:avLst/>
            <a:gdLst>
              <a:gd name="T0" fmla="*/ 1595 h 1595"/>
              <a:gd name="T1" fmla="*/ 702 h 1595"/>
              <a:gd name="T2" fmla="*/ 605 h 1595"/>
              <a:gd name="T3" fmla="*/ 0 h 1595"/>
              <a:gd name="T4" fmla="*/ 0 60000 65536"/>
              <a:gd name="T5" fmla="*/ 0 60000 65536"/>
              <a:gd name="T6" fmla="*/ 0 60000 65536"/>
              <a:gd name="T7" fmla="*/ 0 60000 65536"/>
              <a:gd name="T8" fmla="*/ 0 h 1595"/>
              <a:gd name="T9" fmla="*/ 1595 h 1595"/>
            </a:gdLst>
            <a:ahLst/>
            <a:cxnLst>
              <a:cxn ang="T4">
                <a:pos x="0" y="T0"/>
              </a:cxn>
              <a:cxn ang="T5">
                <a:pos x="0" y="T1"/>
              </a:cxn>
              <a:cxn ang="T6">
                <a:pos x="0" y="T2"/>
              </a:cxn>
              <a:cxn ang="T7">
                <a:pos x="0" y="T3"/>
              </a:cxn>
            </a:cxnLst>
            <a:rect l="0" t="T8" r="0" b="T9"/>
            <a:pathLst>
              <a:path h="1595">
                <a:moveTo>
                  <a:pt x="0" y="1595"/>
                </a:moveTo>
                <a:lnTo>
                  <a:pt x="0" y="702"/>
                </a:lnTo>
                <a:moveTo>
                  <a:pt x="0" y="605"/>
                </a:moveTo>
                <a:lnTo>
                  <a:pt x="0" y="0"/>
                </a:lnTo>
              </a:path>
            </a:pathLst>
          </a:custGeom>
          <a:noFill/>
          <a:ln w="3175" cap="rnd" cmpd="sng">
            <a:solidFill>
              <a:schemeClr val="tx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3283" name="Rectangle 29"/>
          <p:cNvSpPr>
            <a:spLocks noChangeArrowheads="1"/>
          </p:cNvSpPr>
          <p:nvPr/>
        </p:nvSpPr>
        <p:spPr bwMode="auto">
          <a:xfrm>
            <a:off x="5422900" y="4054475"/>
            <a:ext cx="13335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a:latin typeface="宋体" panose="02010600030101010101" pitchFamily="2" charset="-122"/>
                <a:ea typeface="华文楷体" panose="02010600040101010101" pitchFamily="2" charset="-122"/>
              </a:rPr>
              <a:t>以独家销售代理</a:t>
            </a:r>
          </a:p>
        </p:txBody>
      </p:sp>
      <p:sp>
        <p:nvSpPr>
          <p:cNvPr id="53284" name="Rectangle 30"/>
          <p:cNvSpPr>
            <a:spLocks noChangeArrowheads="1"/>
          </p:cNvSpPr>
          <p:nvPr/>
        </p:nvSpPr>
        <p:spPr bwMode="auto">
          <a:xfrm>
            <a:off x="5422900" y="4286250"/>
            <a:ext cx="13335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a:latin typeface="宋体" panose="02010600030101010101" pitchFamily="2" charset="-122"/>
                <a:ea typeface="华文楷体" panose="02010600040101010101" pitchFamily="2" charset="-122"/>
              </a:rPr>
              <a:t>形式为船舶余值</a:t>
            </a:r>
          </a:p>
        </p:txBody>
      </p:sp>
      <p:sp>
        <p:nvSpPr>
          <p:cNvPr id="53285" name="Rectangle 31"/>
          <p:cNvSpPr>
            <a:spLocks noChangeArrowheads="1"/>
          </p:cNvSpPr>
          <p:nvPr/>
        </p:nvSpPr>
        <p:spPr bwMode="auto">
          <a:xfrm>
            <a:off x="5838825" y="4527550"/>
            <a:ext cx="76200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a:latin typeface="宋体" panose="02010600030101010101" pitchFamily="2" charset="-122"/>
                <a:ea typeface="华文楷体" panose="02010600040101010101" pitchFamily="2" charset="-122"/>
              </a:rPr>
              <a:t>提供担保</a:t>
            </a:r>
          </a:p>
        </p:txBody>
      </p:sp>
      <p:sp>
        <p:nvSpPr>
          <p:cNvPr id="53286" name="Rectangle 2"/>
          <p:cNvSpPr>
            <a:spLocks noGrp="1" noChangeArrowheads="1"/>
          </p:cNvSpPr>
          <p:nvPr/>
        </p:nvSpPr>
        <p:spPr bwMode="auto">
          <a:xfrm>
            <a:off x="611188" y="1485900"/>
            <a:ext cx="7516812"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lgn="ctr" eaLnBrk="0" hangingPunct="0">
              <a:defRPr sz="4400">
                <a:solidFill>
                  <a:schemeClr val="tx1"/>
                </a:solidFill>
                <a:latin typeface="Calibri" panose="020F0502020204030204" pitchFamily="34" charset="0"/>
                <a:ea typeface="宋体" panose="02010600030101010101" pitchFamily="2" charset="-122"/>
              </a:defRPr>
            </a:lvl1pPr>
            <a:lvl2pPr algn="ctr" eaLnBrk="0" hangingPunct="0">
              <a:defRPr sz="4400">
                <a:solidFill>
                  <a:schemeClr val="tx1"/>
                </a:solidFill>
                <a:latin typeface="Calibri" panose="020F0502020204030204" pitchFamily="34" charset="0"/>
                <a:ea typeface="宋体" panose="02010600030101010101" pitchFamily="2" charset="-122"/>
              </a:defRPr>
            </a:lvl2pPr>
            <a:lvl3pPr algn="ctr" eaLnBrk="0" hangingPunct="0">
              <a:defRPr sz="4400">
                <a:solidFill>
                  <a:schemeClr val="tx1"/>
                </a:solidFill>
                <a:latin typeface="Calibri" panose="020F0502020204030204" pitchFamily="34" charset="0"/>
                <a:ea typeface="宋体" panose="02010600030101010101" pitchFamily="2" charset="-122"/>
              </a:defRPr>
            </a:lvl3pPr>
            <a:lvl4pPr algn="ctr" eaLnBrk="0" hangingPunct="0">
              <a:defRPr sz="4400">
                <a:solidFill>
                  <a:schemeClr val="tx1"/>
                </a:solidFill>
                <a:latin typeface="Calibri" panose="020F0502020204030204" pitchFamily="34" charset="0"/>
                <a:ea typeface="宋体" panose="02010600030101010101" pitchFamily="2" charset="-122"/>
              </a:defRPr>
            </a:lvl4pPr>
            <a:lvl5pPr algn="ctr" eaLnBrk="0" hangingPunct="0">
              <a:defRPr sz="4400">
                <a:solidFill>
                  <a:schemeClr val="tx1"/>
                </a:solidFill>
                <a:latin typeface="Calibri" panose="020F0502020204030204" pitchFamily="34" charset="0"/>
                <a:ea typeface="宋体" panose="02010600030101010101" pitchFamily="2" charset="-122"/>
              </a:defRPr>
            </a:lvl5pPr>
            <a:lvl6pPr marL="4572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eaLnBrk="1" hangingPunct="1">
              <a:buFontTx/>
              <a:buNone/>
            </a:pPr>
            <a:r>
              <a:rPr lang="zh-CN" altLang="en-US" sz="2000">
                <a:solidFill>
                  <a:srgbClr val="FF6600"/>
                </a:solidFill>
                <a:latin typeface="黑体" panose="02010609060101010101" pitchFamily="49" charset="-122"/>
                <a:ea typeface="黑体" panose="02010609060101010101" pitchFamily="49" charset="-122"/>
              </a:rPr>
              <a:t>      </a:t>
            </a:r>
            <a:r>
              <a:rPr lang="zh-CN" altLang="en-US" sz="2000">
                <a:solidFill>
                  <a:srgbClr val="FF6600"/>
                </a:solidFill>
                <a:latin typeface="Times New Roman" panose="02020603050405020304" pitchFamily="18" charset="0"/>
                <a:ea typeface="华文楷体" panose="02010600040101010101" pitchFamily="2" charset="-122"/>
              </a:rPr>
              <a:t> </a:t>
            </a:r>
            <a:r>
              <a:rPr lang="zh-CN" altLang="en-US" sz="1800">
                <a:solidFill>
                  <a:srgbClr val="FF6600"/>
                </a:solidFill>
                <a:latin typeface="Times New Roman" panose="02020603050405020304" pitchFamily="18" charset="0"/>
                <a:ea typeface="华文楷体" panose="02010600040101010101" pitchFamily="2" charset="-122"/>
              </a:rPr>
              <a:t>B</a:t>
            </a:r>
            <a:r>
              <a:rPr lang="zh-CN" altLang="en-US" sz="1800">
                <a:solidFill>
                  <a:srgbClr val="FF6600"/>
                </a:solidFill>
                <a:latin typeface="华文楷体" panose="02010600040101010101" pitchFamily="2" charset="-122"/>
                <a:ea typeface="华文楷体" panose="02010600040101010101" pitchFamily="2" charset="-122"/>
              </a:rPr>
              <a:t>船舶经营性租赁项目交易结构流程图</a:t>
            </a:r>
            <a:endParaRPr lang="zh-CN" altLang="en-US" sz="1800">
              <a:solidFill>
                <a:srgbClr val="3333CC"/>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427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427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50</a:t>
            </a:r>
          </a:p>
        </p:txBody>
      </p:sp>
      <p:sp>
        <p:nvSpPr>
          <p:cNvPr id="5427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4279"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428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案例二：</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B</a:t>
            </a:r>
            <a:r>
              <a:rPr lang="zh-CN" altLang="en-US">
                <a:solidFill>
                  <a:schemeClr val="bg1"/>
                </a:solidFill>
                <a:ea typeface="华文楷体" panose="02010600040101010101" pitchFamily="2" charset="-122"/>
                <a:sym typeface="Arial" panose="020B0604020202020204" pitchFamily="34" charset="0"/>
              </a:rPr>
              <a:t>船舶经营性租赁项目（直租）（续</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3</a:t>
            </a:r>
            <a:r>
              <a:rPr lang="zh-CN" altLang="en-US">
                <a:solidFill>
                  <a:schemeClr val="bg1"/>
                </a:solidFill>
                <a:ea typeface="华文楷体" panose="02010600040101010101" pitchFamily="2" charset="-122"/>
                <a:sym typeface="Arial" panose="020B0604020202020204" pitchFamily="34" charset="0"/>
              </a:rPr>
              <a:t>）</a:t>
            </a:r>
          </a:p>
        </p:txBody>
      </p:sp>
      <p:graphicFrame>
        <p:nvGraphicFramePr>
          <p:cNvPr id="54281" name="Group 9"/>
          <p:cNvGraphicFramePr>
            <a:graphicFrameLocks noGrp="1"/>
          </p:cNvGraphicFramePr>
          <p:nvPr/>
        </p:nvGraphicFramePr>
        <p:xfrm>
          <a:off x="1662113" y="1844675"/>
          <a:ext cx="6870700" cy="2127250"/>
        </p:xfrm>
        <a:graphic>
          <a:graphicData uri="http://schemas.openxmlformats.org/drawingml/2006/table">
            <a:tbl>
              <a:tblPr/>
              <a:tblGrid>
                <a:gridCol w="1373187">
                  <a:extLst>
                    <a:ext uri="{9D8B030D-6E8A-4147-A177-3AD203B41FA5}">
                      <a16:colId xmlns:a16="http://schemas.microsoft.com/office/drawing/2014/main" val="3472978548"/>
                    </a:ext>
                  </a:extLst>
                </a:gridCol>
                <a:gridCol w="3206750">
                  <a:extLst>
                    <a:ext uri="{9D8B030D-6E8A-4147-A177-3AD203B41FA5}">
                      <a16:colId xmlns:a16="http://schemas.microsoft.com/office/drawing/2014/main" val="998208601"/>
                    </a:ext>
                  </a:extLst>
                </a:gridCol>
                <a:gridCol w="2290763">
                  <a:extLst>
                    <a:ext uri="{9D8B030D-6E8A-4147-A177-3AD203B41FA5}">
                      <a16:colId xmlns:a16="http://schemas.microsoft.com/office/drawing/2014/main" val="3192547327"/>
                    </a:ext>
                  </a:extLst>
                </a:gridCol>
              </a:tblGrid>
              <a:tr h="51752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zh-CN" sz="28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1</a:t>
                      </a:r>
                    </a:p>
                  </a:txBody>
                  <a:tcPr marL="88200" marR="88200" marT="45864" marB="45864"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zh-CN" sz="28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2</a:t>
                      </a:r>
                    </a:p>
                  </a:txBody>
                  <a:tcPr marL="88200" marR="88200" marT="45864" marB="45864"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zh-CN" sz="28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3</a:t>
                      </a:r>
                    </a:p>
                  </a:txBody>
                  <a:tcPr marL="88200" marR="88200" marT="45864" marB="45864"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00CC00"/>
                    </a:solidFill>
                  </a:tcPr>
                </a:tc>
                <a:extLst>
                  <a:ext uri="{0D108BD9-81ED-4DB2-BD59-A6C34878D82A}">
                    <a16:rowId xmlns:a16="http://schemas.microsoft.com/office/drawing/2014/main" val="2752835986"/>
                  </a:ext>
                </a:extLst>
              </a:tr>
              <a:tr h="1031875">
                <a:tc gridSpan="2">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28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租金总额</a:t>
                      </a: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28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（现值85%）</a:t>
                      </a:r>
                    </a:p>
                  </a:txBody>
                  <a:tcPr marL="88200" marR="88200" marT="45864" marB="45864"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3399FF"/>
                    </a:solidFill>
                  </a:tcPr>
                </a:tc>
                <a:tc hMerge="1">
                  <a:txBody>
                    <a:bodyPr/>
                    <a:lstStyle/>
                    <a:p>
                      <a:endParaRPr lang="zh-CN" altLang="en-US"/>
                    </a:p>
                  </a:txBody>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28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资产余值</a:t>
                      </a: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2800" b="0"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（现值15%）</a:t>
                      </a:r>
                    </a:p>
                  </a:txBody>
                  <a:tcPr marL="88200" marR="88200" marT="45864" marB="45864"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00CC00"/>
                    </a:solidFill>
                  </a:tcPr>
                </a:tc>
                <a:extLst>
                  <a:ext uri="{0D108BD9-81ED-4DB2-BD59-A6C34878D82A}">
                    <a16:rowId xmlns:a16="http://schemas.microsoft.com/office/drawing/2014/main" val="1067207855"/>
                  </a:ext>
                </a:extLst>
              </a:tr>
              <a:tr h="57785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首付款</a:t>
                      </a: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（现值5%）</a:t>
                      </a:r>
                    </a:p>
                  </a:txBody>
                  <a:tcPr marL="90170" marR="90170" marT="46990" marB="4699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244060"/>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sym typeface="Arial" panose="020B0604020202020204" pitchFamily="34" charset="0"/>
                        </a:rPr>
                        <a:t>各期租金及手续费</a:t>
                      </a: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sym typeface="Arial" panose="020B0604020202020204" pitchFamily="34" charset="0"/>
                        </a:rPr>
                        <a:t>（现值80%）</a:t>
                      </a:r>
                    </a:p>
                  </a:txBody>
                  <a:tcPr marL="90170" marR="90170" marT="46990" marB="4699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996633"/>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pPr>
                      <a:r>
                        <a:rPr kumimoji="0" lang="zh-CN" altLang="en-US" sz="14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sym typeface="Arial" panose="020B0604020202020204" pitchFamily="34" charset="0"/>
                        </a:rPr>
                        <a:t>独立的第三方销售代理为余值提供担保</a:t>
                      </a:r>
                    </a:p>
                  </a:txBody>
                  <a:tcPr marL="88200" marR="88200" marT="45864" marB="45864"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875163515"/>
                  </a:ext>
                </a:extLst>
              </a:tr>
            </a:tbl>
          </a:graphicData>
        </a:graphic>
      </p:graphicFrame>
      <p:sp>
        <p:nvSpPr>
          <p:cNvPr id="54299" name="Text Box 22"/>
          <p:cNvSpPr txBox="1">
            <a:spLocks noChangeArrowheads="1"/>
          </p:cNvSpPr>
          <p:nvPr/>
        </p:nvSpPr>
        <p:spPr bwMode="auto">
          <a:xfrm>
            <a:off x="2633663" y="4500563"/>
            <a:ext cx="2613025" cy="698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600">
                <a:solidFill>
                  <a:srgbClr val="FF3300"/>
                </a:solidFill>
                <a:latin typeface="华文楷体" panose="02010600040101010101" pitchFamily="2" charset="-122"/>
                <a:ea typeface="华文楷体" panose="02010600040101010101" pitchFamily="2" charset="-122"/>
              </a:rPr>
              <a:t>最低租赁付款额现值</a:t>
            </a:r>
          </a:p>
          <a:p>
            <a:pPr algn="ctr" eaLnBrk="1" hangingPunct="1">
              <a:spcBef>
                <a:spcPct val="50000"/>
              </a:spcBef>
            </a:pPr>
            <a:r>
              <a:rPr lang="en-US" altLang="zh-CN" sz="1600">
                <a:solidFill>
                  <a:srgbClr val="FF3300"/>
                </a:solidFill>
                <a:latin typeface="华文楷体" panose="02010600040101010101" pitchFamily="2" charset="-122"/>
                <a:ea typeface="华文楷体" panose="02010600040101010101" pitchFamily="2" charset="-122"/>
              </a:rPr>
              <a:t>(&lt;90%)</a:t>
            </a:r>
          </a:p>
        </p:txBody>
      </p:sp>
      <p:sp>
        <p:nvSpPr>
          <p:cNvPr id="54300" name="AutoShape 23"/>
          <p:cNvSpPr>
            <a:spLocks/>
          </p:cNvSpPr>
          <p:nvPr/>
        </p:nvSpPr>
        <p:spPr bwMode="auto">
          <a:xfrm rot="16200000">
            <a:off x="4948238" y="2054225"/>
            <a:ext cx="298450" cy="6870700"/>
          </a:xfrm>
          <a:prstGeom prst="leftBrace">
            <a:avLst>
              <a:gd name="adj1" fmla="val 191844"/>
              <a:gd name="adj2" fmla="val 50000"/>
            </a:avLst>
          </a:prstGeom>
          <a:noFill/>
          <a:ln w="12700" cap="flat" cmpd="sng">
            <a:solidFill>
              <a:schemeClr val="tx2"/>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4301" name="Text Box 24"/>
          <p:cNvSpPr txBox="1">
            <a:spLocks noChangeArrowheads="1"/>
          </p:cNvSpPr>
          <p:nvPr/>
        </p:nvSpPr>
        <p:spPr bwMode="auto">
          <a:xfrm>
            <a:off x="3603625" y="5754688"/>
            <a:ext cx="3062288" cy="698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1600">
                <a:solidFill>
                  <a:srgbClr val="FF3300"/>
                </a:solidFill>
                <a:latin typeface="华文楷体" panose="02010600040101010101" pitchFamily="2" charset="-122"/>
                <a:ea typeface="华文楷体" panose="02010600040101010101" pitchFamily="2" charset="-122"/>
              </a:rPr>
              <a:t>最低租赁收款额现值</a:t>
            </a:r>
          </a:p>
          <a:p>
            <a:pPr algn="ctr" eaLnBrk="1" hangingPunct="1">
              <a:spcBef>
                <a:spcPct val="50000"/>
              </a:spcBef>
            </a:pPr>
            <a:r>
              <a:rPr lang="en-US" altLang="zh-CN" sz="1600">
                <a:solidFill>
                  <a:srgbClr val="FF3300"/>
                </a:solidFill>
                <a:latin typeface="华文楷体" panose="02010600040101010101" pitchFamily="2" charset="-122"/>
                <a:ea typeface="华文楷体" panose="02010600040101010101" pitchFamily="2" charset="-122"/>
              </a:rPr>
              <a:t>(&gt;90%)</a:t>
            </a:r>
          </a:p>
        </p:txBody>
      </p:sp>
      <p:sp>
        <p:nvSpPr>
          <p:cNvPr id="54302" name="AutoShape 25"/>
          <p:cNvSpPr>
            <a:spLocks noChangeArrowheads="1"/>
          </p:cNvSpPr>
          <p:nvPr/>
        </p:nvSpPr>
        <p:spPr bwMode="auto">
          <a:xfrm>
            <a:off x="466725" y="3279775"/>
            <a:ext cx="1046163" cy="1479550"/>
          </a:xfrm>
          <a:prstGeom prst="rightArrow">
            <a:avLst>
              <a:gd name="adj1" fmla="val 100000"/>
              <a:gd name="adj2" fmla="val 16667"/>
            </a:avLst>
          </a:prstGeom>
          <a:solidFill>
            <a:schemeClr val="accent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3975" tIns="43180" rIns="53975" bIns="43180"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chemeClr val="bg1"/>
                </a:solidFill>
                <a:latin typeface="Verdana" panose="020B0604030504040204" pitchFamily="34" charset="0"/>
                <a:ea typeface="华文楷体" panose="02010600040101010101" pitchFamily="2" charset="-122"/>
              </a:rPr>
              <a:t>承租人可以在会计上按经营租赁处理</a:t>
            </a:r>
          </a:p>
        </p:txBody>
      </p:sp>
      <p:sp>
        <p:nvSpPr>
          <p:cNvPr id="54303" name="AutoShape 26"/>
          <p:cNvSpPr>
            <a:spLocks noChangeArrowheads="1"/>
          </p:cNvSpPr>
          <p:nvPr/>
        </p:nvSpPr>
        <p:spPr bwMode="auto">
          <a:xfrm>
            <a:off x="466725" y="4848225"/>
            <a:ext cx="1046163" cy="1479550"/>
          </a:xfrm>
          <a:prstGeom prst="rightArrow">
            <a:avLst>
              <a:gd name="adj1" fmla="val 100000"/>
              <a:gd name="adj2" fmla="val 16667"/>
            </a:avLst>
          </a:prstGeom>
          <a:solidFill>
            <a:schemeClr val="accent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3975" tIns="43180" rIns="53975" bIns="43180"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chemeClr val="bg1"/>
                </a:solidFill>
                <a:latin typeface="Verdana" panose="020B0604030504040204" pitchFamily="34" charset="0"/>
                <a:ea typeface="华文楷体" panose="02010600040101010101" pitchFamily="2" charset="-122"/>
                <a:sym typeface="Arial" panose="020B0604020202020204" pitchFamily="34" charset="0"/>
              </a:rPr>
              <a:t>出租人可以在会计上按融资租赁处理</a:t>
            </a:r>
          </a:p>
        </p:txBody>
      </p:sp>
      <p:sp>
        <p:nvSpPr>
          <p:cNvPr id="54304" name="AutoShape 21"/>
          <p:cNvSpPr>
            <a:spLocks/>
          </p:cNvSpPr>
          <p:nvPr/>
        </p:nvSpPr>
        <p:spPr bwMode="auto">
          <a:xfrm rot="16200000">
            <a:off x="3846513" y="2052637"/>
            <a:ext cx="298450" cy="4556125"/>
          </a:xfrm>
          <a:prstGeom prst="leftBrace">
            <a:avLst>
              <a:gd name="adj1" fmla="val 127216"/>
              <a:gd name="adj2" fmla="val 50000"/>
            </a:avLst>
          </a:prstGeom>
          <a:noFill/>
          <a:ln w="12700" cap="flat" cmpd="sng">
            <a:solidFill>
              <a:schemeClr val="tx2"/>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4305" name="Rectangle 2"/>
          <p:cNvSpPr>
            <a:spLocks noGrp="1" noChangeArrowheads="1"/>
          </p:cNvSpPr>
          <p:nvPr/>
        </p:nvSpPr>
        <p:spPr bwMode="auto">
          <a:xfrm>
            <a:off x="515938" y="1301750"/>
            <a:ext cx="7678737"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nchor="ctr">
            <a:spAutoFit/>
          </a:bodyPr>
          <a:lstStyle>
            <a:lvl1pPr algn="ctr" eaLnBrk="0" hangingPunct="0">
              <a:defRPr sz="4400">
                <a:solidFill>
                  <a:schemeClr val="tx1"/>
                </a:solidFill>
                <a:latin typeface="Calibri" panose="020F0502020204030204" pitchFamily="34" charset="0"/>
                <a:ea typeface="宋体" panose="02010600030101010101" pitchFamily="2" charset="-122"/>
              </a:defRPr>
            </a:lvl1pPr>
            <a:lvl2pPr algn="ctr" eaLnBrk="0" hangingPunct="0">
              <a:defRPr sz="4400">
                <a:solidFill>
                  <a:schemeClr val="tx1"/>
                </a:solidFill>
                <a:latin typeface="Calibri" panose="020F0502020204030204" pitchFamily="34" charset="0"/>
                <a:ea typeface="宋体" panose="02010600030101010101" pitchFamily="2" charset="-122"/>
              </a:defRPr>
            </a:lvl2pPr>
            <a:lvl3pPr algn="ctr" eaLnBrk="0" hangingPunct="0">
              <a:defRPr sz="4400">
                <a:solidFill>
                  <a:schemeClr val="tx1"/>
                </a:solidFill>
                <a:latin typeface="Calibri" panose="020F0502020204030204" pitchFamily="34" charset="0"/>
                <a:ea typeface="宋体" panose="02010600030101010101" pitchFamily="2" charset="-122"/>
              </a:defRPr>
            </a:lvl3pPr>
            <a:lvl4pPr algn="ctr" eaLnBrk="0" hangingPunct="0">
              <a:defRPr sz="4400">
                <a:solidFill>
                  <a:schemeClr val="tx1"/>
                </a:solidFill>
                <a:latin typeface="Calibri" panose="020F0502020204030204" pitchFamily="34" charset="0"/>
                <a:ea typeface="宋体" panose="02010600030101010101" pitchFamily="2" charset="-122"/>
              </a:defRPr>
            </a:lvl4pPr>
            <a:lvl5pPr algn="ctr" eaLnBrk="0" hangingPunct="0">
              <a:defRPr sz="4400">
                <a:solidFill>
                  <a:schemeClr val="tx1"/>
                </a:solidFill>
                <a:latin typeface="Calibri" panose="020F0502020204030204" pitchFamily="34" charset="0"/>
                <a:ea typeface="宋体" panose="02010600030101010101" pitchFamily="2" charset="-122"/>
              </a:defRPr>
            </a:lvl5pPr>
            <a:lvl6pPr marL="4572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eaLnBrk="1" hangingPunct="1">
              <a:buFontTx/>
              <a:buNone/>
            </a:pPr>
            <a:r>
              <a:rPr lang="zh-CN" altLang="en-US" sz="2400">
                <a:solidFill>
                  <a:srgbClr val="FF6600"/>
                </a:solidFill>
                <a:latin typeface="黑体" panose="02010609060101010101" pitchFamily="49" charset="-122"/>
                <a:ea typeface="黑体" panose="02010609060101010101" pitchFamily="49" charset="-122"/>
              </a:rPr>
              <a:t>        </a:t>
            </a:r>
            <a:r>
              <a:rPr lang="zh-CN" altLang="en-US" sz="2400">
                <a:solidFill>
                  <a:schemeClr val="accent2"/>
                </a:solidFill>
                <a:latin typeface="华文楷体" panose="02010600040101010101" pitchFamily="2" charset="-122"/>
                <a:ea typeface="华文楷体" panose="02010600040101010101" pitchFamily="2" charset="-122"/>
              </a:rPr>
              <a:t> </a:t>
            </a:r>
            <a:r>
              <a:rPr lang="zh-CN" altLang="en-US" sz="1800">
                <a:solidFill>
                  <a:schemeClr val="accent2"/>
                </a:solidFill>
                <a:latin typeface="华文楷体" panose="02010600040101010101" pitchFamily="2" charset="-122"/>
                <a:ea typeface="华文楷体" panose="02010600040101010101" pitchFamily="2" charset="-122"/>
              </a:rPr>
              <a:t> </a:t>
            </a:r>
            <a:r>
              <a:rPr lang="zh-CN" altLang="en-US" sz="1800">
                <a:solidFill>
                  <a:schemeClr val="accent2"/>
                </a:solidFill>
                <a:latin typeface="Times New Roman" panose="02020603050405020304" pitchFamily="18" charset="0"/>
                <a:ea typeface="华文楷体" panose="02010600040101010101" pitchFamily="2" charset="-122"/>
              </a:rPr>
              <a:t>B</a:t>
            </a:r>
            <a:r>
              <a:rPr lang="zh-CN" altLang="en-US" sz="1800">
                <a:solidFill>
                  <a:schemeClr val="accent2"/>
                </a:solidFill>
                <a:latin typeface="华文楷体" panose="02010600040101010101" pitchFamily="2" charset="-122"/>
                <a:ea typeface="华文楷体" panose="02010600040101010101" pitchFamily="2" charset="-122"/>
              </a:rPr>
              <a:t>船舶经营性租赁项目租金及余值图示</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5299"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5300"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1"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51</a:t>
            </a:r>
          </a:p>
        </p:txBody>
      </p:sp>
      <p:sp>
        <p:nvSpPr>
          <p:cNvPr id="55302"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5303"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5304"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案例二：</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B</a:t>
            </a:r>
            <a:r>
              <a:rPr lang="zh-CN" altLang="en-US">
                <a:solidFill>
                  <a:schemeClr val="bg1"/>
                </a:solidFill>
                <a:ea typeface="华文楷体" panose="02010600040101010101" pitchFamily="2" charset="-122"/>
                <a:sym typeface="Arial" panose="020B0604020202020204" pitchFamily="34" charset="0"/>
              </a:rPr>
              <a:t>船舶经营性租赁项目（直租）（续</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4</a:t>
            </a:r>
            <a:r>
              <a:rPr lang="zh-CN" altLang="en-US">
                <a:solidFill>
                  <a:schemeClr val="bg1"/>
                </a:solidFill>
                <a:ea typeface="华文楷体" panose="02010600040101010101" pitchFamily="2" charset="-122"/>
                <a:sym typeface="Arial" panose="020B0604020202020204" pitchFamily="34" charset="0"/>
              </a:rPr>
              <a:t>）</a:t>
            </a:r>
          </a:p>
        </p:txBody>
      </p:sp>
      <p:sp>
        <p:nvSpPr>
          <p:cNvPr id="55305" name="Text Box 9"/>
          <p:cNvSpPr txBox="1">
            <a:spLocks noChangeArrowheads="1"/>
          </p:cNvSpPr>
          <p:nvPr/>
        </p:nvSpPr>
        <p:spPr bwMode="auto">
          <a:xfrm>
            <a:off x="2411413" y="1412875"/>
            <a:ext cx="43211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a:solidFill>
                  <a:srgbClr val="FF9900"/>
                </a:solidFill>
                <a:latin typeface="Times New Roman" panose="02020603050405020304" pitchFamily="18" charset="0"/>
                <a:ea typeface="华文楷体" panose="02010600040101010101" pitchFamily="2" charset="-122"/>
              </a:rPr>
              <a:t>B</a:t>
            </a:r>
            <a:r>
              <a:rPr lang="zh-CN" altLang="en-US">
                <a:solidFill>
                  <a:srgbClr val="FF9900"/>
                </a:solidFill>
                <a:latin typeface="华文楷体" panose="02010600040101010101" pitchFamily="2" charset="-122"/>
                <a:ea typeface="华文楷体" panose="02010600040101010101" pitchFamily="2" charset="-122"/>
              </a:rPr>
              <a:t>船舶混合租赁项目承租人租金抵税情况</a:t>
            </a:r>
          </a:p>
        </p:txBody>
      </p:sp>
      <p:sp>
        <p:nvSpPr>
          <p:cNvPr id="55306" name="AutoShape 3"/>
          <p:cNvSpPr>
            <a:spLocks noChangeArrowheads="1"/>
          </p:cNvSpPr>
          <p:nvPr/>
        </p:nvSpPr>
        <p:spPr bwMode="auto">
          <a:xfrm>
            <a:off x="2038350" y="2220913"/>
            <a:ext cx="4516438" cy="414337"/>
          </a:xfrm>
          <a:prstGeom prst="roundRect">
            <a:avLst>
              <a:gd name="adj" fmla="val 50000"/>
            </a:avLst>
          </a:prstGeom>
          <a:gradFill rotWithShape="1">
            <a:gsLst>
              <a:gs pos="0">
                <a:srgbClr val="5C6874"/>
              </a:gs>
              <a:gs pos="100000">
                <a:schemeClr val="accent1"/>
              </a:gs>
            </a:gsLst>
            <a:lin ang="0" scaled="1"/>
          </a:gradFill>
          <a:ln w="38100" cap="flat" cmpd="sng">
            <a:solidFill>
              <a:srgbClr val="FFFFFF"/>
            </a:solidFill>
            <a:round/>
            <a:headEnd/>
            <a:tailEnd/>
          </a:ln>
          <a:effectLst>
            <a:outerShdw dist="63500" dir="3187806" algn="ctr" rotWithShape="0">
              <a:srgbClr val="001D3A"/>
            </a:outerShdw>
          </a:effec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a:solidFill>
                  <a:schemeClr val="bg1"/>
                </a:solidFill>
                <a:ea typeface="华文楷体" panose="02010600040101010101" pitchFamily="2" charset="-122"/>
              </a:rPr>
              <a:t>采用混合租赁方式下的所得税情况</a:t>
            </a:r>
          </a:p>
        </p:txBody>
      </p:sp>
      <p:sp>
        <p:nvSpPr>
          <p:cNvPr id="55307" name="Text Box 4"/>
          <p:cNvSpPr txBox="1">
            <a:spLocks noChangeArrowheads="1"/>
          </p:cNvSpPr>
          <p:nvPr/>
        </p:nvSpPr>
        <p:spPr bwMode="auto">
          <a:xfrm>
            <a:off x="611188" y="6165850"/>
            <a:ext cx="8056562" cy="469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spAutoFit/>
          </a:bodyP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1000">
                <a:latin typeface="华文楷体" panose="02010600040101010101" pitchFamily="2" charset="-122"/>
                <a:ea typeface="华文楷体" panose="02010600040101010101" pitchFamily="2" charset="-122"/>
              </a:rPr>
              <a:t>注： </a:t>
            </a:r>
            <a:r>
              <a:rPr lang="en-US" altLang="zh-CN" sz="1000">
                <a:latin typeface="华文楷体" panose="02010600040101010101" pitchFamily="2" charset="-122"/>
                <a:ea typeface="华文楷体" panose="02010600040101010101" pitchFamily="2" charset="-122"/>
              </a:rPr>
              <a:t>1</a:t>
            </a:r>
            <a:r>
              <a:rPr lang="zh-CN" altLang="en-US" sz="1000">
                <a:latin typeface="华文楷体" panose="02010600040101010101" pitchFamily="2" charset="-122"/>
                <a:ea typeface="华文楷体" panose="02010600040101010101" pitchFamily="2" charset="-122"/>
              </a:rPr>
              <a:t>、为使计算简便，当年租金采用年内各期租金直接累加方式计算，未采用复利计算；</a:t>
            </a:r>
          </a:p>
          <a:p>
            <a:pPr eaLnBrk="1" hangingPunct="1">
              <a:spcBef>
                <a:spcPct val="50000"/>
              </a:spcBef>
            </a:pPr>
            <a:r>
              <a:rPr lang="zh-CN" altLang="en-US" sz="1000">
                <a:latin typeface="华文楷体" panose="02010600040101010101" pitchFamily="2" charset="-122"/>
                <a:ea typeface="华文楷体" panose="02010600040101010101" pitchFamily="2" charset="-122"/>
              </a:rPr>
              <a:t>         </a:t>
            </a:r>
            <a:r>
              <a:rPr lang="en-US" altLang="zh-CN" sz="1000">
                <a:latin typeface="华文楷体" panose="02010600040101010101" pitchFamily="2" charset="-122"/>
                <a:ea typeface="华文楷体" panose="02010600040101010101" pitchFamily="2" charset="-122"/>
              </a:rPr>
              <a:t>2</a:t>
            </a:r>
            <a:r>
              <a:rPr lang="zh-CN" altLang="en-US" sz="1000">
                <a:latin typeface="华文楷体" panose="02010600040101010101" pitchFamily="2" charset="-122"/>
                <a:ea typeface="华文楷体" panose="02010600040101010101" pitchFamily="2" charset="-122"/>
              </a:rPr>
              <a:t>、最后一期假设承租人选择留购该租赁物，现金流包扩最后一期租金和资产余值的终值。</a:t>
            </a:r>
          </a:p>
        </p:txBody>
      </p:sp>
      <p:sp>
        <p:nvSpPr>
          <p:cNvPr id="55308" name="Rectangle 5"/>
          <p:cNvSpPr>
            <a:spLocks noChangeArrowheads="1"/>
          </p:cNvSpPr>
          <p:nvPr/>
        </p:nvSpPr>
        <p:spPr bwMode="auto">
          <a:xfrm>
            <a:off x="250825" y="1844675"/>
            <a:ext cx="6481763" cy="288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latin typeface="华文楷体" panose="02010600040101010101" pitchFamily="2" charset="-122"/>
                <a:ea typeface="华文楷体" panose="02010600040101010101" pitchFamily="2" charset="-122"/>
              </a:rPr>
              <a:t>        由于租金在税前全额列支，</a:t>
            </a:r>
            <a:r>
              <a:rPr lang="en-US" altLang="zh-CN" sz="1400">
                <a:latin typeface="华文楷体" panose="02010600040101010101" pitchFamily="2" charset="-122"/>
                <a:ea typeface="华文楷体" panose="02010600040101010101" pitchFamily="2" charset="-122"/>
              </a:rPr>
              <a:t>10</a:t>
            </a:r>
            <a:r>
              <a:rPr lang="zh-CN" altLang="en-US" sz="1400">
                <a:latin typeface="华文楷体" panose="02010600040101010101" pitchFamily="2" charset="-122"/>
                <a:ea typeface="华文楷体" panose="02010600040101010101" pitchFamily="2" charset="-122"/>
              </a:rPr>
              <a:t>年租赁期内租金共抵免所得税支出</a:t>
            </a:r>
            <a:r>
              <a:rPr lang="en-US" altLang="zh-CN" sz="1400">
                <a:solidFill>
                  <a:srgbClr val="FF3300"/>
                </a:solidFill>
                <a:latin typeface="华文楷体" panose="02010600040101010101" pitchFamily="2" charset="-122"/>
                <a:ea typeface="华文楷体" panose="02010600040101010101" pitchFamily="2" charset="-122"/>
              </a:rPr>
              <a:t>17325</a:t>
            </a:r>
            <a:r>
              <a:rPr lang="zh-CN" altLang="en-US" sz="1400">
                <a:solidFill>
                  <a:srgbClr val="FF3300"/>
                </a:solidFill>
                <a:latin typeface="华文楷体" panose="02010600040101010101" pitchFamily="2" charset="-122"/>
                <a:ea typeface="华文楷体" panose="02010600040101010101" pitchFamily="2" charset="-122"/>
              </a:rPr>
              <a:t>万元</a:t>
            </a:r>
            <a:r>
              <a:rPr lang="zh-CN" altLang="en-US" sz="1400">
                <a:latin typeface="华文楷体" panose="02010600040101010101" pitchFamily="2" charset="-122"/>
                <a:ea typeface="华文楷体" panose="02010600040101010101" pitchFamily="2" charset="-122"/>
              </a:rPr>
              <a:t>。</a:t>
            </a:r>
          </a:p>
        </p:txBody>
      </p:sp>
      <p:graphicFrame>
        <p:nvGraphicFramePr>
          <p:cNvPr id="55309" name="Group 13"/>
          <p:cNvGraphicFramePr>
            <a:graphicFrameLocks noGrp="1"/>
          </p:cNvGraphicFramePr>
          <p:nvPr/>
        </p:nvGraphicFramePr>
        <p:xfrm>
          <a:off x="758825" y="2781300"/>
          <a:ext cx="7469188" cy="3270250"/>
        </p:xfrm>
        <a:graphic>
          <a:graphicData uri="http://schemas.openxmlformats.org/drawingml/2006/table">
            <a:tbl>
              <a:tblPr/>
              <a:tblGrid>
                <a:gridCol w="1847850">
                  <a:extLst>
                    <a:ext uri="{9D8B030D-6E8A-4147-A177-3AD203B41FA5}">
                      <a16:colId xmlns:a16="http://schemas.microsoft.com/office/drawing/2014/main" val="2458804120"/>
                    </a:ext>
                  </a:extLst>
                </a:gridCol>
                <a:gridCol w="1874838">
                  <a:extLst>
                    <a:ext uri="{9D8B030D-6E8A-4147-A177-3AD203B41FA5}">
                      <a16:colId xmlns:a16="http://schemas.microsoft.com/office/drawing/2014/main" val="1776005804"/>
                    </a:ext>
                  </a:extLst>
                </a:gridCol>
                <a:gridCol w="1868487">
                  <a:extLst>
                    <a:ext uri="{9D8B030D-6E8A-4147-A177-3AD203B41FA5}">
                      <a16:colId xmlns:a16="http://schemas.microsoft.com/office/drawing/2014/main" val="716051952"/>
                    </a:ext>
                  </a:extLst>
                </a:gridCol>
                <a:gridCol w="1878013">
                  <a:extLst>
                    <a:ext uri="{9D8B030D-6E8A-4147-A177-3AD203B41FA5}">
                      <a16:colId xmlns:a16="http://schemas.microsoft.com/office/drawing/2014/main" val="3204545074"/>
                    </a:ext>
                  </a:extLst>
                </a:gridCol>
              </a:tblGrid>
              <a:tr h="33655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en-US" sz="9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年</a:t>
                      </a:r>
                    </a:p>
                  </a:txBody>
                  <a:tcPr marL="88200" marR="88200" marT="17640" marB="1764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en-US" sz="9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现金流</a:t>
                      </a:r>
                    </a:p>
                  </a:txBody>
                  <a:tcPr marL="88200" marR="88200" marT="17640" marB="1764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en-US" sz="9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每期租金</a:t>
                      </a:r>
                    </a:p>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en-US" sz="900" b="1"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（含当年手续费）</a:t>
                      </a:r>
                    </a:p>
                  </a:txBody>
                  <a:tcPr marL="88200" marR="88200" marT="17640" marB="1764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en-US" sz="900" b="1"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租金抵税</a:t>
                      </a:r>
                    </a:p>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en-US" sz="900" b="1"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（税率25%）</a:t>
                      </a:r>
                    </a:p>
                  </a:txBody>
                  <a:tcPr marL="88200" marR="88200" marT="17640" marB="17640" anchor="ctr" anchorCtr="1"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576291715"/>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0</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60,000,000.00</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30,000,000.00</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7,500,000.00</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861861780"/>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1</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668520097"/>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2</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71615499"/>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3</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4936033"/>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784359894"/>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5</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114194414"/>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77561583"/>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7</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667864562"/>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8</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135284651"/>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9</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256050620"/>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华文楷体" panose="02010600040101010101" pitchFamily="2" charset="-122"/>
                          <a:ea typeface="华文楷体" panose="02010600040101010101" pitchFamily="2" charset="-122"/>
                        </a:rPr>
                        <a:t>10</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193,655,306.47</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66,299,440.56</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16,574,860.14</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0094389"/>
                  </a:ext>
                </a:extLst>
              </a:tr>
              <a:tr h="2444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en-US" sz="900" b="0" i="0" u="none" strike="noStrike" cap="none" normalizeH="0" baseline="0" smtClean="0">
                          <a:ln>
                            <a:noFill/>
                          </a:ln>
                          <a:solidFill>
                            <a:schemeClr val="bg1"/>
                          </a:solidFill>
                          <a:effectLst/>
                          <a:latin typeface="宋体" panose="02010600030101010101" pitchFamily="2" charset="-122"/>
                          <a:ea typeface="华文楷体" panose="02010600040101010101" pitchFamily="2" charset="-122"/>
                        </a:rPr>
                        <a:t>合计</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850,350,271.51</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0"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692,994,405.60</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 latinLnBrk="0" hangingPunct="1">
                        <a:lnSpc>
                          <a:spcPct val="100000"/>
                        </a:lnSpc>
                        <a:spcBef>
                          <a:spcPct val="20000"/>
                        </a:spcBef>
                        <a:spcAft>
                          <a:spcPct val="0"/>
                        </a:spcAft>
                        <a:buClrTx/>
                        <a:buSzTx/>
                        <a:buFont typeface="Arial" panose="020B0604020202020204" pitchFamily="34" charset="0"/>
                        <a:buNone/>
                        <a:tabLst/>
                      </a:pPr>
                      <a:r>
                        <a:rPr kumimoji="0" lang="zh-CN" altLang="zh-CN" sz="900" b="1" i="0" u="none" strike="noStrike" cap="none" normalizeH="0" baseline="0" smtClean="0">
                          <a:ln>
                            <a:noFill/>
                          </a:ln>
                          <a:solidFill>
                            <a:schemeClr val="bg1"/>
                          </a:solidFill>
                          <a:effectLst/>
                          <a:latin typeface="Times New Roman" panose="02020603050405020304" pitchFamily="18" charset="0"/>
                          <a:ea typeface="华文楷体" panose="02010600040101010101" pitchFamily="2" charset="-122"/>
                        </a:rPr>
                        <a:t>173,248,601.40</a:t>
                      </a:r>
                    </a:p>
                  </a:txBody>
                  <a:tcPr marL="88200" marR="88200" marT="17640" marB="17640" anchor="b" horzOverflow="overflow">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126087208"/>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6323"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6324"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52</a:t>
            </a:r>
          </a:p>
        </p:txBody>
      </p:sp>
      <p:sp>
        <p:nvSpPr>
          <p:cNvPr id="56326"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6327"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6328"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案例三：</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CC</a:t>
            </a:r>
            <a:r>
              <a:rPr lang="zh-CN" altLang="en-US">
                <a:solidFill>
                  <a:schemeClr val="bg1"/>
                </a:solidFill>
                <a:ea typeface="华文楷体" panose="02010600040101010101" pitchFamily="2" charset="-122"/>
                <a:sym typeface="Arial" panose="020B0604020202020204" pitchFamily="34" charset="0"/>
              </a:rPr>
              <a:t>轻轨售后回租项目</a:t>
            </a:r>
          </a:p>
        </p:txBody>
      </p:sp>
      <p:sp>
        <p:nvSpPr>
          <p:cNvPr id="56329" name="AutoShape 2"/>
          <p:cNvSpPr>
            <a:spLocks noChangeArrowheads="1"/>
          </p:cNvSpPr>
          <p:nvPr/>
        </p:nvSpPr>
        <p:spPr bwMode="auto">
          <a:xfrm>
            <a:off x="996950" y="1533525"/>
            <a:ext cx="7169150" cy="4632325"/>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solidFill>
                <a:schemeClr val="tx2"/>
              </a:solidFill>
              <a:latin typeface="华文楷体" panose="02010600040101010101" pitchFamily="2" charset="-122"/>
              <a:ea typeface="华文楷体" panose="02010600040101010101" pitchFamily="2" charset="-122"/>
            </a:endParaRPr>
          </a:p>
        </p:txBody>
      </p:sp>
      <p:sp>
        <p:nvSpPr>
          <p:cNvPr id="56330" name="Rectangle 4"/>
          <p:cNvSpPr>
            <a:spLocks noChangeArrowheads="1"/>
          </p:cNvSpPr>
          <p:nvPr/>
        </p:nvSpPr>
        <p:spPr bwMode="auto">
          <a:xfrm>
            <a:off x="1195388" y="1885950"/>
            <a:ext cx="6794500" cy="4257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为满足轨道交通建设的资金需求，</a:t>
            </a:r>
            <a:r>
              <a:rPr lang="en-US" altLang="zh-CN" sz="1600">
                <a:solidFill>
                  <a:srgbClr val="996600"/>
                </a:solidFill>
                <a:latin typeface="华文楷体" panose="02010600040101010101" pitchFamily="2" charset="-122"/>
                <a:ea typeface="华文楷体" panose="02010600040101010101" pitchFamily="2" charset="-122"/>
              </a:rPr>
              <a:t>CC</a:t>
            </a:r>
            <a:r>
              <a:rPr lang="zh-CN" altLang="en-US" sz="1600">
                <a:solidFill>
                  <a:srgbClr val="996600"/>
                </a:solidFill>
                <a:latin typeface="华文楷体" panose="02010600040101010101" pitchFamily="2" charset="-122"/>
                <a:ea typeface="华文楷体" panose="02010600040101010101" pitchFamily="2" charset="-122"/>
              </a:rPr>
              <a:t>轻轨以售后回租方式将轨道交通附属物等作为租赁标的物出售给出租人，再从出租人处租回使用，并按约定支付租金，租期结束，所有权再转移给承租人。基本要素如下：</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1）	租赁物：轨道</a:t>
            </a:r>
            <a:r>
              <a:rPr lang="zh-CN" altLang="en-US" sz="1600">
                <a:solidFill>
                  <a:srgbClr val="996600"/>
                </a:solidFill>
                <a:latin typeface="华文楷体" panose="02010600040101010101" pitchFamily="2" charset="-122"/>
                <a:ea typeface="华文楷体" panose="02010600040101010101" pitchFamily="2" charset="-122"/>
              </a:rPr>
              <a:t>交通附属设施等</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2）	融资额度：6亿元</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3）	租期及租金支付方式：12年，2年的宽限期，每半年还一次。</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4）	租赁利率或综合收益率：基准利率，手续费1%，综合</a:t>
            </a:r>
            <a:r>
              <a:rPr lang="zh-CN" altLang="en-US" sz="1600">
                <a:solidFill>
                  <a:srgbClr val="996600"/>
                </a:solidFill>
                <a:latin typeface="华文楷体" panose="02010600040101010101" pitchFamily="2" charset="-122"/>
                <a:ea typeface="华文楷体" panose="02010600040101010101" pitchFamily="2" charset="-122"/>
              </a:rPr>
              <a:t>收益率为    </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6.3%，基准利率上浮3%。</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5）	承租人及其信用、还款来源、租金保障倍数：政府预算资金作为</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还款来源。</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6）	担保人及其信用或其他担保措施：CC市政府下属的RX投资公司</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承担连带责任，</a:t>
            </a:r>
            <a:r>
              <a:rPr lang="zh-CN" altLang="en-US" sz="1600">
                <a:solidFill>
                  <a:srgbClr val="996600"/>
                </a:solidFill>
                <a:latin typeface="华文楷体" panose="02010600040101010101" pitchFamily="2" charset="-122"/>
                <a:ea typeface="华文楷体" panose="02010600040101010101" pitchFamily="2" charset="-122"/>
              </a:rPr>
              <a:t>人大会议通过政府预算资金作为兜底还款来源。 </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a:t>
            </a:r>
            <a:r>
              <a:rPr lang="en-US" altLang="zh-CN" sz="1600">
                <a:solidFill>
                  <a:srgbClr val="996600"/>
                </a:solidFill>
                <a:latin typeface="华文楷体" panose="02010600040101010101" pitchFamily="2" charset="-122"/>
                <a:ea typeface="华文楷体" panose="02010600040101010101" pitchFamily="2" charset="-122"/>
              </a:rPr>
              <a:t>7）	租赁资金用途：用于</a:t>
            </a:r>
            <a:r>
              <a:rPr lang="zh-CN" altLang="en-US" sz="1600">
                <a:solidFill>
                  <a:srgbClr val="996600"/>
                </a:solidFill>
                <a:latin typeface="华文楷体" panose="02010600040101010101" pitchFamily="2" charset="-122"/>
                <a:ea typeface="华文楷体" panose="02010600040101010101" pitchFamily="2" charset="-122"/>
              </a:rPr>
              <a:t>资本金、建设后期工程。</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7347"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7348"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9"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53</a:t>
            </a:r>
          </a:p>
        </p:txBody>
      </p:sp>
      <p:sp>
        <p:nvSpPr>
          <p:cNvPr id="57350"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7351"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7352"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案例三：</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CC</a:t>
            </a:r>
            <a:r>
              <a:rPr lang="zh-CN" altLang="en-US">
                <a:solidFill>
                  <a:schemeClr val="bg1"/>
                </a:solidFill>
                <a:ea typeface="华文楷体" panose="02010600040101010101" pitchFamily="2" charset="-122"/>
                <a:sym typeface="Arial" panose="020B0604020202020204" pitchFamily="34" charset="0"/>
              </a:rPr>
              <a:t>轻轨售后回租项目（续）</a:t>
            </a:r>
          </a:p>
        </p:txBody>
      </p:sp>
      <p:sp>
        <p:nvSpPr>
          <p:cNvPr id="57353" name="Line 3"/>
          <p:cNvSpPr>
            <a:spLocks noChangeShapeType="1"/>
          </p:cNvSpPr>
          <p:nvPr/>
        </p:nvSpPr>
        <p:spPr bwMode="auto">
          <a:xfrm>
            <a:off x="1643063" y="3033713"/>
            <a:ext cx="5081587"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7354" name="Line 4"/>
          <p:cNvSpPr>
            <a:spLocks noChangeShapeType="1"/>
          </p:cNvSpPr>
          <p:nvPr/>
        </p:nvSpPr>
        <p:spPr bwMode="auto">
          <a:xfrm>
            <a:off x="1219200" y="3457575"/>
            <a:ext cx="388302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7355" name="Line 5"/>
          <p:cNvSpPr>
            <a:spLocks noChangeShapeType="1"/>
          </p:cNvSpPr>
          <p:nvPr/>
        </p:nvSpPr>
        <p:spPr bwMode="auto">
          <a:xfrm>
            <a:off x="3971925" y="3810000"/>
            <a:ext cx="105727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7356" name="Line 6"/>
          <p:cNvSpPr>
            <a:spLocks noChangeShapeType="1"/>
          </p:cNvSpPr>
          <p:nvPr/>
        </p:nvSpPr>
        <p:spPr bwMode="auto">
          <a:xfrm>
            <a:off x="3971925" y="4090988"/>
            <a:ext cx="113030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7357" name="Line 7"/>
          <p:cNvSpPr>
            <a:spLocks noChangeShapeType="1"/>
          </p:cNvSpPr>
          <p:nvPr/>
        </p:nvSpPr>
        <p:spPr bwMode="auto">
          <a:xfrm>
            <a:off x="1501775" y="2468563"/>
            <a:ext cx="592772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7358" name="Rectangle 8"/>
          <p:cNvSpPr>
            <a:spLocks noChangeArrowheads="1"/>
          </p:cNvSpPr>
          <p:nvPr/>
        </p:nvSpPr>
        <p:spPr bwMode="auto">
          <a:xfrm>
            <a:off x="3925888" y="2005013"/>
            <a:ext cx="1412875" cy="284162"/>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1</a:t>
            </a:r>
            <a:r>
              <a:rPr lang="zh-CN" altLang="en-US" sz="1400">
                <a:solidFill>
                  <a:schemeClr val="bg1"/>
                </a:solidFill>
                <a:latin typeface="华文楷体" panose="02010600040101010101" pitchFamily="2" charset="-122"/>
                <a:ea typeface="华文楷体" panose="02010600040101010101" pitchFamily="2" charset="-122"/>
              </a:rPr>
              <a:t>、出售设备</a:t>
            </a:r>
          </a:p>
        </p:txBody>
      </p:sp>
      <p:sp>
        <p:nvSpPr>
          <p:cNvPr id="57359" name="Rectangle 9"/>
          <p:cNvSpPr>
            <a:spLocks noChangeArrowheads="1"/>
          </p:cNvSpPr>
          <p:nvPr/>
        </p:nvSpPr>
        <p:spPr bwMode="auto">
          <a:xfrm>
            <a:off x="3900488" y="2371725"/>
            <a:ext cx="1411287" cy="280988"/>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2</a:t>
            </a:r>
            <a:r>
              <a:rPr lang="zh-CN" altLang="en-US" sz="1400">
                <a:solidFill>
                  <a:schemeClr val="bg1"/>
                </a:solidFill>
                <a:latin typeface="华文楷体" panose="02010600040101010101" pitchFamily="2" charset="-122"/>
                <a:ea typeface="华文楷体" panose="02010600040101010101" pitchFamily="2" charset="-122"/>
              </a:rPr>
              <a:t>、支付货款</a:t>
            </a:r>
          </a:p>
        </p:txBody>
      </p:sp>
      <p:sp>
        <p:nvSpPr>
          <p:cNvPr id="57360" name="Rectangle 10"/>
          <p:cNvSpPr>
            <a:spLocks noChangeArrowheads="1"/>
          </p:cNvSpPr>
          <p:nvPr/>
        </p:nvSpPr>
        <p:spPr bwMode="auto">
          <a:xfrm>
            <a:off x="3913188" y="2762250"/>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sym typeface="Arial" panose="020B0604020202020204" pitchFamily="34" charset="0"/>
              </a:rPr>
              <a:t>3</a:t>
            </a:r>
            <a:r>
              <a:rPr lang="zh-CN" altLang="en-US" sz="1400">
                <a:solidFill>
                  <a:schemeClr val="bg1"/>
                </a:solidFill>
                <a:latin typeface="华文楷体" panose="02010600040101010101" pitchFamily="2" charset="-122"/>
                <a:ea typeface="华文楷体" panose="02010600040101010101" pitchFamily="2" charset="-122"/>
                <a:sym typeface="Arial" panose="020B0604020202020204" pitchFamily="34" charset="0"/>
              </a:rPr>
              <a:t>、租回资产</a:t>
            </a:r>
          </a:p>
        </p:txBody>
      </p:sp>
      <p:sp>
        <p:nvSpPr>
          <p:cNvPr id="57361" name="Rectangle 11"/>
          <p:cNvSpPr>
            <a:spLocks noChangeArrowheads="1"/>
          </p:cNvSpPr>
          <p:nvPr/>
        </p:nvSpPr>
        <p:spPr bwMode="auto">
          <a:xfrm>
            <a:off x="3887788" y="3167063"/>
            <a:ext cx="1412875" cy="280987"/>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sym typeface="Arial" panose="020B0604020202020204" pitchFamily="34" charset="0"/>
              </a:rPr>
              <a:t>4</a:t>
            </a:r>
            <a:r>
              <a:rPr lang="zh-CN" altLang="en-US" sz="1400">
                <a:solidFill>
                  <a:schemeClr val="bg1"/>
                </a:solidFill>
                <a:latin typeface="华文楷体" panose="02010600040101010101" pitchFamily="2" charset="-122"/>
                <a:ea typeface="华文楷体" panose="02010600040101010101" pitchFamily="2" charset="-122"/>
                <a:sym typeface="Arial" panose="020B0604020202020204" pitchFamily="34" charset="0"/>
              </a:rPr>
              <a:t>、支付租金</a:t>
            </a:r>
          </a:p>
        </p:txBody>
      </p:sp>
      <p:sp>
        <p:nvSpPr>
          <p:cNvPr id="57362" name="AutoShape 12"/>
          <p:cNvSpPr>
            <a:spLocks noChangeArrowheads="1"/>
          </p:cNvSpPr>
          <p:nvPr/>
        </p:nvSpPr>
        <p:spPr bwMode="auto">
          <a:xfrm>
            <a:off x="5351463" y="2051050"/>
            <a:ext cx="846137" cy="212725"/>
          </a:xfrm>
          <a:prstGeom prst="rightArrow">
            <a:avLst>
              <a:gd name="adj1" fmla="val 50000"/>
              <a:gd name="adj2" fmla="val 9944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63" name="AutoShape 13"/>
          <p:cNvSpPr>
            <a:spLocks noChangeArrowheads="1"/>
          </p:cNvSpPr>
          <p:nvPr/>
        </p:nvSpPr>
        <p:spPr bwMode="auto">
          <a:xfrm>
            <a:off x="2959100" y="2392363"/>
            <a:ext cx="915988" cy="211137"/>
          </a:xfrm>
          <a:prstGeom prst="leftArrow">
            <a:avLst>
              <a:gd name="adj1" fmla="val 50000"/>
              <a:gd name="adj2" fmla="val 108459"/>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64" name="AutoShape 14"/>
          <p:cNvSpPr>
            <a:spLocks noChangeArrowheads="1"/>
          </p:cNvSpPr>
          <p:nvPr/>
        </p:nvSpPr>
        <p:spPr bwMode="auto">
          <a:xfrm>
            <a:off x="5326063" y="3236913"/>
            <a:ext cx="846137" cy="141287"/>
          </a:xfrm>
          <a:prstGeom prst="rightArrow">
            <a:avLst>
              <a:gd name="adj1" fmla="val 50000"/>
              <a:gd name="adj2" fmla="val 149720"/>
            </a:avLst>
          </a:prstGeom>
          <a:gradFill rotWithShape="1">
            <a:gsLst>
              <a:gs pos="0">
                <a:schemeClr val="hlink"/>
              </a:gs>
              <a:gs pos="50000">
                <a:srgbClr val="002F5E"/>
              </a:gs>
              <a:gs pos="100000">
                <a:schemeClr val="hlink"/>
              </a:gs>
            </a:gsLst>
            <a:lin ang="5400000" scaled="1"/>
          </a:gra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65" name="AutoShape 15"/>
          <p:cNvSpPr>
            <a:spLocks noChangeArrowheads="1"/>
          </p:cNvSpPr>
          <p:nvPr/>
        </p:nvSpPr>
        <p:spPr bwMode="auto">
          <a:xfrm>
            <a:off x="2984500" y="2076450"/>
            <a:ext cx="915988" cy="142875"/>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66" name="Rectangle 16"/>
          <p:cNvSpPr>
            <a:spLocks noChangeArrowheads="1"/>
          </p:cNvSpPr>
          <p:nvPr/>
        </p:nvSpPr>
        <p:spPr bwMode="auto">
          <a:xfrm>
            <a:off x="5302250" y="2808288"/>
            <a:ext cx="915988" cy="141287"/>
          </a:xfrm>
          <a:prstGeom prst="rect">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67" name="AutoShape 17"/>
          <p:cNvSpPr>
            <a:spLocks noChangeArrowheads="1"/>
          </p:cNvSpPr>
          <p:nvPr/>
        </p:nvSpPr>
        <p:spPr bwMode="auto">
          <a:xfrm>
            <a:off x="2959100" y="3224213"/>
            <a:ext cx="915988" cy="141287"/>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68" name="AutoShape 18"/>
          <p:cNvSpPr>
            <a:spLocks noChangeArrowheads="1"/>
          </p:cNvSpPr>
          <p:nvPr/>
        </p:nvSpPr>
        <p:spPr bwMode="auto">
          <a:xfrm>
            <a:off x="5326063" y="2455863"/>
            <a:ext cx="846137"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69" name="AutoShape 19"/>
          <p:cNvSpPr>
            <a:spLocks noChangeArrowheads="1"/>
          </p:cNvSpPr>
          <p:nvPr/>
        </p:nvSpPr>
        <p:spPr bwMode="auto">
          <a:xfrm>
            <a:off x="1096963" y="1773238"/>
            <a:ext cx="1866900" cy="1631950"/>
          </a:xfrm>
          <a:prstGeom prst="flowChartAlternateProcess">
            <a:avLst/>
          </a:prstGeom>
          <a:gradFill rotWithShape="1">
            <a:gsLst>
              <a:gs pos="0">
                <a:srgbClr val="2F762F"/>
              </a:gs>
              <a:gs pos="100000">
                <a:srgbClr val="66FF66"/>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华文楷体" panose="02010600040101010101" pitchFamily="2" charset="-122"/>
                <a:ea typeface="华文楷体" panose="02010600040101010101" pitchFamily="2" charset="-122"/>
              </a:rPr>
              <a:t>承租人</a:t>
            </a:r>
          </a:p>
          <a:p>
            <a:pPr algn="ctr" eaLnBrk="1" hangingPunct="1"/>
            <a:r>
              <a:rPr lang="zh-CN" altLang="en-US" sz="2000">
                <a:solidFill>
                  <a:schemeClr val="bg1"/>
                </a:solidFill>
                <a:latin typeface="华文楷体" panose="02010600040101010101" pitchFamily="2" charset="-122"/>
                <a:ea typeface="华文楷体" panose="02010600040101010101" pitchFamily="2" charset="-122"/>
              </a:rPr>
              <a:t>（</a:t>
            </a:r>
            <a:r>
              <a:rPr lang="en-US" altLang="zh-CN" sz="2000">
                <a:solidFill>
                  <a:schemeClr val="bg1"/>
                </a:solidFill>
                <a:latin typeface="华文楷体" panose="02010600040101010101" pitchFamily="2" charset="-122"/>
                <a:ea typeface="华文楷体" panose="02010600040101010101" pitchFamily="2" charset="-122"/>
              </a:rPr>
              <a:t>CC</a:t>
            </a:r>
            <a:r>
              <a:rPr lang="zh-CN" altLang="en-US" sz="2000">
                <a:solidFill>
                  <a:schemeClr val="bg1"/>
                </a:solidFill>
                <a:latin typeface="华文楷体" panose="02010600040101010101" pitchFamily="2" charset="-122"/>
                <a:ea typeface="华文楷体" panose="02010600040101010101" pitchFamily="2" charset="-122"/>
              </a:rPr>
              <a:t>轻轨）</a:t>
            </a:r>
          </a:p>
        </p:txBody>
      </p:sp>
      <p:sp>
        <p:nvSpPr>
          <p:cNvPr id="57370" name="AutoShape 20"/>
          <p:cNvSpPr>
            <a:spLocks noChangeArrowheads="1"/>
          </p:cNvSpPr>
          <p:nvPr/>
        </p:nvSpPr>
        <p:spPr bwMode="auto">
          <a:xfrm>
            <a:off x="6224588" y="1773238"/>
            <a:ext cx="1906587" cy="1717675"/>
          </a:xfrm>
          <a:prstGeom prst="roundRect">
            <a:avLst>
              <a:gd name="adj" fmla="val 16667"/>
            </a:avLst>
          </a:prstGeom>
          <a:gradFill rotWithShape="1">
            <a:gsLst>
              <a:gs pos="0">
                <a:srgbClr val="761800"/>
              </a:gs>
              <a:gs pos="100000">
                <a:srgbClr val="FF3300"/>
              </a:gs>
            </a:gsLst>
            <a:lin ang="5400000" scaled="1"/>
          </a:gradFill>
          <a:ln w="38100" cap="flat" cmpd="sng">
            <a:solidFill>
              <a:srgbClr val="EAEAEA"/>
            </a:solidFill>
            <a:round/>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华文楷体" panose="02010600040101010101" pitchFamily="2" charset="-122"/>
                <a:ea typeface="华文楷体" panose="02010600040101010101" pitchFamily="2" charset="-122"/>
                <a:sym typeface="Arial" panose="020B0604020202020204" pitchFamily="34" charset="0"/>
              </a:rPr>
              <a:t>出租人</a:t>
            </a:r>
          </a:p>
          <a:p>
            <a:pPr algn="ctr" eaLnBrk="1" hangingPunct="1"/>
            <a:r>
              <a:rPr lang="zh-CN" altLang="en-US" sz="2000">
                <a:solidFill>
                  <a:schemeClr val="bg1"/>
                </a:solidFill>
                <a:latin typeface="华文楷体" panose="02010600040101010101" pitchFamily="2" charset="-122"/>
                <a:ea typeface="华文楷体" panose="02010600040101010101" pitchFamily="2" charset="-122"/>
                <a:sym typeface="Arial" panose="020B0604020202020204" pitchFamily="34" charset="0"/>
              </a:rPr>
              <a:t>（租赁公司）</a:t>
            </a:r>
          </a:p>
        </p:txBody>
      </p:sp>
      <p:sp>
        <p:nvSpPr>
          <p:cNvPr id="57371" name="AutoShape 21"/>
          <p:cNvSpPr>
            <a:spLocks noChangeArrowheads="1"/>
          </p:cNvSpPr>
          <p:nvPr/>
        </p:nvSpPr>
        <p:spPr bwMode="auto">
          <a:xfrm>
            <a:off x="5178425" y="2568575"/>
            <a:ext cx="957263" cy="476250"/>
          </a:xfrm>
          <a:prstGeom prst="leftArrow">
            <a:avLst>
              <a:gd name="adj1" fmla="val 50000"/>
              <a:gd name="adj2" fmla="val 5025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nvGrpSpPr>
          <p:cNvPr id="57372" name="Group 28"/>
          <p:cNvGrpSpPr>
            <a:grpSpLocks/>
          </p:cNvGrpSpPr>
          <p:nvPr/>
        </p:nvGrpSpPr>
        <p:grpSpPr bwMode="auto">
          <a:xfrm rot="-5400000">
            <a:off x="1281113" y="4065588"/>
            <a:ext cx="1643062" cy="493712"/>
            <a:chOff x="0" y="0"/>
            <a:chExt cx="2041" cy="317"/>
          </a:xfrm>
        </p:grpSpPr>
        <p:sp>
          <p:nvSpPr>
            <p:cNvPr id="57373" name="Line 23"/>
            <p:cNvSpPr>
              <a:spLocks noChangeShapeType="1"/>
            </p:cNvSpPr>
            <p:nvPr/>
          </p:nvSpPr>
          <p:spPr bwMode="auto">
            <a:xfrm>
              <a:off x="635" y="136"/>
              <a:ext cx="68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7374" name="Line 24"/>
            <p:cNvSpPr>
              <a:spLocks noChangeShapeType="1"/>
            </p:cNvSpPr>
            <p:nvPr/>
          </p:nvSpPr>
          <p:spPr bwMode="auto">
            <a:xfrm>
              <a:off x="635" y="317"/>
              <a:ext cx="726"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7375" name="Rectangle 25"/>
            <p:cNvSpPr>
              <a:spLocks noChangeArrowheads="1"/>
            </p:cNvSpPr>
            <p:nvPr/>
          </p:nvSpPr>
          <p:spPr bwMode="auto">
            <a:xfrm>
              <a:off x="589" y="0"/>
              <a:ext cx="908" cy="181"/>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chemeClr val="bg1"/>
                  </a:solidFill>
                  <a:ea typeface="华文楷体" panose="02010600040101010101" pitchFamily="2" charset="-122"/>
                </a:rPr>
                <a:t>提供担保</a:t>
              </a:r>
            </a:p>
          </p:txBody>
        </p:sp>
        <p:sp>
          <p:nvSpPr>
            <p:cNvPr id="57376" name="AutoShape 26"/>
            <p:cNvSpPr>
              <a:spLocks noChangeArrowheads="1"/>
            </p:cNvSpPr>
            <p:nvPr/>
          </p:nvSpPr>
          <p:spPr bwMode="auto">
            <a:xfrm>
              <a:off x="1497" y="45"/>
              <a:ext cx="544" cy="91"/>
            </a:xfrm>
            <a:prstGeom prst="rightArrow">
              <a:avLst>
                <a:gd name="adj1" fmla="val 50000"/>
                <a:gd name="adj2" fmla="val 149451"/>
              </a:avLst>
            </a:prstGeom>
            <a:gradFill rotWithShape="1">
              <a:gsLst>
                <a:gs pos="0">
                  <a:schemeClr val="hlink"/>
                </a:gs>
                <a:gs pos="50000">
                  <a:srgbClr val="002F5E"/>
                </a:gs>
                <a:gs pos="100000">
                  <a:schemeClr val="hlink"/>
                </a:gs>
              </a:gsLst>
              <a:lin ang="5400000" scaled="1"/>
            </a:gra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77" name="AutoShape 27"/>
            <p:cNvSpPr>
              <a:spLocks noChangeArrowheads="1"/>
            </p:cNvSpPr>
            <p:nvPr/>
          </p:nvSpPr>
          <p:spPr bwMode="auto">
            <a:xfrm>
              <a:off x="0" y="45"/>
              <a:ext cx="589" cy="91"/>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grpSp>
      <p:sp>
        <p:nvSpPr>
          <p:cNvPr id="57378" name="Rectangle 28"/>
          <p:cNvSpPr>
            <a:spLocks noChangeArrowheads="1"/>
          </p:cNvSpPr>
          <p:nvPr/>
        </p:nvSpPr>
        <p:spPr bwMode="auto">
          <a:xfrm>
            <a:off x="784225" y="5164138"/>
            <a:ext cx="2466975" cy="1290637"/>
          </a:xfrm>
          <a:prstGeom prst="rect">
            <a:avLst/>
          </a:prstGeom>
          <a:gradFill rotWithShape="1">
            <a:gsLst>
              <a:gs pos="0">
                <a:srgbClr val="767600"/>
              </a:gs>
              <a:gs pos="100000">
                <a:srgbClr val="FFFF00"/>
              </a:gs>
            </a:gsLst>
            <a:lin ang="5400000" scaled="1"/>
          </a:gradFill>
          <a:ln w="38100" cap="flat" cmpd="sng">
            <a:solidFill>
              <a:schemeClr val="tx2"/>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华文楷体" panose="02010600040101010101" pitchFamily="2" charset="-122"/>
                <a:ea typeface="华文楷体" panose="02010600040101010101" pitchFamily="2" charset="-122"/>
                <a:sym typeface="Arial" panose="020B0604020202020204" pitchFamily="34" charset="0"/>
              </a:rPr>
              <a:t>担保人</a:t>
            </a:r>
          </a:p>
          <a:p>
            <a:pPr algn="ctr" eaLnBrk="1" hangingPunct="1"/>
            <a:r>
              <a:rPr lang="zh-CN" altLang="en-US" sz="2000">
                <a:solidFill>
                  <a:schemeClr val="bg1"/>
                </a:solidFill>
                <a:latin typeface="华文楷体" panose="02010600040101010101" pitchFamily="2" charset="-122"/>
                <a:ea typeface="华文楷体" panose="02010600040101010101" pitchFamily="2" charset="-122"/>
                <a:sym typeface="Arial" panose="020B0604020202020204" pitchFamily="34" charset="0"/>
              </a:rPr>
              <a:t>（</a:t>
            </a:r>
            <a:r>
              <a:rPr lang="en-US" altLang="zh-CN" sz="2000">
                <a:solidFill>
                  <a:schemeClr val="bg1"/>
                </a:solidFill>
                <a:latin typeface="Times New Roman" panose="02020603050405020304" pitchFamily="18" charset="0"/>
                <a:ea typeface="华文楷体" panose="02010600040101010101" pitchFamily="2" charset="-122"/>
                <a:sym typeface="Arial" panose="020B0604020202020204" pitchFamily="34" charset="0"/>
              </a:rPr>
              <a:t>RX</a:t>
            </a:r>
            <a:r>
              <a:rPr lang="zh-CN" altLang="en-US" sz="2000">
                <a:solidFill>
                  <a:schemeClr val="bg1"/>
                </a:solidFill>
                <a:latin typeface="华文楷体" panose="02010600040101010101" pitchFamily="2" charset="-122"/>
                <a:ea typeface="华文楷体" panose="02010600040101010101" pitchFamily="2" charset="-122"/>
                <a:sym typeface="Arial" panose="020B0604020202020204" pitchFamily="34" charset="0"/>
              </a:rPr>
              <a:t>投资公司，人大审议通过财政预算还款）</a:t>
            </a:r>
          </a:p>
        </p:txBody>
      </p:sp>
      <p:sp>
        <p:nvSpPr>
          <p:cNvPr id="57379" name="AutoShape 29"/>
          <p:cNvSpPr>
            <a:spLocks noChangeArrowheads="1"/>
          </p:cNvSpPr>
          <p:nvPr/>
        </p:nvSpPr>
        <p:spPr bwMode="auto">
          <a:xfrm>
            <a:off x="3000375" y="2795588"/>
            <a:ext cx="915988" cy="211137"/>
          </a:xfrm>
          <a:prstGeom prst="leftArrow">
            <a:avLst>
              <a:gd name="adj1" fmla="val 50000"/>
              <a:gd name="adj2" fmla="val 108459"/>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华文楷体" panose="02010600040101010101" pitchFamily="2" charset="-122"/>
              <a:ea typeface="华文楷体" panose="02010600040101010101" pitchFamily="2" charset="-122"/>
            </a:endParaRPr>
          </a:p>
        </p:txBody>
      </p:sp>
      <p:sp>
        <p:nvSpPr>
          <p:cNvPr id="57380" name="Text Box 36"/>
          <p:cNvSpPr txBox="1">
            <a:spLocks noChangeArrowheads="1"/>
          </p:cNvSpPr>
          <p:nvPr/>
        </p:nvSpPr>
        <p:spPr bwMode="auto">
          <a:xfrm>
            <a:off x="2843213" y="1412875"/>
            <a:ext cx="36004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a:solidFill>
                  <a:srgbClr val="FF3300"/>
                </a:solidFill>
                <a:latin typeface="Times New Roman" panose="02020603050405020304" pitchFamily="18" charset="0"/>
                <a:ea typeface="华文楷体" panose="02010600040101010101" pitchFamily="2" charset="-122"/>
              </a:rPr>
              <a:t>CC</a:t>
            </a:r>
            <a:r>
              <a:rPr lang="zh-CN" altLang="en-US">
                <a:solidFill>
                  <a:srgbClr val="FF3300"/>
                </a:solidFill>
                <a:latin typeface="华文楷体" panose="02010600040101010101" pitchFamily="2" charset="-122"/>
                <a:ea typeface="华文楷体" panose="02010600040101010101" pitchFamily="2" charset="-122"/>
              </a:rPr>
              <a:t>轻轨回租项目交易结构流程图</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mph" presetSubtype="0" fill="hold" grpId="0" nodeType="clickEffect">
                                  <p:stCondLst>
                                    <p:cond delay="0"/>
                                  </p:stCondLst>
                                  <p:childTnLst>
                                    <p:animClr clrSpc="rgb" dir="cw">
                                      <p:cBhvr override="childStyle">
                                        <p:cTn id="6" dur="250" autoRev="1" fill="hold"/>
                                        <p:tgtEl>
                                          <p:spTgt spid="57358"/>
                                        </p:tgtEl>
                                        <p:attrNameLst>
                                          <p:attrName>style.color</p:attrName>
                                        </p:attrNameLst>
                                      </p:cBhvr>
                                      <p:to>
                                        <a:schemeClr val="bg1"/>
                                      </p:to>
                                    </p:animClr>
                                    <p:animClr clrSpc="rgb" dir="cw">
                                      <p:cBhvr>
                                        <p:cTn id="7" dur="250" autoRev="1" fill="hold"/>
                                        <p:tgtEl>
                                          <p:spTgt spid="57358"/>
                                        </p:tgtEl>
                                        <p:attrNameLst>
                                          <p:attrName>fillcolor</p:attrName>
                                        </p:attrNameLst>
                                      </p:cBhvr>
                                      <p:to>
                                        <a:schemeClr val="bg1"/>
                                      </p:to>
                                    </p:animClr>
                                    <p:set>
                                      <p:cBhvr>
                                        <p:cTn id="8" dur="250" autoRev="1" fill="hold"/>
                                        <p:tgtEl>
                                          <p:spTgt spid="57358"/>
                                        </p:tgtEl>
                                        <p:attrNameLst>
                                          <p:attrName>fill.type</p:attrName>
                                        </p:attrNameLst>
                                      </p:cBhvr>
                                      <p:to>
                                        <p:strVal val="solid"/>
                                      </p:to>
                                    </p:set>
                                    <p:set>
                                      <p:cBhvr>
                                        <p:cTn id="9" dur="250" autoRev="1" fill="hold"/>
                                        <p:tgtEl>
                                          <p:spTgt spid="5735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8" grpId="0" bldLvl="0" animBg="1"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8371"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8372"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54</a:t>
            </a:r>
          </a:p>
        </p:txBody>
      </p:sp>
      <p:sp>
        <p:nvSpPr>
          <p:cNvPr id="58374"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8375"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8376"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案例四：南京</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JN</a:t>
            </a:r>
            <a:r>
              <a:rPr lang="zh-CN" altLang="en-US">
                <a:solidFill>
                  <a:schemeClr val="bg1"/>
                </a:solidFill>
                <a:ea typeface="华文楷体" panose="02010600040101010101" pitchFamily="2" charset="-122"/>
                <a:sym typeface="Arial" panose="020B0604020202020204" pitchFamily="34" charset="0"/>
              </a:rPr>
              <a:t>区自来水总公司混合租赁项目</a:t>
            </a:r>
          </a:p>
        </p:txBody>
      </p:sp>
      <p:sp>
        <p:nvSpPr>
          <p:cNvPr id="58377" name="AutoShape 2"/>
          <p:cNvSpPr>
            <a:spLocks noChangeArrowheads="1"/>
          </p:cNvSpPr>
          <p:nvPr/>
        </p:nvSpPr>
        <p:spPr bwMode="auto">
          <a:xfrm>
            <a:off x="984250" y="1628775"/>
            <a:ext cx="7169150" cy="4779963"/>
          </a:xfrm>
          <a:prstGeom prst="roundRect">
            <a:avLst>
              <a:gd name="adj" fmla="val 16667"/>
            </a:avLst>
          </a:prstGeom>
          <a:gradFill rotWithShape="1">
            <a:gsLst>
              <a:gs pos="0">
                <a:srgbClr val="99CCFF"/>
              </a:gs>
              <a:gs pos="100000">
                <a:srgbClr val="E3F1FF"/>
              </a:gs>
            </a:gsLst>
            <a:lin ang="5400000" scaled="1"/>
          </a:gradFill>
          <a:ln w="38100" cap="flat" cmpd="sng">
            <a:solidFill>
              <a:srgbClr val="3366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solidFill>
                <a:schemeClr val="tx2"/>
              </a:solidFill>
              <a:latin typeface="华文楷体" panose="02010600040101010101" pitchFamily="2" charset="-122"/>
              <a:ea typeface="华文楷体" panose="02010600040101010101" pitchFamily="2" charset="-122"/>
            </a:endParaRPr>
          </a:p>
        </p:txBody>
      </p:sp>
      <p:sp>
        <p:nvSpPr>
          <p:cNvPr id="58378" name="Rectangle 4"/>
          <p:cNvSpPr>
            <a:spLocks noChangeArrowheads="1"/>
          </p:cNvSpPr>
          <p:nvPr/>
        </p:nvSpPr>
        <p:spPr bwMode="auto">
          <a:xfrm>
            <a:off x="1195388" y="1982788"/>
            <a:ext cx="6794500" cy="4256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611" tIns="44806" rIns="89611" bIns="44806"/>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承租人南京市</a:t>
            </a:r>
            <a:r>
              <a:rPr lang="en-US" altLang="zh-CN" sz="1600">
                <a:solidFill>
                  <a:srgbClr val="996600"/>
                </a:solidFill>
                <a:latin typeface="华文楷体" panose="02010600040101010101" pitchFamily="2" charset="-122"/>
                <a:ea typeface="华文楷体" panose="02010600040101010101" pitchFamily="2" charset="-122"/>
              </a:rPr>
              <a:t>JN</a:t>
            </a:r>
            <a:r>
              <a:rPr lang="zh-CN" altLang="en-US" sz="1600">
                <a:solidFill>
                  <a:srgbClr val="996600"/>
                </a:solidFill>
                <a:latin typeface="华文楷体" panose="02010600040101010101" pitchFamily="2" charset="-122"/>
                <a:ea typeface="华文楷体" panose="02010600040101010101" pitchFamily="2" charset="-122"/>
              </a:rPr>
              <a:t>区自来水公司希望将管网作为经营性租赁资产，不在其资产负债表体现；租赁标的资产的价值由第三方评估机构确定，并经过</a:t>
            </a:r>
            <a:r>
              <a:rPr lang="en-US" altLang="zh-CN" sz="1600">
                <a:solidFill>
                  <a:srgbClr val="996600"/>
                </a:solidFill>
                <a:latin typeface="华文楷体" panose="02010600040101010101" pitchFamily="2" charset="-122"/>
                <a:ea typeface="华文楷体" panose="02010600040101010101" pitchFamily="2" charset="-122"/>
              </a:rPr>
              <a:t>JN</a:t>
            </a:r>
            <a:r>
              <a:rPr lang="zh-CN" altLang="en-US" sz="1600">
                <a:solidFill>
                  <a:srgbClr val="996600"/>
                </a:solidFill>
                <a:latin typeface="华文楷体" panose="02010600040101010101" pitchFamily="2" charset="-122"/>
                <a:ea typeface="华文楷体" panose="02010600040101010101" pitchFamily="2" charset="-122"/>
              </a:rPr>
              <a:t>区国有资产监督管理办公室确认批复。基本要素如下：</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1</a:t>
            </a:r>
            <a:r>
              <a:rPr lang="zh-CN" altLang="en-US" sz="1600">
                <a:solidFill>
                  <a:srgbClr val="996600"/>
                </a:solidFill>
                <a:latin typeface="华文楷体" panose="02010600040101010101" pitchFamily="2" charset="-122"/>
                <a:ea typeface="华文楷体" panose="02010600040101010101" pitchFamily="2" charset="-122"/>
              </a:rPr>
              <a:t>、租赁物：地下管网。</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2</a:t>
            </a:r>
            <a:r>
              <a:rPr lang="zh-CN" altLang="en-US" sz="1600">
                <a:solidFill>
                  <a:srgbClr val="996600"/>
                </a:solidFill>
                <a:latin typeface="华文楷体" panose="02010600040101010101" pitchFamily="2" charset="-122"/>
                <a:ea typeface="华文楷体" panose="02010600040101010101" pitchFamily="2" charset="-122"/>
              </a:rPr>
              <a:t>、租赁物购置成本：</a:t>
            </a:r>
            <a:r>
              <a:rPr lang="en-US" altLang="zh-CN" sz="1600">
                <a:solidFill>
                  <a:srgbClr val="996600"/>
                </a:solidFill>
                <a:latin typeface="华文楷体" panose="02010600040101010101" pitchFamily="2" charset="-122"/>
                <a:ea typeface="华文楷体" panose="02010600040101010101" pitchFamily="2" charset="-122"/>
              </a:rPr>
              <a:t>2.4</a:t>
            </a:r>
            <a:r>
              <a:rPr lang="zh-CN" altLang="en-US" sz="1600">
                <a:solidFill>
                  <a:srgbClr val="996600"/>
                </a:solidFill>
                <a:latin typeface="华文楷体" panose="02010600040101010101" pitchFamily="2" charset="-122"/>
                <a:ea typeface="华文楷体" panose="02010600040101010101" pitchFamily="2" charset="-122"/>
              </a:rPr>
              <a:t>亿元。</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3</a:t>
            </a:r>
            <a:r>
              <a:rPr lang="zh-CN" altLang="en-US" sz="1600">
                <a:solidFill>
                  <a:srgbClr val="996600"/>
                </a:solidFill>
                <a:latin typeface="华文楷体" panose="02010600040101010101" pitchFamily="2" charset="-122"/>
                <a:ea typeface="华文楷体" panose="02010600040101010101" pitchFamily="2" charset="-122"/>
              </a:rPr>
              <a:t>、租期：</a:t>
            </a:r>
            <a:r>
              <a:rPr lang="en-US" altLang="zh-CN" sz="1600">
                <a:solidFill>
                  <a:srgbClr val="996600"/>
                </a:solidFill>
                <a:latin typeface="华文楷体" panose="02010600040101010101" pitchFamily="2" charset="-122"/>
                <a:ea typeface="华文楷体" panose="02010600040101010101" pitchFamily="2" charset="-122"/>
              </a:rPr>
              <a:t>10</a:t>
            </a:r>
            <a:r>
              <a:rPr lang="zh-CN" altLang="en-US" sz="1600">
                <a:solidFill>
                  <a:srgbClr val="996600"/>
                </a:solidFill>
                <a:latin typeface="华文楷体" panose="02010600040101010101" pitchFamily="2" charset="-122"/>
                <a:ea typeface="华文楷体" panose="02010600040101010101" pitchFamily="2" charset="-122"/>
              </a:rPr>
              <a:t>年共</a:t>
            </a:r>
            <a:r>
              <a:rPr lang="en-US" altLang="zh-CN" sz="1600">
                <a:solidFill>
                  <a:srgbClr val="996600"/>
                </a:solidFill>
                <a:latin typeface="华文楷体" panose="02010600040101010101" pitchFamily="2" charset="-122"/>
                <a:ea typeface="华文楷体" panose="02010600040101010101" pitchFamily="2" charset="-122"/>
              </a:rPr>
              <a:t>40</a:t>
            </a:r>
            <a:r>
              <a:rPr lang="zh-CN" altLang="en-US" sz="1600">
                <a:solidFill>
                  <a:srgbClr val="996600"/>
                </a:solidFill>
                <a:latin typeface="华文楷体" panose="02010600040101010101" pitchFamily="2" charset="-122"/>
                <a:ea typeface="华文楷体" panose="02010600040101010101" pitchFamily="2" charset="-122"/>
              </a:rPr>
              <a:t>期。</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4</a:t>
            </a:r>
            <a:r>
              <a:rPr lang="zh-CN" altLang="en-US" sz="1600">
                <a:solidFill>
                  <a:srgbClr val="996600"/>
                </a:solidFill>
                <a:latin typeface="华文楷体" panose="02010600040101010101" pitchFamily="2" charset="-122"/>
                <a:ea typeface="华文楷体" panose="02010600040101010101" pitchFamily="2" charset="-122"/>
              </a:rPr>
              <a:t>、租赁利率：相应期限贷款基准利率。</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5</a:t>
            </a:r>
            <a:r>
              <a:rPr lang="zh-CN" altLang="en-US" sz="1600">
                <a:solidFill>
                  <a:srgbClr val="996600"/>
                </a:solidFill>
                <a:latin typeface="华文楷体" panose="02010600040101010101" pitchFamily="2" charset="-122"/>
                <a:ea typeface="华文楷体" panose="02010600040101010101" pitchFamily="2" charset="-122"/>
              </a:rPr>
              <a:t>、租赁方式：混合租赁，承租人按经营性租赁核算，出租人按融资性租赁</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核算。  </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6</a:t>
            </a:r>
            <a:r>
              <a:rPr lang="zh-CN" altLang="en-US" sz="1600">
                <a:solidFill>
                  <a:srgbClr val="996600"/>
                </a:solidFill>
                <a:latin typeface="华文楷体" panose="02010600040101010101" pitchFamily="2" charset="-122"/>
                <a:ea typeface="华文楷体" panose="02010600040101010101" pitchFamily="2" charset="-122"/>
              </a:rPr>
              <a:t>、租赁保证金：</a:t>
            </a:r>
            <a:r>
              <a:rPr lang="en-US" altLang="zh-CN" sz="1600">
                <a:solidFill>
                  <a:srgbClr val="996600"/>
                </a:solidFill>
                <a:latin typeface="华文楷体" panose="02010600040101010101" pitchFamily="2" charset="-122"/>
                <a:ea typeface="华文楷体" panose="02010600040101010101" pitchFamily="2" charset="-122"/>
              </a:rPr>
              <a:t>5000</a:t>
            </a:r>
            <a:r>
              <a:rPr lang="zh-CN" altLang="en-US" sz="1600">
                <a:solidFill>
                  <a:srgbClr val="996600"/>
                </a:solidFill>
                <a:latin typeface="华文楷体" panose="02010600040101010101" pitchFamily="2" charset="-122"/>
                <a:ea typeface="华文楷体" panose="02010600040101010101" pitchFamily="2" charset="-122"/>
              </a:rPr>
              <a:t>万元，</a:t>
            </a:r>
            <a:r>
              <a:rPr lang="en-US" altLang="zh-CN" sz="1600">
                <a:solidFill>
                  <a:srgbClr val="996600"/>
                </a:solidFill>
                <a:latin typeface="华文楷体" panose="02010600040101010101" pitchFamily="2" charset="-122"/>
                <a:ea typeface="华文楷体" panose="02010600040101010101" pitchFamily="2" charset="-122"/>
              </a:rPr>
              <a:t>2500</a:t>
            </a:r>
            <a:r>
              <a:rPr lang="zh-CN" altLang="en-US" sz="1600">
                <a:solidFill>
                  <a:srgbClr val="996600"/>
                </a:solidFill>
                <a:latin typeface="华文楷体" panose="02010600040101010101" pitchFamily="2" charset="-122"/>
                <a:ea typeface="华文楷体" panose="02010600040101010101" pitchFamily="2" charset="-122"/>
              </a:rPr>
              <a:t>万按同期贷款利率计息，</a:t>
            </a:r>
            <a:r>
              <a:rPr lang="en-US" altLang="zh-CN" sz="1600">
                <a:solidFill>
                  <a:srgbClr val="996600"/>
                </a:solidFill>
                <a:latin typeface="华文楷体" panose="02010600040101010101" pitchFamily="2" charset="-122"/>
                <a:ea typeface="华文楷体" panose="02010600040101010101" pitchFamily="2" charset="-122"/>
              </a:rPr>
              <a:t>2500</a:t>
            </a:r>
            <a:r>
              <a:rPr lang="zh-CN" altLang="en-US" sz="1600">
                <a:solidFill>
                  <a:srgbClr val="996600"/>
                </a:solidFill>
                <a:latin typeface="华文楷体" panose="02010600040101010101" pitchFamily="2" charset="-122"/>
                <a:ea typeface="华文楷体" panose="02010600040101010101" pitchFamily="2" charset="-122"/>
              </a:rPr>
              <a:t>万按同期存</a:t>
            </a:r>
          </a:p>
          <a:p>
            <a:pPr eaLnBrk="1" hangingPunct="1">
              <a:lnSpc>
                <a:spcPct val="120000"/>
              </a:lnSpc>
            </a:pPr>
            <a:r>
              <a:rPr lang="zh-CN" altLang="en-US" sz="1600">
                <a:solidFill>
                  <a:srgbClr val="996600"/>
                </a:solidFill>
                <a:latin typeface="华文楷体" panose="02010600040101010101" pitchFamily="2" charset="-122"/>
                <a:ea typeface="华文楷体" panose="02010600040101010101" pitchFamily="2" charset="-122"/>
              </a:rPr>
              <a:t>                             款利率计息。</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7</a:t>
            </a:r>
            <a:r>
              <a:rPr lang="zh-CN" altLang="en-US" sz="1600">
                <a:solidFill>
                  <a:srgbClr val="996600"/>
                </a:solidFill>
                <a:latin typeface="华文楷体" panose="02010600040101010101" pitchFamily="2" charset="-122"/>
                <a:ea typeface="华文楷体" panose="02010600040101010101" pitchFamily="2" charset="-122"/>
              </a:rPr>
              <a:t>、租赁标的物余值：</a:t>
            </a:r>
            <a:r>
              <a:rPr lang="en-US" altLang="zh-CN" sz="1600">
                <a:solidFill>
                  <a:srgbClr val="996600"/>
                </a:solidFill>
                <a:latin typeface="华文楷体" panose="02010600040101010101" pitchFamily="2" charset="-122"/>
                <a:ea typeface="华文楷体" panose="02010600040101010101" pitchFamily="2" charset="-122"/>
              </a:rPr>
              <a:t>5000</a:t>
            </a:r>
            <a:r>
              <a:rPr lang="zh-CN" altLang="en-US" sz="1600">
                <a:solidFill>
                  <a:srgbClr val="996600"/>
                </a:solidFill>
                <a:latin typeface="华文楷体" panose="02010600040101010101" pitchFamily="2" charset="-122"/>
                <a:ea typeface="华文楷体" panose="02010600040101010101" pitchFamily="2" charset="-122"/>
              </a:rPr>
              <a:t>万元。</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8</a:t>
            </a:r>
            <a:r>
              <a:rPr lang="zh-CN" altLang="en-US" sz="1600">
                <a:solidFill>
                  <a:srgbClr val="996600"/>
                </a:solidFill>
                <a:latin typeface="华文楷体" panose="02010600040101010101" pitchFamily="2" charset="-122"/>
                <a:ea typeface="华文楷体" panose="02010600040101010101" pitchFamily="2" charset="-122"/>
              </a:rPr>
              <a:t>、租金的计算与支付：按等额年金法计算，每季度末等额支付。</a:t>
            </a:r>
          </a:p>
          <a:p>
            <a:pPr eaLnBrk="1" hangingPunct="1">
              <a:lnSpc>
                <a:spcPct val="120000"/>
              </a:lnSpc>
            </a:pPr>
            <a:r>
              <a:rPr lang="en-US" altLang="zh-CN" sz="1600">
                <a:solidFill>
                  <a:srgbClr val="996600"/>
                </a:solidFill>
                <a:latin typeface="华文楷体" panose="02010600040101010101" pitchFamily="2" charset="-122"/>
                <a:ea typeface="华文楷体" panose="02010600040101010101" pitchFamily="2" charset="-122"/>
              </a:rPr>
              <a:t>9</a:t>
            </a:r>
            <a:r>
              <a:rPr lang="zh-CN" altLang="en-US" sz="1600">
                <a:solidFill>
                  <a:srgbClr val="996600"/>
                </a:solidFill>
                <a:latin typeface="华文楷体" panose="02010600040101010101" pitchFamily="2" charset="-122"/>
                <a:ea typeface="华文楷体" panose="02010600040101010101" pitchFamily="2" charset="-122"/>
              </a:rPr>
              <a:t>、起租日：租赁物购置成本款项支付之日。</a:t>
            </a:r>
            <a:endParaRPr lang="en-US" altLang="zh-CN" sz="1600">
              <a:solidFill>
                <a:srgbClr val="996600"/>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object 2"/>
          <p:cNvSpPr>
            <a:spLocks/>
          </p:cNvSpPr>
          <p:nvPr/>
        </p:nvSpPr>
        <p:spPr bwMode="auto">
          <a:xfrm>
            <a:off x="0" y="0"/>
            <a:ext cx="9144000" cy="928688"/>
          </a:xfrm>
          <a:custGeom>
            <a:avLst/>
            <a:gdLst>
              <a:gd name="T0" fmla="*/ 0 w 9144000"/>
              <a:gd name="T1" fmla="*/ 928687 h 928687"/>
              <a:gd name="T2" fmla="*/ 9144000 w 9144000"/>
              <a:gd name="T3" fmla="*/ 928687 h 928687"/>
              <a:gd name="T4" fmla="*/ 9144000 w 9144000"/>
              <a:gd name="T5" fmla="*/ 0 h 928687"/>
              <a:gd name="T6" fmla="*/ 0 w 9144000"/>
              <a:gd name="T7" fmla="*/ 0 h 928687"/>
              <a:gd name="T8" fmla="*/ 0 w 9144000"/>
              <a:gd name="T9" fmla="*/ 928687 h 928687"/>
              <a:gd name="T10" fmla="*/ 0 w 9144000"/>
              <a:gd name="T11" fmla="*/ 0 h 928687"/>
              <a:gd name="T12" fmla="*/ 9144000 w 9144000"/>
              <a:gd name="T13" fmla="*/ 928687 h 928687"/>
            </a:gdLst>
            <a:ahLst/>
            <a:cxnLst>
              <a:cxn ang="0">
                <a:pos x="T0" y="T1"/>
              </a:cxn>
              <a:cxn ang="0">
                <a:pos x="T2" y="T3"/>
              </a:cxn>
              <a:cxn ang="0">
                <a:pos x="T4" y="T5"/>
              </a:cxn>
              <a:cxn ang="0">
                <a:pos x="T6" y="T7"/>
              </a:cxn>
              <a:cxn ang="0">
                <a:pos x="T8" y="T9"/>
              </a:cxn>
            </a:cxnLst>
            <a:rect l="T10" t="T11" r="T12" b="T13"/>
            <a:pathLst>
              <a:path w="9144000" h="928687">
                <a:moveTo>
                  <a:pt x="0" y="928687"/>
                </a:moveTo>
                <a:lnTo>
                  <a:pt x="9144000" y="928687"/>
                </a:lnTo>
                <a:lnTo>
                  <a:pt x="9144000" y="0"/>
                </a:lnTo>
                <a:lnTo>
                  <a:pt x="0" y="0"/>
                </a:lnTo>
                <a:lnTo>
                  <a:pt x="0" y="928687"/>
                </a:lnTo>
                <a:close/>
              </a:path>
            </a:pathLst>
          </a:custGeom>
          <a:solidFill>
            <a:srgbClr val="006FC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59395" name="object 5"/>
          <p:cNvSpPr>
            <a:spLocks noChangeArrowheads="1"/>
          </p:cNvSpPr>
          <p:nvPr/>
        </p:nvSpPr>
        <p:spPr bwMode="auto">
          <a:xfrm>
            <a:off x="7956550" y="80963"/>
            <a:ext cx="895350" cy="7556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Calibri" panose="020F0502020204030204" pitchFamily="34" charset="0"/>
            </a:endParaRPr>
          </a:p>
        </p:txBody>
      </p:sp>
      <p:pic>
        <p:nvPicPr>
          <p:cNvPr id="59396" name="图片 15" descr="蓝源资本港.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0" y="0"/>
            <a:ext cx="118745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7" name="Text Box 48"/>
          <p:cNvSpPr txBox="1">
            <a:spLocks noChangeArrowheads="1"/>
          </p:cNvSpPr>
          <p:nvPr/>
        </p:nvSpPr>
        <p:spPr bwMode="auto">
          <a:xfrm>
            <a:off x="4333875" y="66484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a:solidFill>
                  <a:schemeClr val="hlink"/>
                </a:solidFill>
                <a:latin typeface="华文楷体" panose="02010600040101010101" pitchFamily="2" charset="-122"/>
                <a:ea typeface="华文楷体" panose="02010600040101010101" pitchFamily="2" charset="-122"/>
              </a:rPr>
              <a:t>页码 55</a:t>
            </a:r>
          </a:p>
        </p:txBody>
      </p:sp>
      <p:sp>
        <p:nvSpPr>
          <p:cNvPr id="59398" name="object 7"/>
          <p:cNvSpPr>
            <a:spLocks/>
          </p:cNvSpPr>
          <p:nvPr/>
        </p:nvSpPr>
        <p:spPr bwMode="auto">
          <a:xfrm>
            <a:off x="23813" y="6645275"/>
            <a:ext cx="9001125" cy="76200"/>
          </a:xfrm>
          <a:custGeom>
            <a:avLst/>
            <a:gdLst>
              <a:gd name="T0" fmla="*/ 4079875 w 4079875"/>
              <a:gd name="T1" fmla="*/ 0 h 76200"/>
              <a:gd name="T2" fmla="*/ 0 w 4079875"/>
              <a:gd name="T3" fmla="*/ 0 h 76200"/>
              <a:gd name="T4" fmla="*/ 0 w 4079875"/>
              <a:gd name="T5" fmla="*/ 0 h 76200"/>
              <a:gd name="T6" fmla="*/ 4079875 w 4079875"/>
              <a:gd name="T7" fmla="*/ 0 h 76200"/>
            </a:gdLst>
            <a:ahLst/>
            <a:cxnLst>
              <a:cxn ang="0">
                <a:pos x="T0" y="T1"/>
              </a:cxn>
              <a:cxn ang="0">
                <a:pos x="T2" y="T3"/>
              </a:cxn>
            </a:cxnLst>
            <a:rect l="T4" t="T5" r="T6" b="T7"/>
            <a:pathLst>
              <a:path w="4079875" h="76200">
                <a:moveTo>
                  <a:pt x="4079875" y="0"/>
                </a:moveTo>
                <a:lnTo>
                  <a:pt x="0" y="0"/>
                </a:lnTo>
              </a:path>
            </a:pathLst>
          </a:custGeom>
          <a:noFill/>
          <a:ln w="12700" cap="flat" cmpd="sng">
            <a:solidFill>
              <a:srgbClr val="51848E"/>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9399" name="Text Box 50"/>
          <p:cNvSpPr txBox="1">
            <a:spLocks noChangeArrowheads="1"/>
          </p:cNvSpPr>
          <p:nvPr/>
        </p:nvSpPr>
        <p:spPr bwMode="auto">
          <a:xfrm>
            <a:off x="514350" y="185738"/>
            <a:ext cx="614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ea typeface="华文楷体" panose="02010600040101010101" pitchFamily="2" charset="-122"/>
              </a:rPr>
              <a:t>融资租赁业务成功案例分析</a:t>
            </a:r>
            <a:endParaRPr lang="zh-CN" altLang="en-US"/>
          </a:p>
        </p:txBody>
      </p:sp>
      <p:sp>
        <p:nvSpPr>
          <p:cNvPr id="59400" name="Text Box 51"/>
          <p:cNvSpPr txBox="1">
            <a:spLocks noChangeArrowheads="1"/>
          </p:cNvSpPr>
          <p:nvPr/>
        </p:nvSpPr>
        <p:spPr bwMode="auto">
          <a:xfrm>
            <a:off x="1588" y="908050"/>
            <a:ext cx="9142412" cy="377825"/>
          </a:xfrm>
          <a:prstGeom prst="rect">
            <a:avLst/>
          </a:prstGeom>
          <a:solidFill>
            <a:schemeClr val="accent1"/>
          </a:solidFill>
          <a:ln w="9525" cmpd="sng">
            <a:solidFill>
              <a:srgbClr val="FF9900"/>
            </a:solidFill>
            <a:miter lim="800000"/>
            <a:headEnd/>
            <a:tailEnd/>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ea typeface="华文楷体" panose="02010600040101010101" pitchFamily="2" charset="-122"/>
                <a:sym typeface="Arial" panose="020B0604020202020204" pitchFamily="34" charset="0"/>
              </a:rPr>
              <a:t>案例四：南京</a:t>
            </a:r>
            <a:r>
              <a:rPr lang="zh-CN" altLang="en-US">
                <a:solidFill>
                  <a:schemeClr val="bg1"/>
                </a:solidFill>
                <a:latin typeface="Times New Roman" panose="02020603050405020304" pitchFamily="18" charset="0"/>
                <a:ea typeface="华文楷体" panose="02010600040101010101" pitchFamily="2" charset="-122"/>
                <a:sym typeface="Arial" panose="020B0604020202020204" pitchFamily="34" charset="0"/>
              </a:rPr>
              <a:t>JN</a:t>
            </a:r>
            <a:r>
              <a:rPr lang="zh-CN" altLang="en-US">
                <a:solidFill>
                  <a:schemeClr val="bg1"/>
                </a:solidFill>
                <a:ea typeface="华文楷体" panose="02010600040101010101" pitchFamily="2" charset="-122"/>
                <a:sym typeface="Arial" panose="020B0604020202020204" pitchFamily="34" charset="0"/>
              </a:rPr>
              <a:t>区自来水总公司混合租赁项目（续）</a:t>
            </a:r>
          </a:p>
        </p:txBody>
      </p:sp>
      <p:sp>
        <p:nvSpPr>
          <p:cNvPr id="59401" name="Text Box 9"/>
          <p:cNvSpPr txBox="1">
            <a:spLocks noChangeArrowheads="1"/>
          </p:cNvSpPr>
          <p:nvPr/>
        </p:nvSpPr>
        <p:spPr bwMode="auto">
          <a:xfrm>
            <a:off x="2195513" y="1412875"/>
            <a:ext cx="446246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a:solidFill>
                  <a:srgbClr val="FF3300"/>
                </a:solidFill>
                <a:latin typeface="Times New Roman" panose="02020603050405020304" pitchFamily="18" charset="0"/>
                <a:ea typeface="华文楷体" panose="02010600040101010101" pitchFamily="2" charset="-122"/>
              </a:rPr>
              <a:t>JN</a:t>
            </a:r>
            <a:r>
              <a:rPr lang="zh-CN" altLang="en-US">
                <a:solidFill>
                  <a:srgbClr val="FF3300"/>
                </a:solidFill>
                <a:latin typeface="华文楷体" panose="02010600040101010101" pitchFamily="2" charset="-122"/>
                <a:ea typeface="华文楷体" panose="02010600040101010101" pitchFamily="2" charset="-122"/>
              </a:rPr>
              <a:t>水厂“混合租赁”项目交易结构流程图</a:t>
            </a:r>
          </a:p>
        </p:txBody>
      </p:sp>
      <p:sp>
        <p:nvSpPr>
          <p:cNvPr id="59402" name="Line 3"/>
          <p:cNvSpPr>
            <a:spLocks noChangeShapeType="1"/>
          </p:cNvSpPr>
          <p:nvPr/>
        </p:nvSpPr>
        <p:spPr bwMode="auto">
          <a:xfrm>
            <a:off x="1643063" y="3082925"/>
            <a:ext cx="5081587"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9403" name="Line 4"/>
          <p:cNvSpPr>
            <a:spLocks noChangeShapeType="1"/>
          </p:cNvSpPr>
          <p:nvPr/>
        </p:nvSpPr>
        <p:spPr bwMode="auto">
          <a:xfrm>
            <a:off x="1219200" y="3505200"/>
            <a:ext cx="388302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9404" name="Line 5"/>
          <p:cNvSpPr>
            <a:spLocks noChangeShapeType="1"/>
          </p:cNvSpPr>
          <p:nvPr/>
        </p:nvSpPr>
        <p:spPr bwMode="auto">
          <a:xfrm>
            <a:off x="3971925" y="3857625"/>
            <a:ext cx="105727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9405" name="Line 6"/>
          <p:cNvSpPr>
            <a:spLocks noChangeShapeType="1"/>
          </p:cNvSpPr>
          <p:nvPr/>
        </p:nvSpPr>
        <p:spPr bwMode="auto">
          <a:xfrm>
            <a:off x="3971925" y="4140200"/>
            <a:ext cx="113030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9406" name="Line 7"/>
          <p:cNvSpPr>
            <a:spLocks noChangeShapeType="1"/>
          </p:cNvSpPr>
          <p:nvPr/>
        </p:nvSpPr>
        <p:spPr bwMode="auto">
          <a:xfrm>
            <a:off x="1501775" y="2517775"/>
            <a:ext cx="5927725"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9407" name="Rectangle 8"/>
          <p:cNvSpPr>
            <a:spLocks noChangeArrowheads="1"/>
          </p:cNvSpPr>
          <p:nvPr/>
        </p:nvSpPr>
        <p:spPr bwMode="auto">
          <a:xfrm>
            <a:off x="3913188" y="2016125"/>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1</a:t>
            </a:r>
            <a:r>
              <a:rPr lang="zh-CN" altLang="en-US" sz="1400">
                <a:solidFill>
                  <a:schemeClr val="bg1"/>
                </a:solidFill>
                <a:latin typeface="华文楷体" panose="02010600040101010101" pitchFamily="2" charset="-122"/>
                <a:ea typeface="华文楷体" panose="02010600040101010101" pitchFamily="2" charset="-122"/>
              </a:rPr>
              <a:t>、出售设备</a:t>
            </a:r>
          </a:p>
        </p:txBody>
      </p:sp>
      <p:sp>
        <p:nvSpPr>
          <p:cNvPr id="59408" name="Rectangle 9"/>
          <p:cNvSpPr>
            <a:spLocks noChangeArrowheads="1"/>
          </p:cNvSpPr>
          <p:nvPr/>
        </p:nvSpPr>
        <p:spPr bwMode="auto">
          <a:xfrm>
            <a:off x="3900488" y="2444750"/>
            <a:ext cx="1411287"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2</a:t>
            </a:r>
            <a:r>
              <a:rPr lang="zh-CN" altLang="en-US" sz="1400">
                <a:solidFill>
                  <a:schemeClr val="bg1"/>
                </a:solidFill>
                <a:latin typeface="华文楷体" panose="02010600040101010101" pitchFamily="2" charset="-122"/>
                <a:ea typeface="华文楷体" panose="02010600040101010101" pitchFamily="2" charset="-122"/>
              </a:rPr>
              <a:t>、支付货款</a:t>
            </a:r>
          </a:p>
        </p:txBody>
      </p:sp>
      <p:sp>
        <p:nvSpPr>
          <p:cNvPr id="59409" name="Rectangle 10"/>
          <p:cNvSpPr>
            <a:spLocks noChangeArrowheads="1"/>
          </p:cNvSpPr>
          <p:nvPr/>
        </p:nvSpPr>
        <p:spPr bwMode="auto">
          <a:xfrm>
            <a:off x="3862388" y="2835275"/>
            <a:ext cx="1412875" cy="282575"/>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3</a:t>
            </a:r>
            <a:r>
              <a:rPr lang="zh-CN" altLang="en-US" sz="1400">
                <a:solidFill>
                  <a:schemeClr val="bg1"/>
                </a:solidFill>
                <a:latin typeface="华文楷体" panose="02010600040101010101" pitchFamily="2" charset="-122"/>
                <a:ea typeface="华文楷体" panose="02010600040101010101" pitchFamily="2" charset="-122"/>
              </a:rPr>
              <a:t>、租回设备</a:t>
            </a:r>
          </a:p>
        </p:txBody>
      </p:sp>
      <p:sp>
        <p:nvSpPr>
          <p:cNvPr id="59410" name="Rectangle 11"/>
          <p:cNvSpPr>
            <a:spLocks noChangeArrowheads="1"/>
          </p:cNvSpPr>
          <p:nvPr/>
        </p:nvSpPr>
        <p:spPr bwMode="auto">
          <a:xfrm>
            <a:off x="3900488" y="3216275"/>
            <a:ext cx="1412875" cy="279400"/>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华文楷体" panose="02010600040101010101" pitchFamily="2" charset="-122"/>
                <a:ea typeface="华文楷体" panose="02010600040101010101" pitchFamily="2" charset="-122"/>
              </a:rPr>
              <a:t>4</a:t>
            </a:r>
            <a:r>
              <a:rPr lang="zh-CN" altLang="en-US" sz="1400">
                <a:solidFill>
                  <a:schemeClr val="bg1"/>
                </a:solidFill>
                <a:latin typeface="华文楷体" panose="02010600040101010101" pitchFamily="2" charset="-122"/>
                <a:ea typeface="华文楷体" panose="02010600040101010101" pitchFamily="2" charset="-122"/>
              </a:rPr>
              <a:t>、支付租金</a:t>
            </a:r>
          </a:p>
        </p:txBody>
      </p:sp>
      <p:sp>
        <p:nvSpPr>
          <p:cNvPr id="59411" name="AutoShape 12"/>
          <p:cNvSpPr>
            <a:spLocks noChangeArrowheads="1"/>
          </p:cNvSpPr>
          <p:nvPr/>
        </p:nvSpPr>
        <p:spPr bwMode="auto">
          <a:xfrm>
            <a:off x="5326063" y="2047875"/>
            <a:ext cx="846137" cy="212725"/>
          </a:xfrm>
          <a:prstGeom prst="rightArrow">
            <a:avLst>
              <a:gd name="adj1" fmla="val 50000"/>
              <a:gd name="adj2" fmla="val 9944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12" name="AutoShape 13"/>
          <p:cNvSpPr>
            <a:spLocks noChangeArrowheads="1"/>
          </p:cNvSpPr>
          <p:nvPr/>
        </p:nvSpPr>
        <p:spPr bwMode="auto">
          <a:xfrm>
            <a:off x="2984500" y="2454275"/>
            <a:ext cx="915988" cy="209550"/>
          </a:xfrm>
          <a:prstGeom prst="leftArrow">
            <a:avLst>
              <a:gd name="adj1" fmla="val 50000"/>
              <a:gd name="adj2" fmla="val 10928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13" name="AutoShape 14"/>
          <p:cNvSpPr>
            <a:spLocks noChangeArrowheads="1"/>
          </p:cNvSpPr>
          <p:nvPr/>
        </p:nvSpPr>
        <p:spPr bwMode="auto">
          <a:xfrm>
            <a:off x="5313363" y="3222625"/>
            <a:ext cx="846137" cy="139700"/>
          </a:xfrm>
          <a:prstGeom prst="rightArrow">
            <a:avLst>
              <a:gd name="adj1" fmla="val 50000"/>
              <a:gd name="adj2" fmla="val 151420"/>
            </a:avLst>
          </a:prstGeom>
          <a:gradFill rotWithShape="1">
            <a:gsLst>
              <a:gs pos="0">
                <a:schemeClr val="hlink"/>
              </a:gs>
              <a:gs pos="50000">
                <a:srgbClr val="002F5E"/>
              </a:gs>
              <a:gs pos="100000">
                <a:schemeClr val="hlink"/>
              </a:gs>
            </a:gsLst>
            <a:lin ang="5400000" scaled="1"/>
          </a:gra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14" name="AutoShape 15"/>
          <p:cNvSpPr>
            <a:spLocks noChangeArrowheads="1"/>
          </p:cNvSpPr>
          <p:nvPr/>
        </p:nvSpPr>
        <p:spPr bwMode="auto">
          <a:xfrm>
            <a:off x="2984500" y="2098675"/>
            <a:ext cx="915988" cy="142875"/>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15" name="Rectangle 16"/>
          <p:cNvSpPr>
            <a:spLocks noChangeArrowheads="1"/>
          </p:cNvSpPr>
          <p:nvPr/>
        </p:nvSpPr>
        <p:spPr bwMode="auto">
          <a:xfrm>
            <a:off x="5276850" y="2908300"/>
            <a:ext cx="915988" cy="139700"/>
          </a:xfrm>
          <a:prstGeom prst="rect">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16" name="AutoShape 17"/>
          <p:cNvSpPr>
            <a:spLocks noChangeArrowheads="1"/>
          </p:cNvSpPr>
          <p:nvPr/>
        </p:nvSpPr>
        <p:spPr bwMode="auto">
          <a:xfrm>
            <a:off x="2971800" y="3248025"/>
            <a:ext cx="915988"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17" name="AutoShape 18"/>
          <p:cNvSpPr>
            <a:spLocks noChangeArrowheads="1"/>
          </p:cNvSpPr>
          <p:nvPr/>
        </p:nvSpPr>
        <p:spPr bwMode="auto">
          <a:xfrm>
            <a:off x="5287963" y="2492375"/>
            <a:ext cx="846137" cy="139700"/>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18" name="AutoShape 19"/>
          <p:cNvSpPr>
            <a:spLocks noChangeArrowheads="1"/>
          </p:cNvSpPr>
          <p:nvPr/>
        </p:nvSpPr>
        <p:spPr bwMode="auto">
          <a:xfrm>
            <a:off x="984250" y="1911350"/>
            <a:ext cx="1941513" cy="1631950"/>
          </a:xfrm>
          <a:prstGeom prst="flowChartAlternateProcess">
            <a:avLst/>
          </a:prstGeom>
          <a:gradFill rotWithShape="1">
            <a:gsLst>
              <a:gs pos="0">
                <a:srgbClr val="2F762F"/>
              </a:gs>
              <a:gs pos="100000">
                <a:srgbClr val="66FF66"/>
              </a:gs>
            </a:gsLst>
            <a:lin ang="5400000" scaled="1"/>
          </a:gradFill>
          <a:ln w="38100" cap="flat" cmpd="sng">
            <a:solidFill>
              <a:srgbClr val="EAEAEA"/>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Times New Roman" panose="02020603050405020304" pitchFamily="18" charset="0"/>
                <a:ea typeface="华文楷体" panose="02010600040101010101" pitchFamily="2" charset="-122"/>
              </a:rPr>
              <a:t>承租人</a:t>
            </a:r>
          </a:p>
          <a:p>
            <a:pPr algn="ctr" eaLnBrk="1" hangingPunct="1"/>
            <a:r>
              <a:rPr lang="zh-CN" altLang="en-US" sz="2000">
                <a:solidFill>
                  <a:schemeClr val="bg1"/>
                </a:solidFill>
                <a:latin typeface="Times New Roman" panose="02020603050405020304" pitchFamily="18" charset="0"/>
                <a:ea typeface="华文楷体" panose="02010600040101010101" pitchFamily="2" charset="-122"/>
              </a:rPr>
              <a:t>（JN水厂）</a:t>
            </a:r>
          </a:p>
        </p:txBody>
      </p:sp>
      <p:sp>
        <p:nvSpPr>
          <p:cNvPr id="59419" name="AutoShape 20"/>
          <p:cNvSpPr>
            <a:spLocks noChangeArrowheads="1"/>
          </p:cNvSpPr>
          <p:nvPr/>
        </p:nvSpPr>
        <p:spPr bwMode="auto">
          <a:xfrm>
            <a:off x="6159500" y="1873250"/>
            <a:ext cx="1906588" cy="1631950"/>
          </a:xfrm>
          <a:prstGeom prst="roundRect">
            <a:avLst>
              <a:gd name="adj" fmla="val 16667"/>
            </a:avLst>
          </a:prstGeom>
          <a:gradFill rotWithShape="1">
            <a:gsLst>
              <a:gs pos="0">
                <a:srgbClr val="761800"/>
              </a:gs>
              <a:gs pos="100000">
                <a:srgbClr val="FF3300"/>
              </a:gs>
            </a:gsLst>
            <a:lin ang="5400000" scaled="1"/>
          </a:gradFill>
          <a:ln w="38100" cap="flat" cmpd="sng">
            <a:solidFill>
              <a:srgbClr val="EAEAEA"/>
            </a:solidFill>
            <a:round/>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000">
                <a:solidFill>
                  <a:schemeClr val="bg1"/>
                </a:solidFill>
                <a:latin typeface="Verdana" panose="020B0604030504040204" pitchFamily="34" charset="0"/>
                <a:ea typeface="华文楷体" panose="02010600040101010101" pitchFamily="2" charset="-122"/>
              </a:rPr>
              <a:t>出租人</a:t>
            </a:r>
          </a:p>
          <a:p>
            <a:pPr algn="ctr"/>
            <a:r>
              <a:rPr lang="zh-CN" altLang="en-US" sz="2000">
                <a:solidFill>
                  <a:schemeClr val="bg1"/>
                </a:solidFill>
                <a:latin typeface="Verdana" panose="020B0604030504040204" pitchFamily="34" charset="0"/>
                <a:ea typeface="华文楷体" panose="02010600040101010101" pitchFamily="2" charset="-122"/>
              </a:rPr>
              <a:t>（租赁公司）</a:t>
            </a:r>
          </a:p>
        </p:txBody>
      </p:sp>
      <p:sp>
        <p:nvSpPr>
          <p:cNvPr id="59420" name="AutoShape 21"/>
          <p:cNvSpPr>
            <a:spLocks noChangeArrowheads="1"/>
          </p:cNvSpPr>
          <p:nvPr/>
        </p:nvSpPr>
        <p:spPr bwMode="auto">
          <a:xfrm>
            <a:off x="5276850" y="3162300"/>
            <a:ext cx="957263" cy="476250"/>
          </a:xfrm>
          <a:prstGeom prst="leftArrow">
            <a:avLst>
              <a:gd name="adj1" fmla="val 50000"/>
              <a:gd name="adj2" fmla="val 5025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21" name="Rectangle 22"/>
          <p:cNvSpPr>
            <a:spLocks noChangeArrowheads="1"/>
          </p:cNvSpPr>
          <p:nvPr/>
        </p:nvSpPr>
        <p:spPr bwMode="auto">
          <a:xfrm>
            <a:off x="808038" y="5273675"/>
            <a:ext cx="2316162" cy="1108075"/>
          </a:xfrm>
          <a:prstGeom prst="rect">
            <a:avLst/>
          </a:prstGeom>
          <a:gradFill rotWithShape="1">
            <a:gsLst>
              <a:gs pos="0">
                <a:srgbClr val="767600"/>
              </a:gs>
              <a:gs pos="100000">
                <a:srgbClr val="FFFF00"/>
              </a:gs>
            </a:gsLst>
            <a:lin ang="5400000" scaled="1"/>
          </a:gradFill>
          <a:ln w="38100" cap="flat" cmpd="sng">
            <a:solidFill>
              <a:schemeClr val="tx2"/>
            </a:solidFill>
            <a:miter lim="800000"/>
            <a:headEnd/>
            <a:tailEnd/>
          </a:ln>
          <a:effectLst>
            <a:outerShdw dist="109250" dir="3267739" algn="ctr" rotWithShape="0">
              <a:srgbClr val="333333">
                <a:alpha val="50000"/>
              </a:srgbClr>
            </a:outerShdw>
          </a:effectLst>
        </p:spPr>
        <p:txBody>
          <a:bodyPr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Times New Roman" panose="02020603050405020304" pitchFamily="18" charset="0"/>
                <a:ea typeface="华文楷体" panose="02010600040101010101" pitchFamily="2" charset="-122"/>
              </a:rPr>
              <a:t>独立第三方提供余值担保</a:t>
            </a:r>
          </a:p>
        </p:txBody>
      </p:sp>
      <p:grpSp>
        <p:nvGrpSpPr>
          <p:cNvPr id="59422" name="Group 30"/>
          <p:cNvGrpSpPr>
            <a:grpSpLocks/>
          </p:cNvGrpSpPr>
          <p:nvPr/>
        </p:nvGrpSpPr>
        <p:grpSpPr bwMode="auto">
          <a:xfrm rot="-5400000">
            <a:off x="1243012" y="4203701"/>
            <a:ext cx="1643063" cy="493712"/>
            <a:chOff x="0" y="0"/>
            <a:chExt cx="2041" cy="317"/>
          </a:xfrm>
        </p:grpSpPr>
        <p:sp>
          <p:nvSpPr>
            <p:cNvPr id="59423" name="Line 24"/>
            <p:cNvSpPr>
              <a:spLocks noChangeShapeType="1"/>
            </p:cNvSpPr>
            <p:nvPr/>
          </p:nvSpPr>
          <p:spPr bwMode="auto">
            <a:xfrm>
              <a:off x="635" y="136"/>
              <a:ext cx="68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9424" name="Line 25"/>
            <p:cNvSpPr>
              <a:spLocks noChangeShapeType="1"/>
            </p:cNvSpPr>
            <p:nvPr/>
          </p:nvSpPr>
          <p:spPr bwMode="auto">
            <a:xfrm>
              <a:off x="635" y="317"/>
              <a:ext cx="726"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a:p>
          </p:txBody>
        </p:sp>
        <p:sp>
          <p:nvSpPr>
            <p:cNvPr id="59425" name="Rectangle 26"/>
            <p:cNvSpPr>
              <a:spLocks noChangeArrowheads="1"/>
            </p:cNvSpPr>
            <p:nvPr/>
          </p:nvSpPr>
          <p:spPr bwMode="auto">
            <a:xfrm>
              <a:off x="589" y="0"/>
              <a:ext cx="908" cy="181"/>
            </a:xfrm>
            <a:prstGeom prst="rect">
              <a:avLst/>
            </a:prstGeom>
            <a:gradFill rotWithShape="1">
              <a:gsLst>
                <a:gs pos="0">
                  <a:schemeClr val="hlink"/>
                </a:gs>
                <a:gs pos="50000">
                  <a:srgbClr val="002F5E"/>
                </a:gs>
                <a:gs pos="100000">
                  <a:schemeClr val="hlink"/>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611" tIns="44806" rIns="89611" bIns="44806" anchor="ctr"/>
            <a:lstStyle>
              <a:lvl1pPr defTabSz="895350" eaLnBrk="0" hangingPunct="0">
                <a:defRPr>
                  <a:solidFill>
                    <a:schemeClr val="tx1"/>
                  </a:solidFill>
                  <a:latin typeface="Arial" panose="020B0604020202020204" pitchFamily="34" charset="0"/>
                  <a:ea typeface="宋体" panose="02010600030101010101" pitchFamily="2" charset="-122"/>
                </a:defRPr>
              </a:lvl1pPr>
              <a:lvl2pPr marL="742950" indent="-285750" defTabSz="895350" eaLnBrk="0" hangingPunct="0">
                <a:defRPr>
                  <a:solidFill>
                    <a:schemeClr val="tx1"/>
                  </a:solidFill>
                  <a:latin typeface="Arial" panose="020B0604020202020204" pitchFamily="34" charset="0"/>
                  <a:ea typeface="宋体" panose="02010600030101010101" pitchFamily="2" charset="-122"/>
                </a:defRPr>
              </a:lvl2pPr>
              <a:lvl3pPr marL="1143000" indent="-228600" defTabSz="895350" eaLnBrk="0" hangingPunct="0">
                <a:defRPr>
                  <a:solidFill>
                    <a:schemeClr val="tx1"/>
                  </a:solidFill>
                  <a:latin typeface="Arial" panose="020B0604020202020204" pitchFamily="34" charset="0"/>
                  <a:ea typeface="宋体" panose="02010600030101010101" pitchFamily="2" charset="-122"/>
                </a:defRPr>
              </a:lvl3pPr>
              <a:lvl4pPr marL="1600200" indent="-228600" defTabSz="895350" eaLnBrk="0" hangingPunct="0">
                <a:defRPr>
                  <a:solidFill>
                    <a:schemeClr val="tx1"/>
                  </a:solidFill>
                  <a:latin typeface="Arial" panose="020B0604020202020204" pitchFamily="34" charset="0"/>
                  <a:ea typeface="宋体" panose="02010600030101010101" pitchFamily="2" charset="-122"/>
                </a:defRPr>
              </a:lvl4pPr>
              <a:lvl5pPr marL="2057400" indent="-228600" defTabSz="895350" eaLnBrk="0" hangingPunct="0">
                <a:defRPr>
                  <a:solidFill>
                    <a:schemeClr val="tx1"/>
                  </a:solidFill>
                  <a:latin typeface="Arial" panose="020B0604020202020204" pitchFamily="34" charset="0"/>
                  <a:ea typeface="宋体" panose="02010600030101010101" pitchFamily="2" charset="-122"/>
                </a:defRPr>
              </a:lvl5pPr>
              <a:lvl6pPr marL="25146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89535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chemeClr val="bg1"/>
                  </a:solidFill>
                  <a:ea typeface="华文楷体" panose="02010600040101010101" pitchFamily="2" charset="-122"/>
                </a:rPr>
                <a:t>提供担保</a:t>
              </a:r>
            </a:p>
          </p:txBody>
        </p:sp>
        <p:sp>
          <p:nvSpPr>
            <p:cNvPr id="59426" name="AutoShape 27"/>
            <p:cNvSpPr>
              <a:spLocks noChangeArrowheads="1"/>
            </p:cNvSpPr>
            <p:nvPr/>
          </p:nvSpPr>
          <p:spPr bwMode="auto">
            <a:xfrm>
              <a:off x="1497" y="45"/>
              <a:ext cx="544" cy="91"/>
            </a:xfrm>
            <a:prstGeom prst="rightArrow">
              <a:avLst>
                <a:gd name="adj1" fmla="val 50000"/>
                <a:gd name="adj2" fmla="val 149451"/>
              </a:avLst>
            </a:prstGeom>
            <a:gradFill rotWithShape="1">
              <a:gsLst>
                <a:gs pos="0">
                  <a:schemeClr val="hlink"/>
                </a:gs>
                <a:gs pos="50000">
                  <a:srgbClr val="002F5E"/>
                </a:gs>
                <a:gs pos="100000">
                  <a:schemeClr val="hlink"/>
                </a:gs>
              </a:gsLst>
              <a:lin ang="5400000" scaled="1"/>
            </a:gradFill>
            <a:ln w="9525" cap="flat"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
          <p:nvSpPr>
            <p:cNvPr id="59427" name="AutoShape 28"/>
            <p:cNvSpPr>
              <a:spLocks noChangeArrowheads="1"/>
            </p:cNvSpPr>
            <p:nvPr/>
          </p:nvSpPr>
          <p:spPr bwMode="auto">
            <a:xfrm>
              <a:off x="0" y="45"/>
              <a:ext cx="589" cy="91"/>
            </a:xfrm>
            <a:prstGeom prst="flowChartProcess">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grpSp>
      <p:sp>
        <p:nvSpPr>
          <p:cNvPr id="59428" name="AutoShape 29"/>
          <p:cNvSpPr>
            <a:spLocks noChangeArrowheads="1"/>
          </p:cNvSpPr>
          <p:nvPr/>
        </p:nvSpPr>
        <p:spPr bwMode="auto">
          <a:xfrm>
            <a:off x="2962275" y="2895600"/>
            <a:ext cx="915988" cy="209550"/>
          </a:xfrm>
          <a:prstGeom prst="leftArrow">
            <a:avLst>
              <a:gd name="adj1" fmla="val 50000"/>
              <a:gd name="adj2" fmla="val 109280"/>
            </a:avLst>
          </a:prstGeom>
          <a:gradFill rotWithShape="1">
            <a:gsLst>
              <a:gs pos="0">
                <a:schemeClr val="hlink"/>
              </a:gs>
              <a:gs pos="50000">
                <a:srgbClr val="002F5E"/>
              </a:gs>
              <a:gs pos="100000">
                <a:schemeClr val="hlink"/>
              </a:gs>
            </a:gsLst>
            <a:lin ang="5400000" scaled="1"/>
          </a:gradFill>
          <a:ln w="9525" cap="flat"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mph" presetSubtype="0" fill="hold" grpId="0" nodeType="clickEffect">
                                  <p:stCondLst>
                                    <p:cond delay="0"/>
                                  </p:stCondLst>
                                  <p:childTnLst>
                                    <p:animClr clrSpc="rgb" dir="cw">
                                      <p:cBhvr override="childStyle">
                                        <p:cTn id="6" dur="250" autoRev="1" fill="hold"/>
                                        <p:tgtEl>
                                          <p:spTgt spid="59407"/>
                                        </p:tgtEl>
                                        <p:attrNameLst>
                                          <p:attrName>style.color</p:attrName>
                                        </p:attrNameLst>
                                      </p:cBhvr>
                                      <p:to>
                                        <a:schemeClr val="bg1"/>
                                      </p:to>
                                    </p:animClr>
                                    <p:animClr clrSpc="rgb" dir="cw">
                                      <p:cBhvr>
                                        <p:cTn id="7" dur="250" autoRev="1" fill="hold"/>
                                        <p:tgtEl>
                                          <p:spTgt spid="59407"/>
                                        </p:tgtEl>
                                        <p:attrNameLst>
                                          <p:attrName>fillcolor</p:attrName>
                                        </p:attrNameLst>
                                      </p:cBhvr>
                                      <p:to>
                                        <a:schemeClr val="bg1"/>
                                      </p:to>
                                    </p:animClr>
                                    <p:set>
                                      <p:cBhvr>
                                        <p:cTn id="8" dur="250" autoRev="1" fill="hold"/>
                                        <p:tgtEl>
                                          <p:spTgt spid="59407"/>
                                        </p:tgtEl>
                                        <p:attrNameLst>
                                          <p:attrName>fill.type</p:attrName>
                                        </p:attrNameLst>
                                      </p:cBhvr>
                                      <p:to>
                                        <p:strVal val="solid"/>
                                      </p:to>
                                    </p:set>
                                    <p:set>
                                      <p:cBhvr>
                                        <p:cTn id="9" dur="250" autoRev="1" fill="hold"/>
                                        <p:tgtEl>
                                          <p:spTgt spid="5940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7" grpId="0" bldLvl="0" animBg="1" autoUpdateAnimBg="0"/>
    </p:bldLst>
  </p:timing>
</p:sld>
</file>

<file path=ppt/theme/theme1.xml><?xml version="1.0" encoding="utf-8"?>
<a:theme xmlns:a="http://schemas.openxmlformats.org/drawingml/2006/main" name="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Pages>0</Pages>
  <Words>11459</Words>
  <Characters>0</Characters>
  <Application>Microsoft Office PowerPoint</Application>
  <DocSecurity>0</DocSecurity>
  <PresentationFormat>全屏显示(4:3)</PresentationFormat>
  <Lines>0</Lines>
  <Paragraphs>1019</Paragraphs>
  <Slides>56</Slides>
  <Notes>0</Notes>
  <HiddenSlides>0</HiddenSlides>
  <MMClips>0</MMClips>
  <ScaleCrop>false</ScaleCrop>
  <HeadingPairs>
    <vt:vector size="6" baseType="variant">
      <vt:variant>
        <vt:lpstr>已用的字体</vt:lpstr>
      </vt:variant>
      <vt:variant>
        <vt:i4>63</vt:i4>
      </vt:variant>
      <vt:variant>
        <vt:lpstr>主题</vt:lpstr>
      </vt:variant>
      <vt:variant>
        <vt:i4>1</vt:i4>
      </vt:variant>
      <vt:variant>
        <vt:lpstr>幻灯片标题</vt:lpstr>
      </vt:variant>
      <vt:variant>
        <vt:i4>56</vt:i4>
      </vt:variant>
    </vt:vector>
  </HeadingPairs>
  <TitlesOfParts>
    <vt:vector size="120" baseType="lpstr">
      <vt:lpstr>Arial</vt:lpstr>
      <vt:lpstr>宋体</vt:lpstr>
      <vt:lpstr>Wingdings</vt:lpstr>
      <vt:lpstr>Calibri</vt:lpstr>
      <vt:lpstr>黑体</vt:lpstr>
      <vt:lpstr>Wingdings 2</vt:lpstr>
      <vt:lpstr>Corbel</vt:lpstr>
      <vt:lpstr>华文楷体</vt:lpstr>
      <vt:lpstr>Arial Black</vt:lpstr>
      <vt:lpstr>Candara</vt:lpstr>
      <vt:lpstr>微软雅黑</vt:lpstr>
      <vt:lpstr>Times New Roman</vt:lpstr>
      <vt:lpstr>Times</vt:lpstr>
      <vt:lpstr>楷体_GB2312</vt:lpstr>
      <vt:lpstr>Tahoma</vt:lpstr>
      <vt:lpstr>Verdana</vt:lpstr>
      <vt:lpstr>HY헤드라인M</vt:lpstr>
      <vt:lpstr>HY엽서L</vt:lpstr>
      <vt:lpstr>华文细黑</vt:lpstr>
      <vt:lpstr>新宋体</vt:lpstr>
      <vt:lpstr>Malgun Gothic</vt:lpstr>
      <vt:lpstr>Segoe Print</vt:lpstr>
      <vt:lpstr>MS UI Gothic</vt:lpstr>
      <vt:lpstr>经典黑体简</vt:lpstr>
      <vt:lpstr>华文宋体</vt:lpstr>
      <vt:lpstr>MS PGothic</vt:lpstr>
      <vt:lpstr>Comic Sans MS</vt:lpstr>
      <vt:lpstr>华文新魏</vt:lpstr>
      <vt:lpstr>方正大黑简体</vt:lpstr>
      <vt:lpstr>方正楷体简体</vt:lpstr>
      <vt:lpstr>方正黑体简体</vt:lpstr>
      <vt:lpstr>方正大标宋简体</vt:lpstr>
      <vt:lpstr>方正小标宋简体</vt:lpstr>
      <vt:lpstr>Arial Unicode MS</vt:lpstr>
      <vt:lpstr>Palatino Linotype</vt:lpstr>
      <vt:lpstr>方正仿宋简体</vt:lpstr>
      <vt:lpstr>幼圆</vt:lpstr>
      <vt:lpstr>方正宋黑简体</vt:lpstr>
      <vt:lpstr>楷体</vt:lpstr>
      <vt:lpstr>仿宋_GB2312</vt:lpstr>
      <vt:lpstr>仿宋</vt:lpstr>
      <vt:lpstr>华文中宋</vt:lpstr>
      <vt:lpstr>华文仿宋</vt:lpstr>
      <vt:lpstr>华文行楷</vt:lpstr>
      <vt:lpstr>MS PMincho</vt:lpstr>
      <vt:lpstr>PMingLiU</vt:lpstr>
      <vt:lpstr>隶书</vt:lpstr>
      <vt:lpstr>华文琥珀</vt:lpstr>
      <vt:lpstr>华文隶书</vt:lpstr>
      <vt:lpstr>华文彩云</vt:lpstr>
      <vt:lpstr>方正舒体</vt:lpstr>
      <vt:lpstr>Symbol</vt:lpstr>
      <vt:lpstr>_x000b__x000c_</vt:lpstr>
      <vt:lpstr>Monotype Sorts</vt:lpstr>
      <vt:lpstr>Gulim</vt:lpstr>
      <vt:lpstr>Franklin Gothic Medium</vt:lpstr>
      <vt:lpstr>Franklin Gothic Book</vt:lpstr>
      <vt:lpstr>Lucida Calligraphy</vt:lpstr>
      <vt:lpstr>Perpetua</vt:lpstr>
      <vt:lpstr>方正粗圆简体</vt:lpstr>
      <vt:lpstr>»ªÎÄ¿¬Ìå</vt:lpstr>
      <vt:lpstr>¿¬Ìå_GB2312</vt:lpstr>
      <vt:lpstr>Î¢ÈíÑÅºÚ</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融资租赁</dc:title>
  <dc:subject/>
  <dc:creator>王月昕</dc:creator>
  <cp:keywords/>
  <dc:description/>
  <cp:lastModifiedBy>坤FL</cp:lastModifiedBy>
  <cp:revision>79</cp:revision>
  <dcterms:created xsi:type="dcterms:W3CDTF">2013-04-28T11:06:06Z</dcterms:created>
  <dcterms:modified xsi:type="dcterms:W3CDTF">2016-01-03T05:48:04Z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2052-9.1.0.4715</vt:lpwstr>
  </property>
</Properties>
</file>