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84" r:id="rId1"/>
  </p:sldMasterIdLst>
  <p:notesMasterIdLst>
    <p:notesMasterId r:id="rId61"/>
  </p:notesMasterIdLst>
  <p:sldIdLst>
    <p:sldId id="259" r:id="rId2"/>
    <p:sldId id="260" r:id="rId3"/>
    <p:sldId id="327" r:id="rId4"/>
    <p:sldId id="328" r:id="rId5"/>
    <p:sldId id="334" r:id="rId6"/>
    <p:sldId id="333" r:id="rId7"/>
    <p:sldId id="335" r:id="rId8"/>
    <p:sldId id="330" r:id="rId9"/>
    <p:sldId id="324" r:id="rId10"/>
    <p:sldId id="329" r:id="rId11"/>
    <p:sldId id="261" r:id="rId12"/>
    <p:sldId id="258" r:id="rId13"/>
    <p:sldId id="323" r:id="rId14"/>
    <p:sldId id="269" r:id="rId15"/>
    <p:sldId id="271" r:id="rId16"/>
    <p:sldId id="272" r:id="rId17"/>
    <p:sldId id="270" r:id="rId18"/>
    <p:sldId id="277" r:id="rId19"/>
    <p:sldId id="281" r:id="rId20"/>
    <p:sldId id="282" r:id="rId21"/>
    <p:sldId id="331" r:id="rId22"/>
    <p:sldId id="336" r:id="rId23"/>
    <p:sldId id="280" r:id="rId24"/>
    <p:sldId id="289" r:id="rId25"/>
    <p:sldId id="293" r:id="rId26"/>
    <p:sldId id="292" r:id="rId27"/>
    <p:sldId id="339" r:id="rId28"/>
    <p:sldId id="291" r:id="rId29"/>
    <p:sldId id="337" r:id="rId30"/>
    <p:sldId id="341" r:id="rId31"/>
    <p:sldId id="295" r:id="rId32"/>
    <p:sldId id="296" r:id="rId33"/>
    <p:sldId id="340" r:id="rId34"/>
    <p:sldId id="299" r:id="rId35"/>
    <p:sldId id="300" r:id="rId36"/>
    <p:sldId id="302" r:id="rId37"/>
    <p:sldId id="303" r:id="rId38"/>
    <p:sldId id="304" r:id="rId39"/>
    <p:sldId id="338" r:id="rId40"/>
    <p:sldId id="307" r:id="rId41"/>
    <p:sldId id="326" r:id="rId42"/>
    <p:sldId id="305" r:id="rId43"/>
    <p:sldId id="306" r:id="rId44"/>
    <p:sldId id="310" r:id="rId45"/>
    <p:sldId id="309" r:id="rId46"/>
    <p:sldId id="308" r:id="rId47"/>
    <p:sldId id="342" r:id="rId48"/>
    <p:sldId id="311" r:id="rId49"/>
    <p:sldId id="314" r:id="rId50"/>
    <p:sldId id="343" r:id="rId51"/>
    <p:sldId id="315" r:id="rId52"/>
    <p:sldId id="313" r:id="rId53"/>
    <p:sldId id="312" r:id="rId54"/>
    <p:sldId id="316" r:id="rId55"/>
    <p:sldId id="317" r:id="rId56"/>
    <p:sldId id="325" r:id="rId57"/>
    <p:sldId id="320" r:id="rId58"/>
    <p:sldId id="319" r:id="rId59"/>
    <p:sldId id="321" r:id="rId60"/>
  </p:sldIdLst>
  <p:sldSz cx="9144000" cy="6858000" type="screen4x3"/>
  <p:notesSz cx="6797675" cy="9926638"/>
  <p:defaultTextStyle>
    <a:defPPr>
      <a:defRPr lang="zh-CN"/>
    </a:defPPr>
    <a:lvl1pPr algn="l" rtl="0" eaLnBrk="0" fontAlgn="base" hangingPunct="0">
      <a:spcBef>
        <a:spcPct val="0"/>
      </a:spcBef>
      <a:spcAft>
        <a:spcPct val="0"/>
      </a:spcAft>
      <a:defRPr kern="1200">
        <a:solidFill>
          <a:schemeClr val="tx1"/>
        </a:solidFill>
        <a:latin typeface="Arial" charset="0"/>
        <a:ea typeface="宋体" charset="0"/>
        <a:cs typeface="+mn-cs"/>
      </a:defRPr>
    </a:lvl1pPr>
    <a:lvl2pPr marL="457200" algn="l" rtl="0" eaLnBrk="0" fontAlgn="base" hangingPunct="0">
      <a:spcBef>
        <a:spcPct val="0"/>
      </a:spcBef>
      <a:spcAft>
        <a:spcPct val="0"/>
      </a:spcAft>
      <a:defRPr kern="1200">
        <a:solidFill>
          <a:schemeClr val="tx1"/>
        </a:solidFill>
        <a:latin typeface="Arial" charset="0"/>
        <a:ea typeface="宋体" charset="0"/>
        <a:cs typeface="+mn-cs"/>
      </a:defRPr>
    </a:lvl2pPr>
    <a:lvl3pPr marL="914400" algn="l" rtl="0" eaLnBrk="0" fontAlgn="base" hangingPunct="0">
      <a:spcBef>
        <a:spcPct val="0"/>
      </a:spcBef>
      <a:spcAft>
        <a:spcPct val="0"/>
      </a:spcAft>
      <a:defRPr kern="1200">
        <a:solidFill>
          <a:schemeClr val="tx1"/>
        </a:solidFill>
        <a:latin typeface="Arial" charset="0"/>
        <a:ea typeface="宋体" charset="0"/>
        <a:cs typeface="+mn-cs"/>
      </a:defRPr>
    </a:lvl3pPr>
    <a:lvl4pPr marL="1371600" algn="l" rtl="0" eaLnBrk="0" fontAlgn="base" hangingPunct="0">
      <a:spcBef>
        <a:spcPct val="0"/>
      </a:spcBef>
      <a:spcAft>
        <a:spcPct val="0"/>
      </a:spcAft>
      <a:defRPr kern="1200">
        <a:solidFill>
          <a:schemeClr val="tx1"/>
        </a:solidFill>
        <a:latin typeface="Arial" charset="0"/>
        <a:ea typeface="宋体" charset="0"/>
        <a:cs typeface="+mn-cs"/>
      </a:defRPr>
    </a:lvl4pPr>
    <a:lvl5pPr marL="1828800" algn="l" rtl="0" eaLnBrk="0" fontAlgn="base" hangingPunct="0">
      <a:spcBef>
        <a:spcPct val="0"/>
      </a:spcBef>
      <a:spcAft>
        <a:spcPct val="0"/>
      </a:spcAft>
      <a:defRPr kern="1200">
        <a:solidFill>
          <a:schemeClr val="tx1"/>
        </a:solidFill>
        <a:latin typeface="Arial" charset="0"/>
        <a:ea typeface="宋体" charset="0"/>
        <a:cs typeface="+mn-cs"/>
      </a:defRPr>
    </a:lvl5pPr>
    <a:lvl6pPr marL="2286000" algn="l" defTabSz="914400" rtl="0" eaLnBrk="1" latinLnBrk="0" hangingPunct="1">
      <a:defRPr kern="1200">
        <a:solidFill>
          <a:schemeClr val="tx1"/>
        </a:solidFill>
        <a:latin typeface="Arial" charset="0"/>
        <a:ea typeface="宋体" charset="0"/>
        <a:cs typeface="+mn-cs"/>
      </a:defRPr>
    </a:lvl6pPr>
    <a:lvl7pPr marL="2743200" algn="l" defTabSz="914400" rtl="0" eaLnBrk="1" latinLnBrk="0" hangingPunct="1">
      <a:defRPr kern="1200">
        <a:solidFill>
          <a:schemeClr val="tx1"/>
        </a:solidFill>
        <a:latin typeface="Arial" charset="0"/>
        <a:ea typeface="宋体" charset="0"/>
        <a:cs typeface="+mn-cs"/>
      </a:defRPr>
    </a:lvl7pPr>
    <a:lvl8pPr marL="3200400" algn="l" defTabSz="914400" rtl="0" eaLnBrk="1" latinLnBrk="0" hangingPunct="1">
      <a:defRPr kern="1200">
        <a:solidFill>
          <a:schemeClr val="tx1"/>
        </a:solidFill>
        <a:latin typeface="Arial" charset="0"/>
        <a:ea typeface="宋体" charset="0"/>
        <a:cs typeface="+mn-cs"/>
      </a:defRPr>
    </a:lvl8pPr>
    <a:lvl9pPr marL="3657600" algn="l" defTabSz="914400" rtl="0" eaLnBrk="1" latinLnBrk="0" hangingPunct="1">
      <a:defRPr kern="1200">
        <a:solidFill>
          <a:schemeClr val="tx1"/>
        </a:solidFill>
        <a:latin typeface="Arial" charset="0"/>
        <a:ea typeface="宋体"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autoAdjust="0"/>
    <p:restoredTop sz="94695" autoAdjust="0"/>
  </p:normalViewPr>
  <p:slideViewPr>
    <p:cSldViewPr>
      <p:cViewPr varScale="1">
        <p:scale>
          <a:sx n="113" d="100"/>
          <a:sy n="113" d="100"/>
        </p:scale>
        <p:origin x="968"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viewProps" Target="viewProps.xml"/><Relationship Id="rId64" Type="http://schemas.openxmlformats.org/officeDocument/2006/relationships/theme" Target="theme/theme1.xml"/><Relationship Id="rId65"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notesMaster" Target="notesMasters/notesMaster1.xml"/><Relationship Id="rId62"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ea typeface="宋体" pitchFamily="2" charset="-122"/>
              </a:defRPr>
            </a:lvl1pPr>
          </a:lstStyle>
          <a:p>
            <a:pPr>
              <a:defRPr/>
            </a:pPr>
            <a:endParaRPr lang="en-US" altLang="zh-CN"/>
          </a:p>
        </p:txBody>
      </p:sp>
      <p:sp>
        <p:nvSpPr>
          <p:cNvPr id="6861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ea typeface="宋体" pitchFamily="2" charset="-122"/>
              </a:defRPr>
            </a:lvl1pPr>
          </a:lstStyle>
          <a:p>
            <a:pPr>
              <a:defRPr/>
            </a:pPr>
            <a:endParaRPr lang="en-US" altLang="zh-CN"/>
          </a:p>
        </p:txBody>
      </p:sp>
      <p:sp>
        <p:nvSpPr>
          <p:cNvPr id="13316" name="Rectangle 4"/>
          <p:cNvSpPr>
            <a:spLocks noRo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8613"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8614"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a typeface="宋体" pitchFamily="2" charset="-122"/>
              </a:defRPr>
            </a:lvl1pPr>
          </a:lstStyle>
          <a:p>
            <a:pPr>
              <a:defRPr/>
            </a:pPr>
            <a:endParaRPr lang="en-US" altLang="zh-CN"/>
          </a:p>
        </p:txBody>
      </p:sp>
      <p:sp>
        <p:nvSpPr>
          <p:cNvPr id="68615"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84948E6-723E-954B-9BB0-1556CF424CD2}" type="slidenum">
              <a:rPr lang="en-US" altLang="zh-CN"/>
              <a:pPr>
                <a:defRPr/>
              </a:pPr>
              <a:t>‹#›</a:t>
            </a:fld>
            <a:endParaRPr lang="en-US" altLang="zh-CN"/>
          </a:p>
        </p:txBody>
      </p:sp>
    </p:spTree>
    <p:extLst>
      <p:ext uri="{BB962C8B-B14F-4D97-AF65-F5344CB8AC3E}">
        <p14:creationId xmlns:p14="http://schemas.microsoft.com/office/powerpoint/2010/main" val="3269865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5890" name="Rectangle 2"/>
          <p:cNvSpPr>
            <a:spLocks noGrp="1" noRot="1" noChangeArrowheads="1"/>
          </p:cNvSpPr>
          <p:nvPr>
            <p:ph type="ctrTitle"/>
          </p:nvPr>
        </p:nvSpPr>
        <p:spPr>
          <a:xfrm>
            <a:off x="685800" y="2286000"/>
            <a:ext cx="7772400" cy="1143000"/>
          </a:xfrm>
        </p:spPr>
        <p:txBody>
          <a:bodyPr/>
          <a:lstStyle>
            <a:lvl1pPr>
              <a:defRPr/>
            </a:lvl1pPr>
          </a:lstStyle>
          <a:p>
            <a:r>
              <a:rPr lang="zh-CN" altLang="en-US"/>
              <a:t>单击此处编辑母版标题样式</a:t>
            </a:r>
          </a:p>
        </p:txBody>
      </p:sp>
      <p:sp>
        <p:nvSpPr>
          <p:cNvPr id="165891"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smtClean="0"/>
            </a:lvl1pPr>
          </a:lstStyle>
          <a:p>
            <a:pPr>
              <a:defRPr/>
            </a:pPr>
            <a:fld id="{73AA070A-CFE3-F245-9A19-75F625945A1E}" type="slidenum">
              <a:rPr lang="en-US" altLang="zh-CN"/>
              <a:pPr>
                <a:defRPr/>
              </a:pPr>
              <a:t>‹#›</a:t>
            </a:fld>
            <a:endParaRPr lang="en-US" altLang="zh-CN"/>
          </a:p>
        </p:txBody>
      </p:sp>
    </p:spTree>
    <p:extLst>
      <p:ext uri="{BB962C8B-B14F-4D97-AF65-F5344CB8AC3E}">
        <p14:creationId xmlns:p14="http://schemas.microsoft.com/office/powerpoint/2010/main" val="26801928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EFD4881-B071-3245-92D0-51B635AAE4A1}" type="slidenum">
              <a:rPr lang="en-US" altLang="zh-CN"/>
              <a:pPr>
                <a:defRPr/>
              </a:pPr>
              <a:t>‹#›</a:t>
            </a:fld>
            <a:endParaRPr lang="en-US" altLang="zh-CN"/>
          </a:p>
        </p:txBody>
      </p:sp>
    </p:spTree>
    <p:extLst>
      <p:ext uri="{BB962C8B-B14F-4D97-AF65-F5344CB8AC3E}">
        <p14:creationId xmlns:p14="http://schemas.microsoft.com/office/powerpoint/2010/main" val="252814194"/>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AD2C8496-876C-DB41-8D0E-D10F4E9910F5}" type="slidenum">
              <a:rPr lang="en-US" altLang="zh-CN"/>
              <a:pPr>
                <a:defRPr/>
              </a:pPr>
              <a:t>‹#›</a:t>
            </a:fld>
            <a:endParaRPr lang="en-US" altLang="zh-CN"/>
          </a:p>
        </p:txBody>
      </p:sp>
    </p:spTree>
    <p:extLst>
      <p:ext uri="{BB962C8B-B14F-4D97-AF65-F5344CB8AC3E}">
        <p14:creationId xmlns:p14="http://schemas.microsoft.com/office/powerpoint/2010/main" val="1325504792"/>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305D925F-FF33-974D-8E5C-57403C682B4D}" type="slidenum">
              <a:rPr lang="en-US" altLang="zh-CN"/>
              <a:pPr>
                <a:defRPr/>
              </a:pPr>
              <a:t>‹#›</a:t>
            </a:fld>
            <a:endParaRPr lang="en-US" altLang="zh-CN"/>
          </a:p>
        </p:txBody>
      </p:sp>
    </p:spTree>
    <p:extLst>
      <p:ext uri="{BB962C8B-B14F-4D97-AF65-F5344CB8AC3E}">
        <p14:creationId xmlns:p14="http://schemas.microsoft.com/office/powerpoint/2010/main" val="1911168813"/>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3EC1E042-B337-7E49-BB37-95BC6A7E7A54}" type="slidenum">
              <a:rPr lang="en-US" altLang="zh-CN"/>
              <a:pPr>
                <a:defRPr/>
              </a:pPr>
              <a:t>‹#›</a:t>
            </a:fld>
            <a:endParaRPr lang="en-US" altLang="zh-CN"/>
          </a:p>
        </p:txBody>
      </p:sp>
    </p:spTree>
    <p:extLst>
      <p:ext uri="{BB962C8B-B14F-4D97-AF65-F5344CB8AC3E}">
        <p14:creationId xmlns:p14="http://schemas.microsoft.com/office/powerpoint/2010/main" val="1101331912"/>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234D6EEE-C1E2-2345-B8A7-FEA36626F94C}" type="slidenum">
              <a:rPr lang="en-US" altLang="zh-CN"/>
              <a:pPr>
                <a:defRPr/>
              </a:pPr>
              <a:t>‹#›</a:t>
            </a:fld>
            <a:endParaRPr lang="en-US" altLang="zh-CN"/>
          </a:p>
        </p:txBody>
      </p:sp>
    </p:spTree>
    <p:extLst>
      <p:ext uri="{BB962C8B-B14F-4D97-AF65-F5344CB8AC3E}">
        <p14:creationId xmlns:p14="http://schemas.microsoft.com/office/powerpoint/2010/main" val="923891491"/>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A88C5C00-387F-AA45-82C5-5C2A79CEB39D}" type="slidenum">
              <a:rPr lang="en-US" altLang="zh-CN"/>
              <a:pPr>
                <a:defRPr/>
              </a:pPr>
              <a:t>‹#›</a:t>
            </a:fld>
            <a:endParaRPr lang="en-US" altLang="zh-CN"/>
          </a:p>
        </p:txBody>
      </p:sp>
    </p:spTree>
    <p:extLst>
      <p:ext uri="{BB962C8B-B14F-4D97-AF65-F5344CB8AC3E}">
        <p14:creationId xmlns:p14="http://schemas.microsoft.com/office/powerpoint/2010/main" val="1537521427"/>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CDAA55DC-B991-9241-A931-9487048B11DF}" type="slidenum">
              <a:rPr lang="en-US" altLang="zh-CN"/>
              <a:pPr>
                <a:defRPr/>
              </a:pPr>
              <a:t>‹#›</a:t>
            </a:fld>
            <a:endParaRPr lang="en-US" altLang="zh-CN"/>
          </a:p>
        </p:txBody>
      </p:sp>
    </p:spTree>
    <p:extLst>
      <p:ext uri="{BB962C8B-B14F-4D97-AF65-F5344CB8AC3E}">
        <p14:creationId xmlns:p14="http://schemas.microsoft.com/office/powerpoint/2010/main" val="451899238"/>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55350B3-302D-E249-8BA0-26FF38ADC7E0}" type="slidenum">
              <a:rPr lang="en-US" altLang="zh-CN"/>
              <a:pPr>
                <a:defRPr/>
              </a:pPr>
              <a:t>‹#›</a:t>
            </a:fld>
            <a:endParaRPr lang="en-US" altLang="zh-CN"/>
          </a:p>
        </p:txBody>
      </p:sp>
    </p:spTree>
    <p:extLst>
      <p:ext uri="{BB962C8B-B14F-4D97-AF65-F5344CB8AC3E}">
        <p14:creationId xmlns:p14="http://schemas.microsoft.com/office/powerpoint/2010/main" val="1568317274"/>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2C1CBEEC-7559-C14A-ABC0-4A8037972715}" type="slidenum">
              <a:rPr lang="en-US" altLang="zh-CN"/>
              <a:pPr>
                <a:defRPr/>
              </a:pPr>
              <a:t>‹#›</a:t>
            </a:fld>
            <a:endParaRPr lang="en-US" altLang="zh-CN"/>
          </a:p>
        </p:txBody>
      </p:sp>
    </p:spTree>
    <p:extLst>
      <p:ext uri="{BB962C8B-B14F-4D97-AF65-F5344CB8AC3E}">
        <p14:creationId xmlns:p14="http://schemas.microsoft.com/office/powerpoint/2010/main" val="494140840"/>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609600"/>
            <a:ext cx="2135187" cy="5489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09600"/>
            <a:ext cx="6253163" cy="54895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6370680D-AE58-FE44-892E-AD963C92D1E4}" type="slidenum">
              <a:rPr lang="en-US" altLang="zh-CN"/>
              <a:pPr>
                <a:defRPr/>
              </a:pPr>
              <a:t>‹#›</a:t>
            </a:fld>
            <a:endParaRPr lang="en-US" altLang="zh-CN"/>
          </a:p>
        </p:txBody>
      </p:sp>
    </p:spTree>
    <p:extLst>
      <p:ext uri="{BB962C8B-B14F-4D97-AF65-F5344CB8AC3E}">
        <p14:creationId xmlns:p14="http://schemas.microsoft.com/office/powerpoint/2010/main" val="705834931"/>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Rot="1" noChangeArrowheads="1"/>
          </p:cNvSpPr>
          <p:nvPr>
            <p:ph type="title"/>
          </p:nvPr>
        </p:nvSpPr>
        <p:spPr bwMode="auto">
          <a:xfrm>
            <a:off x="301625" y="609600"/>
            <a:ext cx="85407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Rot="1" noChangeArrowheads="1"/>
          </p:cNvSpPr>
          <p:nvPr>
            <p:ph type="body" idx="1"/>
          </p:nvPr>
        </p:nvSpPr>
        <p:spPr bwMode="auto">
          <a:xfrm>
            <a:off x="301625" y="1905000"/>
            <a:ext cx="8540750"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64868" name="Rectangle 4"/>
          <p:cNvSpPr>
            <a:spLocks noGrp="1" noChangeArrowheads="1"/>
          </p:cNvSpPr>
          <p:nvPr>
            <p:ph type="dt" sz="half" idx="2"/>
          </p:nvPr>
        </p:nvSpPr>
        <p:spPr bwMode="auto">
          <a:xfrm>
            <a:off x="301625" y="6245225"/>
            <a:ext cx="22891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ea typeface="宋体" pitchFamily="2" charset="-122"/>
              </a:defRPr>
            </a:lvl1pPr>
          </a:lstStyle>
          <a:p>
            <a:pPr>
              <a:defRPr/>
            </a:pPr>
            <a:endParaRPr lang="en-US" altLang="zh-CN"/>
          </a:p>
        </p:txBody>
      </p:sp>
      <p:sp>
        <p:nvSpPr>
          <p:cNvPr id="1648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ea typeface="宋体" pitchFamily="2" charset="-122"/>
              </a:defRPr>
            </a:lvl1pPr>
          </a:lstStyle>
          <a:p>
            <a:pPr>
              <a:defRPr/>
            </a:pPr>
            <a:endParaRPr lang="en-US" altLang="zh-CN"/>
          </a:p>
        </p:txBody>
      </p:sp>
      <p:sp>
        <p:nvSpPr>
          <p:cNvPr id="164870" name="Rectangle 6"/>
          <p:cNvSpPr>
            <a:spLocks noGrp="1" noChangeArrowheads="1"/>
          </p:cNvSpPr>
          <p:nvPr>
            <p:ph type="sldNum" sz="quarter" idx="4"/>
          </p:nvPr>
        </p:nvSpPr>
        <p:spPr bwMode="auto">
          <a:xfrm>
            <a:off x="6553200" y="6245225"/>
            <a:ext cx="22891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7C50870C-4E05-6246-98D8-CD463DA0FDFA}"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719"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ransition>
    <p:random/>
  </p:transition>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lr>
          <a:schemeClr val="hlink"/>
        </a:buClr>
        <a:buSzPct val="75000"/>
        <a:buFont typeface="Wingdings"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charset="2"/>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85000"/>
        <a:buFont typeface="Wingdings" charset="2"/>
        <a:buChar char="v"/>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90000"/>
        <a:buFont typeface="Wingdings" charset="2"/>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85000"/>
        <a:buFont typeface="Wingdings"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tjrzz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ADBF444-D7D7-7B44-9ACC-1275519733BA}" type="slidenum">
              <a:rPr lang="en-US" altLang="zh-CN" sz="1400"/>
              <a:pPr>
                <a:spcBef>
                  <a:spcPct val="0"/>
                </a:spcBef>
                <a:buClrTx/>
                <a:buSzTx/>
                <a:buFontTx/>
                <a:buNone/>
              </a:pPr>
              <a:t>1</a:t>
            </a:fld>
            <a:endParaRPr lang="en-US" altLang="zh-CN" sz="1400"/>
          </a:p>
        </p:txBody>
      </p:sp>
      <p:sp>
        <p:nvSpPr>
          <p:cNvPr id="14338" name="TextBox 3"/>
          <p:cNvSpPr txBox="1">
            <a:spLocks noChangeArrowheads="1"/>
          </p:cNvSpPr>
          <p:nvPr/>
        </p:nvSpPr>
        <p:spPr bwMode="auto">
          <a:xfrm>
            <a:off x="304800" y="685800"/>
            <a:ext cx="8610600"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4400" b="1">
                <a:latin typeface="楷体_GB2312" charset="0"/>
                <a:ea typeface="楷体_GB2312" charset="0"/>
              </a:rPr>
              <a:t>企业间拆借资金业务</a:t>
            </a:r>
          </a:p>
          <a:p>
            <a:pPr algn="ctr" eaLnBrk="1" hangingPunct="1">
              <a:spcBef>
                <a:spcPct val="0"/>
              </a:spcBef>
              <a:buClrTx/>
              <a:buSzTx/>
              <a:buFontTx/>
              <a:buNone/>
            </a:pPr>
            <a:r>
              <a:rPr lang="zh-CN" altLang="en-US" sz="4400" b="1">
                <a:latin typeface="楷体_GB2312" charset="0"/>
                <a:ea typeface="楷体_GB2312" charset="0"/>
              </a:rPr>
              <a:t>税收管理及风险控制</a:t>
            </a:r>
          </a:p>
          <a:p>
            <a:pPr algn="ctr" eaLnBrk="1" hangingPunct="1">
              <a:spcBef>
                <a:spcPct val="0"/>
              </a:spcBef>
              <a:buClrTx/>
              <a:buSzTx/>
              <a:buFontTx/>
              <a:buNone/>
            </a:pPr>
            <a:endParaRPr lang="zh-CN" altLang="en-US" sz="4400" b="1">
              <a:latin typeface="楷体_GB2312" charset="0"/>
              <a:ea typeface="楷体_GB2312" charset="0"/>
            </a:endParaRPr>
          </a:p>
          <a:p>
            <a:pPr algn="ctr" eaLnBrk="1" hangingPunct="1">
              <a:spcBef>
                <a:spcPct val="0"/>
              </a:spcBef>
              <a:buClrTx/>
              <a:buSzTx/>
              <a:buFontTx/>
              <a:buNone/>
            </a:pPr>
            <a:r>
              <a:rPr lang="zh-CN" altLang="en-US" sz="4000" b="1">
                <a:latin typeface="楷体_GB2312" charset="0"/>
                <a:ea typeface="楷体_GB2312" charset="0"/>
              </a:rPr>
              <a:t>唐  守  信</a:t>
            </a:r>
          </a:p>
          <a:p>
            <a:pPr algn="ctr" eaLnBrk="1" hangingPunct="1">
              <a:spcBef>
                <a:spcPct val="0"/>
              </a:spcBef>
              <a:buClrTx/>
              <a:buSzTx/>
              <a:buFontTx/>
              <a:buNone/>
            </a:pPr>
            <a:endParaRPr lang="zh-CN" altLang="en-US" sz="4400">
              <a:latin typeface="楷体_GB2312" charset="0"/>
              <a:ea typeface="楷体_GB2312" charset="0"/>
            </a:endParaRPr>
          </a:p>
          <a:p>
            <a:pPr algn="ctr" eaLnBrk="1" hangingPunct="1">
              <a:spcBef>
                <a:spcPct val="0"/>
              </a:spcBef>
              <a:buClrTx/>
              <a:buSzTx/>
              <a:buFontTx/>
              <a:buNone/>
            </a:pPr>
            <a:fld id="{F6719BC2-1EF2-AA4E-A900-2368CA9D1984}" type="datetime2">
              <a:rPr lang="zh-CN" altLang="en-US" sz="1800">
                <a:latin typeface="楷体_GB2312" charset="0"/>
                <a:ea typeface="楷体_GB2312" charset="0"/>
              </a:rPr>
              <a:pPr algn="ctr" eaLnBrk="1" hangingPunct="1">
                <a:spcBef>
                  <a:spcPct val="0"/>
                </a:spcBef>
                <a:buClrTx/>
                <a:buSzTx/>
                <a:buFontTx/>
                <a:buNone/>
              </a:pPr>
              <a:t>2015年10月13日</a:t>
            </a:fld>
            <a:endParaRPr lang="zh-CN" altLang="en-US" sz="4000">
              <a:latin typeface="楷体_GB2312" charset="0"/>
              <a:ea typeface="楷体_GB2312" charset="0"/>
            </a:endParaRPr>
          </a:p>
          <a:p>
            <a:pPr algn="ctr" eaLnBrk="1" hangingPunct="1">
              <a:spcBef>
                <a:spcPct val="0"/>
              </a:spcBef>
              <a:buClrTx/>
              <a:buSzTx/>
              <a:buFontTx/>
              <a:buNone/>
            </a:pPr>
            <a:r>
              <a:rPr lang="en-US" altLang="zh-CN" sz="1400" b="1">
                <a:solidFill>
                  <a:srgbClr val="0000CC"/>
                </a:solidFill>
                <a:latin typeface="黑体" charset="0"/>
                <a:ea typeface="黑体" charset="0"/>
                <a:hlinkClick r:id="rId2"/>
              </a:rPr>
              <a:t>www.tjrzzl.com</a:t>
            </a:r>
            <a:r>
              <a:rPr lang="zh-CN" altLang="en-US" sz="1400" b="1">
                <a:solidFill>
                  <a:srgbClr val="0000CC"/>
                </a:solidFill>
                <a:latin typeface="黑体" charset="0"/>
                <a:ea typeface="黑体" charset="0"/>
              </a:rPr>
              <a:t> 标记学习</a:t>
            </a:r>
            <a:endParaRPr lang="zh-CN" altLang="zh-CN" sz="1400" b="1">
              <a:solidFill>
                <a:srgbClr val="0000CC"/>
              </a:solidFill>
              <a:latin typeface="黑体" charset="0"/>
              <a:ea typeface="黑体" charset="0"/>
            </a:endParaRPr>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F5F6C988-711A-1341-AB1F-2F99B444285B}" type="slidenum">
              <a:rPr lang="en-US" altLang="zh-CN" sz="1400"/>
              <a:pPr>
                <a:spcBef>
                  <a:spcPct val="0"/>
                </a:spcBef>
                <a:buClrTx/>
                <a:buSzTx/>
                <a:buFontTx/>
                <a:buNone/>
              </a:pPr>
              <a:t>2</a:t>
            </a:fld>
            <a:endParaRPr lang="en-US" altLang="zh-CN" sz="1400"/>
          </a:p>
        </p:txBody>
      </p:sp>
      <p:sp>
        <p:nvSpPr>
          <p:cNvPr id="15362" name="TextBox 3"/>
          <p:cNvSpPr txBox="1">
            <a:spLocks noChangeArrowheads="1"/>
          </p:cNvSpPr>
          <p:nvPr/>
        </p:nvSpPr>
        <p:spPr bwMode="auto">
          <a:xfrm>
            <a:off x="304800" y="1143000"/>
            <a:ext cx="86106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buFont typeface="Wingdings" charset="2"/>
              <a:buNone/>
            </a:pPr>
            <a:r>
              <a:rPr lang="en-US" altLang="zh-CN" sz="2800" b="1">
                <a:ea typeface="楷体_GB2312" charset="0"/>
              </a:rPr>
              <a:t>       </a:t>
            </a:r>
            <a:r>
              <a:rPr lang="zh-CN" altLang="en-US" sz="2800" b="1">
                <a:ea typeface="楷体_GB2312" charset="0"/>
              </a:rPr>
              <a:t>目前，银根收紧，企业间</a:t>
            </a:r>
            <a:r>
              <a:rPr lang="zh-CN" altLang="en-US" sz="2800" b="1">
                <a:solidFill>
                  <a:srgbClr val="FF0000"/>
                </a:solidFill>
                <a:ea typeface="楷体_GB2312" charset="0"/>
              </a:rPr>
              <a:t>拆出、拆入资金</a:t>
            </a:r>
            <a:r>
              <a:rPr lang="zh-CN" altLang="en-US" sz="2800" b="1">
                <a:ea typeface="楷体_GB2312" charset="0"/>
              </a:rPr>
              <a:t>现象愈演愈烈，特别是集团公司成员企业间、关联企业间的资金拆出、拆入现象更加突出。</a:t>
            </a:r>
          </a:p>
          <a:p>
            <a:pPr eaLnBrk="1" hangingPunct="1">
              <a:spcBef>
                <a:spcPct val="0"/>
              </a:spcBef>
              <a:buClrTx/>
              <a:buSzTx/>
              <a:buFont typeface="Wingdings" charset="2"/>
              <a:buNone/>
            </a:pPr>
            <a:r>
              <a:rPr lang="zh-CN" altLang="en-US" sz="2800" b="1">
                <a:ea typeface="楷体_GB2312" charset="0"/>
              </a:rPr>
              <a:t>       根据现行税收法律制度的规定，非金融企业拆出资金业务归属金融业务，执行金融企业</a:t>
            </a:r>
            <a:r>
              <a:rPr lang="zh-CN" altLang="en-US" sz="2800" b="1">
                <a:solidFill>
                  <a:srgbClr val="FF0000"/>
                </a:solidFill>
                <a:ea typeface="楷体_GB2312" charset="0"/>
              </a:rPr>
              <a:t>贷款</a:t>
            </a:r>
            <a:r>
              <a:rPr lang="zh-CN" altLang="en-US" sz="2800" b="1">
                <a:ea typeface="楷体_GB2312" charset="0"/>
              </a:rPr>
              <a:t>业务相同的税收政策，非金融企业从非金融企业</a:t>
            </a:r>
            <a:r>
              <a:rPr lang="zh-CN" altLang="en-US" sz="2800" b="1">
                <a:solidFill>
                  <a:srgbClr val="FF0000"/>
                </a:solidFill>
                <a:ea typeface="楷体_GB2312" charset="0"/>
              </a:rPr>
              <a:t>拆入</a:t>
            </a:r>
            <a:r>
              <a:rPr lang="zh-CN" altLang="en-US" sz="2800" b="1">
                <a:ea typeface="楷体_GB2312" charset="0"/>
              </a:rPr>
              <a:t>资金业务执行从金融企业</a:t>
            </a:r>
            <a:r>
              <a:rPr lang="zh-CN" altLang="en-US" sz="2800" b="1">
                <a:solidFill>
                  <a:srgbClr val="FF0000"/>
                </a:solidFill>
                <a:ea typeface="楷体_GB2312" charset="0"/>
              </a:rPr>
              <a:t>借款</a:t>
            </a:r>
            <a:r>
              <a:rPr lang="zh-CN" altLang="en-US" sz="2800" b="1">
                <a:ea typeface="楷体_GB2312" charset="0"/>
              </a:rPr>
              <a:t>业务相似但又存在诸多不同的税收政策，特别是非金融关联企业间的资金拆入、拆出业务存在诸多的限制条件、特别管理规定。如果企业不能准确理解、执行与</a:t>
            </a:r>
            <a:r>
              <a:rPr lang="zh-CN" altLang="en-US" sz="2800" b="1">
                <a:solidFill>
                  <a:srgbClr val="FF0000"/>
                </a:solidFill>
                <a:ea typeface="楷体_GB2312" charset="0"/>
              </a:rPr>
              <a:t>拆出、拆入资金业务</a:t>
            </a:r>
            <a:r>
              <a:rPr lang="zh-CN" altLang="en-US" sz="2800" b="1">
                <a:ea typeface="楷体_GB2312" charset="0"/>
              </a:rPr>
              <a:t>相关的税收政策，将面临较大的税收风险。</a:t>
            </a:r>
          </a:p>
          <a:p>
            <a:pPr eaLnBrk="1" hangingPunct="1">
              <a:spcBef>
                <a:spcPct val="0"/>
              </a:spcBef>
              <a:buClrTx/>
              <a:buSzTx/>
            </a:pPr>
            <a:r>
              <a:rPr lang="zh-CN" altLang="en-US" sz="2800" b="1">
                <a:ea typeface="楷体_GB2312" charset="0"/>
              </a:rPr>
              <a:t>案例一：</a:t>
            </a:r>
            <a:endParaRPr lang="zh-CN" altLang="zh-CN" sz="2800" b="1">
              <a:ea typeface="楷体_GB2312" charset="0"/>
            </a:endParaRPr>
          </a:p>
        </p:txBody>
      </p:sp>
      <p:sp>
        <p:nvSpPr>
          <p:cNvPr id="1536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1536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7AF25DDB-3991-D548-A3AF-C922FFDBC791}" type="slidenum">
              <a:rPr lang="en-US" altLang="zh-CN" sz="1400"/>
              <a:pPr>
                <a:spcBef>
                  <a:spcPct val="0"/>
                </a:spcBef>
                <a:buClrTx/>
                <a:buSzTx/>
                <a:buFontTx/>
                <a:buNone/>
              </a:pPr>
              <a:t>3</a:t>
            </a:fld>
            <a:endParaRPr lang="en-US" altLang="zh-CN" sz="1400"/>
          </a:p>
        </p:txBody>
      </p:sp>
      <p:sp>
        <p:nvSpPr>
          <p:cNvPr id="16386" name="TextBox 3"/>
          <p:cNvSpPr txBox="1">
            <a:spLocks noChangeArrowheads="1"/>
          </p:cNvSpPr>
          <p:nvPr/>
        </p:nvSpPr>
        <p:spPr bwMode="auto">
          <a:xfrm>
            <a:off x="304800" y="1143000"/>
            <a:ext cx="86106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latin typeface="楷体_GB2312" charset="0"/>
                <a:ea typeface="楷体_GB2312" charset="0"/>
              </a:rPr>
              <a:t>案例一：</a:t>
            </a:r>
            <a:r>
              <a:rPr lang="zh-CN" altLang="zh-CN" sz="2800" b="1">
                <a:latin typeface="楷体_GB2312" charset="0"/>
                <a:ea typeface="楷体_GB2312" charset="0"/>
              </a:rPr>
              <a:t>企业</a:t>
            </a:r>
            <a:r>
              <a:rPr lang="zh-CN" altLang="en-US" sz="2800" b="1">
                <a:latin typeface="楷体_GB2312" charset="0"/>
                <a:ea typeface="楷体_GB2312" charset="0"/>
              </a:rPr>
              <a:t>间</a:t>
            </a:r>
            <a:r>
              <a:rPr lang="zh-CN" altLang="zh-CN" sz="2800" b="1">
                <a:latin typeface="楷体_GB2312" charset="0"/>
                <a:ea typeface="楷体_GB2312" charset="0"/>
              </a:rPr>
              <a:t>无偿借款的</a:t>
            </a:r>
            <a:r>
              <a:rPr lang="zh-CN" altLang="en-US" sz="2800" b="1">
                <a:latin typeface="楷体_GB2312" charset="0"/>
                <a:ea typeface="楷体_GB2312" charset="0"/>
              </a:rPr>
              <a:t>涉税问题</a:t>
            </a:r>
            <a:r>
              <a:rPr lang="zh-CN" altLang="zh-CN" sz="2400" b="1">
                <a:latin typeface="楷体_GB2312" charset="0"/>
                <a:ea typeface="楷体_GB2312" charset="0"/>
              </a:rPr>
              <a:t>　</a:t>
            </a:r>
            <a:endParaRPr lang="zh-CN" altLang="en-US" sz="24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p>
          <a:p>
            <a:pPr eaLnBrk="1" hangingPunct="1">
              <a:spcBef>
                <a:spcPct val="0"/>
              </a:spcBef>
              <a:buClrTx/>
              <a:buSzTx/>
              <a:buFontTx/>
              <a:buNone/>
            </a:pPr>
            <a:r>
              <a:rPr lang="zh-CN" altLang="en-US" sz="2400" b="1">
                <a:latin typeface="楷体_GB2312" charset="0"/>
                <a:ea typeface="楷体_GB2312" charset="0"/>
              </a:rPr>
              <a:t>     </a:t>
            </a:r>
            <a:r>
              <a:rPr lang="en-US" altLang="zh-CN" sz="2400" b="1">
                <a:latin typeface="楷体_GB2312" charset="0"/>
                <a:ea typeface="楷体_GB2312" charset="0"/>
              </a:rPr>
              <a:t>1.</a:t>
            </a:r>
            <a:r>
              <a:rPr lang="zh-CN" altLang="zh-CN" sz="2400" b="1">
                <a:latin typeface="楷体_GB2312" charset="0"/>
                <a:ea typeface="楷体_GB2312" charset="0"/>
              </a:rPr>
              <a:t>A公司</a:t>
            </a:r>
            <a:r>
              <a:rPr lang="zh-CN" altLang="en-US" sz="2400" b="1">
                <a:latin typeface="楷体_GB2312" charset="0"/>
                <a:ea typeface="楷体_GB2312" charset="0"/>
              </a:rPr>
              <a:t>将</a:t>
            </a:r>
            <a:r>
              <a:rPr lang="zh-CN" altLang="zh-CN" sz="2400" b="1">
                <a:latin typeface="楷体_GB2312" charset="0"/>
                <a:ea typeface="楷体_GB2312" charset="0"/>
              </a:rPr>
              <a:t>自有资金500万借给B公司</a:t>
            </a:r>
            <a:r>
              <a:rPr lang="zh-CN" altLang="en-US" sz="2400" b="1">
                <a:latin typeface="楷体_GB2312" charset="0"/>
                <a:ea typeface="楷体_GB2312" charset="0"/>
              </a:rPr>
              <a:t>使用</a:t>
            </a:r>
            <a:r>
              <a:rPr lang="zh-CN" altLang="zh-CN" sz="2400" b="1">
                <a:latin typeface="楷体_GB2312" charset="0"/>
                <a:ea typeface="楷体_GB2312" charset="0"/>
              </a:rPr>
              <a:t>，</a:t>
            </a:r>
            <a:r>
              <a:rPr lang="zh-CN" altLang="en-US" sz="2400" b="1">
                <a:latin typeface="楷体_GB2312" charset="0"/>
                <a:ea typeface="楷体_GB2312" charset="0"/>
              </a:rPr>
              <a:t>约定，</a:t>
            </a:r>
            <a:r>
              <a:rPr lang="zh-CN" altLang="zh-CN" sz="2400" b="1">
                <a:latin typeface="楷体_GB2312" charset="0"/>
                <a:ea typeface="楷体_GB2312" charset="0"/>
              </a:rPr>
              <a:t>时间2个月，</a:t>
            </a:r>
            <a:r>
              <a:rPr lang="zh-CN" altLang="zh-CN" sz="2400" b="1">
                <a:ea typeface="楷体_GB2312" charset="0"/>
              </a:rPr>
              <a:t>不</a:t>
            </a:r>
            <a:r>
              <a:rPr lang="zh-CN" altLang="en-US" sz="2400" b="1">
                <a:ea typeface="楷体_GB2312" charset="0"/>
              </a:rPr>
              <a:t>付</a:t>
            </a:r>
            <a:r>
              <a:rPr lang="zh-CN" altLang="zh-CN" sz="2400" b="1">
                <a:ea typeface="楷体_GB2312" charset="0"/>
              </a:rPr>
              <a:t>利息</a:t>
            </a:r>
            <a:r>
              <a:rPr lang="zh-CN" altLang="en-US" sz="1800" b="1"/>
              <a:t>。</a:t>
            </a:r>
            <a:r>
              <a:rPr lang="zh-CN" altLang="zh-CN" sz="1800"/>
              <a:t> </a:t>
            </a:r>
            <a:r>
              <a:rPr lang="zh-CN" altLang="zh-CN" sz="2400" b="1">
                <a:latin typeface="楷体_GB2312" charset="0"/>
                <a:ea typeface="楷体_GB2312" charset="0"/>
              </a:rPr>
              <a:t>B公司到期按协议还给A公司500万，没有</a:t>
            </a:r>
            <a:r>
              <a:rPr lang="zh-CN" altLang="en-US" sz="2400" b="1">
                <a:latin typeface="楷体_GB2312" charset="0"/>
                <a:ea typeface="楷体_GB2312" charset="0"/>
              </a:rPr>
              <a:t>向</a:t>
            </a:r>
            <a:r>
              <a:rPr lang="en-US" altLang="zh-CN" sz="2400" b="1">
                <a:latin typeface="楷体_GB2312" charset="0"/>
                <a:ea typeface="楷体_GB2312" charset="0"/>
              </a:rPr>
              <a:t>A</a:t>
            </a:r>
            <a:r>
              <a:rPr lang="zh-CN" altLang="en-US" sz="2400" b="1">
                <a:latin typeface="楷体_GB2312" charset="0"/>
                <a:ea typeface="楷体_GB2312" charset="0"/>
              </a:rPr>
              <a:t>公司</a:t>
            </a:r>
            <a:r>
              <a:rPr lang="zh-CN" altLang="zh-CN" sz="2400" b="1">
                <a:latin typeface="楷体_GB2312" charset="0"/>
                <a:ea typeface="楷体_GB2312" charset="0"/>
              </a:rPr>
              <a:t>支付利息。</a:t>
            </a:r>
            <a:endParaRPr lang="zh-CN" altLang="en-US" sz="24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r>
              <a:rPr lang="zh-CN" altLang="zh-CN" sz="2400" b="1">
                <a:latin typeface="楷体_GB2312" charset="0"/>
                <a:ea typeface="楷体_GB2312" charset="0"/>
              </a:rPr>
              <a:t>问，A公司是否应该按同期银行</a:t>
            </a:r>
            <a:r>
              <a:rPr lang="zh-CN" altLang="en-US" sz="2400" b="1">
                <a:latin typeface="楷体_GB2312" charset="0"/>
                <a:ea typeface="楷体_GB2312" charset="0"/>
              </a:rPr>
              <a:t>利率</a:t>
            </a:r>
            <a:r>
              <a:rPr lang="zh-CN" altLang="zh-CN" sz="2400" b="1">
                <a:latin typeface="楷体_GB2312" charset="0"/>
                <a:ea typeface="楷体_GB2312" charset="0"/>
              </a:rPr>
              <a:t>计算利息收入缴纳营业税等？税务机关是否有权核定其利息收入？</a:t>
            </a:r>
            <a:endParaRPr lang="zh-CN" altLang="en-US" sz="24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r>
              <a:rPr lang="en-US" altLang="zh-CN" sz="2400" b="1">
                <a:latin typeface="楷体_GB2312" charset="0"/>
                <a:ea typeface="楷体_GB2312" charset="0"/>
              </a:rPr>
              <a:t>2.</a:t>
            </a:r>
            <a:r>
              <a:rPr lang="zh-CN" altLang="zh-CN" sz="2400" b="1">
                <a:latin typeface="楷体_GB2312" charset="0"/>
                <a:ea typeface="楷体_GB2312" charset="0"/>
              </a:rPr>
              <a:t>A公司</a:t>
            </a:r>
            <a:r>
              <a:rPr lang="zh-CN" altLang="en-US" sz="2400" b="1">
                <a:latin typeface="楷体_GB2312" charset="0"/>
                <a:ea typeface="楷体_GB2312" charset="0"/>
              </a:rPr>
              <a:t>将</a:t>
            </a:r>
            <a:r>
              <a:rPr lang="zh-CN" altLang="zh-CN" sz="2400" b="1">
                <a:latin typeface="楷体_GB2312" charset="0"/>
                <a:ea typeface="楷体_GB2312" charset="0"/>
              </a:rPr>
              <a:t>银行借款500万借给B公司</a:t>
            </a:r>
            <a:r>
              <a:rPr lang="zh-CN" altLang="en-US" sz="2400" b="1">
                <a:latin typeface="楷体_GB2312" charset="0"/>
                <a:ea typeface="楷体_GB2312" charset="0"/>
              </a:rPr>
              <a:t>使用</a:t>
            </a:r>
            <a:r>
              <a:rPr lang="zh-CN" altLang="zh-CN" sz="2400" b="1">
                <a:latin typeface="楷体_GB2312" charset="0"/>
                <a:ea typeface="楷体_GB2312" charset="0"/>
              </a:rPr>
              <a:t>，</a:t>
            </a:r>
            <a:r>
              <a:rPr lang="zh-CN" altLang="en-US" sz="2400" b="1">
                <a:latin typeface="楷体_GB2312" charset="0"/>
                <a:ea typeface="楷体_GB2312" charset="0"/>
              </a:rPr>
              <a:t>约定，</a:t>
            </a:r>
            <a:r>
              <a:rPr lang="zh-CN" altLang="zh-CN" sz="2400" b="1">
                <a:latin typeface="楷体_GB2312" charset="0"/>
                <a:ea typeface="楷体_GB2312" charset="0"/>
              </a:rPr>
              <a:t>时间2个月，不</a:t>
            </a:r>
            <a:r>
              <a:rPr lang="zh-CN" altLang="en-US" sz="2400" b="1">
                <a:latin typeface="楷体_GB2312" charset="0"/>
                <a:ea typeface="楷体_GB2312" charset="0"/>
              </a:rPr>
              <a:t>付</a:t>
            </a:r>
            <a:r>
              <a:rPr lang="zh-CN" altLang="zh-CN" sz="2400" b="1">
                <a:latin typeface="楷体_GB2312" charset="0"/>
                <a:ea typeface="楷体_GB2312" charset="0"/>
              </a:rPr>
              <a:t>利息</a:t>
            </a:r>
            <a:r>
              <a:rPr lang="zh-CN" altLang="en-US" sz="2400" b="1">
                <a:latin typeface="楷体_GB2312" charset="0"/>
                <a:ea typeface="楷体_GB2312" charset="0"/>
              </a:rPr>
              <a:t>。</a:t>
            </a:r>
            <a:r>
              <a:rPr lang="zh-CN" altLang="zh-CN" sz="2400" b="1">
                <a:latin typeface="楷体_GB2312" charset="0"/>
                <a:ea typeface="楷体_GB2312" charset="0"/>
              </a:rPr>
              <a:t>B公司到期按协议还给A公司500万，没有</a:t>
            </a:r>
            <a:r>
              <a:rPr lang="zh-CN" altLang="en-US" sz="2400" b="1">
                <a:latin typeface="楷体_GB2312" charset="0"/>
                <a:ea typeface="楷体_GB2312" charset="0"/>
              </a:rPr>
              <a:t>向</a:t>
            </a:r>
            <a:r>
              <a:rPr lang="en-US" altLang="zh-CN" sz="2400" b="1">
                <a:latin typeface="楷体_GB2312" charset="0"/>
                <a:ea typeface="楷体_GB2312" charset="0"/>
              </a:rPr>
              <a:t>A</a:t>
            </a:r>
            <a:r>
              <a:rPr lang="zh-CN" altLang="en-US" sz="2400" b="1">
                <a:latin typeface="楷体_GB2312" charset="0"/>
                <a:ea typeface="楷体_GB2312" charset="0"/>
              </a:rPr>
              <a:t>公司</a:t>
            </a:r>
            <a:r>
              <a:rPr lang="zh-CN" altLang="zh-CN" sz="2400" b="1">
                <a:latin typeface="楷体_GB2312" charset="0"/>
                <a:ea typeface="楷体_GB2312" charset="0"/>
              </a:rPr>
              <a:t>支付利息。</a:t>
            </a:r>
            <a:endParaRPr lang="zh-CN" altLang="en-US" sz="24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r>
              <a:rPr lang="zh-CN" altLang="zh-CN" sz="2400" b="1">
                <a:latin typeface="楷体_GB2312" charset="0"/>
                <a:ea typeface="楷体_GB2312" charset="0"/>
              </a:rPr>
              <a:t>问，A公司是否应调整</a:t>
            </a:r>
            <a:r>
              <a:rPr lang="zh-CN" altLang="en-US" sz="2400" b="1">
                <a:latin typeface="楷体_GB2312" charset="0"/>
                <a:ea typeface="楷体_GB2312" charset="0"/>
              </a:rPr>
              <a:t>当期</a:t>
            </a:r>
            <a:r>
              <a:rPr lang="zh-CN" altLang="zh-CN" sz="2400" b="1">
                <a:latin typeface="楷体_GB2312" charset="0"/>
                <a:ea typeface="楷体_GB2312" charset="0"/>
              </a:rPr>
              <a:t>的财务费用？如</a:t>
            </a:r>
            <a:r>
              <a:rPr lang="zh-CN" altLang="en-US" sz="2400" b="1">
                <a:latin typeface="楷体_GB2312" charset="0"/>
                <a:ea typeface="楷体_GB2312" charset="0"/>
              </a:rPr>
              <a:t>果</a:t>
            </a:r>
            <a:r>
              <a:rPr lang="zh-CN" altLang="zh-CN" sz="2400" b="1">
                <a:latin typeface="楷体_GB2312" charset="0"/>
                <a:ea typeface="楷体_GB2312" charset="0"/>
              </a:rPr>
              <a:t>企业没有调整，税务机关是否有权调增</a:t>
            </a:r>
            <a:r>
              <a:rPr lang="zh-CN" altLang="en-US" sz="2400" b="1">
                <a:latin typeface="楷体_GB2312" charset="0"/>
                <a:ea typeface="楷体_GB2312" charset="0"/>
              </a:rPr>
              <a:t>企业</a:t>
            </a:r>
            <a:r>
              <a:rPr lang="zh-CN" altLang="zh-CN" sz="2400" b="1">
                <a:latin typeface="楷体_GB2312" charset="0"/>
                <a:ea typeface="楷体_GB2312" charset="0"/>
              </a:rPr>
              <a:t>应</a:t>
            </a:r>
            <a:r>
              <a:rPr lang="zh-CN" altLang="en-US" sz="2400" b="1">
                <a:latin typeface="楷体_GB2312" charset="0"/>
                <a:ea typeface="楷体_GB2312" charset="0"/>
              </a:rPr>
              <a:t>纳</a:t>
            </a:r>
            <a:r>
              <a:rPr lang="zh-CN" altLang="zh-CN" sz="2400" b="1">
                <a:latin typeface="楷体_GB2312" charset="0"/>
                <a:ea typeface="楷体_GB2312" charset="0"/>
              </a:rPr>
              <a:t>税所得额？</a:t>
            </a:r>
            <a:endParaRPr lang="zh-CN" altLang="en-US" sz="2400" b="1">
              <a:latin typeface="楷体_GB2312" charset="0"/>
              <a:ea typeface="楷体_GB2312" charset="0"/>
            </a:endParaRPr>
          </a:p>
          <a:p>
            <a:pPr eaLnBrk="1" hangingPunct="1">
              <a:spcBef>
                <a:spcPct val="0"/>
              </a:spcBef>
              <a:buClrTx/>
              <a:buSzTx/>
              <a:buFontTx/>
              <a:buNone/>
            </a:pP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这是国家税务总局网站</a:t>
            </a:r>
            <a:r>
              <a:rPr lang="en-US" altLang="zh-CN" sz="2000" b="1">
                <a:solidFill>
                  <a:schemeClr val="accent2"/>
                </a:solidFill>
                <a:latin typeface="楷体_GB2312" charset="0"/>
                <a:ea typeface="楷体_GB2312" charset="0"/>
              </a:rPr>
              <a:t>2009</a:t>
            </a:r>
            <a:r>
              <a:rPr lang="zh-CN" altLang="en-US" sz="2000" b="1">
                <a:solidFill>
                  <a:schemeClr val="accent2"/>
                </a:solidFill>
                <a:latin typeface="楷体_GB2312" charset="0"/>
                <a:ea typeface="楷体_GB2312" charset="0"/>
              </a:rPr>
              <a:t>年</a:t>
            </a:r>
            <a:r>
              <a:rPr lang="en-US" altLang="zh-CN" sz="2000" b="1">
                <a:solidFill>
                  <a:schemeClr val="accent2"/>
                </a:solidFill>
                <a:latin typeface="楷体_GB2312" charset="0"/>
                <a:ea typeface="楷体_GB2312" charset="0"/>
              </a:rPr>
              <a:t>8</a:t>
            </a:r>
            <a:r>
              <a:rPr lang="zh-CN" altLang="en-US" sz="2000" b="1">
                <a:solidFill>
                  <a:schemeClr val="accent2"/>
                </a:solidFill>
                <a:latin typeface="楷体_GB2312" charset="0"/>
                <a:ea typeface="楷体_GB2312" charset="0"/>
              </a:rPr>
              <a:t>月</a:t>
            </a:r>
            <a:r>
              <a:rPr lang="en-US" altLang="zh-CN" sz="2000" b="1">
                <a:solidFill>
                  <a:schemeClr val="accent2"/>
                </a:solidFill>
                <a:latin typeface="楷体_GB2312" charset="0"/>
                <a:ea typeface="楷体_GB2312" charset="0"/>
              </a:rPr>
              <a:t>21</a:t>
            </a:r>
            <a:r>
              <a:rPr lang="zh-CN" altLang="en-US" sz="2000" b="1">
                <a:solidFill>
                  <a:schemeClr val="accent2"/>
                </a:solidFill>
                <a:latin typeface="楷体_GB2312" charset="0"/>
                <a:ea typeface="楷体_GB2312" charset="0"/>
              </a:rPr>
              <a:t>日发布的一个问题解答</a:t>
            </a:r>
            <a:endParaRPr lang="zh-CN" altLang="zh-CN" sz="2000" b="1">
              <a:solidFill>
                <a:schemeClr val="accent2"/>
              </a:solidFill>
              <a:latin typeface="楷体_GB2312" charset="0"/>
              <a:ea typeface="楷体_GB2312" charset="0"/>
            </a:endParaRPr>
          </a:p>
        </p:txBody>
      </p:sp>
      <p:sp>
        <p:nvSpPr>
          <p:cNvPr id="1638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1638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F0E884A8-3044-4B42-BDC4-F07BD88B98C0}" type="slidenum">
              <a:rPr lang="en-US" altLang="zh-CN" sz="1400"/>
              <a:pPr>
                <a:spcBef>
                  <a:spcPct val="0"/>
                </a:spcBef>
                <a:buClrTx/>
                <a:buSzTx/>
                <a:buFontTx/>
                <a:buNone/>
              </a:pPr>
              <a:t>4</a:t>
            </a:fld>
            <a:endParaRPr lang="en-US" altLang="zh-CN" sz="1400"/>
          </a:p>
        </p:txBody>
      </p:sp>
      <p:sp>
        <p:nvSpPr>
          <p:cNvPr id="17410" name="TextBox 3"/>
          <p:cNvSpPr txBox="1">
            <a:spLocks noChangeArrowheads="1"/>
          </p:cNvSpPr>
          <p:nvPr/>
        </p:nvSpPr>
        <p:spPr bwMode="auto">
          <a:xfrm>
            <a:off x="304800" y="1143000"/>
            <a:ext cx="8610600"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问题解答</a:t>
            </a:r>
            <a:r>
              <a:rPr lang="zh-CN" altLang="en-US" sz="2000" b="1">
                <a:ea typeface="楷体_GB2312" charset="0"/>
              </a:rPr>
              <a:t>（一）</a:t>
            </a:r>
          </a:p>
          <a:p>
            <a:pPr eaLnBrk="1" hangingPunct="1">
              <a:spcBef>
                <a:spcPct val="0"/>
              </a:spcBef>
              <a:buClrTx/>
              <a:buSzTx/>
              <a:buFontTx/>
              <a:buNone/>
            </a:pPr>
            <a:r>
              <a:rPr lang="zh-CN" altLang="en-US" sz="1800" b="1"/>
              <a:t>      </a:t>
            </a:r>
          </a:p>
          <a:p>
            <a:pPr eaLnBrk="1" hangingPunct="1">
              <a:spcBef>
                <a:spcPct val="0"/>
              </a:spcBef>
              <a:buClrTx/>
              <a:buSzTx/>
              <a:buFontTx/>
              <a:buNone/>
            </a:pPr>
            <a:r>
              <a:rPr lang="zh-CN" altLang="en-US" sz="2400" b="1">
                <a:latin typeface="楷体_GB2312" charset="0"/>
                <a:ea typeface="楷体_GB2312" charset="0"/>
              </a:rPr>
              <a:t>    关于无偿将资金让渡给他人使用的涉税问题。</a:t>
            </a:r>
            <a:r>
              <a:rPr lang="en-US" altLang="zh-CN" sz="2400" b="1">
                <a:latin typeface="楷体_GB2312" charset="0"/>
                <a:ea typeface="楷体_GB2312" charset="0"/>
              </a:rPr>
              <a:t>《</a:t>
            </a:r>
            <a:r>
              <a:rPr lang="zh-CN" altLang="en-US" sz="2400" b="1">
                <a:latin typeface="楷体_GB2312" charset="0"/>
                <a:ea typeface="楷体_GB2312" charset="0"/>
              </a:rPr>
              <a:t>中华人民共和国营业税暂行条例</a:t>
            </a:r>
            <a:r>
              <a:rPr lang="en-US" altLang="zh-CN" sz="2400" b="1">
                <a:latin typeface="楷体_GB2312" charset="0"/>
                <a:ea typeface="楷体_GB2312" charset="0"/>
              </a:rPr>
              <a:t>》</a:t>
            </a:r>
            <a:r>
              <a:rPr lang="zh-CN" altLang="en-US" sz="2400" b="1">
                <a:latin typeface="楷体_GB2312" charset="0"/>
                <a:ea typeface="楷体_GB2312" charset="0"/>
              </a:rPr>
              <a:t>（国务院令第</a:t>
            </a:r>
            <a:r>
              <a:rPr lang="en-US" altLang="zh-CN" sz="2400" b="1">
                <a:latin typeface="楷体_GB2312" charset="0"/>
                <a:ea typeface="楷体_GB2312" charset="0"/>
              </a:rPr>
              <a:t>540</a:t>
            </a:r>
            <a:r>
              <a:rPr lang="zh-CN" altLang="en-US" sz="2400" b="1">
                <a:latin typeface="楷体_GB2312" charset="0"/>
                <a:ea typeface="楷体_GB2312" charset="0"/>
              </a:rPr>
              <a:t>号）第一条规定，在中华人民共和国境内提供本条例规定的劳务、转让无形资产或者销售不动产的单位和个人，为营业税的纳税人，应当依照本条例缴纳营业税。</a:t>
            </a:r>
            <a:r>
              <a:rPr lang="en-US" altLang="zh-CN" sz="2400" b="1">
                <a:latin typeface="楷体_GB2312" charset="0"/>
                <a:ea typeface="楷体_GB2312" charset="0"/>
              </a:rPr>
              <a:t>《</a:t>
            </a:r>
            <a:r>
              <a:rPr lang="zh-CN" altLang="en-US" sz="2400" b="1">
                <a:latin typeface="楷体_GB2312" charset="0"/>
                <a:ea typeface="楷体_GB2312" charset="0"/>
              </a:rPr>
              <a:t>中华人民共和国营业税暂行条例实施细则</a:t>
            </a:r>
            <a:r>
              <a:rPr lang="en-US" altLang="zh-CN" sz="2400" b="1">
                <a:latin typeface="楷体_GB2312" charset="0"/>
                <a:ea typeface="楷体_GB2312" charset="0"/>
              </a:rPr>
              <a:t>》</a:t>
            </a:r>
            <a:r>
              <a:rPr lang="zh-CN" altLang="en-US" sz="2400" b="1">
                <a:latin typeface="楷体_GB2312" charset="0"/>
                <a:ea typeface="楷体_GB2312" charset="0"/>
              </a:rPr>
              <a:t>（财政部令第</a:t>
            </a:r>
            <a:r>
              <a:rPr lang="en-US" altLang="zh-CN" sz="2400" b="1">
                <a:latin typeface="楷体_GB2312" charset="0"/>
                <a:ea typeface="楷体_GB2312" charset="0"/>
              </a:rPr>
              <a:t>52</a:t>
            </a:r>
            <a:r>
              <a:rPr lang="zh-CN" altLang="en-US" sz="2400" b="1">
                <a:latin typeface="楷体_GB2312" charset="0"/>
                <a:ea typeface="楷体_GB2312" charset="0"/>
              </a:rPr>
              <a:t>号）第三条规定，条例第一条所称提供条例规定的劳务、转让无形资产或者销售不动产，是指</a:t>
            </a:r>
            <a:r>
              <a:rPr lang="zh-CN" altLang="en-US" sz="2400" b="1">
                <a:solidFill>
                  <a:srgbClr val="FF0000"/>
                </a:solidFill>
                <a:latin typeface="楷体_GB2312" charset="0"/>
                <a:ea typeface="楷体_GB2312" charset="0"/>
              </a:rPr>
              <a:t>有偿</a:t>
            </a:r>
            <a:r>
              <a:rPr lang="zh-CN" altLang="en-US" sz="2400" b="1">
                <a:latin typeface="楷体_GB2312" charset="0"/>
                <a:ea typeface="楷体_GB2312" charset="0"/>
              </a:rPr>
              <a:t>提供条例规定的劳务、有偿转让无形资产或者有偿转让不动产所有权的行为。前款所称有偿，是指取得货币、货物或者其他经济利益。  </a:t>
            </a:r>
          </a:p>
          <a:p>
            <a:pPr eaLnBrk="1" hangingPunct="1">
              <a:spcBef>
                <a:spcPct val="0"/>
              </a:spcBef>
              <a:buClrTx/>
              <a:buSzTx/>
              <a:buFontTx/>
              <a:buNone/>
            </a:pPr>
            <a:r>
              <a:rPr lang="zh-CN" altLang="en-US" sz="2400" b="1">
                <a:latin typeface="楷体_GB2312" charset="0"/>
                <a:ea typeface="楷体_GB2312" charset="0"/>
              </a:rPr>
              <a:t>　　因此，公司之间或个人与公司之间发生的</a:t>
            </a:r>
            <a:r>
              <a:rPr lang="zh-CN" altLang="en-US" sz="2400" b="1">
                <a:solidFill>
                  <a:srgbClr val="FF0000"/>
                </a:solidFill>
                <a:latin typeface="楷体_GB2312" charset="0"/>
                <a:ea typeface="楷体_GB2312" charset="0"/>
              </a:rPr>
              <a:t>无偿</a:t>
            </a:r>
            <a:r>
              <a:rPr lang="zh-CN" altLang="en-US" sz="2400" b="1">
                <a:latin typeface="楷体_GB2312" charset="0"/>
                <a:ea typeface="楷体_GB2312" charset="0"/>
              </a:rPr>
              <a:t>资金使用，若没有取得货币、货物或者其他经济利益，不缴纳营业税。</a:t>
            </a:r>
          </a:p>
          <a:p>
            <a:pPr eaLnBrk="1" hangingPunct="1">
              <a:spcBef>
                <a:spcPct val="0"/>
              </a:spcBef>
              <a:buClrTx/>
              <a:buSzTx/>
              <a:buFontTx/>
              <a:buNone/>
            </a:pPr>
            <a:r>
              <a:rPr lang="zh-CN" altLang="en-US" sz="2400" b="1">
                <a:latin typeface="楷体_GB2312" charset="0"/>
                <a:ea typeface="楷体_GB2312" charset="0"/>
              </a:rPr>
              <a:t>    由于无偿借款无收入体现，因此也不涉及企业所得税问题。</a:t>
            </a:r>
            <a:r>
              <a:rPr lang="zh-CN" altLang="en-US" sz="1800" b="1"/>
              <a:t>  </a:t>
            </a:r>
          </a:p>
        </p:txBody>
      </p:sp>
      <p:sp>
        <p:nvSpPr>
          <p:cNvPr id="1741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1741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F572FCA-2D52-A043-95A1-E1FC34B95BED}" type="slidenum">
              <a:rPr lang="en-US" altLang="zh-CN" sz="1400"/>
              <a:pPr>
                <a:spcBef>
                  <a:spcPct val="0"/>
                </a:spcBef>
                <a:buClrTx/>
                <a:buSzTx/>
                <a:buFontTx/>
                <a:buNone/>
              </a:pPr>
              <a:t>5</a:t>
            </a:fld>
            <a:endParaRPr lang="en-US" altLang="zh-CN" sz="1400"/>
          </a:p>
        </p:txBody>
      </p:sp>
      <p:sp>
        <p:nvSpPr>
          <p:cNvPr id="18434" name="TextBox 3"/>
          <p:cNvSpPr txBox="1">
            <a:spLocks noChangeArrowheads="1"/>
          </p:cNvSpPr>
          <p:nvPr/>
        </p:nvSpPr>
        <p:spPr bwMode="auto">
          <a:xfrm>
            <a:off x="304800" y="1143000"/>
            <a:ext cx="86106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问题解答</a:t>
            </a:r>
            <a:r>
              <a:rPr lang="zh-CN" altLang="en-US" sz="2000" b="1">
                <a:ea typeface="楷体_GB2312" charset="0"/>
              </a:rPr>
              <a:t>（二）</a:t>
            </a:r>
            <a:endParaRPr lang="zh-CN" altLang="en-US" sz="2800" b="1">
              <a:ea typeface="楷体_GB2312" charset="0"/>
            </a:endParaRPr>
          </a:p>
          <a:p>
            <a:pPr eaLnBrk="1" hangingPunct="1">
              <a:spcBef>
                <a:spcPct val="0"/>
              </a:spcBef>
              <a:buClrTx/>
              <a:buSzTx/>
              <a:buFontTx/>
              <a:buNone/>
            </a:pPr>
            <a:r>
              <a:rPr lang="zh-CN" altLang="en-US" sz="2800" b="1">
                <a:ea typeface="楷体_GB2312" charset="0"/>
              </a:rPr>
              <a:t>       </a:t>
            </a:r>
            <a:r>
              <a:rPr lang="zh-CN" altLang="en-US" sz="2800" b="1">
                <a:solidFill>
                  <a:schemeClr val="hlink"/>
                </a:solidFill>
                <a:ea typeface="楷体_GB2312" charset="0"/>
              </a:rPr>
              <a:t>需要特别关注的问题，例子中的“无偿”问题。如果，企业将闲置资金借给另一家企业使用，约定不收利息，但另一家企业以低于市场价格向其提供其他劳务或商品的行为，不能视为无偿。</a:t>
            </a:r>
          </a:p>
          <a:p>
            <a:pPr eaLnBrk="1" hangingPunct="1">
              <a:spcBef>
                <a:spcPct val="0"/>
              </a:spcBef>
              <a:buClrTx/>
              <a:buSzTx/>
              <a:buFontTx/>
              <a:buNone/>
            </a:pPr>
            <a:r>
              <a:rPr lang="zh-CN" altLang="en-US" sz="2800" b="1">
                <a:solidFill>
                  <a:schemeClr val="hlink"/>
                </a:solidFill>
                <a:ea typeface="楷体_GB2312" charset="0"/>
              </a:rPr>
              <a:t>       出现企业间借款不收利息的情况，税务机关就会探究其可能取得其他经济利益的渠道。如果企业存在以低于市场价格甚至无偿获得另一家企业的劳务或商品的情况，税务机关就可以根据这一往来关系判定企业借款是“有偿”行为，进而确定其计税营业额。如确实无偿，纳税人应有自己“无偿”借款理由的正当性理由。</a:t>
            </a:r>
          </a:p>
        </p:txBody>
      </p:sp>
      <p:sp>
        <p:nvSpPr>
          <p:cNvPr id="1843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1843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3E124018-0C07-3140-9A02-9EAE5D2C5E4D}" type="slidenum">
              <a:rPr lang="en-US" altLang="zh-CN" sz="1400"/>
              <a:pPr>
                <a:spcBef>
                  <a:spcPct val="0"/>
                </a:spcBef>
                <a:buClrTx/>
                <a:buSzTx/>
                <a:buFontTx/>
                <a:buNone/>
              </a:pPr>
              <a:t>6</a:t>
            </a:fld>
            <a:endParaRPr lang="en-US" altLang="zh-CN" sz="1400"/>
          </a:p>
        </p:txBody>
      </p:sp>
      <p:sp>
        <p:nvSpPr>
          <p:cNvPr id="19458" name="TextBox 3"/>
          <p:cNvSpPr txBox="1">
            <a:spLocks noChangeArrowheads="1"/>
          </p:cNvSpPr>
          <p:nvPr/>
        </p:nvSpPr>
        <p:spPr bwMode="auto">
          <a:xfrm>
            <a:off x="304800" y="1143000"/>
            <a:ext cx="8610600" cy="463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案例一解答</a:t>
            </a:r>
            <a:r>
              <a:rPr lang="zh-CN" altLang="en-US" sz="2000" b="1">
                <a:ea typeface="楷体_GB2312" charset="0"/>
              </a:rPr>
              <a:t>（三）</a:t>
            </a:r>
            <a:endParaRPr lang="zh-CN" altLang="en-US" sz="2000" b="1"/>
          </a:p>
          <a:p>
            <a:pPr eaLnBrk="1" hangingPunct="1">
              <a:spcBef>
                <a:spcPct val="0"/>
              </a:spcBef>
              <a:buClrTx/>
              <a:buSzTx/>
              <a:buFontTx/>
              <a:buNone/>
            </a:pPr>
            <a:r>
              <a:rPr lang="zh-CN" altLang="en-US" sz="1800" b="1"/>
              <a:t>　　</a:t>
            </a:r>
          </a:p>
          <a:p>
            <a:pPr eaLnBrk="1" hangingPunct="1">
              <a:spcBef>
                <a:spcPct val="0"/>
              </a:spcBef>
              <a:buClrTx/>
              <a:buSzTx/>
              <a:buFontTx/>
              <a:buNone/>
            </a:pPr>
            <a:r>
              <a:rPr lang="zh-CN" altLang="en-US" sz="1800" b="1"/>
              <a:t>          </a:t>
            </a:r>
            <a:r>
              <a:rPr lang="zh-CN" altLang="en-US" sz="2800" b="1">
                <a:ea typeface="楷体_GB2312" charset="0"/>
              </a:rPr>
              <a:t>另外，</a:t>
            </a:r>
            <a:r>
              <a:rPr lang="en-US" altLang="zh-CN" sz="2800" b="1">
                <a:ea typeface="楷体_GB2312" charset="0"/>
              </a:rPr>
              <a:t>《</a:t>
            </a:r>
            <a:r>
              <a:rPr lang="zh-CN" altLang="en-US" sz="2800" b="1">
                <a:ea typeface="楷体_GB2312" charset="0"/>
              </a:rPr>
              <a:t>中华人民共和国税收征收管理法</a:t>
            </a:r>
            <a:r>
              <a:rPr lang="en-US" altLang="zh-CN" sz="2800" b="1">
                <a:ea typeface="楷体_GB2312" charset="0"/>
              </a:rPr>
              <a:t>》</a:t>
            </a:r>
            <a:r>
              <a:rPr lang="zh-CN" altLang="en-US" sz="2800" b="1">
                <a:ea typeface="楷体_GB2312" charset="0"/>
              </a:rPr>
              <a:t>第三十六条规定，企业或者外国企业在中国境内设立的从事生产、经营的机构、场所与其关联企业之间的业务往来，应当按照独立企业之间的业务往来收取或者支付价款、费用；不按照独立企业之间的业务往来收取或者支付价款、费用，而减少其应纳税的收入或者所得额的，税务机关有权进行合理调整。</a:t>
            </a:r>
          </a:p>
          <a:p>
            <a:pPr eaLnBrk="1" hangingPunct="1">
              <a:spcBef>
                <a:spcPct val="0"/>
              </a:spcBef>
              <a:buClrTx/>
              <a:buSzTx/>
              <a:buFontTx/>
              <a:buNone/>
            </a:pPr>
            <a:r>
              <a:rPr lang="zh-CN" altLang="en-US" sz="2800" b="1">
                <a:ea typeface="楷体_GB2312" charset="0"/>
              </a:rPr>
              <a:t>       因此，若借贷双方存在关联关系，税务机关有权核定其利息收入并缴纳营业税和</a:t>
            </a:r>
            <a:r>
              <a:rPr lang="zh-CN" altLang="en-US" sz="2800" b="1">
                <a:solidFill>
                  <a:srgbClr val="FF0000"/>
                </a:solidFill>
                <a:ea typeface="楷体_GB2312" charset="0"/>
              </a:rPr>
              <a:t>企业所得税</a:t>
            </a:r>
            <a:r>
              <a:rPr lang="zh-CN" altLang="en-US" sz="2800" b="1">
                <a:ea typeface="楷体_GB2312" charset="0"/>
              </a:rPr>
              <a:t>。</a:t>
            </a:r>
            <a:endParaRPr lang="zh-CN" altLang="en-US" sz="1800" b="1"/>
          </a:p>
        </p:txBody>
      </p:sp>
      <p:sp>
        <p:nvSpPr>
          <p:cNvPr id="1945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1946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8216F579-85DB-3140-A542-C42A8199B442}" type="slidenum">
              <a:rPr lang="en-US" altLang="zh-CN" sz="1400"/>
              <a:pPr>
                <a:spcBef>
                  <a:spcPct val="0"/>
                </a:spcBef>
                <a:buClrTx/>
                <a:buSzTx/>
                <a:buFontTx/>
                <a:buNone/>
              </a:pPr>
              <a:t>7</a:t>
            </a:fld>
            <a:endParaRPr lang="en-US" altLang="zh-CN" sz="1400"/>
          </a:p>
        </p:txBody>
      </p:sp>
      <p:sp>
        <p:nvSpPr>
          <p:cNvPr id="20482" name="TextBox 3"/>
          <p:cNvSpPr txBox="1">
            <a:spLocks noChangeArrowheads="1"/>
          </p:cNvSpPr>
          <p:nvPr/>
        </p:nvSpPr>
        <p:spPr bwMode="auto">
          <a:xfrm>
            <a:off x="304800" y="1143000"/>
            <a:ext cx="8610600" cy="523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案例一解答</a:t>
            </a:r>
            <a:r>
              <a:rPr lang="zh-CN" altLang="en-US" sz="2000" b="1">
                <a:ea typeface="楷体_GB2312" charset="0"/>
              </a:rPr>
              <a:t>（四）</a:t>
            </a:r>
            <a:endParaRPr lang="zh-CN" altLang="en-US" sz="2000" b="1"/>
          </a:p>
          <a:p>
            <a:pPr eaLnBrk="1" hangingPunct="1">
              <a:spcBef>
                <a:spcPct val="0"/>
              </a:spcBef>
              <a:buClrTx/>
              <a:buSzTx/>
              <a:buFontTx/>
              <a:buNone/>
            </a:pPr>
            <a:r>
              <a:rPr lang="zh-CN" altLang="en-US" sz="1800" b="1"/>
              <a:t>　　</a:t>
            </a:r>
          </a:p>
          <a:p>
            <a:pPr eaLnBrk="1" hangingPunct="1">
              <a:spcBef>
                <a:spcPct val="0"/>
              </a:spcBef>
              <a:buClrTx/>
              <a:buSzTx/>
              <a:buFontTx/>
              <a:buNone/>
            </a:pPr>
            <a:r>
              <a:rPr lang="zh-CN" altLang="en-US" sz="2800" b="1">
                <a:ea typeface="楷体_GB2312" charset="0"/>
              </a:rPr>
              <a:t>       </a:t>
            </a:r>
            <a:r>
              <a:rPr lang="zh-CN" altLang="en-US" sz="2800" b="1">
                <a:solidFill>
                  <a:schemeClr val="hlink"/>
                </a:solidFill>
                <a:ea typeface="楷体_GB2312" charset="0"/>
              </a:rPr>
              <a:t>对关联交易，企业所得税也有不调整的特别规定。</a:t>
            </a:r>
          </a:p>
          <a:p>
            <a:pPr eaLnBrk="1" hangingPunct="1">
              <a:spcBef>
                <a:spcPct val="0"/>
              </a:spcBef>
              <a:buClrTx/>
              <a:buSzTx/>
              <a:buFontTx/>
              <a:buNone/>
            </a:pPr>
            <a:r>
              <a:rPr lang="zh-CN" altLang="en-US" sz="2400" b="1">
                <a:solidFill>
                  <a:schemeClr val="hlink"/>
                </a:solidFill>
                <a:latin typeface="楷体_GB2312" charset="0"/>
                <a:ea typeface="楷体_GB2312" charset="0"/>
              </a:rPr>
              <a:t>   </a:t>
            </a:r>
          </a:p>
          <a:p>
            <a:pPr eaLnBrk="1" hangingPunct="1">
              <a:spcBef>
                <a:spcPct val="0"/>
              </a:spcBef>
              <a:buClrTx/>
              <a:buSzTx/>
              <a:buFontTx/>
              <a:buNone/>
            </a:pPr>
            <a:r>
              <a:rPr lang="zh-CN" altLang="en-US" sz="2400" b="1">
                <a:solidFill>
                  <a:schemeClr val="hlink"/>
                </a:solidFill>
                <a:latin typeface="楷体_GB2312" charset="0"/>
                <a:ea typeface="楷体_GB2312" charset="0"/>
              </a:rPr>
              <a:t>    </a:t>
            </a:r>
            <a:r>
              <a:rPr lang="en-US" altLang="zh-CN" sz="2400" b="1">
                <a:solidFill>
                  <a:schemeClr val="hlink"/>
                </a:solidFill>
                <a:latin typeface="楷体_GB2312" charset="0"/>
                <a:ea typeface="楷体_GB2312" charset="0"/>
              </a:rPr>
              <a:t>《</a:t>
            </a:r>
            <a:r>
              <a:rPr lang="zh-CN" altLang="en-US" sz="2400" b="1">
                <a:solidFill>
                  <a:schemeClr val="hlink"/>
                </a:solidFill>
                <a:latin typeface="楷体_GB2312" charset="0"/>
                <a:ea typeface="楷体_GB2312" charset="0"/>
              </a:rPr>
              <a:t>特别纳税调整实施办法（试行）</a:t>
            </a:r>
            <a:r>
              <a:rPr lang="en-US" altLang="zh-CN" sz="2400" b="1">
                <a:solidFill>
                  <a:schemeClr val="hlink"/>
                </a:solidFill>
                <a:latin typeface="楷体_GB2312" charset="0"/>
                <a:ea typeface="楷体_GB2312" charset="0"/>
              </a:rPr>
              <a:t>》</a:t>
            </a:r>
            <a:r>
              <a:rPr lang="zh-CN" altLang="en-US" sz="2400" b="1">
                <a:solidFill>
                  <a:schemeClr val="hlink"/>
                </a:solidFill>
                <a:latin typeface="楷体_GB2312" charset="0"/>
                <a:ea typeface="楷体_GB2312" charset="0"/>
              </a:rPr>
              <a:t>（国税发</a:t>
            </a:r>
            <a:r>
              <a:rPr lang="en-US" altLang="zh-CN" sz="2400" b="1">
                <a:solidFill>
                  <a:schemeClr val="hlink"/>
                </a:solidFill>
                <a:latin typeface="楷体_GB2312" charset="0"/>
                <a:ea typeface="楷体_GB2312" charset="0"/>
              </a:rPr>
              <a:t>[2009]2</a:t>
            </a:r>
            <a:r>
              <a:rPr lang="zh-CN" altLang="en-US" sz="2400" b="1">
                <a:solidFill>
                  <a:schemeClr val="hlink"/>
                </a:solidFill>
                <a:latin typeface="楷体_GB2312" charset="0"/>
                <a:ea typeface="楷体_GB2312" charset="0"/>
              </a:rPr>
              <a:t>号）第三十条规定，实际税负相同的境内关联方之间的交易，只要该交易没有直接或间接导致国家总体税收收入的减少，原则上不做转让定价调查、调整。</a:t>
            </a:r>
          </a:p>
          <a:p>
            <a:pPr eaLnBrk="1" hangingPunct="1">
              <a:spcBef>
                <a:spcPct val="0"/>
              </a:spcBef>
              <a:buClrTx/>
              <a:buSzTx/>
              <a:buFontTx/>
              <a:buNone/>
            </a:pPr>
            <a:r>
              <a:rPr lang="zh-CN" altLang="en-US" sz="2400" b="1">
                <a:solidFill>
                  <a:schemeClr val="hlink"/>
                </a:solidFill>
                <a:latin typeface="楷体_GB2312" charset="0"/>
                <a:ea typeface="楷体_GB2312" charset="0"/>
              </a:rPr>
              <a:t>    实际税负相同的境内关联方之间的借款利息，由于一方是收入，另一方是支出，不影响国家整体税收利益，原则上不用进行纳税调整。但是，如果关联方存在税率差异，利息收入方是税率高，利息支付方为税率低，不支付利息，则有可能引起国家总体税收的减少，则应进行纳税调整。</a:t>
            </a:r>
          </a:p>
          <a:p>
            <a:pPr eaLnBrk="1" hangingPunct="1">
              <a:spcBef>
                <a:spcPct val="0"/>
              </a:spcBef>
              <a:buClrTx/>
              <a:buSzTx/>
              <a:buFontTx/>
              <a:buNone/>
            </a:pPr>
            <a:r>
              <a:rPr lang="zh-CN" altLang="en-US" sz="2400" b="1">
                <a:latin typeface="楷体_GB2312" charset="0"/>
                <a:ea typeface="楷体_GB2312" charset="0"/>
              </a:rPr>
              <a:t>    </a:t>
            </a:r>
            <a:r>
              <a:rPr lang="zh-CN" altLang="en-US" sz="2400" b="1">
                <a:solidFill>
                  <a:srgbClr val="FF0000"/>
                </a:solidFill>
                <a:latin typeface="楷体_GB2312" charset="0"/>
                <a:ea typeface="楷体_GB2312" charset="0"/>
              </a:rPr>
              <a:t>此规定仅适用企业所得税。</a:t>
            </a:r>
          </a:p>
        </p:txBody>
      </p:sp>
      <p:sp>
        <p:nvSpPr>
          <p:cNvPr id="2048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048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BC982192-64F9-9A49-A056-0749DF93592F}" type="slidenum">
              <a:rPr lang="en-US" altLang="zh-CN" sz="1400"/>
              <a:pPr>
                <a:spcBef>
                  <a:spcPct val="0"/>
                </a:spcBef>
                <a:buClrTx/>
                <a:buSzTx/>
                <a:buFontTx/>
                <a:buNone/>
              </a:pPr>
              <a:t>8</a:t>
            </a:fld>
            <a:endParaRPr lang="en-US" altLang="zh-CN" sz="1400"/>
          </a:p>
        </p:txBody>
      </p:sp>
      <p:sp>
        <p:nvSpPr>
          <p:cNvPr id="21506" name="TextBox 3"/>
          <p:cNvSpPr txBox="1">
            <a:spLocks noChangeArrowheads="1"/>
          </p:cNvSpPr>
          <p:nvPr/>
        </p:nvSpPr>
        <p:spPr bwMode="auto">
          <a:xfrm>
            <a:off x="304800" y="1143000"/>
            <a:ext cx="8610600" cy="549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案例一解答</a:t>
            </a:r>
            <a:r>
              <a:rPr lang="zh-CN" altLang="en-US" sz="2000" b="1">
                <a:ea typeface="楷体_GB2312" charset="0"/>
              </a:rPr>
              <a:t>（五）</a:t>
            </a:r>
            <a:endParaRPr lang="zh-CN" altLang="en-US" sz="2000" b="1"/>
          </a:p>
          <a:p>
            <a:pPr eaLnBrk="1" hangingPunct="1">
              <a:spcBef>
                <a:spcPct val="0"/>
              </a:spcBef>
              <a:buClrTx/>
              <a:buSzTx/>
              <a:buFontTx/>
              <a:buNone/>
            </a:pPr>
            <a:r>
              <a:rPr lang="zh-CN" altLang="en-US" sz="1800" b="1"/>
              <a:t>　　    </a:t>
            </a:r>
            <a:r>
              <a:rPr lang="zh-CN" altLang="en-US" sz="2800" b="1">
                <a:latin typeface="楷体_GB2312" charset="0"/>
                <a:ea typeface="楷体_GB2312" charset="0"/>
              </a:rPr>
              <a:t>关于将银行借款无偿让渡他人使用的涉税问题</a:t>
            </a:r>
          </a:p>
          <a:p>
            <a:pPr eaLnBrk="1" hangingPunct="1">
              <a:spcBef>
                <a:spcPct val="0"/>
              </a:spcBef>
              <a:buClrTx/>
              <a:buSzTx/>
              <a:buFontTx/>
              <a:buNone/>
            </a:pPr>
            <a:r>
              <a:rPr lang="zh-CN" altLang="en-US" sz="2800" b="1">
                <a:latin typeface="楷体_GB2312" charset="0"/>
                <a:ea typeface="楷体_GB2312" charset="0"/>
              </a:rPr>
              <a:t>    企业将银行借款无偿转借他人，实质上是将企业获得的利益转赠他人的一种行业，因此税务部门有权力按银行同期借款利率核定其转借收入，并就其适用营业税暂行条例按金融业税目征收营业税。</a:t>
            </a:r>
          </a:p>
          <a:p>
            <a:pPr eaLnBrk="1" hangingPunct="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a:t>
            </a:r>
            <a:r>
              <a:rPr lang="zh-CN" altLang="en-US" sz="2800" b="1">
                <a:latin typeface="楷体_GB2312" charset="0"/>
                <a:ea typeface="楷体_GB2312" charset="0"/>
              </a:rPr>
              <a:t>中华人民共和国企业所得税法</a:t>
            </a:r>
            <a:r>
              <a:rPr lang="en-US" altLang="zh-CN" sz="2800" b="1">
                <a:latin typeface="楷体_GB2312" charset="0"/>
                <a:ea typeface="楷体_GB2312" charset="0"/>
              </a:rPr>
              <a:t>》</a:t>
            </a:r>
            <a:r>
              <a:rPr lang="zh-CN" altLang="en-US" sz="2800" b="1">
                <a:latin typeface="楷体_GB2312" charset="0"/>
                <a:ea typeface="楷体_GB2312" charset="0"/>
              </a:rPr>
              <a:t>第八条规定，企业实际发生的与取得收入有关的、合理的支出，包括成本、费用、税金、损失和其他支出，准予在计算应纳税所得额时扣除。据此，</a:t>
            </a:r>
            <a:r>
              <a:rPr lang="en-US" altLang="zh-CN" sz="2800" b="1">
                <a:latin typeface="楷体_GB2312" charset="0"/>
                <a:ea typeface="楷体_GB2312" charset="0"/>
              </a:rPr>
              <a:t>A</a:t>
            </a:r>
            <a:r>
              <a:rPr lang="zh-CN" altLang="en-US" sz="2800" b="1">
                <a:latin typeface="楷体_GB2312" charset="0"/>
                <a:ea typeface="楷体_GB2312" charset="0"/>
              </a:rPr>
              <a:t>公司将银行借款无偿让渡给</a:t>
            </a:r>
            <a:r>
              <a:rPr lang="en-US" altLang="zh-CN" sz="2800" b="1">
                <a:latin typeface="楷体_GB2312" charset="0"/>
                <a:ea typeface="楷体_GB2312" charset="0"/>
              </a:rPr>
              <a:t>B</a:t>
            </a:r>
            <a:r>
              <a:rPr lang="zh-CN" altLang="en-US" sz="2800" b="1">
                <a:latin typeface="楷体_GB2312" charset="0"/>
                <a:ea typeface="楷体_GB2312" charset="0"/>
              </a:rPr>
              <a:t>公司使用，所支付的利息与取得收入无关，应调增应税所得额。</a:t>
            </a:r>
          </a:p>
          <a:p>
            <a:pPr eaLnBrk="1" hangingPunct="1">
              <a:spcBef>
                <a:spcPct val="0"/>
              </a:spcBef>
              <a:buClrTx/>
              <a:buSzTx/>
              <a:buFontTx/>
              <a:buNone/>
            </a:pPr>
            <a:r>
              <a:rPr lang="zh-CN" altLang="en-US" sz="1800" b="1"/>
              <a:t>          </a:t>
            </a:r>
          </a:p>
        </p:txBody>
      </p:sp>
      <p:sp>
        <p:nvSpPr>
          <p:cNvPr id="2150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150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A4D41056-BA3A-D640-8925-4E04A07EBF15}" type="slidenum">
              <a:rPr lang="en-US" altLang="zh-CN" sz="1400"/>
              <a:pPr>
                <a:spcBef>
                  <a:spcPct val="0"/>
                </a:spcBef>
                <a:buClrTx/>
                <a:buSzTx/>
                <a:buFontTx/>
                <a:buNone/>
              </a:pPr>
              <a:t>9</a:t>
            </a:fld>
            <a:endParaRPr lang="en-US" altLang="zh-CN" sz="1400"/>
          </a:p>
        </p:txBody>
      </p:sp>
      <p:sp>
        <p:nvSpPr>
          <p:cNvPr id="22530" name="TextBox 3"/>
          <p:cNvSpPr txBox="1">
            <a:spLocks noChangeArrowheads="1"/>
          </p:cNvSpPr>
          <p:nvPr/>
        </p:nvSpPr>
        <p:spPr bwMode="auto">
          <a:xfrm>
            <a:off x="304800" y="1143000"/>
            <a:ext cx="86106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r>
              <a:rPr lang="zh-CN" altLang="en-US" sz="2800" b="1">
                <a:ea typeface="楷体_GB2312" charset="0"/>
              </a:rPr>
              <a:t>案例二：</a:t>
            </a:r>
          </a:p>
          <a:p>
            <a:pPr algn="ctr" eaLnBrk="1" hangingPunct="1">
              <a:spcBef>
                <a:spcPct val="0"/>
              </a:spcBef>
              <a:buClrTx/>
              <a:buSzTx/>
              <a:buFont typeface="Wingdings" charset="2"/>
              <a:buNone/>
            </a:pPr>
            <a:r>
              <a:rPr lang="zh-CN" altLang="en-US" sz="2800" b="1">
                <a:ea typeface="楷体_GB2312" charset="0"/>
              </a:rPr>
              <a:t>关联交易案例</a:t>
            </a:r>
          </a:p>
          <a:p>
            <a:pPr eaLnBrk="1" hangingPunct="1">
              <a:spcBef>
                <a:spcPct val="0"/>
              </a:spcBef>
              <a:buClrTx/>
              <a:buSzTx/>
              <a:buFont typeface="Wingdings" charset="2"/>
              <a:buNone/>
            </a:pPr>
            <a:r>
              <a:rPr lang="zh-CN" altLang="en-US" sz="2800" b="1">
                <a:latin typeface="楷体_GB2312" charset="0"/>
                <a:ea typeface="楷体_GB2312" charset="0"/>
              </a:rPr>
              <a:t>    基本案情：</a:t>
            </a:r>
          </a:p>
          <a:p>
            <a:pPr eaLnBrk="1" hangingPunct="1">
              <a:spcBef>
                <a:spcPct val="0"/>
              </a:spcBef>
              <a:buClrTx/>
              <a:buSzTx/>
              <a:buFont typeface="Wingdings" charset="2"/>
              <a:buNone/>
            </a:pPr>
            <a:r>
              <a:rPr lang="zh-CN" altLang="en-US" sz="2800" b="1">
                <a:latin typeface="楷体_GB2312" charset="0"/>
                <a:ea typeface="楷体_GB2312" charset="0"/>
              </a:rPr>
              <a:t>    甲置业有限公司出资</a:t>
            </a:r>
            <a:r>
              <a:rPr lang="zh-CN" altLang="en-US" sz="2800" b="1">
                <a:ea typeface="楷体_GB2312" charset="0"/>
              </a:rPr>
              <a:t>分别</a:t>
            </a:r>
            <a:r>
              <a:rPr lang="zh-CN" altLang="en-US" sz="2800" b="1">
                <a:latin typeface="楷体_GB2312" charset="0"/>
                <a:ea typeface="楷体_GB2312" charset="0"/>
              </a:rPr>
              <a:t>成立</a:t>
            </a:r>
            <a:r>
              <a:rPr lang="en-US" altLang="zh-CN" sz="2800" b="1">
                <a:latin typeface="楷体_GB2312" charset="0"/>
                <a:ea typeface="楷体_GB2312" charset="0"/>
              </a:rPr>
              <a:t>A</a:t>
            </a:r>
            <a:r>
              <a:rPr lang="zh-CN" altLang="en-US" sz="2800" b="1">
                <a:latin typeface="楷体_GB2312" charset="0"/>
                <a:ea typeface="楷体_GB2312" charset="0"/>
              </a:rPr>
              <a:t>房地产开发有限公司（简称</a:t>
            </a:r>
            <a:r>
              <a:rPr lang="en-US" altLang="zh-CN" sz="2800" b="1">
                <a:latin typeface="楷体_GB2312" charset="0"/>
                <a:ea typeface="楷体_GB2312" charset="0"/>
              </a:rPr>
              <a:t>A</a:t>
            </a:r>
            <a:r>
              <a:rPr lang="zh-CN" altLang="en-US" sz="2800" b="1">
                <a:latin typeface="楷体_GB2312" charset="0"/>
                <a:ea typeface="楷体_GB2312" charset="0"/>
              </a:rPr>
              <a:t>公司）和</a:t>
            </a:r>
            <a:r>
              <a:rPr lang="en-US" altLang="zh-CN" sz="2800" b="1">
                <a:latin typeface="楷体_GB2312" charset="0"/>
                <a:ea typeface="楷体_GB2312" charset="0"/>
              </a:rPr>
              <a:t>B</a:t>
            </a:r>
            <a:r>
              <a:rPr lang="zh-CN" altLang="en-US" sz="2800" b="1">
                <a:latin typeface="楷体_GB2312" charset="0"/>
                <a:ea typeface="楷体_GB2312" charset="0"/>
              </a:rPr>
              <a:t>物业管理有限公司（简称</a:t>
            </a:r>
            <a:r>
              <a:rPr lang="en-US" altLang="zh-CN" sz="2800" b="1">
                <a:latin typeface="楷体_GB2312" charset="0"/>
                <a:ea typeface="楷体_GB2312" charset="0"/>
              </a:rPr>
              <a:t>B</a:t>
            </a:r>
            <a:r>
              <a:rPr lang="zh-CN" altLang="en-US" sz="2800" b="1">
                <a:latin typeface="楷体_GB2312" charset="0"/>
                <a:ea typeface="楷体_GB2312" charset="0"/>
              </a:rPr>
              <a:t>公司）。为了经营需要，</a:t>
            </a:r>
            <a:r>
              <a:rPr lang="en-US" altLang="zh-CN" sz="2800" b="1">
                <a:latin typeface="楷体_GB2312" charset="0"/>
                <a:ea typeface="楷体_GB2312" charset="0"/>
              </a:rPr>
              <a:t>2010</a:t>
            </a:r>
            <a:r>
              <a:rPr lang="zh-CN" altLang="en-US" sz="2800" b="1">
                <a:latin typeface="楷体_GB2312" charset="0"/>
                <a:ea typeface="楷体_GB2312" charset="0"/>
              </a:rPr>
              <a:t>年</a:t>
            </a:r>
            <a:r>
              <a:rPr lang="en-US" altLang="zh-CN" sz="2800" b="1">
                <a:latin typeface="楷体_GB2312" charset="0"/>
                <a:ea typeface="楷体_GB2312" charset="0"/>
              </a:rPr>
              <a:t>1</a:t>
            </a:r>
            <a:r>
              <a:rPr lang="zh-CN" altLang="en-US" sz="2800" b="1">
                <a:latin typeface="楷体_GB2312" charset="0"/>
                <a:ea typeface="楷体_GB2312" charset="0"/>
              </a:rPr>
              <a:t>月，</a:t>
            </a:r>
            <a:r>
              <a:rPr lang="en-US" altLang="zh-CN" sz="2800" b="1">
                <a:latin typeface="楷体_GB2312" charset="0"/>
                <a:ea typeface="楷体_GB2312" charset="0"/>
              </a:rPr>
              <a:t>A</a:t>
            </a:r>
            <a:r>
              <a:rPr lang="zh-CN" altLang="en-US" sz="2800" b="1">
                <a:latin typeface="楷体_GB2312" charset="0"/>
                <a:ea typeface="楷体_GB2312" charset="0"/>
              </a:rPr>
              <a:t>、</a:t>
            </a:r>
            <a:r>
              <a:rPr lang="en-US" altLang="zh-CN" sz="2800" b="1">
                <a:latin typeface="楷体_GB2312" charset="0"/>
                <a:ea typeface="楷体_GB2312" charset="0"/>
              </a:rPr>
              <a:t>B</a:t>
            </a:r>
            <a:r>
              <a:rPr lang="zh-CN" altLang="en-US" sz="2800" b="1">
                <a:latin typeface="楷体_GB2312" charset="0"/>
                <a:ea typeface="楷体_GB2312" charset="0"/>
              </a:rPr>
              <a:t>公司协议，</a:t>
            </a:r>
            <a:r>
              <a:rPr lang="en-US" altLang="zh-CN" sz="2800" b="1">
                <a:latin typeface="楷体_GB2312" charset="0"/>
                <a:ea typeface="楷体_GB2312" charset="0"/>
              </a:rPr>
              <a:t>A</a:t>
            </a:r>
            <a:r>
              <a:rPr lang="zh-CN" altLang="en-US" sz="2800" b="1">
                <a:latin typeface="楷体_GB2312" charset="0"/>
                <a:ea typeface="楷体_GB2312" charset="0"/>
              </a:rPr>
              <a:t>公司向</a:t>
            </a:r>
            <a:r>
              <a:rPr lang="en-US" altLang="zh-CN" sz="2800" b="1">
                <a:latin typeface="楷体_GB2312" charset="0"/>
                <a:ea typeface="楷体_GB2312" charset="0"/>
              </a:rPr>
              <a:t>B</a:t>
            </a:r>
            <a:r>
              <a:rPr lang="zh-CN" altLang="en-US" sz="2800" b="1">
                <a:latin typeface="楷体_GB2312" charset="0"/>
                <a:ea typeface="楷体_GB2312" charset="0"/>
              </a:rPr>
              <a:t>公司借款</a:t>
            </a:r>
            <a:r>
              <a:rPr lang="en-US" altLang="zh-CN" sz="2800" b="1">
                <a:latin typeface="楷体_GB2312" charset="0"/>
                <a:ea typeface="楷体_GB2312" charset="0"/>
              </a:rPr>
              <a:t>500</a:t>
            </a:r>
            <a:r>
              <a:rPr lang="zh-CN" altLang="en-US" sz="2800" b="1">
                <a:latin typeface="楷体_GB2312" charset="0"/>
                <a:ea typeface="楷体_GB2312" charset="0"/>
              </a:rPr>
              <a:t>万元，时间</a:t>
            </a:r>
            <a:r>
              <a:rPr lang="en-US" altLang="zh-CN" sz="2800" b="1">
                <a:latin typeface="楷体_GB2312" charset="0"/>
                <a:ea typeface="楷体_GB2312" charset="0"/>
              </a:rPr>
              <a:t>1</a:t>
            </a:r>
            <a:r>
              <a:rPr lang="zh-CN" altLang="en-US" sz="2800" b="1">
                <a:latin typeface="楷体_GB2312" charset="0"/>
                <a:ea typeface="楷体_GB2312" charset="0"/>
              </a:rPr>
              <a:t>年，不支付利息。</a:t>
            </a:r>
          </a:p>
          <a:p>
            <a:pPr eaLnBrk="1" hangingPunct="1">
              <a:spcBef>
                <a:spcPct val="0"/>
              </a:spcBef>
              <a:buClrTx/>
              <a:buSzTx/>
              <a:buFont typeface="Wingdings" charset="2"/>
              <a:buNone/>
            </a:pPr>
            <a:r>
              <a:rPr lang="zh-CN" altLang="en-US" sz="2800" b="1">
                <a:latin typeface="楷体_GB2312" charset="0"/>
                <a:ea typeface="楷体_GB2312" charset="0"/>
              </a:rPr>
              <a:t>    </a:t>
            </a:r>
            <a:r>
              <a:rPr lang="en-US" altLang="zh-CN" sz="2800" b="1">
                <a:latin typeface="楷体_GB2312" charset="0"/>
                <a:ea typeface="楷体_GB2312" charset="0"/>
              </a:rPr>
              <a:t>2011</a:t>
            </a:r>
            <a:r>
              <a:rPr lang="zh-CN" altLang="en-US" sz="2800" b="1">
                <a:latin typeface="楷体_GB2312" charset="0"/>
                <a:ea typeface="楷体_GB2312" charset="0"/>
              </a:rPr>
              <a:t>年</a:t>
            </a:r>
            <a:r>
              <a:rPr lang="en-US" altLang="zh-CN" sz="2800" b="1">
                <a:latin typeface="楷体_GB2312" charset="0"/>
                <a:ea typeface="楷体_GB2312" charset="0"/>
              </a:rPr>
              <a:t>6</a:t>
            </a:r>
            <a:r>
              <a:rPr lang="zh-CN" altLang="en-US" sz="2800" b="1">
                <a:latin typeface="楷体_GB2312" charset="0"/>
                <a:ea typeface="楷体_GB2312" charset="0"/>
              </a:rPr>
              <a:t>月，主管</a:t>
            </a:r>
            <a:r>
              <a:rPr lang="en-US" altLang="zh-CN" sz="2800" b="1">
                <a:latin typeface="楷体_GB2312" charset="0"/>
                <a:ea typeface="楷体_GB2312" charset="0"/>
              </a:rPr>
              <a:t>A</a:t>
            </a:r>
            <a:r>
              <a:rPr lang="zh-CN" altLang="en-US" sz="2800" b="1">
                <a:latin typeface="楷体_GB2312" charset="0"/>
                <a:ea typeface="楷体_GB2312" charset="0"/>
              </a:rPr>
              <a:t>公司的地税局稽查局对</a:t>
            </a:r>
            <a:r>
              <a:rPr lang="en-US" altLang="zh-CN" sz="2800" b="1">
                <a:latin typeface="楷体_GB2312" charset="0"/>
                <a:ea typeface="楷体_GB2312" charset="0"/>
              </a:rPr>
              <a:t>A</a:t>
            </a:r>
            <a:r>
              <a:rPr lang="zh-CN" altLang="en-US" sz="2800" b="1">
                <a:latin typeface="楷体_GB2312" charset="0"/>
                <a:ea typeface="楷体_GB2312" charset="0"/>
              </a:rPr>
              <a:t>公司进行纳税检查。</a:t>
            </a:r>
          </a:p>
          <a:p>
            <a:pPr eaLnBrk="1" hangingPunct="1">
              <a:spcBef>
                <a:spcPct val="0"/>
              </a:spcBef>
              <a:buClrTx/>
              <a:buSzTx/>
              <a:buFont typeface="Wingdings" charset="2"/>
              <a:buNone/>
            </a:pPr>
            <a:endParaRPr lang="zh-CN" altLang="en-US" sz="2800" b="1">
              <a:latin typeface="楷体_GB2312" charset="0"/>
              <a:ea typeface="楷体_GB2312" charset="0"/>
            </a:endParaRPr>
          </a:p>
          <a:p>
            <a:pPr eaLnBrk="1" hangingPunct="1">
              <a:spcBef>
                <a:spcPct val="0"/>
              </a:spcBef>
              <a:buClrTx/>
              <a:buSzTx/>
              <a:buFont typeface="Wingdings" charset="2"/>
              <a:buNone/>
            </a:pPr>
            <a:r>
              <a:rPr lang="zh-CN" altLang="en-US" sz="2800" b="1">
                <a:latin typeface="楷体_GB2312" charset="0"/>
                <a:ea typeface="楷体_GB2312" charset="0"/>
              </a:rPr>
              <a:t>结果：？？</a:t>
            </a:r>
            <a:endParaRPr lang="zh-CN" altLang="en-US" sz="2800" b="1">
              <a:solidFill>
                <a:srgbClr val="000000"/>
              </a:solidFill>
              <a:ea typeface="楷体_GB2312" charset="0"/>
            </a:endParaRPr>
          </a:p>
          <a:p>
            <a:pPr eaLnBrk="1" hangingPunct="1">
              <a:spcBef>
                <a:spcPct val="0"/>
              </a:spcBef>
              <a:buClrTx/>
              <a:buSzTx/>
              <a:buFont typeface="Wingdings" charset="2"/>
              <a:buNone/>
            </a:pPr>
            <a:endParaRPr lang="zh-CN" altLang="zh-CN" sz="2800" b="1">
              <a:ea typeface="楷体_GB2312" charset="0"/>
            </a:endParaRPr>
          </a:p>
        </p:txBody>
      </p:sp>
      <p:sp>
        <p:nvSpPr>
          <p:cNvPr id="2253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253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6DB6C5D8-1B00-E847-9AE0-4A30E22BA17D}" type="slidenum">
              <a:rPr lang="en-US" altLang="zh-CN" sz="1400"/>
              <a:pPr>
                <a:spcBef>
                  <a:spcPct val="0"/>
                </a:spcBef>
                <a:buClrTx/>
                <a:buSzTx/>
                <a:buFontTx/>
                <a:buNone/>
              </a:pPr>
              <a:t>10</a:t>
            </a:fld>
            <a:endParaRPr lang="en-US" altLang="zh-CN" sz="1400"/>
          </a:p>
        </p:txBody>
      </p:sp>
      <p:sp>
        <p:nvSpPr>
          <p:cNvPr id="23554" name="TextBox 3"/>
          <p:cNvSpPr txBox="1">
            <a:spLocks noChangeArrowheads="1"/>
          </p:cNvSpPr>
          <p:nvPr/>
        </p:nvSpPr>
        <p:spPr bwMode="auto">
          <a:xfrm>
            <a:off x="304800" y="1143000"/>
            <a:ext cx="86106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 typeface="Wingdings" charset="2"/>
              <a:buNone/>
            </a:pPr>
            <a:endParaRPr lang="en-US" altLang="zh-CN" sz="2800" b="1">
              <a:ea typeface="楷体_GB2312" charset="0"/>
            </a:endParaRPr>
          </a:p>
          <a:p>
            <a:pPr algn="ctr" eaLnBrk="1" hangingPunct="1">
              <a:spcBef>
                <a:spcPct val="0"/>
              </a:spcBef>
              <a:buClrTx/>
              <a:buSzTx/>
              <a:buFont typeface="Wingdings" charset="2"/>
              <a:buNone/>
            </a:pPr>
            <a:r>
              <a:rPr lang="zh-CN" altLang="en-US" sz="2800" b="1">
                <a:ea typeface="楷体_GB2312" charset="0"/>
              </a:rPr>
              <a:t>案例二</a:t>
            </a:r>
            <a:r>
              <a:rPr lang="zh-CN" altLang="en-US" sz="2800" b="1">
                <a:latin typeface="楷体_GB2312" charset="0"/>
                <a:ea typeface="楷体_GB2312" charset="0"/>
              </a:rPr>
              <a:t>结果</a:t>
            </a:r>
          </a:p>
          <a:p>
            <a:pPr eaLnBrk="1" hangingPunct="1">
              <a:spcBef>
                <a:spcPct val="0"/>
              </a:spcBef>
              <a:buClrTx/>
              <a:buSzTx/>
            </a:pPr>
            <a:endParaRPr lang="zh-CN" altLang="en-US" sz="2400" b="1">
              <a:solidFill>
                <a:srgbClr val="000000"/>
              </a:solidFill>
              <a:latin typeface="楷体_GB2312" charset="0"/>
              <a:ea typeface="楷体_GB2312" charset="0"/>
            </a:endParaRPr>
          </a:p>
          <a:p>
            <a:pPr eaLnBrk="1" hangingPunct="1">
              <a:spcBef>
                <a:spcPct val="0"/>
              </a:spcBef>
              <a:buClrTx/>
              <a:buSzTx/>
            </a:pPr>
            <a:endParaRPr lang="zh-CN" altLang="en-US" sz="2400" b="1">
              <a:solidFill>
                <a:srgbClr val="000000"/>
              </a:solidFill>
              <a:latin typeface="楷体_GB2312" charset="0"/>
              <a:ea typeface="楷体_GB2312" charset="0"/>
            </a:endParaRPr>
          </a:p>
          <a:p>
            <a:pPr eaLnBrk="1" hangingPunct="1">
              <a:lnSpc>
                <a:spcPct val="150000"/>
              </a:lnSpc>
              <a:spcBef>
                <a:spcPct val="0"/>
              </a:spcBef>
              <a:buClrTx/>
              <a:buSzTx/>
            </a:pPr>
            <a:r>
              <a:rPr lang="zh-CN" altLang="en-US" sz="2400" b="1">
                <a:solidFill>
                  <a:srgbClr val="000000"/>
                </a:solidFill>
                <a:latin typeface="楷体_GB2312" charset="0"/>
                <a:ea typeface="楷体_GB2312" charset="0"/>
              </a:rPr>
              <a:t>地税局稽查局核定</a:t>
            </a:r>
            <a:r>
              <a:rPr lang="en-US" altLang="zh-CN" sz="2400" b="1">
                <a:solidFill>
                  <a:srgbClr val="000000"/>
                </a:solidFill>
                <a:latin typeface="楷体_GB2312" charset="0"/>
                <a:ea typeface="楷体_GB2312" charset="0"/>
              </a:rPr>
              <a:t>A</a:t>
            </a:r>
            <a:r>
              <a:rPr lang="zh-CN" altLang="en-US" sz="2400" b="1">
                <a:solidFill>
                  <a:srgbClr val="000000"/>
                </a:solidFill>
                <a:latin typeface="楷体_GB2312" charset="0"/>
                <a:ea typeface="楷体_GB2312" charset="0"/>
              </a:rPr>
              <a:t>公司向</a:t>
            </a:r>
            <a:r>
              <a:rPr lang="en-US" altLang="zh-CN" sz="2400" b="1">
                <a:solidFill>
                  <a:srgbClr val="000000"/>
                </a:solidFill>
                <a:latin typeface="楷体_GB2312" charset="0"/>
                <a:ea typeface="楷体_GB2312" charset="0"/>
              </a:rPr>
              <a:t>B</a:t>
            </a:r>
            <a:r>
              <a:rPr lang="zh-CN" altLang="en-US" sz="2400" b="1">
                <a:solidFill>
                  <a:srgbClr val="000000"/>
                </a:solidFill>
                <a:latin typeface="楷体_GB2312" charset="0"/>
                <a:ea typeface="楷体_GB2312" charset="0"/>
              </a:rPr>
              <a:t>公司借款业务</a:t>
            </a:r>
            <a:r>
              <a:rPr lang="en-US" altLang="zh-CN" sz="2400" b="1">
                <a:solidFill>
                  <a:srgbClr val="000000"/>
                </a:solidFill>
                <a:latin typeface="楷体_GB2312" charset="0"/>
                <a:ea typeface="楷体_GB2312" charset="0"/>
              </a:rPr>
              <a:t>2010</a:t>
            </a:r>
            <a:r>
              <a:rPr lang="zh-CN" altLang="en-US" sz="2400" b="1">
                <a:solidFill>
                  <a:srgbClr val="000000"/>
                </a:solidFill>
                <a:latin typeface="楷体_GB2312" charset="0"/>
                <a:ea typeface="楷体_GB2312" charset="0"/>
              </a:rPr>
              <a:t>年利息收入合计</a:t>
            </a:r>
            <a:r>
              <a:rPr lang="en-US" altLang="zh-CN" sz="2400" b="1">
                <a:solidFill>
                  <a:srgbClr val="FF0000"/>
                </a:solidFill>
                <a:latin typeface="楷体_GB2312" charset="0"/>
                <a:ea typeface="楷体_GB2312" charset="0"/>
              </a:rPr>
              <a:t>27</a:t>
            </a:r>
            <a:r>
              <a:rPr lang="zh-CN" altLang="en-US" sz="2400" b="1">
                <a:solidFill>
                  <a:srgbClr val="FF0000"/>
                </a:solidFill>
                <a:latin typeface="楷体_GB2312" charset="0"/>
                <a:ea typeface="楷体_GB2312" charset="0"/>
              </a:rPr>
              <a:t>万元</a:t>
            </a:r>
            <a:r>
              <a:rPr lang="zh-CN" altLang="en-US" sz="2400" b="1">
                <a:solidFill>
                  <a:srgbClr val="000000"/>
                </a:solidFill>
                <a:latin typeface="楷体_GB2312" charset="0"/>
                <a:ea typeface="楷体_GB2312" charset="0"/>
              </a:rPr>
              <a:t>，分别补缴营业税、城建税、教育附加</a:t>
            </a:r>
            <a:r>
              <a:rPr lang="en-US" altLang="zh-CN" sz="2400" b="1">
                <a:solidFill>
                  <a:srgbClr val="000000"/>
                </a:solidFill>
                <a:latin typeface="楷体_GB2312" charset="0"/>
                <a:ea typeface="楷体_GB2312" charset="0"/>
              </a:rPr>
              <a:t>1.5</a:t>
            </a:r>
            <a:r>
              <a:rPr lang="zh-CN" altLang="en-US" sz="2400" b="1">
                <a:solidFill>
                  <a:srgbClr val="000000"/>
                </a:solidFill>
                <a:latin typeface="楷体_GB2312" charset="0"/>
                <a:ea typeface="楷体_GB2312" charset="0"/>
              </a:rPr>
              <a:t>万元及滞纳金。</a:t>
            </a:r>
          </a:p>
          <a:p>
            <a:pPr eaLnBrk="1" hangingPunct="1">
              <a:lnSpc>
                <a:spcPct val="150000"/>
              </a:lnSpc>
              <a:spcBef>
                <a:spcPct val="0"/>
              </a:spcBef>
              <a:buClrTx/>
              <a:buSzTx/>
            </a:pPr>
            <a:endParaRPr lang="zh-CN" altLang="en-US" sz="2400" b="1">
              <a:solidFill>
                <a:srgbClr val="000000"/>
              </a:solidFill>
              <a:latin typeface="楷体_GB2312" charset="0"/>
              <a:ea typeface="楷体_GB2312" charset="0"/>
            </a:endParaRPr>
          </a:p>
          <a:p>
            <a:pPr eaLnBrk="1" hangingPunct="1">
              <a:lnSpc>
                <a:spcPct val="150000"/>
              </a:lnSpc>
              <a:spcBef>
                <a:spcPct val="0"/>
              </a:spcBef>
              <a:buClrTx/>
              <a:buSzTx/>
            </a:pPr>
            <a:r>
              <a:rPr lang="zh-CN" altLang="en-US" sz="2400" b="1">
                <a:solidFill>
                  <a:srgbClr val="000000"/>
                </a:solidFill>
                <a:latin typeface="楷体_GB2312" charset="0"/>
                <a:ea typeface="楷体_GB2312" charset="0"/>
              </a:rPr>
              <a:t>国税局稽查局？？？</a:t>
            </a:r>
            <a:endParaRPr lang="zh-CN" altLang="en-US" sz="2400" b="1">
              <a:solidFill>
                <a:srgbClr val="000000"/>
              </a:solidFill>
              <a:ea typeface="楷体_GB2312" charset="0"/>
            </a:endParaRPr>
          </a:p>
          <a:p>
            <a:pPr eaLnBrk="1" hangingPunct="1">
              <a:spcBef>
                <a:spcPct val="0"/>
              </a:spcBef>
              <a:buClrTx/>
              <a:buSzTx/>
              <a:buFont typeface="Wingdings" charset="2"/>
              <a:buNone/>
            </a:pPr>
            <a:endParaRPr lang="zh-CN" altLang="zh-CN" sz="2400" b="1">
              <a:ea typeface="楷体_GB2312" charset="0"/>
            </a:endParaRPr>
          </a:p>
        </p:txBody>
      </p:sp>
      <p:sp>
        <p:nvSpPr>
          <p:cNvPr id="2355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355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一、引子</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92883BF0-EFF6-5F40-B507-6DB9FD3994EE}" type="slidenum">
              <a:rPr lang="en-US" altLang="zh-CN" sz="1400"/>
              <a:pPr>
                <a:spcBef>
                  <a:spcPct val="0"/>
                </a:spcBef>
                <a:buClrTx/>
                <a:buSzTx/>
                <a:buFontTx/>
                <a:buNone/>
              </a:pPr>
              <a:t>11</a:t>
            </a:fld>
            <a:endParaRPr lang="en-US" altLang="zh-CN" sz="1400"/>
          </a:p>
        </p:txBody>
      </p:sp>
      <p:sp>
        <p:nvSpPr>
          <p:cNvPr id="24578" name="TextBox 3"/>
          <p:cNvSpPr txBox="1">
            <a:spLocks noChangeArrowheads="1"/>
          </p:cNvSpPr>
          <p:nvPr/>
        </p:nvSpPr>
        <p:spPr bwMode="auto">
          <a:xfrm>
            <a:off x="457200" y="1447800"/>
            <a:ext cx="8458200"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pPr>
            <a:endParaRPr lang="en-US" altLang="zh-CN" sz="2800" b="1">
              <a:ea typeface="楷体_GB2312" charset="0"/>
            </a:endParaRPr>
          </a:p>
          <a:p>
            <a:pPr eaLnBrk="1" hangingPunct="1">
              <a:spcBef>
                <a:spcPct val="0"/>
              </a:spcBef>
              <a:buClrTx/>
              <a:buSzTx/>
              <a:buFont typeface="Wingdings" charset="2"/>
              <a:buNone/>
            </a:pPr>
            <a:r>
              <a:rPr lang="en-US" altLang="zh-CN" sz="2800" b="1">
                <a:ea typeface="楷体_GB2312" charset="0"/>
              </a:rPr>
              <a:t>       </a:t>
            </a:r>
            <a:r>
              <a:rPr lang="zh-CN" altLang="en-US" sz="2800" b="1">
                <a:latin typeface="楷体_GB2312" charset="0"/>
                <a:ea typeface="楷体_GB2312" charset="0"/>
              </a:rPr>
              <a:t>本次介绍仅涉及非金融企业间、特别是关联企业间贷款、借款业务相关的税收、费用规定，不包括银行等金融企业间贷款、借款业务涉及的税收、费用规定。</a:t>
            </a:r>
            <a:r>
              <a:rPr lang="zh-CN" altLang="en-US" sz="2800">
                <a:latin typeface="楷体_GB2312" charset="0"/>
                <a:ea typeface="楷体_GB2312" charset="0"/>
              </a:rPr>
              <a:t> </a:t>
            </a:r>
            <a:endParaRPr lang="zh-CN" altLang="en-US" sz="2800" b="1">
              <a:latin typeface="楷体_GB2312" charset="0"/>
              <a:ea typeface="楷体_GB2312" charset="0"/>
            </a:endParaRPr>
          </a:p>
          <a:p>
            <a:pPr eaLnBrk="1" hangingPunct="1">
              <a:spcBef>
                <a:spcPct val="0"/>
              </a:spcBef>
              <a:buClrTx/>
              <a:buSzTx/>
              <a:buFont typeface="Wingdings" charset="2"/>
              <a:buNone/>
            </a:pPr>
            <a:endParaRPr lang="zh-CN" altLang="en-US" sz="2800" b="1">
              <a:solidFill>
                <a:srgbClr val="0000CC"/>
              </a:solidFill>
              <a:latin typeface="楷体_GB2312" charset="0"/>
              <a:ea typeface="楷体_GB2312" charset="0"/>
            </a:endParaRPr>
          </a:p>
          <a:p>
            <a:pPr eaLnBrk="1" hangingPunct="1">
              <a:spcBef>
                <a:spcPct val="0"/>
              </a:spcBef>
              <a:buClrTx/>
              <a:buSzTx/>
              <a:buFont typeface="Wingdings" charset="2"/>
              <a:buNone/>
            </a:pPr>
            <a:r>
              <a:rPr lang="zh-CN" altLang="en-US" sz="2800" b="1">
                <a:solidFill>
                  <a:srgbClr val="0000CC"/>
                </a:solidFill>
                <a:latin typeface="楷体_GB2312" charset="0"/>
                <a:ea typeface="楷体_GB2312" charset="0"/>
              </a:rPr>
              <a:t>    为了与金融企业的贷款业务相区别，本介绍将企业对外贷款业务表述为</a:t>
            </a:r>
            <a:r>
              <a:rPr lang="zh-CN" altLang="en-US" sz="2800" b="1">
                <a:solidFill>
                  <a:srgbClr val="0000CC"/>
                </a:solidFill>
                <a:latin typeface="黑体" charset="0"/>
                <a:ea typeface="楷体_GB2312" charset="0"/>
              </a:rPr>
              <a:t>“</a:t>
            </a:r>
            <a:r>
              <a:rPr lang="zh-CN" altLang="en-US" sz="2800" b="1">
                <a:solidFill>
                  <a:srgbClr val="0000CC"/>
                </a:solidFill>
                <a:latin typeface="楷体_GB2312" charset="0"/>
                <a:ea typeface="楷体_GB2312" charset="0"/>
              </a:rPr>
              <a:t>企业拆出资金</a:t>
            </a:r>
            <a:r>
              <a:rPr lang="zh-CN" altLang="en-US" sz="2800" b="1">
                <a:solidFill>
                  <a:srgbClr val="0000CC"/>
                </a:solidFill>
                <a:latin typeface="黑体" charset="0"/>
                <a:ea typeface="楷体_GB2312" charset="0"/>
              </a:rPr>
              <a:t>”</a:t>
            </a:r>
            <a:r>
              <a:rPr lang="zh-CN" altLang="en-US" sz="2800" b="1">
                <a:solidFill>
                  <a:srgbClr val="0000CC"/>
                </a:solidFill>
                <a:latin typeface="楷体_GB2312" charset="0"/>
                <a:ea typeface="楷体_GB2312" charset="0"/>
              </a:rPr>
              <a:t>业务。</a:t>
            </a:r>
            <a:endParaRPr lang="zh-CN" altLang="zh-CN" sz="2800" b="1">
              <a:solidFill>
                <a:srgbClr val="0000CC"/>
              </a:solidFill>
              <a:latin typeface="楷体_GB2312" charset="0"/>
              <a:ea typeface="楷体_GB2312" charset="0"/>
            </a:endParaRPr>
          </a:p>
        </p:txBody>
      </p:sp>
      <p:sp>
        <p:nvSpPr>
          <p:cNvPr id="24579" name="Rectangle 15"/>
          <p:cNvSpPr>
            <a:spLocks noChangeArrowheads="1"/>
          </p:cNvSpPr>
          <p:nvPr/>
        </p:nvSpPr>
        <p:spPr bwMode="auto">
          <a:xfrm>
            <a:off x="0" y="12192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4580" name="Rectangle 8"/>
          <p:cNvSpPr>
            <a:spLocks noGrp="1" noChangeArrowheads="1"/>
          </p:cNvSpPr>
          <p:nvPr>
            <p:ph type="title" idx="4294967295"/>
          </p:nvPr>
        </p:nvSpPr>
        <p:spPr>
          <a:xfrm>
            <a:off x="0" y="228600"/>
            <a:ext cx="9144000" cy="990600"/>
          </a:xfrm>
        </p:spPr>
        <p:txBody>
          <a:bodyPr wrap="none" lIns="92075" tIns="46038" rIns="92075" bIns="46038" anchorCtr="1"/>
          <a:lstStyle/>
          <a:p>
            <a:pPr eaLnBrk="1" hangingPunct="1"/>
            <a:r>
              <a:rPr lang="zh-CN" altLang="en-US" sz="3600" b="1">
                <a:ea typeface="楷体_GB2312" charset="0"/>
              </a:rPr>
              <a:t>特别说明</a:t>
            </a: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91D09BC8-4896-BB46-B4B2-63A432837884}" type="slidenum">
              <a:rPr lang="en-US" altLang="zh-CN" sz="1400"/>
              <a:pPr>
                <a:spcBef>
                  <a:spcPct val="0"/>
                </a:spcBef>
                <a:buClrTx/>
                <a:buSzTx/>
                <a:buFontTx/>
                <a:buNone/>
              </a:pPr>
              <a:t>12</a:t>
            </a:fld>
            <a:endParaRPr lang="en-US" altLang="zh-CN" sz="1400"/>
          </a:p>
        </p:txBody>
      </p:sp>
      <p:sp>
        <p:nvSpPr>
          <p:cNvPr id="25602" name="TextBox 3"/>
          <p:cNvSpPr txBox="1">
            <a:spLocks noChangeArrowheads="1"/>
          </p:cNvSpPr>
          <p:nvPr/>
        </p:nvSpPr>
        <p:spPr bwMode="auto">
          <a:xfrm>
            <a:off x="304800" y="1143000"/>
            <a:ext cx="8610600" cy="522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lnSpc>
                <a:spcPct val="150000"/>
              </a:lnSpc>
              <a:spcBef>
                <a:spcPct val="0"/>
              </a:spcBef>
              <a:buClrTx/>
              <a:buSzTx/>
              <a:buFontTx/>
              <a:buNone/>
            </a:pPr>
            <a:r>
              <a:rPr lang="zh-CN" altLang="en-US" sz="2800" b="1">
                <a:solidFill>
                  <a:srgbClr val="000000"/>
                </a:solidFill>
                <a:ea typeface="楷体_GB2312" charset="0"/>
              </a:rPr>
              <a:t>一、引子</a:t>
            </a:r>
          </a:p>
          <a:p>
            <a:pPr eaLnBrk="1" hangingPunct="1">
              <a:lnSpc>
                <a:spcPct val="150000"/>
              </a:lnSpc>
              <a:spcBef>
                <a:spcPct val="0"/>
              </a:spcBef>
              <a:buClrTx/>
              <a:buSzTx/>
              <a:buFontTx/>
              <a:buNone/>
            </a:pPr>
            <a:r>
              <a:rPr lang="zh-CN" altLang="en-US" sz="2800" b="1">
                <a:solidFill>
                  <a:srgbClr val="000000"/>
                </a:solidFill>
                <a:ea typeface="楷体_GB2312" charset="0"/>
              </a:rPr>
              <a:t>二、企业拆出资金业务</a:t>
            </a:r>
            <a:r>
              <a:rPr lang="zh-CN" altLang="zh-CN" sz="2800" b="1">
                <a:solidFill>
                  <a:srgbClr val="000000"/>
                </a:solidFill>
                <a:ea typeface="楷体_GB2312" charset="0"/>
              </a:rPr>
              <a:t>涉及</a:t>
            </a:r>
            <a:r>
              <a:rPr lang="zh-CN" altLang="en-US" sz="2800" b="1">
                <a:solidFill>
                  <a:srgbClr val="000000"/>
                </a:solidFill>
                <a:ea typeface="楷体_GB2312" charset="0"/>
              </a:rPr>
              <a:t>哪些</a:t>
            </a:r>
            <a:r>
              <a:rPr lang="zh-CN" altLang="zh-CN" sz="2800" b="1">
                <a:solidFill>
                  <a:srgbClr val="000000"/>
                </a:solidFill>
                <a:ea typeface="楷体_GB2312" charset="0"/>
              </a:rPr>
              <a:t>税费</a:t>
            </a:r>
            <a:r>
              <a:rPr lang="zh-CN" altLang="en-US" sz="2800" b="1">
                <a:solidFill>
                  <a:srgbClr val="000000"/>
                </a:solidFill>
                <a:ea typeface="楷体_GB2312" charset="0"/>
              </a:rPr>
              <a:t>？</a:t>
            </a:r>
          </a:p>
          <a:p>
            <a:pPr eaLnBrk="1" hangingPunct="1">
              <a:lnSpc>
                <a:spcPct val="150000"/>
              </a:lnSpc>
              <a:spcBef>
                <a:spcPct val="0"/>
              </a:spcBef>
              <a:buClrTx/>
              <a:buSzTx/>
              <a:buFontTx/>
              <a:buNone/>
            </a:pPr>
            <a:r>
              <a:rPr lang="zh-CN" altLang="en-US" sz="2800" b="1">
                <a:solidFill>
                  <a:srgbClr val="000000"/>
                </a:solidFill>
                <a:ea typeface="楷体_GB2312" charset="0"/>
              </a:rPr>
              <a:t>三、企业借款费用支出企业所得税基本规定</a:t>
            </a:r>
          </a:p>
          <a:p>
            <a:pPr eaLnBrk="1" hangingPunct="1">
              <a:lnSpc>
                <a:spcPct val="150000"/>
              </a:lnSpc>
              <a:spcBef>
                <a:spcPct val="0"/>
              </a:spcBef>
              <a:buClrTx/>
              <a:buSzTx/>
              <a:buFontTx/>
              <a:buNone/>
            </a:pPr>
            <a:r>
              <a:rPr lang="zh-CN" altLang="en-US" sz="2800" b="1">
                <a:solidFill>
                  <a:srgbClr val="000000"/>
                </a:solidFill>
                <a:ea typeface="楷体_GB2312" charset="0"/>
              </a:rPr>
              <a:t>四、向非金融企业借款的利率的规定</a:t>
            </a:r>
          </a:p>
          <a:p>
            <a:pPr eaLnBrk="1" hangingPunct="1">
              <a:lnSpc>
                <a:spcPct val="150000"/>
              </a:lnSpc>
              <a:spcBef>
                <a:spcPct val="0"/>
              </a:spcBef>
              <a:buClrTx/>
              <a:buSzTx/>
              <a:buFontTx/>
              <a:buNone/>
            </a:pPr>
            <a:r>
              <a:rPr lang="zh-CN" altLang="en-US" sz="2800" b="1">
                <a:solidFill>
                  <a:srgbClr val="000000"/>
                </a:solidFill>
                <a:ea typeface="楷体_GB2312" charset="0"/>
              </a:rPr>
              <a:t>五、向关联企业借款利息支出企业所得税特别规定</a:t>
            </a:r>
          </a:p>
          <a:p>
            <a:pPr eaLnBrk="1" hangingPunct="1">
              <a:lnSpc>
                <a:spcPct val="150000"/>
              </a:lnSpc>
              <a:spcBef>
                <a:spcPct val="0"/>
              </a:spcBef>
              <a:buClrTx/>
              <a:buSzTx/>
              <a:buFontTx/>
              <a:buNone/>
            </a:pPr>
            <a:r>
              <a:rPr lang="zh-CN" altLang="en-US" sz="2800" b="1">
                <a:solidFill>
                  <a:srgbClr val="000000"/>
                </a:solidFill>
                <a:ea typeface="楷体_GB2312" charset="0"/>
              </a:rPr>
              <a:t>六、关联交易税收管理规定简介</a:t>
            </a:r>
          </a:p>
          <a:p>
            <a:pPr eaLnBrk="1" hangingPunct="1">
              <a:lnSpc>
                <a:spcPct val="150000"/>
              </a:lnSpc>
              <a:spcBef>
                <a:spcPct val="0"/>
              </a:spcBef>
              <a:buClrTx/>
              <a:buSzTx/>
              <a:buFontTx/>
              <a:buNone/>
            </a:pPr>
            <a:r>
              <a:rPr lang="zh-CN" altLang="en-US" sz="2800" b="1">
                <a:solidFill>
                  <a:srgbClr val="000000"/>
                </a:solidFill>
                <a:ea typeface="楷体_GB2312" charset="0"/>
              </a:rPr>
              <a:t>七、部分借款业务税收规定</a:t>
            </a:r>
          </a:p>
          <a:p>
            <a:pPr eaLnBrk="1" hangingPunct="1">
              <a:lnSpc>
                <a:spcPct val="150000"/>
              </a:lnSpc>
              <a:spcBef>
                <a:spcPct val="0"/>
              </a:spcBef>
              <a:buClrTx/>
              <a:buSzTx/>
              <a:buFontTx/>
              <a:buNone/>
            </a:pPr>
            <a:r>
              <a:rPr lang="zh-CN" altLang="en-US" sz="2800" b="1">
                <a:solidFill>
                  <a:srgbClr val="000000"/>
                </a:solidFill>
                <a:ea typeface="楷体_GB2312" charset="0"/>
              </a:rPr>
              <a:t>八、企业间拆借资金行为税收风险控制</a:t>
            </a:r>
            <a:endParaRPr lang="zh-CN" altLang="zh-CN" sz="2800" b="1">
              <a:solidFill>
                <a:srgbClr val="000000"/>
              </a:solidFill>
              <a:ea typeface="楷体_GB2312" charset="0"/>
            </a:endParaRPr>
          </a:p>
        </p:txBody>
      </p:sp>
      <p:sp>
        <p:nvSpPr>
          <p:cNvPr id="2560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560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ea typeface="楷体_GB2312" charset="0"/>
              </a:rPr>
              <a:t>介绍提纲</a:t>
            </a:r>
            <a:endParaRPr lang="zh-CN" altLang="en-US" sz="3600">
              <a:solidFill>
                <a:srgbClr val="FF0000"/>
              </a:solidFill>
              <a:latin typeface="黑体" charset="0"/>
              <a:ea typeface="楷体_GB2312" charset="0"/>
            </a:endParaRP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B7A3C58-C3A8-544D-938E-FF5358C95B59}" type="slidenum">
              <a:rPr lang="en-US" altLang="zh-CN" sz="1400"/>
              <a:pPr>
                <a:spcBef>
                  <a:spcPct val="0"/>
                </a:spcBef>
                <a:buClrTx/>
                <a:buSzTx/>
                <a:buFontTx/>
                <a:buNone/>
              </a:pPr>
              <a:t>13</a:t>
            </a:fld>
            <a:endParaRPr lang="en-US" altLang="zh-CN" sz="1400"/>
          </a:p>
        </p:txBody>
      </p:sp>
      <p:sp>
        <p:nvSpPr>
          <p:cNvPr id="26626" name="TextBox 3"/>
          <p:cNvSpPr txBox="1">
            <a:spLocks noChangeArrowheads="1"/>
          </p:cNvSpPr>
          <p:nvPr/>
        </p:nvSpPr>
        <p:spPr bwMode="auto">
          <a:xfrm>
            <a:off x="228600" y="1143000"/>
            <a:ext cx="8610600" cy="538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营业税</a:t>
            </a:r>
          </a:p>
          <a:p>
            <a:pPr eaLnBrk="1" hangingPunct="1">
              <a:spcBef>
                <a:spcPct val="0"/>
              </a:spcBef>
              <a:buClrTx/>
              <a:buSzTx/>
            </a:pPr>
            <a:r>
              <a:rPr lang="zh-CN" altLang="en-US" sz="2400" b="1">
                <a:solidFill>
                  <a:schemeClr val="accent2"/>
                </a:solidFill>
                <a:latin typeface="楷体_GB2312" charset="0"/>
                <a:ea typeface="楷体_GB2312" charset="0"/>
              </a:rPr>
              <a:t>企业拆出资金业务属营业税的</a:t>
            </a:r>
            <a:r>
              <a:rPr lang="zh-CN" altLang="en-US" sz="2400" b="1">
                <a:solidFill>
                  <a:schemeClr val="accent2"/>
                </a:solidFill>
                <a:ea typeface="楷体_GB2312" charset="0"/>
              </a:rPr>
              <a:t>“</a:t>
            </a:r>
            <a:r>
              <a:rPr lang="zh-CN" altLang="en-US" sz="2400" b="1">
                <a:solidFill>
                  <a:srgbClr val="FF0000"/>
                </a:solidFill>
                <a:latin typeface="楷体_GB2312" charset="0"/>
                <a:ea typeface="楷体_GB2312" charset="0"/>
              </a:rPr>
              <a:t>金融保险业</a:t>
            </a:r>
            <a:r>
              <a:rPr lang="zh-CN" altLang="en-US" sz="2400" b="1">
                <a:solidFill>
                  <a:srgbClr val="FF0000"/>
                </a:solidFill>
                <a:ea typeface="楷体_GB2312" charset="0"/>
              </a:rPr>
              <a:t>”</a:t>
            </a:r>
            <a:r>
              <a:rPr lang="zh-CN" altLang="en-US" sz="2400" b="1">
                <a:solidFill>
                  <a:srgbClr val="FF0000"/>
                </a:solidFill>
                <a:latin typeface="楷体_GB2312" charset="0"/>
                <a:ea typeface="楷体_GB2312" charset="0"/>
              </a:rPr>
              <a:t>劳务</a:t>
            </a:r>
            <a:r>
              <a:rPr lang="zh-CN" altLang="en-US" sz="2400" b="1">
                <a:latin typeface="楷体_GB2312" charset="0"/>
                <a:ea typeface="楷体_GB2312" charset="0"/>
              </a:rPr>
              <a:t>。</a:t>
            </a:r>
            <a:r>
              <a:rPr lang="zh-CN" altLang="en-US" sz="2400" b="1">
                <a:ea typeface="楷体_GB2312" charset="0"/>
              </a:rPr>
              <a:t>金融，是指经营货币资金融通活动的业务，包括贷款、融资租赁、金融商品转让、金融经纪业和其他金融业务。</a:t>
            </a:r>
            <a:r>
              <a:rPr lang="zh-CN" altLang="en-US" sz="1800"/>
              <a:t> </a:t>
            </a:r>
            <a:r>
              <a:rPr lang="zh-CN" altLang="en-US" sz="2400" b="1">
                <a:latin typeface="楷体_GB2312" charset="0"/>
                <a:ea typeface="楷体_GB2312" charset="0"/>
              </a:rPr>
              <a:t>贷款，是指将资金贷与他人使用的业务，包括自有资金贷款和转贷。</a:t>
            </a:r>
            <a:r>
              <a:rPr lang="zh-CN" altLang="en-US" sz="2400" b="1">
                <a:solidFill>
                  <a:srgbClr val="FF0000"/>
                </a:solidFill>
                <a:latin typeface="楷体_GB2312" charset="0"/>
                <a:ea typeface="楷体_GB2312" charset="0"/>
              </a:rPr>
              <a:t>自有资金贷款</a:t>
            </a:r>
            <a:r>
              <a:rPr lang="zh-CN" altLang="en-US" sz="2400" b="1">
                <a:latin typeface="楷体_GB2312" charset="0"/>
                <a:ea typeface="楷体_GB2312" charset="0"/>
              </a:rPr>
              <a:t>，是指将自有资本金或吸收的单位、个人的存款贷与他人使用。</a:t>
            </a:r>
            <a:r>
              <a:rPr lang="zh-CN" altLang="en-US" sz="2400" b="1">
                <a:solidFill>
                  <a:srgbClr val="FF0000"/>
                </a:solidFill>
                <a:latin typeface="楷体_GB2312" charset="0"/>
                <a:ea typeface="楷体_GB2312" charset="0"/>
              </a:rPr>
              <a:t>转贷</a:t>
            </a:r>
            <a:r>
              <a:rPr lang="zh-CN" altLang="en-US" sz="2400" b="1">
                <a:latin typeface="楷体_GB2312" charset="0"/>
                <a:ea typeface="楷体_GB2312" charset="0"/>
              </a:rPr>
              <a:t>，是指将借来的资金贷与他人使用。</a:t>
            </a:r>
          </a:p>
          <a:p>
            <a:pPr eaLnBrk="1" hangingPunct="1">
              <a:spcBef>
                <a:spcPct val="0"/>
              </a:spcBef>
              <a:buClrTx/>
              <a:buSzTx/>
            </a:pPr>
            <a:r>
              <a:rPr lang="zh-CN" altLang="en-US" sz="2400" b="1">
                <a:latin typeface="楷体_GB2312" charset="0"/>
                <a:ea typeface="楷体_GB2312" charset="0"/>
              </a:rPr>
              <a:t>税率：</a:t>
            </a:r>
            <a:r>
              <a:rPr lang="en-US" altLang="zh-CN" sz="2400" b="1">
                <a:latin typeface="楷体_GB2312" charset="0"/>
                <a:ea typeface="楷体_GB2312" charset="0"/>
              </a:rPr>
              <a:t>5%</a:t>
            </a:r>
          </a:p>
          <a:p>
            <a:pPr eaLnBrk="1" hangingPunct="1">
              <a:spcBef>
                <a:spcPct val="0"/>
              </a:spcBef>
              <a:buClrTx/>
              <a:buSzTx/>
            </a:pPr>
            <a:r>
              <a:rPr lang="zh-CN" altLang="en-US" sz="2400" b="1">
                <a:latin typeface="楷体_GB2312" charset="0"/>
                <a:ea typeface="楷体_GB2312" charset="0"/>
              </a:rPr>
              <a:t>营业额计量：营业额为收取的贷款利息和价外费用。</a:t>
            </a:r>
          </a:p>
          <a:p>
            <a:pPr eaLnBrk="1" hangingPunct="1">
              <a:spcBef>
                <a:spcPct val="0"/>
              </a:spcBef>
              <a:buClrTx/>
              <a:buSzTx/>
            </a:pPr>
            <a:r>
              <a:rPr lang="zh-CN" altLang="en-US" sz="2400" b="1">
                <a:latin typeface="楷体_GB2312" charset="0"/>
                <a:ea typeface="楷体_GB2312" charset="0"/>
              </a:rPr>
              <a:t>纳税义务发生时间：提供贷款并收讫利息款项或者取得索取利息收入款项凭据的当天。</a:t>
            </a:r>
          </a:p>
          <a:p>
            <a:pPr eaLnBrk="1" hangingPunct="1">
              <a:spcBef>
                <a:spcPct val="0"/>
              </a:spcBef>
              <a:buClrTx/>
              <a:buSzTx/>
              <a:buFontTx/>
              <a:buNone/>
            </a:pP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主要相关法律条文</a:t>
            </a:r>
            <a:r>
              <a:rPr lang="en-US" altLang="zh-CN" sz="2000" b="1">
                <a:solidFill>
                  <a:srgbClr val="000000"/>
                </a:solidFill>
                <a:latin typeface="楷体_GB2312" charset="0"/>
                <a:ea typeface="楷体_GB2312" charset="0"/>
              </a:rPr>
              <a:t>】</a:t>
            </a:r>
          </a:p>
          <a:p>
            <a:pPr eaLnBrk="1" hangingPunct="1">
              <a:spcBef>
                <a:spcPct val="0"/>
              </a:spcBef>
              <a:buClrTx/>
              <a:buSzTx/>
              <a:buFontTx/>
              <a:buNone/>
            </a:pP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营业税暂行条例</a:t>
            </a: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（国务院令第</a:t>
            </a:r>
            <a:r>
              <a:rPr lang="en-US" altLang="zh-CN" sz="2000" b="1">
                <a:solidFill>
                  <a:srgbClr val="000000"/>
                </a:solidFill>
                <a:latin typeface="楷体_GB2312" charset="0"/>
                <a:ea typeface="楷体_GB2312" charset="0"/>
              </a:rPr>
              <a:t>540</a:t>
            </a:r>
            <a:r>
              <a:rPr lang="zh-CN" altLang="en-US" sz="2000" b="1">
                <a:solidFill>
                  <a:srgbClr val="000000"/>
                </a:solidFill>
                <a:latin typeface="楷体_GB2312" charset="0"/>
                <a:ea typeface="楷体_GB2312" charset="0"/>
              </a:rPr>
              <a:t>号）第一条、第五条、第</a:t>
            </a:r>
            <a:r>
              <a:rPr lang="en-US" altLang="zh-CN" sz="2000" b="1">
                <a:solidFill>
                  <a:srgbClr val="000000"/>
                </a:solidFill>
                <a:latin typeface="楷体_GB2312" charset="0"/>
                <a:ea typeface="楷体_GB2312" charset="0"/>
              </a:rPr>
              <a:t>15</a:t>
            </a:r>
            <a:r>
              <a:rPr lang="zh-CN" altLang="en-US" sz="2000" b="1">
                <a:solidFill>
                  <a:srgbClr val="000000"/>
                </a:solidFill>
                <a:latin typeface="楷体_GB2312" charset="0"/>
                <a:ea typeface="楷体_GB2312" charset="0"/>
              </a:rPr>
              <a:t>条等</a:t>
            </a:r>
          </a:p>
          <a:p>
            <a:pPr eaLnBrk="1" hangingPunct="1">
              <a:spcBef>
                <a:spcPct val="0"/>
              </a:spcBef>
              <a:buClrTx/>
              <a:buSzTx/>
              <a:buFontTx/>
              <a:buNone/>
            </a:pP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营业税暂行条例实施细则</a:t>
            </a: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第二条第一款、第二十四条</a:t>
            </a:r>
          </a:p>
          <a:p>
            <a:pPr eaLnBrk="1" hangingPunct="1">
              <a:spcBef>
                <a:spcPct val="0"/>
              </a:spcBef>
              <a:buClrTx/>
              <a:buSzTx/>
              <a:buFont typeface="Wingdings" charset="2"/>
              <a:buNone/>
            </a:pP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营业税税目注释（试行稿）</a:t>
            </a:r>
            <a:r>
              <a:rPr lang="en-US" altLang="zh-CN" sz="2000" b="1">
                <a:solidFill>
                  <a:srgbClr val="000000"/>
                </a:solidFill>
                <a:latin typeface="楷体_GB2312" charset="0"/>
                <a:ea typeface="楷体_GB2312" charset="0"/>
              </a:rPr>
              <a:t>》</a:t>
            </a:r>
            <a:r>
              <a:rPr lang="zh-CN" altLang="en-US" sz="2000" b="1">
                <a:solidFill>
                  <a:srgbClr val="000000"/>
                </a:solidFill>
                <a:latin typeface="楷体_GB2312" charset="0"/>
                <a:ea typeface="楷体_GB2312" charset="0"/>
              </a:rPr>
              <a:t>（国税发</a:t>
            </a:r>
            <a:r>
              <a:rPr lang="en-US" altLang="zh-CN" sz="2000" b="1">
                <a:solidFill>
                  <a:srgbClr val="000000"/>
                </a:solidFill>
                <a:latin typeface="楷体_GB2312" charset="0"/>
                <a:ea typeface="楷体_GB2312" charset="0"/>
              </a:rPr>
              <a:t>[1993]149</a:t>
            </a:r>
            <a:r>
              <a:rPr lang="zh-CN" altLang="en-US" sz="2000" b="1">
                <a:solidFill>
                  <a:srgbClr val="000000"/>
                </a:solidFill>
                <a:latin typeface="楷体_GB2312" charset="0"/>
                <a:ea typeface="楷体_GB2312" charset="0"/>
              </a:rPr>
              <a:t>号）</a:t>
            </a:r>
          </a:p>
        </p:txBody>
      </p:sp>
      <p:sp>
        <p:nvSpPr>
          <p:cNvPr id="2662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662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FDC59FB-3E0A-044A-A2E7-F2C66AC12570}" type="slidenum">
              <a:rPr lang="en-US" altLang="zh-CN" sz="1400"/>
              <a:pPr>
                <a:spcBef>
                  <a:spcPct val="0"/>
                </a:spcBef>
                <a:buClrTx/>
                <a:buSzTx/>
                <a:buFontTx/>
                <a:buNone/>
              </a:pPr>
              <a:t>14</a:t>
            </a:fld>
            <a:endParaRPr lang="en-US" altLang="zh-CN" sz="1400"/>
          </a:p>
        </p:txBody>
      </p:sp>
      <p:sp>
        <p:nvSpPr>
          <p:cNvPr id="27650" name="TextBox 3"/>
          <p:cNvSpPr txBox="1">
            <a:spLocks noChangeArrowheads="1"/>
          </p:cNvSpPr>
          <p:nvPr/>
        </p:nvSpPr>
        <p:spPr bwMode="auto">
          <a:xfrm>
            <a:off x="228600" y="1143000"/>
            <a:ext cx="8686800" cy="502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ea typeface="楷体_GB2312" charset="0"/>
              </a:rPr>
              <a:t>企业所得税</a:t>
            </a:r>
            <a:endParaRPr lang="zh-CN" altLang="en-US" sz="2400" b="1">
              <a:solidFill>
                <a:schemeClr val="tx2"/>
              </a:solidFill>
              <a:latin typeface="楷体_GB2312" charset="0"/>
              <a:ea typeface="楷体_GB2312" charset="0"/>
            </a:endParaRPr>
          </a:p>
          <a:p>
            <a:pPr eaLnBrk="1" hangingPunct="1">
              <a:spcBef>
                <a:spcPct val="0"/>
              </a:spcBef>
              <a:buClrTx/>
              <a:buSzTx/>
            </a:pPr>
            <a:r>
              <a:rPr lang="zh-CN" altLang="en-US" sz="2400" b="1">
                <a:latin typeface="楷体_GB2312" charset="0"/>
                <a:ea typeface="楷体_GB2312" charset="0"/>
              </a:rPr>
              <a:t>利息收入，是指企业将资金提供他人使用但不构成权益性投资，或者因他人占用本企业资金取得的收入，包括存款利息、</a:t>
            </a:r>
            <a:r>
              <a:rPr lang="zh-CN" altLang="en-US" sz="2400" b="1">
                <a:solidFill>
                  <a:srgbClr val="FF0000"/>
                </a:solidFill>
                <a:latin typeface="楷体_GB2312" charset="0"/>
                <a:ea typeface="楷体_GB2312" charset="0"/>
              </a:rPr>
              <a:t>贷款利息</a:t>
            </a:r>
            <a:r>
              <a:rPr lang="zh-CN" altLang="en-US" sz="2400" b="1">
                <a:latin typeface="楷体_GB2312" charset="0"/>
                <a:ea typeface="楷体_GB2312" charset="0"/>
              </a:rPr>
              <a:t>、债券利息、欠款利息等收入。</a:t>
            </a:r>
          </a:p>
          <a:p>
            <a:pPr eaLnBrk="1" hangingPunct="1">
              <a:spcBef>
                <a:spcPct val="0"/>
              </a:spcBef>
              <a:buClrTx/>
              <a:buSzTx/>
            </a:pPr>
            <a:r>
              <a:rPr lang="zh-CN" altLang="en-US" sz="2400" b="1">
                <a:latin typeface="楷体_GB2312" charset="0"/>
                <a:ea typeface="楷体_GB2312" charset="0"/>
              </a:rPr>
              <a:t>收入分类：利息收入；</a:t>
            </a:r>
          </a:p>
          <a:p>
            <a:pPr eaLnBrk="1" hangingPunct="1">
              <a:spcBef>
                <a:spcPct val="0"/>
              </a:spcBef>
              <a:buClrTx/>
              <a:buSzTx/>
            </a:pPr>
            <a:r>
              <a:rPr lang="zh-CN" altLang="en-US" sz="2400" b="1">
                <a:latin typeface="楷体_GB2312" charset="0"/>
                <a:ea typeface="楷体_GB2312" charset="0"/>
              </a:rPr>
              <a:t>税率：</a:t>
            </a:r>
            <a:r>
              <a:rPr lang="en-US" altLang="zh-CN" sz="2400" b="1">
                <a:latin typeface="楷体_GB2312" charset="0"/>
                <a:ea typeface="楷体_GB2312" charset="0"/>
              </a:rPr>
              <a:t>25%</a:t>
            </a:r>
            <a:r>
              <a:rPr lang="zh-CN" altLang="en-US" sz="2400" b="1">
                <a:latin typeface="楷体_GB2312" charset="0"/>
                <a:ea typeface="楷体_GB2312" charset="0"/>
              </a:rPr>
              <a:t>（基本税率）。</a:t>
            </a:r>
          </a:p>
          <a:p>
            <a:pPr eaLnBrk="1" hangingPunct="1">
              <a:spcBef>
                <a:spcPct val="0"/>
              </a:spcBef>
              <a:buClrTx/>
              <a:buSzTx/>
            </a:pPr>
            <a:r>
              <a:rPr lang="zh-CN" altLang="en-US" sz="2400" b="1">
                <a:latin typeface="楷体_GB2312" charset="0"/>
                <a:ea typeface="楷体_GB2312" charset="0"/>
              </a:rPr>
              <a:t>利息收入日期确认：利息收入，按照合同约定的债务人应付利息的日期确认收入的实现。</a:t>
            </a:r>
            <a:endParaRPr lang="zh-CN" altLang="en-US" sz="2400" b="1">
              <a:solidFill>
                <a:schemeClr val="accent2"/>
              </a:solidFill>
              <a:latin typeface="楷体_GB2312" charset="0"/>
              <a:ea typeface="楷体_GB2312" charset="0"/>
            </a:endParaRPr>
          </a:p>
          <a:p>
            <a:pPr eaLnBrk="1" hangingPunct="1">
              <a:spcBef>
                <a:spcPct val="0"/>
              </a:spcBef>
              <a:buClrTx/>
              <a:buSzTx/>
            </a:pPr>
            <a:r>
              <a:rPr lang="zh-CN" altLang="en-US" sz="2400" b="1">
                <a:latin typeface="楷体_GB2312" charset="0"/>
                <a:ea typeface="楷体_GB2312" charset="0"/>
              </a:rPr>
              <a:t>企业自关联方取得的</a:t>
            </a:r>
            <a:r>
              <a:rPr lang="zh-CN" altLang="en-US" sz="2400" b="1">
                <a:solidFill>
                  <a:srgbClr val="FF0000"/>
                </a:solidFill>
                <a:latin typeface="楷体_GB2312" charset="0"/>
                <a:ea typeface="楷体_GB2312" charset="0"/>
              </a:rPr>
              <a:t>不符合规定的利息收入</a:t>
            </a:r>
            <a:r>
              <a:rPr lang="zh-CN" altLang="en-US" sz="2400" b="1">
                <a:latin typeface="楷体_GB2312" charset="0"/>
                <a:ea typeface="楷体_GB2312" charset="0"/>
              </a:rPr>
              <a:t>应按照有关规定缴纳企业所得税。</a:t>
            </a:r>
            <a:endParaRPr lang="zh-CN" altLang="en-US" sz="1800" b="1"/>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r>
              <a:rPr lang="en-US" altLang="zh-CN" sz="2000">
                <a:latin typeface="楷体_GB2312" charset="0"/>
                <a:ea typeface="楷体_GB2312" charset="0"/>
              </a:rPr>
              <a:t> </a:t>
            </a:r>
          </a:p>
          <a:p>
            <a:pPr eaLnBrk="1" hangingPunct="1">
              <a:spcBef>
                <a:spcPct val="0"/>
              </a:spcBef>
              <a:buClrTx/>
              <a:buSzTx/>
              <a:buFontTx/>
              <a:buNone/>
            </a:pPr>
            <a:r>
              <a:rPr lang="en-US" altLang="zh-CN" sz="2000" b="1">
                <a:solidFill>
                  <a:schemeClr val="tx2"/>
                </a:solidFill>
                <a:latin typeface="楷体_GB2312" charset="0"/>
                <a:ea typeface="楷体_GB2312" charset="0"/>
              </a:rPr>
              <a:t>《</a:t>
            </a:r>
            <a:r>
              <a:rPr lang="zh-CN" altLang="en-US" sz="2000" b="1">
                <a:solidFill>
                  <a:schemeClr val="tx2"/>
                </a:solidFill>
                <a:latin typeface="楷体_GB2312" charset="0"/>
                <a:ea typeface="楷体_GB2312" charset="0"/>
              </a:rPr>
              <a:t>企业所得税法</a:t>
            </a:r>
            <a:r>
              <a:rPr lang="en-US" altLang="zh-CN" sz="2000" b="1">
                <a:solidFill>
                  <a:schemeClr val="tx2"/>
                </a:solidFill>
                <a:latin typeface="楷体_GB2312" charset="0"/>
                <a:ea typeface="楷体_GB2312" charset="0"/>
              </a:rPr>
              <a:t>》</a:t>
            </a:r>
            <a:r>
              <a:rPr lang="zh-CN" altLang="en-US" sz="2000" b="1">
                <a:solidFill>
                  <a:schemeClr val="tx2"/>
                </a:solidFill>
                <a:latin typeface="楷体_GB2312" charset="0"/>
                <a:ea typeface="楷体_GB2312" charset="0"/>
              </a:rPr>
              <a:t>第一条、第六条</a:t>
            </a:r>
          </a:p>
          <a:p>
            <a:pPr eaLnBrk="1" hangingPunct="1">
              <a:spcBef>
                <a:spcPct val="0"/>
              </a:spcBef>
              <a:buClrTx/>
              <a:buSzTx/>
              <a:buFontTx/>
              <a:buNone/>
            </a:pPr>
            <a:r>
              <a:rPr lang="en-US" altLang="zh-CN" sz="2000" b="1">
                <a:solidFill>
                  <a:schemeClr val="tx2"/>
                </a:solidFill>
                <a:latin typeface="楷体_GB2312" charset="0"/>
                <a:ea typeface="楷体_GB2312" charset="0"/>
              </a:rPr>
              <a:t>《</a:t>
            </a:r>
            <a:r>
              <a:rPr lang="zh-CN" altLang="en-US" sz="2000" b="1">
                <a:solidFill>
                  <a:schemeClr val="tx2"/>
                </a:solidFill>
                <a:latin typeface="楷体_GB2312" charset="0"/>
                <a:ea typeface="楷体_GB2312" charset="0"/>
              </a:rPr>
              <a:t>企业所得税法实施条例</a:t>
            </a:r>
            <a:r>
              <a:rPr lang="en-US" altLang="zh-CN" sz="2000" b="1">
                <a:solidFill>
                  <a:schemeClr val="tx2"/>
                </a:solidFill>
                <a:latin typeface="楷体_GB2312" charset="0"/>
                <a:ea typeface="楷体_GB2312" charset="0"/>
              </a:rPr>
              <a:t>》</a:t>
            </a:r>
            <a:r>
              <a:rPr lang="zh-CN" altLang="en-US" sz="2000" b="1">
                <a:solidFill>
                  <a:schemeClr val="tx2"/>
                </a:solidFill>
                <a:latin typeface="楷体_GB2312" charset="0"/>
                <a:ea typeface="楷体_GB2312" charset="0"/>
              </a:rPr>
              <a:t>第十八条</a:t>
            </a:r>
          </a:p>
          <a:p>
            <a:pPr eaLnBrk="1" hangingPunct="1">
              <a:spcBef>
                <a:spcPct val="0"/>
              </a:spcBef>
              <a:buClrTx/>
              <a:buSzTx/>
              <a:buFontTx/>
              <a:buNone/>
            </a:pPr>
            <a:r>
              <a:rPr lang="zh-CN" altLang="en-US" sz="2000" b="1">
                <a:solidFill>
                  <a:schemeClr val="accent2"/>
                </a:solidFill>
                <a:latin typeface="楷体_GB2312" charset="0"/>
                <a:ea typeface="楷体_GB2312" charset="0"/>
              </a:rPr>
              <a:t>财税</a:t>
            </a:r>
            <a:r>
              <a:rPr lang="en-US" altLang="zh-CN" sz="2000" b="1">
                <a:solidFill>
                  <a:schemeClr val="accent2"/>
                </a:solidFill>
                <a:latin typeface="楷体_GB2312" charset="0"/>
                <a:ea typeface="楷体_GB2312" charset="0"/>
              </a:rPr>
              <a:t>[2008]121</a:t>
            </a:r>
            <a:r>
              <a:rPr lang="zh-CN" altLang="en-US" sz="2000" b="1">
                <a:solidFill>
                  <a:schemeClr val="accent2"/>
                </a:solidFill>
                <a:latin typeface="楷体_GB2312" charset="0"/>
                <a:ea typeface="楷体_GB2312" charset="0"/>
              </a:rPr>
              <a:t>号四</a:t>
            </a:r>
            <a:endParaRPr lang="zh-CN" altLang="zh-CN" sz="2000" b="1">
              <a:solidFill>
                <a:schemeClr val="accent2"/>
              </a:solidFill>
              <a:latin typeface="楷体_GB2312" charset="0"/>
              <a:ea typeface="楷体_GB2312" charset="0"/>
            </a:endParaRPr>
          </a:p>
        </p:txBody>
      </p:sp>
      <p:sp>
        <p:nvSpPr>
          <p:cNvPr id="2765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765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endParaRPr lang="zh-CN" altLang="en-US" sz="3200" b="1">
              <a:ea typeface="楷体_GB2312" charset="0"/>
            </a:endParaRP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224FE01-B6A9-E84B-ACF9-0D6C0C32430C}" type="slidenum">
              <a:rPr lang="en-US" altLang="zh-CN" sz="1400"/>
              <a:pPr>
                <a:spcBef>
                  <a:spcPct val="0"/>
                </a:spcBef>
                <a:buClrTx/>
                <a:buSzTx/>
                <a:buFontTx/>
                <a:buNone/>
              </a:pPr>
              <a:t>15</a:t>
            </a:fld>
            <a:endParaRPr lang="en-US" altLang="zh-CN" sz="1400"/>
          </a:p>
        </p:txBody>
      </p:sp>
      <p:sp>
        <p:nvSpPr>
          <p:cNvPr id="28674" name="TextBox 3"/>
          <p:cNvSpPr txBox="1">
            <a:spLocks noChangeArrowheads="1"/>
          </p:cNvSpPr>
          <p:nvPr/>
        </p:nvSpPr>
        <p:spPr bwMode="auto">
          <a:xfrm>
            <a:off x="228600" y="1143000"/>
            <a:ext cx="8686800" cy="472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ea typeface="楷体_GB2312" charset="0"/>
              </a:rPr>
              <a:t>印花税</a:t>
            </a:r>
          </a:p>
          <a:p>
            <a:pPr eaLnBrk="1" hangingPunct="1">
              <a:spcBef>
                <a:spcPct val="0"/>
              </a:spcBef>
              <a:buClrTx/>
              <a:buSzTx/>
            </a:pPr>
            <a:endParaRPr lang="zh-CN" altLang="en-US" sz="2800" b="1">
              <a:ea typeface="楷体_GB2312" charset="0"/>
            </a:endParaRPr>
          </a:p>
          <a:p>
            <a:pPr eaLnBrk="1" hangingPunct="1">
              <a:spcBef>
                <a:spcPct val="0"/>
              </a:spcBef>
              <a:buClrTx/>
              <a:buSzTx/>
            </a:pPr>
            <a:r>
              <a:rPr lang="zh-CN" altLang="en-US" sz="2800" b="1">
                <a:ea typeface="楷体_GB2312" charset="0"/>
              </a:rPr>
              <a:t>税目：借款合同。</a:t>
            </a:r>
          </a:p>
          <a:p>
            <a:pPr eaLnBrk="1" hangingPunct="1">
              <a:spcBef>
                <a:spcPct val="0"/>
              </a:spcBef>
              <a:buClrTx/>
              <a:buSzTx/>
            </a:pPr>
            <a:r>
              <a:rPr lang="zh-CN" altLang="en-US" sz="2800" b="1">
                <a:ea typeface="楷体_GB2312" charset="0"/>
              </a:rPr>
              <a:t>税率：万分之零点五（立合同人缴纳）。</a:t>
            </a:r>
          </a:p>
          <a:p>
            <a:pPr eaLnBrk="1" hangingPunct="1">
              <a:spcBef>
                <a:spcPct val="0"/>
              </a:spcBef>
              <a:buClrTx/>
              <a:buSzTx/>
            </a:pPr>
            <a:r>
              <a:rPr lang="zh-CN" altLang="en-US" sz="2800" b="1">
                <a:ea typeface="楷体_GB2312" charset="0"/>
              </a:rPr>
              <a:t>计税金额：借款金额。</a:t>
            </a:r>
          </a:p>
          <a:p>
            <a:pPr eaLnBrk="1" hangingPunct="1">
              <a:spcBef>
                <a:spcPct val="0"/>
              </a:spcBef>
              <a:buClrTx/>
              <a:buSzTx/>
            </a:pPr>
            <a:r>
              <a:rPr lang="zh-CN" altLang="en-US" sz="2800" b="1">
                <a:ea typeface="楷体_GB2312" charset="0"/>
              </a:rPr>
              <a:t>纳税义务发生时间及税款缴纳：应当于书立</a:t>
            </a:r>
            <a:r>
              <a:rPr lang="zh-CN" altLang="en-US" sz="2800" b="1">
                <a:solidFill>
                  <a:srgbClr val="FF0000"/>
                </a:solidFill>
                <a:ea typeface="楷体_GB2312" charset="0"/>
              </a:rPr>
              <a:t>借款</a:t>
            </a:r>
            <a:r>
              <a:rPr lang="zh-CN" altLang="en-US" sz="2800" b="1">
                <a:ea typeface="楷体_GB2312" charset="0"/>
              </a:rPr>
              <a:t>合同时贴花。</a:t>
            </a:r>
          </a:p>
          <a:p>
            <a:pPr eaLnBrk="1" hangingPunct="1">
              <a:spcBef>
                <a:spcPct val="0"/>
              </a:spcBef>
              <a:buClrTx/>
              <a:buSzTx/>
              <a:buFont typeface="Wingdings" charset="2"/>
              <a:buNone/>
            </a:pPr>
            <a:r>
              <a:rPr lang="en-US" altLang="zh-CN" sz="2800" b="1">
                <a:ea typeface="楷体_GB2312" charset="0"/>
              </a:rPr>
              <a:t>【</a:t>
            </a:r>
            <a:r>
              <a:rPr lang="zh-CN" altLang="en-US" sz="2800" b="1">
                <a:ea typeface="楷体_GB2312" charset="0"/>
              </a:rPr>
              <a:t>注意</a:t>
            </a:r>
            <a:r>
              <a:rPr lang="en-US" altLang="zh-CN" sz="2800" b="1">
                <a:ea typeface="楷体_GB2312" charset="0"/>
              </a:rPr>
              <a:t>】</a:t>
            </a:r>
            <a:r>
              <a:rPr lang="zh-CN" altLang="en-US" sz="2800" b="1">
                <a:ea typeface="楷体_GB2312" charset="0"/>
              </a:rPr>
              <a:t>借款人也应缴纳同样的印花税。</a:t>
            </a:r>
          </a:p>
          <a:p>
            <a:pPr eaLnBrk="1" hangingPunct="1">
              <a:spcBef>
                <a:spcPct val="0"/>
              </a:spcBef>
              <a:buClrTx/>
              <a:buSzTx/>
              <a:buFontTx/>
              <a:buNone/>
            </a:pPr>
            <a:endParaRPr lang="zh-CN" altLang="en-US" sz="2000" b="1">
              <a:ea typeface="楷体_GB2312" charset="0"/>
            </a:endParaRPr>
          </a:p>
          <a:p>
            <a:pPr eaLnBrk="1" hangingPunct="1">
              <a:spcBef>
                <a:spcPct val="0"/>
              </a:spcBef>
              <a:buClrTx/>
              <a:buSzTx/>
              <a:buFontTx/>
              <a:buNone/>
            </a:pPr>
            <a:r>
              <a:rPr lang="en-US" altLang="zh-CN" sz="2000" b="1">
                <a:ea typeface="楷体_GB2312" charset="0"/>
              </a:rPr>
              <a:t>【</a:t>
            </a:r>
            <a:r>
              <a:rPr lang="zh-CN" altLang="en-US" sz="2000" b="1">
                <a:ea typeface="楷体_GB2312" charset="0"/>
              </a:rPr>
              <a:t>主要相关法律条文</a:t>
            </a:r>
            <a:r>
              <a:rPr lang="en-US" altLang="zh-CN" sz="2000" b="1">
                <a:ea typeface="楷体_GB2312" charset="0"/>
              </a:rPr>
              <a:t>】</a:t>
            </a:r>
          </a:p>
          <a:p>
            <a:pP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ea typeface="楷体_GB2312" charset="0"/>
              </a:rPr>
              <a:t>印花税暂行条例</a:t>
            </a:r>
            <a:r>
              <a:rPr lang="en-US" altLang="zh-CN" sz="2000" b="1">
                <a:solidFill>
                  <a:schemeClr val="accent2"/>
                </a:solidFill>
                <a:ea typeface="楷体_GB2312" charset="0"/>
              </a:rPr>
              <a:t>》</a:t>
            </a:r>
            <a:r>
              <a:rPr lang="zh-CN" altLang="en-US" sz="2000" b="1">
                <a:solidFill>
                  <a:schemeClr val="accent2"/>
                </a:solidFill>
                <a:ea typeface="楷体_GB2312" charset="0"/>
              </a:rPr>
              <a:t>第一条、</a:t>
            </a:r>
            <a:r>
              <a:rPr lang="zh-CN" altLang="en-US" sz="1800" b="1">
                <a:solidFill>
                  <a:schemeClr val="accent2"/>
                </a:solidFill>
              </a:rPr>
              <a:t>第二条、第七条</a:t>
            </a:r>
            <a:endParaRPr lang="zh-CN" altLang="en-US" sz="2000" b="1">
              <a:solidFill>
                <a:schemeClr val="accent2"/>
              </a:solidFill>
              <a:ea typeface="楷体_GB2312" charset="0"/>
            </a:endParaRPr>
          </a:p>
          <a:p>
            <a:pP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ea typeface="楷体_GB2312" charset="0"/>
              </a:rPr>
              <a:t>印花税暂行条例施行细则</a:t>
            </a:r>
            <a:r>
              <a:rPr lang="en-US" altLang="zh-CN" sz="2000" b="1">
                <a:solidFill>
                  <a:schemeClr val="accent2"/>
                </a:solidFill>
                <a:ea typeface="楷体_GB2312" charset="0"/>
              </a:rPr>
              <a:t>》</a:t>
            </a:r>
            <a:r>
              <a:rPr lang="zh-CN" altLang="en-US" sz="2000" b="1">
                <a:solidFill>
                  <a:schemeClr val="accent2"/>
                </a:solidFill>
                <a:ea typeface="楷体_GB2312" charset="0"/>
              </a:rPr>
              <a:t>第十四条</a:t>
            </a:r>
            <a:endParaRPr lang="zh-CN" altLang="zh-CN" sz="2000" b="1">
              <a:solidFill>
                <a:schemeClr val="accent2"/>
              </a:solidFill>
              <a:ea typeface="楷体_GB2312" charset="0"/>
            </a:endParaRPr>
          </a:p>
        </p:txBody>
      </p:sp>
      <p:sp>
        <p:nvSpPr>
          <p:cNvPr id="2867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867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endParaRPr lang="zh-CN" altLang="en-US" sz="3200" b="1">
              <a:ea typeface="楷体_GB2312" charset="0"/>
            </a:endParaRP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50B7F402-F9CB-DD43-AE29-B8A727B79497}" type="slidenum">
              <a:rPr lang="en-US" altLang="zh-CN" sz="1400"/>
              <a:pPr>
                <a:spcBef>
                  <a:spcPct val="0"/>
                </a:spcBef>
                <a:buClrTx/>
                <a:buSzTx/>
                <a:buFontTx/>
                <a:buNone/>
              </a:pPr>
              <a:t>16</a:t>
            </a:fld>
            <a:endParaRPr lang="en-US" altLang="zh-CN" sz="1400"/>
          </a:p>
        </p:txBody>
      </p:sp>
      <p:sp>
        <p:nvSpPr>
          <p:cNvPr id="29698" name="TextBox 3"/>
          <p:cNvSpPr txBox="1">
            <a:spLocks noChangeArrowheads="1"/>
          </p:cNvSpPr>
          <p:nvPr/>
        </p:nvSpPr>
        <p:spPr bwMode="auto">
          <a:xfrm>
            <a:off x="228600" y="1676400"/>
            <a:ext cx="868680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城建税</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en-US" altLang="zh-CN" sz="2800" b="1">
                <a:latin typeface="楷体_GB2312" charset="0"/>
                <a:ea typeface="楷体_GB2312" charset="0"/>
              </a:rPr>
              <a:t>1.</a:t>
            </a:r>
            <a:r>
              <a:rPr lang="zh-CN" altLang="en-US" sz="2800" b="1">
                <a:latin typeface="楷体_GB2312" charset="0"/>
                <a:ea typeface="楷体_GB2312" charset="0"/>
              </a:rPr>
              <a:t>税率：</a:t>
            </a:r>
            <a:r>
              <a:rPr lang="en-US" altLang="zh-CN" sz="2800" b="1">
                <a:latin typeface="楷体_GB2312" charset="0"/>
                <a:ea typeface="楷体_GB2312" charset="0"/>
              </a:rPr>
              <a:t>7%</a:t>
            </a:r>
            <a:r>
              <a:rPr lang="zh-CN" altLang="en-US" sz="2800" b="1">
                <a:latin typeface="楷体_GB2312" charset="0"/>
                <a:ea typeface="楷体_GB2312" charset="0"/>
              </a:rPr>
              <a:t>（城市）。</a:t>
            </a:r>
          </a:p>
          <a:p>
            <a:pPr eaLnBrk="1" hangingPunct="1">
              <a:spcBef>
                <a:spcPct val="0"/>
              </a:spcBef>
              <a:buClrTx/>
              <a:buSzTx/>
              <a:buFontTx/>
              <a:buNone/>
            </a:pPr>
            <a:r>
              <a:rPr lang="en-US" altLang="zh-CN" sz="2800" b="1">
                <a:latin typeface="楷体_GB2312" charset="0"/>
                <a:ea typeface="楷体_GB2312" charset="0"/>
              </a:rPr>
              <a:t>2.</a:t>
            </a:r>
            <a:r>
              <a:rPr lang="zh-CN" altLang="en-US" sz="2800" b="1">
                <a:latin typeface="楷体_GB2312" charset="0"/>
                <a:ea typeface="楷体_GB2312" charset="0"/>
              </a:rPr>
              <a:t>计税基础、纳税义务发生时间：</a:t>
            </a:r>
          </a:p>
          <a:p>
            <a:pPr eaLnBrk="1" hangingPunct="1">
              <a:spcBef>
                <a:spcPct val="0"/>
              </a:spcBef>
              <a:buClrTx/>
              <a:buSzTx/>
              <a:buFontTx/>
              <a:buNone/>
            </a:pPr>
            <a:r>
              <a:rPr lang="zh-CN" altLang="en-US" sz="2800" b="1">
                <a:latin typeface="楷体_GB2312" charset="0"/>
                <a:ea typeface="楷体_GB2312" charset="0"/>
              </a:rPr>
              <a:t>城市维护建设税</a:t>
            </a:r>
            <a:r>
              <a:rPr lang="en-US" altLang="zh-CN" sz="2800" b="1">
                <a:latin typeface="楷体_GB2312" charset="0"/>
                <a:ea typeface="楷体_GB2312" charset="0"/>
              </a:rPr>
              <a:t>,</a:t>
            </a:r>
            <a:r>
              <a:rPr lang="zh-CN" altLang="en-US" sz="2800" b="1">
                <a:latin typeface="楷体_GB2312" charset="0"/>
                <a:ea typeface="楷体_GB2312" charset="0"/>
              </a:rPr>
              <a:t>以纳税人实际缴纳的消费税</a:t>
            </a:r>
            <a:r>
              <a:rPr lang="en-US" altLang="zh-CN" sz="2800" b="1">
                <a:latin typeface="楷体_GB2312" charset="0"/>
                <a:ea typeface="楷体_GB2312" charset="0"/>
              </a:rPr>
              <a:t>,</a:t>
            </a:r>
            <a:r>
              <a:rPr lang="zh-CN" altLang="en-US" sz="2800" b="1">
                <a:latin typeface="楷体_GB2312" charset="0"/>
                <a:ea typeface="楷体_GB2312" charset="0"/>
              </a:rPr>
              <a:t>增值税</a:t>
            </a:r>
            <a:r>
              <a:rPr lang="en-US" altLang="zh-CN" sz="2800" b="1">
                <a:latin typeface="楷体_GB2312" charset="0"/>
                <a:ea typeface="楷体_GB2312" charset="0"/>
              </a:rPr>
              <a:t>,</a:t>
            </a:r>
            <a:r>
              <a:rPr lang="zh-CN" altLang="en-US" sz="2800" b="1">
                <a:latin typeface="楷体_GB2312" charset="0"/>
                <a:ea typeface="楷体_GB2312" charset="0"/>
              </a:rPr>
              <a:t>营业税税额为计税依据</a:t>
            </a:r>
            <a:r>
              <a:rPr lang="en-US" altLang="zh-CN" sz="2800" b="1">
                <a:latin typeface="楷体_GB2312" charset="0"/>
                <a:ea typeface="楷体_GB2312" charset="0"/>
              </a:rPr>
              <a:t>,</a:t>
            </a:r>
            <a:r>
              <a:rPr lang="zh-CN" altLang="en-US" sz="2800" b="1">
                <a:latin typeface="楷体_GB2312" charset="0"/>
                <a:ea typeface="楷体_GB2312" charset="0"/>
              </a:rPr>
              <a:t>分别与消费税</a:t>
            </a:r>
            <a:r>
              <a:rPr lang="en-US" altLang="zh-CN" sz="2800" b="1">
                <a:latin typeface="楷体_GB2312" charset="0"/>
                <a:ea typeface="楷体_GB2312" charset="0"/>
              </a:rPr>
              <a:t>,</a:t>
            </a:r>
            <a:r>
              <a:rPr lang="zh-CN" altLang="en-US" sz="2800" b="1">
                <a:latin typeface="楷体_GB2312" charset="0"/>
                <a:ea typeface="楷体_GB2312" charset="0"/>
              </a:rPr>
              <a:t>增值税</a:t>
            </a:r>
            <a:r>
              <a:rPr lang="en-US" altLang="zh-CN" sz="2800" b="1">
                <a:latin typeface="楷体_GB2312" charset="0"/>
                <a:ea typeface="楷体_GB2312" charset="0"/>
              </a:rPr>
              <a:t>,</a:t>
            </a:r>
            <a:r>
              <a:rPr lang="zh-CN" altLang="en-US" sz="2800" b="1">
                <a:latin typeface="楷体_GB2312" charset="0"/>
                <a:ea typeface="楷体_GB2312" charset="0"/>
              </a:rPr>
              <a:t>营业税同时缴纳。</a:t>
            </a:r>
          </a:p>
          <a:p>
            <a:pPr eaLnBrk="1" hangingPunct="1">
              <a:spcBef>
                <a:spcPct val="0"/>
              </a:spcBef>
              <a:buClrTx/>
              <a:buSzTx/>
              <a:buFontTx/>
              <a:buNone/>
            </a:pPr>
            <a:endParaRPr lang="zh-CN" altLang="en-US" sz="2800" b="1">
              <a:solidFill>
                <a:schemeClr val="accent2"/>
              </a:solidFill>
              <a:latin typeface="楷体_GB2312" charset="0"/>
              <a:ea typeface="楷体_GB2312" charset="0"/>
            </a:endParaRPr>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1800" b="1">
              <a:solidFill>
                <a:schemeClr val="accent2"/>
              </a:solidFill>
            </a:endParaRPr>
          </a:p>
          <a:p>
            <a:pPr eaLnBrk="1" hangingPunct="1">
              <a:spcBef>
                <a:spcPct val="0"/>
              </a:spcBef>
              <a:buClrTx/>
              <a:buSzTx/>
              <a:buFontTx/>
              <a:buNone/>
            </a:pPr>
            <a:r>
              <a:rPr lang="en-US" altLang="zh-CN" sz="1800" b="1">
                <a:solidFill>
                  <a:schemeClr val="accent2"/>
                </a:solidFill>
              </a:rPr>
              <a:t>《</a:t>
            </a:r>
            <a:r>
              <a:rPr lang="zh-CN" altLang="en-US" sz="1800" b="1">
                <a:solidFill>
                  <a:schemeClr val="accent2"/>
                </a:solidFill>
              </a:rPr>
              <a:t>城市维护建设税暂行条例</a:t>
            </a:r>
            <a:r>
              <a:rPr lang="en-US" altLang="zh-CN" sz="1800" b="1">
                <a:solidFill>
                  <a:schemeClr val="accent2"/>
                </a:solidFill>
              </a:rPr>
              <a:t>》</a:t>
            </a:r>
            <a:r>
              <a:rPr lang="zh-CN" altLang="en-US" sz="1800" b="1">
                <a:solidFill>
                  <a:schemeClr val="accent2"/>
                </a:solidFill>
              </a:rPr>
              <a:t>第三条、第四条</a:t>
            </a:r>
            <a:endParaRPr lang="zh-CN" altLang="zh-CN" sz="2400" b="1">
              <a:solidFill>
                <a:schemeClr val="accent2"/>
              </a:solidFill>
              <a:latin typeface="楷体_GB2312" charset="0"/>
              <a:ea typeface="楷体_GB2312" charset="0"/>
            </a:endParaRPr>
          </a:p>
        </p:txBody>
      </p:sp>
      <p:sp>
        <p:nvSpPr>
          <p:cNvPr id="29699" name="Rectangle 15"/>
          <p:cNvSpPr>
            <a:spLocks noChangeArrowheads="1"/>
          </p:cNvSpPr>
          <p:nvPr/>
        </p:nvSpPr>
        <p:spPr bwMode="auto">
          <a:xfrm>
            <a:off x="0" y="15240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29700" name="Rectangle 8"/>
          <p:cNvSpPr>
            <a:spLocks noGrp="1" noChangeArrowheads="1"/>
          </p:cNvSpPr>
          <p:nvPr>
            <p:ph type="title" idx="4294967295"/>
          </p:nvPr>
        </p:nvSpPr>
        <p:spPr>
          <a:xfrm>
            <a:off x="0" y="762000"/>
            <a:ext cx="9144000" cy="7620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endParaRPr lang="zh-CN" altLang="en-US" sz="3200" b="1">
              <a:ea typeface="楷体_GB2312" charset="0"/>
            </a:endParaRPr>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3804844-64FF-7D45-A484-39A5C26D5953}" type="slidenum">
              <a:rPr lang="en-US" altLang="zh-CN" sz="1400"/>
              <a:pPr>
                <a:spcBef>
                  <a:spcPct val="0"/>
                </a:spcBef>
                <a:buClrTx/>
                <a:buSzTx/>
                <a:buFontTx/>
                <a:buNone/>
              </a:pPr>
              <a:t>17</a:t>
            </a:fld>
            <a:endParaRPr lang="en-US" altLang="zh-CN" sz="1400"/>
          </a:p>
        </p:txBody>
      </p:sp>
      <p:sp>
        <p:nvSpPr>
          <p:cNvPr id="30722" name="TextBox 3"/>
          <p:cNvSpPr txBox="1">
            <a:spLocks noChangeArrowheads="1"/>
          </p:cNvSpPr>
          <p:nvPr/>
        </p:nvSpPr>
        <p:spPr bwMode="auto">
          <a:xfrm>
            <a:off x="228600" y="1828800"/>
            <a:ext cx="8686800"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教育费附加</a:t>
            </a:r>
          </a:p>
          <a:p>
            <a:pPr algn="ct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教育费附加，以各单位和个人实际缴纳的增值税、营业税、消费税的税额为计征依据，教育费附加率为</a:t>
            </a:r>
            <a:r>
              <a:rPr lang="en-US" altLang="zh-CN" sz="2800" b="1">
                <a:latin typeface="楷体_GB2312" charset="0"/>
                <a:ea typeface="楷体_GB2312" charset="0"/>
              </a:rPr>
              <a:t>3</a:t>
            </a:r>
            <a:r>
              <a:rPr lang="zh-CN" altLang="en-US" sz="2800" b="1">
                <a:latin typeface="楷体_GB2312" charset="0"/>
                <a:ea typeface="楷体_GB2312" charset="0"/>
              </a:rPr>
              <a:t>％，分别与增值税、营业税、消费税同时缴纳。</a:t>
            </a:r>
          </a:p>
          <a:p>
            <a:pPr eaLnBrk="1" hangingPunct="1">
              <a:spcBef>
                <a:spcPct val="0"/>
              </a:spcBef>
              <a:buClrTx/>
              <a:buSzTx/>
              <a:buFontTx/>
              <a:buNone/>
            </a:pPr>
            <a:endParaRPr lang="zh-CN" altLang="en-US" sz="1800" b="1">
              <a:solidFill>
                <a:schemeClr val="accent2"/>
              </a:solidFill>
            </a:endParaRPr>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1800" b="1">
              <a:solidFill>
                <a:schemeClr val="accent2"/>
              </a:solidFill>
            </a:endParaRPr>
          </a:p>
          <a:p>
            <a:pPr eaLnBrk="1" hangingPunct="1">
              <a:spcBef>
                <a:spcPct val="0"/>
              </a:spcBef>
              <a:buClrTx/>
              <a:buSzTx/>
              <a:buFontTx/>
              <a:buNone/>
            </a:pPr>
            <a:r>
              <a:rPr lang="en-US" altLang="zh-CN" sz="1800" b="1">
                <a:solidFill>
                  <a:schemeClr val="accent2"/>
                </a:solidFill>
              </a:rPr>
              <a:t>《</a:t>
            </a:r>
            <a:r>
              <a:rPr lang="zh-CN" altLang="en-US" sz="1800" b="1">
                <a:solidFill>
                  <a:schemeClr val="accent2"/>
                </a:solidFill>
              </a:rPr>
              <a:t>征收教育费附加的暂行规定</a:t>
            </a:r>
            <a:r>
              <a:rPr lang="en-US" altLang="zh-CN" sz="1800" b="1">
                <a:solidFill>
                  <a:schemeClr val="accent2"/>
                </a:solidFill>
              </a:rPr>
              <a:t>》</a:t>
            </a:r>
            <a:r>
              <a:rPr lang="zh-CN" altLang="en-US" sz="1800" b="1">
                <a:solidFill>
                  <a:schemeClr val="accent2"/>
                </a:solidFill>
              </a:rPr>
              <a:t>（国务院令第</a:t>
            </a:r>
            <a:r>
              <a:rPr lang="en-US" altLang="zh-CN" sz="1800" b="1">
                <a:solidFill>
                  <a:schemeClr val="accent2"/>
                </a:solidFill>
              </a:rPr>
              <a:t>448</a:t>
            </a:r>
            <a:r>
              <a:rPr lang="zh-CN" altLang="en-US" sz="1800" b="1">
                <a:solidFill>
                  <a:schemeClr val="accent2"/>
                </a:solidFill>
              </a:rPr>
              <a:t>号）第三条</a:t>
            </a:r>
            <a:endParaRPr lang="zh-CN" altLang="zh-CN" sz="1800" b="1">
              <a:solidFill>
                <a:schemeClr val="accent2"/>
              </a:solidFill>
            </a:endParaRPr>
          </a:p>
        </p:txBody>
      </p:sp>
      <p:sp>
        <p:nvSpPr>
          <p:cNvPr id="30723" name="Rectangle 15"/>
          <p:cNvSpPr>
            <a:spLocks noChangeArrowheads="1"/>
          </p:cNvSpPr>
          <p:nvPr/>
        </p:nvSpPr>
        <p:spPr bwMode="auto">
          <a:xfrm>
            <a:off x="0" y="14478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0724" name="Rectangle 8"/>
          <p:cNvSpPr>
            <a:spLocks noGrp="1" noChangeArrowheads="1"/>
          </p:cNvSpPr>
          <p:nvPr>
            <p:ph type="title" idx="4294967295"/>
          </p:nvPr>
        </p:nvSpPr>
        <p:spPr>
          <a:xfrm>
            <a:off x="0" y="685800"/>
            <a:ext cx="9144000" cy="7620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endParaRPr lang="zh-CN" altLang="en-US" sz="3200" b="1">
              <a:ea typeface="楷体_GB2312" charset="0"/>
            </a:endParaRPr>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26FF3F95-D913-EF44-BFC2-2574DD51AC09}" type="slidenum">
              <a:rPr lang="en-US" altLang="zh-CN" sz="1400"/>
              <a:pPr>
                <a:spcBef>
                  <a:spcPct val="0"/>
                </a:spcBef>
                <a:buClrTx/>
                <a:buSzTx/>
                <a:buFontTx/>
                <a:buNone/>
              </a:pPr>
              <a:t>18</a:t>
            </a:fld>
            <a:endParaRPr lang="en-US" altLang="zh-CN" sz="1400"/>
          </a:p>
        </p:txBody>
      </p:sp>
      <p:sp>
        <p:nvSpPr>
          <p:cNvPr id="31746" name="TextBox 3"/>
          <p:cNvSpPr txBox="1">
            <a:spLocks noChangeArrowheads="1"/>
          </p:cNvSpPr>
          <p:nvPr/>
        </p:nvSpPr>
        <p:spPr bwMode="auto">
          <a:xfrm>
            <a:off x="228600" y="1143000"/>
            <a:ext cx="8686800" cy="472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en-US" altLang="zh-CN" sz="2800" b="1">
              <a:latin typeface="楷体_GB2312" charset="0"/>
              <a:ea typeface="楷体_GB2312" charset="0"/>
            </a:endParaRPr>
          </a:p>
          <a:p>
            <a:pPr algn="ctr" eaLnBrk="1" hangingPunct="1">
              <a:spcBef>
                <a:spcPct val="0"/>
              </a:spcBef>
              <a:buClrTx/>
              <a:buSzTx/>
              <a:buFontTx/>
              <a:buNone/>
            </a:pPr>
            <a:r>
              <a:rPr lang="zh-CN" altLang="en-US" sz="2800" b="1">
                <a:latin typeface="楷体_GB2312" charset="0"/>
                <a:ea typeface="楷体_GB2312" charset="0"/>
              </a:rPr>
              <a:t>地方教育附加</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辽宁省人民政府</a:t>
            </a:r>
            <a:r>
              <a:rPr lang="en-US" altLang="zh-CN" sz="2800" b="1">
                <a:latin typeface="楷体_GB2312" charset="0"/>
                <a:ea typeface="楷体_GB2312" charset="0"/>
              </a:rPr>
              <a:t>《</a:t>
            </a:r>
            <a:r>
              <a:rPr lang="zh-CN" altLang="en-US" sz="2800" b="1">
                <a:latin typeface="楷体_GB2312" charset="0"/>
                <a:ea typeface="楷体_GB2312" charset="0"/>
              </a:rPr>
              <a:t>关于调整地方教育附加征收标准有关问题的通知</a:t>
            </a:r>
            <a:r>
              <a:rPr lang="en-US" altLang="zh-CN" sz="2800" b="1">
                <a:latin typeface="楷体_GB2312" charset="0"/>
                <a:ea typeface="楷体_GB2312" charset="0"/>
              </a:rPr>
              <a:t>》</a:t>
            </a:r>
            <a:r>
              <a:rPr lang="zh-CN" altLang="en-US" sz="2800" b="1">
                <a:latin typeface="楷体_GB2312" charset="0"/>
                <a:ea typeface="楷体_GB2312" charset="0"/>
              </a:rPr>
              <a:t>规定，从</a:t>
            </a:r>
            <a:r>
              <a:rPr lang="en-US" altLang="zh-CN" sz="2800" b="1">
                <a:latin typeface="楷体_GB2312" charset="0"/>
                <a:ea typeface="楷体_GB2312" charset="0"/>
              </a:rPr>
              <a:t>2011</a:t>
            </a:r>
            <a:r>
              <a:rPr lang="zh-CN" altLang="en-US" sz="2800" b="1">
                <a:latin typeface="楷体_GB2312" charset="0"/>
                <a:ea typeface="楷体_GB2312" charset="0"/>
              </a:rPr>
              <a:t>年</a:t>
            </a:r>
            <a:r>
              <a:rPr lang="en-US" altLang="zh-CN" sz="2800" b="1">
                <a:latin typeface="楷体_GB2312" charset="0"/>
                <a:ea typeface="楷体_GB2312" charset="0"/>
              </a:rPr>
              <a:t>2</a:t>
            </a:r>
            <a:r>
              <a:rPr lang="zh-CN" altLang="en-US" sz="2800" b="1">
                <a:latin typeface="楷体_GB2312" charset="0"/>
                <a:ea typeface="楷体_GB2312" charset="0"/>
              </a:rPr>
              <a:t>月</a:t>
            </a:r>
            <a:r>
              <a:rPr lang="en-US" altLang="zh-CN" sz="2800" b="1">
                <a:latin typeface="楷体_GB2312" charset="0"/>
                <a:ea typeface="楷体_GB2312" charset="0"/>
              </a:rPr>
              <a:t>1</a:t>
            </a:r>
            <a:r>
              <a:rPr lang="zh-CN" altLang="en-US" sz="2800" b="1">
                <a:latin typeface="楷体_GB2312" charset="0"/>
                <a:ea typeface="楷体_GB2312" charset="0"/>
              </a:rPr>
              <a:t>日（含</a:t>
            </a:r>
            <a:r>
              <a:rPr lang="en-US" altLang="zh-CN" sz="2800" b="1">
                <a:latin typeface="楷体_GB2312" charset="0"/>
                <a:ea typeface="楷体_GB2312" charset="0"/>
              </a:rPr>
              <a:t>2</a:t>
            </a:r>
            <a:r>
              <a:rPr lang="zh-CN" altLang="en-US" sz="2800" b="1">
                <a:latin typeface="楷体_GB2312" charset="0"/>
                <a:ea typeface="楷体_GB2312" charset="0"/>
              </a:rPr>
              <a:t>月</a:t>
            </a:r>
            <a:r>
              <a:rPr lang="en-US" altLang="zh-CN" sz="2800" b="1">
                <a:latin typeface="楷体_GB2312" charset="0"/>
                <a:ea typeface="楷体_GB2312" charset="0"/>
              </a:rPr>
              <a:t>1</a:t>
            </a:r>
            <a:r>
              <a:rPr lang="zh-CN" altLang="en-US" sz="2800" b="1">
                <a:latin typeface="楷体_GB2312" charset="0"/>
                <a:ea typeface="楷体_GB2312" charset="0"/>
              </a:rPr>
              <a:t>日）起，所有缴纳增值税、消费税和营业税的单位和个人（包括外商投资企业、外国企业和外籍个人），按其实际缴纳</a:t>
            </a:r>
            <a:r>
              <a:rPr lang="zh-CN" altLang="en-US" sz="2800" b="1">
                <a:ea typeface="楷体_GB2312" charset="0"/>
              </a:rPr>
              <a:t>“</a:t>
            </a:r>
            <a:r>
              <a:rPr lang="zh-CN" altLang="en-US" sz="2800" b="1">
                <a:latin typeface="楷体_GB2312" charset="0"/>
                <a:ea typeface="楷体_GB2312" charset="0"/>
              </a:rPr>
              <a:t>三税</a:t>
            </a:r>
            <a:r>
              <a:rPr lang="zh-CN" altLang="en-US" sz="2800" b="1">
                <a:ea typeface="楷体_GB2312" charset="0"/>
              </a:rPr>
              <a:t>”</a:t>
            </a:r>
            <a:r>
              <a:rPr lang="zh-CN" altLang="en-US" sz="2800" b="1">
                <a:latin typeface="楷体_GB2312" charset="0"/>
                <a:ea typeface="楷体_GB2312" charset="0"/>
              </a:rPr>
              <a:t>的</a:t>
            </a:r>
            <a:r>
              <a:rPr lang="en-US" altLang="zh-CN" sz="2800" b="1">
                <a:latin typeface="楷体_GB2312" charset="0"/>
                <a:ea typeface="楷体_GB2312" charset="0"/>
              </a:rPr>
              <a:t>2%</a:t>
            </a:r>
            <a:r>
              <a:rPr lang="zh-CN" altLang="en-US" sz="2800" b="1">
                <a:latin typeface="楷体_GB2312" charset="0"/>
                <a:ea typeface="楷体_GB2312" charset="0"/>
              </a:rPr>
              <a:t>征收地方教育附加。</a:t>
            </a:r>
          </a:p>
          <a:p>
            <a:pPr eaLnBrk="1" hangingPunct="1">
              <a:spcBef>
                <a:spcPct val="0"/>
              </a:spcBef>
              <a:buClrTx/>
              <a:buSzTx/>
              <a:buFontTx/>
              <a:buNone/>
            </a:pPr>
            <a:endParaRPr lang="zh-CN" altLang="en-US" sz="2000" b="1">
              <a:latin typeface="楷体_GB2312" charset="0"/>
              <a:ea typeface="楷体_GB2312" charset="0"/>
            </a:endParaRP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p>
          <a:p>
            <a:pPr eaLnBrk="1" hangingPunct="1">
              <a:spcBef>
                <a:spcPct val="0"/>
              </a:spcBef>
              <a:buClrTx/>
              <a:buSzTx/>
              <a:buFontTx/>
              <a:buNone/>
            </a:pPr>
            <a:r>
              <a:rPr lang="zh-CN" altLang="en-US" sz="2000" b="1">
                <a:solidFill>
                  <a:schemeClr val="accent2"/>
                </a:solidFill>
                <a:latin typeface="楷体_GB2312" charset="0"/>
                <a:ea typeface="楷体_GB2312" charset="0"/>
              </a:rPr>
              <a:t>辽宁省人民政府关于调整地方教育附加征收标准有关问题的通知（辽政发</a:t>
            </a:r>
            <a:r>
              <a:rPr lang="en-US" altLang="zh-CN" sz="2000" b="1">
                <a:solidFill>
                  <a:schemeClr val="accent2"/>
                </a:solidFill>
                <a:latin typeface="楷体_GB2312" charset="0"/>
                <a:ea typeface="楷体_GB2312" charset="0"/>
              </a:rPr>
              <a:t>〔2011〕4</a:t>
            </a:r>
            <a:r>
              <a:rPr lang="zh-CN" altLang="en-US" sz="2000" b="1">
                <a:solidFill>
                  <a:schemeClr val="accent2"/>
                </a:solidFill>
                <a:latin typeface="楷体_GB2312" charset="0"/>
                <a:ea typeface="楷体_GB2312" charset="0"/>
              </a:rPr>
              <a:t>号）</a:t>
            </a:r>
            <a:endParaRPr lang="zh-CN" altLang="zh-CN" sz="2000" b="1">
              <a:solidFill>
                <a:schemeClr val="accent2"/>
              </a:solidFill>
              <a:latin typeface="楷体_GB2312" charset="0"/>
              <a:ea typeface="楷体_GB2312" charset="0"/>
            </a:endParaRPr>
          </a:p>
        </p:txBody>
      </p:sp>
      <p:sp>
        <p:nvSpPr>
          <p:cNvPr id="31747" name="Rectangle 15"/>
          <p:cNvSpPr>
            <a:spLocks noChangeArrowheads="1"/>
          </p:cNvSpPr>
          <p:nvPr/>
        </p:nvSpPr>
        <p:spPr bwMode="auto">
          <a:xfrm>
            <a:off x="0" y="12954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1748" name="Rectangle 8"/>
          <p:cNvSpPr>
            <a:spLocks noGrp="1" noChangeArrowheads="1"/>
          </p:cNvSpPr>
          <p:nvPr>
            <p:ph type="title" idx="4294967295"/>
          </p:nvPr>
        </p:nvSpPr>
        <p:spPr>
          <a:xfrm>
            <a:off x="0" y="228600"/>
            <a:ext cx="9144000" cy="1066800"/>
          </a:xfrm>
        </p:spPr>
        <p:txBody>
          <a:bodyPr wrap="none" lIns="92075" tIns="46038" rIns="92075" bIns="46038" anchorCtr="1"/>
          <a:lstStyle/>
          <a:p>
            <a:pPr eaLnBrk="1" hangingPunct="1"/>
            <a:r>
              <a:rPr lang="zh-CN" altLang="zh-CN" sz="3200" b="1">
                <a:ea typeface="楷体_GB2312" charset="0"/>
              </a:rPr>
              <a:t>二、</a:t>
            </a:r>
            <a:r>
              <a:rPr lang="zh-CN" altLang="en-US" sz="3200" b="1">
                <a:solidFill>
                  <a:srgbClr val="000000"/>
                </a:solidFill>
                <a:ea typeface="楷体_GB2312" charset="0"/>
              </a:rPr>
              <a:t>企业拆出资金业务</a:t>
            </a:r>
            <a:r>
              <a:rPr lang="zh-CN" altLang="zh-CN" sz="3200" b="1">
                <a:solidFill>
                  <a:srgbClr val="000000"/>
                </a:solidFill>
                <a:ea typeface="楷体_GB2312" charset="0"/>
              </a:rPr>
              <a:t>涉及</a:t>
            </a:r>
            <a:r>
              <a:rPr lang="zh-CN" altLang="en-US" sz="3200" b="1">
                <a:solidFill>
                  <a:srgbClr val="000000"/>
                </a:solidFill>
                <a:ea typeface="楷体_GB2312" charset="0"/>
              </a:rPr>
              <a:t>哪些</a:t>
            </a:r>
            <a:r>
              <a:rPr lang="zh-CN" altLang="zh-CN" sz="3200" b="1">
                <a:solidFill>
                  <a:srgbClr val="000000"/>
                </a:solidFill>
                <a:ea typeface="楷体_GB2312" charset="0"/>
              </a:rPr>
              <a:t>税费</a:t>
            </a:r>
            <a:r>
              <a:rPr lang="zh-CN" altLang="en-US" sz="3200" b="1">
                <a:solidFill>
                  <a:srgbClr val="000000"/>
                </a:solidFill>
                <a:ea typeface="楷体_GB2312" charset="0"/>
              </a:rPr>
              <a:t>？</a:t>
            </a:r>
            <a:endParaRPr lang="zh-CN" altLang="en-US" sz="3200" b="1">
              <a:ea typeface="楷体_GB2312" charset="0"/>
            </a:endParaRPr>
          </a:p>
        </p:txBody>
      </p:sp>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5345E1FE-19FE-2648-BE43-5E2DCF9981B5}" type="slidenum">
              <a:rPr lang="en-US" altLang="zh-CN" sz="1400"/>
              <a:pPr>
                <a:spcBef>
                  <a:spcPct val="0"/>
                </a:spcBef>
                <a:buClrTx/>
                <a:buSzTx/>
                <a:buFontTx/>
                <a:buNone/>
              </a:pPr>
              <a:t>19</a:t>
            </a:fld>
            <a:endParaRPr lang="en-US" altLang="zh-CN" sz="1400"/>
          </a:p>
        </p:txBody>
      </p:sp>
      <p:sp>
        <p:nvSpPr>
          <p:cNvPr id="32770" name="TextBox 3"/>
          <p:cNvSpPr txBox="1">
            <a:spLocks noChangeArrowheads="1"/>
          </p:cNvSpPr>
          <p:nvPr/>
        </p:nvSpPr>
        <p:spPr bwMode="auto">
          <a:xfrm>
            <a:off x="228600" y="1143000"/>
            <a:ext cx="8686800" cy="506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rgbClr val="FF0000"/>
                </a:solidFill>
                <a:latin typeface="楷体_GB2312" charset="0"/>
                <a:ea typeface="楷体_GB2312" charset="0"/>
              </a:rPr>
              <a:t>准予税前扣除</a:t>
            </a: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企业在生产经营活动中发生的合理的不需要资本化的借款费用，准予扣除。</a:t>
            </a:r>
          </a:p>
          <a:p>
            <a:pPr algn="r" eaLnBrk="1" hangingPunct="1">
              <a:spcBef>
                <a:spcPct val="0"/>
              </a:spcBef>
              <a:buClrTx/>
              <a:buSzTx/>
              <a:buFontTx/>
              <a:buNone/>
            </a:pPr>
            <a:endParaRPr lang="zh-CN" altLang="en-US" sz="2000" b="1">
              <a:solidFill>
                <a:schemeClr val="accent2"/>
              </a:solidFill>
              <a:latin typeface="楷体_GB2312" charset="0"/>
              <a:ea typeface="楷体_GB2312" charset="0"/>
            </a:endParaRPr>
          </a:p>
          <a:p>
            <a:pPr algn="ctr" eaLnBrk="1" hangingPunct="1">
              <a:spcBef>
                <a:spcPct val="0"/>
              </a:spcBef>
              <a:buClrTx/>
              <a:buSzTx/>
              <a:buFontTx/>
              <a:buNone/>
            </a:pPr>
            <a:r>
              <a:rPr lang="zh-CN" altLang="en-US" sz="2800" b="1">
                <a:solidFill>
                  <a:srgbClr val="FF0000"/>
                </a:solidFill>
                <a:latin typeface="楷体_GB2312" charset="0"/>
                <a:ea typeface="楷体_GB2312" charset="0"/>
              </a:rPr>
              <a:t>资本化处理</a:t>
            </a: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企业为购置、建造固定资产、无形资产和经过</a:t>
            </a:r>
            <a:r>
              <a:rPr lang="en-US" altLang="zh-CN" sz="2800" b="1">
                <a:latin typeface="楷体_GB2312" charset="0"/>
                <a:ea typeface="楷体_GB2312" charset="0"/>
              </a:rPr>
              <a:t>12</a:t>
            </a:r>
            <a:r>
              <a:rPr lang="zh-CN" altLang="en-US" sz="2800" b="1">
                <a:latin typeface="楷体_GB2312" charset="0"/>
                <a:ea typeface="楷体_GB2312" charset="0"/>
              </a:rPr>
              <a:t>个月以上的建造才能达到预定可销售状态的存货发生借款的，在有关资产购置、建造期间发生的合理的借款费用，应当作为资本性支出计入有关资产的成本，并依照本条例的规定扣除。</a:t>
            </a:r>
          </a:p>
          <a:p>
            <a:pPr eaLnBrk="1" hangingPunct="1">
              <a:spcBef>
                <a:spcPct val="0"/>
              </a:spcBef>
              <a:buClrTx/>
              <a:buSzTx/>
              <a:buFontTx/>
              <a:buNone/>
            </a:pPr>
            <a:endParaRPr lang="zh-CN" altLang="en-US" sz="1800" b="1"/>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1800" b="1">
              <a:solidFill>
                <a:schemeClr val="accent2"/>
              </a:solidFill>
            </a:endParaRPr>
          </a:p>
          <a:p>
            <a:pPr eaLnBrk="1" hangingPunct="1">
              <a:spcBef>
                <a:spcPct val="0"/>
              </a:spcBef>
              <a:buClrTx/>
              <a:buSzTx/>
              <a:buFontTx/>
              <a:buNone/>
            </a:pPr>
            <a:r>
              <a:rPr lang="en-US" altLang="zh-CN" sz="1800" b="1">
                <a:solidFill>
                  <a:schemeClr val="accent2"/>
                </a:solidFill>
              </a:rPr>
              <a:t>《</a:t>
            </a:r>
            <a:r>
              <a:rPr lang="zh-CN" altLang="en-US" sz="1800" b="1">
                <a:solidFill>
                  <a:schemeClr val="accent2"/>
                </a:solidFill>
              </a:rPr>
              <a:t>企业所得税法实施条例</a:t>
            </a:r>
            <a:r>
              <a:rPr lang="en-US" altLang="zh-CN" sz="1800" b="1">
                <a:solidFill>
                  <a:schemeClr val="accent2"/>
                </a:solidFill>
              </a:rPr>
              <a:t>》</a:t>
            </a:r>
            <a:r>
              <a:rPr lang="zh-CN" altLang="en-US" sz="1800" b="1">
                <a:solidFill>
                  <a:schemeClr val="accent2"/>
                </a:solidFill>
              </a:rPr>
              <a:t>第三十七条</a:t>
            </a:r>
            <a:endParaRPr lang="zh-CN" altLang="en-US" sz="2800" b="1">
              <a:latin typeface="楷体_GB2312" charset="0"/>
              <a:ea typeface="楷体_GB2312" charset="0"/>
            </a:endParaRPr>
          </a:p>
        </p:txBody>
      </p:sp>
      <p:sp>
        <p:nvSpPr>
          <p:cNvPr id="3277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277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三、企业借款费用支出企业所得税基本规定</a:t>
            </a:r>
          </a:p>
        </p:txBody>
      </p:sp>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FC7A7D77-F8EC-184E-90C9-2BCCF8AE445B}" type="slidenum">
              <a:rPr lang="en-US" altLang="zh-CN" sz="1400"/>
              <a:pPr>
                <a:spcBef>
                  <a:spcPct val="0"/>
                </a:spcBef>
                <a:buClrTx/>
                <a:buSzTx/>
                <a:buFontTx/>
                <a:buNone/>
              </a:pPr>
              <a:t>20</a:t>
            </a:fld>
            <a:endParaRPr lang="en-US" altLang="zh-CN" sz="1400"/>
          </a:p>
        </p:txBody>
      </p:sp>
      <p:sp>
        <p:nvSpPr>
          <p:cNvPr id="33794" name="TextBox 3"/>
          <p:cNvSpPr txBox="1">
            <a:spLocks noChangeArrowheads="1"/>
          </p:cNvSpPr>
          <p:nvPr/>
        </p:nvSpPr>
        <p:spPr bwMode="auto">
          <a:xfrm>
            <a:off x="228600" y="1143000"/>
            <a:ext cx="8686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rgbClr val="FF0000"/>
                </a:solidFill>
                <a:latin typeface="楷体_GB2312" charset="0"/>
                <a:ea typeface="楷体_GB2312" charset="0"/>
              </a:rPr>
              <a:t>注资不足部分的利息支出不得扣除</a:t>
            </a:r>
            <a:endParaRPr lang="zh-CN" altLang="en-US" sz="2800" b="1">
              <a:latin typeface="楷体_GB2312" charset="0"/>
              <a:ea typeface="楷体_GB2312" charset="0"/>
            </a:endParaRPr>
          </a:p>
          <a:p>
            <a:pPr eaLnBrk="1" hangingPunct="1">
              <a:spcBef>
                <a:spcPct val="0"/>
              </a:spcBef>
              <a:buClrTx/>
              <a:buSzTx/>
            </a:pPr>
            <a:r>
              <a:rPr lang="zh-CN" altLang="en-US" sz="2800" b="1">
                <a:latin typeface="楷体_GB2312" charset="0"/>
                <a:ea typeface="楷体_GB2312" charset="0"/>
              </a:rPr>
              <a:t>凡企业投资者在规定期限内未缴足其应缴资本额的，该企业对外借款所发生的利息，</a:t>
            </a:r>
            <a:r>
              <a:rPr lang="zh-CN" altLang="en-US" sz="2800" b="1">
                <a:solidFill>
                  <a:srgbClr val="FF0000"/>
                </a:solidFill>
                <a:latin typeface="楷体_GB2312" charset="0"/>
                <a:ea typeface="楷体_GB2312" charset="0"/>
              </a:rPr>
              <a:t>相当于投资者实缴资本额与在规定期限内应缴资本额的差额应计付的利息</a:t>
            </a:r>
            <a:r>
              <a:rPr lang="zh-CN" altLang="en-US" sz="2800" b="1">
                <a:latin typeface="楷体_GB2312" charset="0"/>
                <a:ea typeface="楷体_GB2312" charset="0"/>
              </a:rPr>
              <a:t>，其不属于企业合理的支出，应由企业投资者负担，不得在计算企业应纳税所得额时扣除。</a:t>
            </a:r>
          </a:p>
          <a:p>
            <a:pPr eaLnBrk="1" hangingPunct="1">
              <a:spcBef>
                <a:spcPct val="0"/>
              </a:spcBef>
              <a:buClrTx/>
              <a:buSzTx/>
            </a:pPr>
            <a:r>
              <a:rPr lang="zh-CN" altLang="en-US" sz="2800" b="1">
                <a:latin typeface="楷体_GB2312" charset="0"/>
                <a:ea typeface="楷体_GB2312" charset="0"/>
              </a:rPr>
              <a:t>企业每一计算期不得扣除的借款利息＝</a:t>
            </a:r>
          </a:p>
          <a:p>
            <a:pPr eaLnBrk="1" hangingPunct="1">
              <a:spcBef>
                <a:spcPct val="0"/>
              </a:spcBef>
              <a:buClrTx/>
              <a:buSzTx/>
              <a:buFont typeface="Wingdings" charset="2"/>
              <a:buNone/>
            </a:pPr>
            <a:r>
              <a:rPr lang="zh-CN" altLang="en-US" sz="2400" b="1">
                <a:solidFill>
                  <a:srgbClr val="FF0000"/>
                </a:solidFill>
                <a:latin typeface="楷体_GB2312" charset="0"/>
                <a:ea typeface="楷体_GB2312" charset="0"/>
              </a:rPr>
              <a:t>该期间借款利息额</a:t>
            </a:r>
            <a:r>
              <a:rPr lang="en-US" altLang="zh-CN" sz="2400" b="1">
                <a:solidFill>
                  <a:srgbClr val="FF0000"/>
                </a:solidFill>
                <a:latin typeface="楷体_GB2312" charset="0"/>
                <a:ea typeface="楷体_GB2312" charset="0"/>
              </a:rPr>
              <a:t>×</a:t>
            </a:r>
            <a:r>
              <a:rPr lang="zh-CN" altLang="en-US" sz="2400" b="1">
                <a:solidFill>
                  <a:srgbClr val="FF0000"/>
                </a:solidFill>
                <a:latin typeface="楷体_GB2312" charset="0"/>
                <a:ea typeface="楷体_GB2312" charset="0"/>
              </a:rPr>
              <a:t>该期间未缴足注册资本额</a:t>
            </a:r>
            <a:r>
              <a:rPr lang="en-US" altLang="zh-CN" sz="2400" b="1">
                <a:solidFill>
                  <a:srgbClr val="FF0000"/>
                </a:solidFill>
                <a:latin typeface="楷体_GB2312" charset="0"/>
                <a:ea typeface="楷体_GB2312" charset="0"/>
              </a:rPr>
              <a:t>÷</a:t>
            </a:r>
            <a:r>
              <a:rPr lang="zh-CN" altLang="en-US" sz="2400" b="1">
                <a:solidFill>
                  <a:srgbClr val="FF0000"/>
                </a:solidFill>
                <a:latin typeface="楷体_GB2312" charset="0"/>
                <a:ea typeface="楷体_GB2312" charset="0"/>
              </a:rPr>
              <a:t>该期间借款额</a:t>
            </a:r>
          </a:p>
          <a:p>
            <a:pPr eaLnBrk="1" hangingPunct="1">
              <a:spcBef>
                <a:spcPct val="0"/>
              </a:spcBef>
              <a:buClrTx/>
              <a:buSzTx/>
            </a:pPr>
            <a:r>
              <a:rPr lang="zh-CN" altLang="en-US" sz="2800" b="1">
                <a:latin typeface="楷体_GB2312" charset="0"/>
                <a:ea typeface="楷体_GB2312" charset="0"/>
              </a:rPr>
              <a:t>企业一个年度内不得扣除的借款利息总额为该年度内每一计算期不得扣除的借款利息额之和。</a:t>
            </a: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国家税务总局</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关于企业投资者投资未到位而发生的利息支出企业所得税前扣除问题的批复</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（国税函</a:t>
            </a:r>
            <a:r>
              <a:rPr lang="en-US" altLang="zh-CN" sz="2000" b="1">
                <a:solidFill>
                  <a:schemeClr val="accent2"/>
                </a:solidFill>
                <a:latin typeface="楷体_GB2312" charset="0"/>
                <a:ea typeface="楷体_GB2312" charset="0"/>
              </a:rPr>
              <a:t>[2009]312</a:t>
            </a:r>
            <a:r>
              <a:rPr lang="zh-CN" altLang="en-US" sz="2000" b="1">
                <a:solidFill>
                  <a:schemeClr val="accent2"/>
                </a:solidFill>
                <a:latin typeface="楷体_GB2312" charset="0"/>
                <a:ea typeface="楷体_GB2312" charset="0"/>
              </a:rPr>
              <a:t>号）</a:t>
            </a:r>
          </a:p>
        </p:txBody>
      </p:sp>
      <p:sp>
        <p:nvSpPr>
          <p:cNvPr id="3379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379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三、企业借款费用支出企业所得税基本规定</a:t>
            </a:r>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08769230-A16F-FF47-81F9-C62EEA8B2632}" type="slidenum">
              <a:rPr lang="en-US" altLang="zh-CN" sz="1400"/>
              <a:pPr>
                <a:spcBef>
                  <a:spcPct val="0"/>
                </a:spcBef>
                <a:buClrTx/>
                <a:buSzTx/>
                <a:buFontTx/>
                <a:buNone/>
              </a:pPr>
              <a:t>21</a:t>
            </a:fld>
            <a:endParaRPr lang="en-US" altLang="zh-CN" sz="1400"/>
          </a:p>
        </p:txBody>
      </p:sp>
      <p:sp>
        <p:nvSpPr>
          <p:cNvPr id="34818" name="TextBox 3"/>
          <p:cNvSpPr txBox="1">
            <a:spLocks noChangeArrowheads="1"/>
          </p:cNvSpPr>
          <p:nvPr/>
        </p:nvSpPr>
        <p:spPr bwMode="auto">
          <a:xfrm>
            <a:off x="228600" y="1143000"/>
            <a:ext cx="86868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注资不足部分的利息支出不得扣除</a:t>
            </a:r>
            <a:r>
              <a:rPr lang="en-US" altLang="zh-CN" sz="2800" b="1">
                <a:latin typeface="楷体_GB2312" charset="0"/>
                <a:ea typeface="楷体_GB2312" charset="0"/>
              </a:rPr>
              <a:t>【</a:t>
            </a:r>
            <a:r>
              <a:rPr lang="zh-CN" altLang="en-US" sz="2800" b="1">
                <a:latin typeface="楷体_GB2312" charset="0"/>
                <a:ea typeface="楷体_GB2312" charset="0"/>
              </a:rPr>
              <a:t>例子</a:t>
            </a:r>
            <a:r>
              <a:rPr lang="en-US" altLang="zh-CN" sz="2800" b="1">
                <a:latin typeface="楷体_GB2312" charset="0"/>
                <a:ea typeface="楷体_GB2312" charset="0"/>
              </a:rPr>
              <a:t>】</a:t>
            </a:r>
          </a:p>
          <a:p>
            <a:pPr eaLnBrk="1" hangingPunct="1">
              <a:spcBef>
                <a:spcPct val="0"/>
              </a:spcBef>
              <a:buClrTx/>
              <a:buSzTx/>
              <a:buFont typeface="Wingdings" charset="2"/>
              <a:buNone/>
            </a:pPr>
            <a:r>
              <a:rPr lang="en-US" altLang="zh-CN" sz="2800" b="1">
                <a:latin typeface="楷体_GB2312" charset="0"/>
                <a:ea typeface="楷体_GB2312" charset="0"/>
              </a:rPr>
              <a:t>    </a:t>
            </a:r>
          </a:p>
          <a:p>
            <a:pPr eaLnBrk="1" hangingPunct="1">
              <a:spcBef>
                <a:spcPct val="0"/>
              </a:spcBef>
              <a:buClrTx/>
              <a:buSzTx/>
              <a:buFont typeface="Wingdings" charset="2"/>
              <a:buNone/>
            </a:pPr>
            <a:r>
              <a:rPr lang="en-US" altLang="zh-CN" sz="2800" b="1">
                <a:latin typeface="楷体_GB2312" charset="0"/>
                <a:ea typeface="楷体_GB2312" charset="0"/>
              </a:rPr>
              <a:t>    </a:t>
            </a:r>
            <a:r>
              <a:rPr lang="zh-CN" altLang="en-US" sz="2800" b="1">
                <a:latin typeface="楷体_GB2312" charset="0"/>
                <a:ea typeface="楷体_GB2312" charset="0"/>
              </a:rPr>
              <a:t>甲公司（工业企业）</a:t>
            </a:r>
            <a:r>
              <a:rPr lang="en-US" altLang="zh-CN" sz="2800" b="1">
                <a:latin typeface="楷体_GB2312" charset="0"/>
                <a:ea typeface="楷体_GB2312" charset="0"/>
              </a:rPr>
              <a:t>2009</a:t>
            </a:r>
            <a:r>
              <a:rPr lang="zh-CN" altLang="en-US" sz="2800" b="1">
                <a:latin typeface="楷体_GB2312" charset="0"/>
                <a:ea typeface="楷体_GB2312" charset="0"/>
              </a:rPr>
              <a:t>年</a:t>
            </a:r>
            <a:r>
              <a:rPr lang="en-US" altLang="zh-CN" sz="2800" b="1">
                <a:latin typeface="楷体_GB2312" charset="0"/>
                <a:ea typeface="楷体_GB2312" charset="0"/>
              </a:rPr>
              <a:t>7</a:t>
            </a:r>
            <a:r>
              <a:rPr lang="zh-CN" altLang="en-US" sz="2800" b="1">
                <a:latin typeface="楷体_GB2312" charset="0"/>
                <a:ea typeface="楷体_GB2312" charset="0"/>
              </a:rPr>
              <a:t>月</a:t>
            </a:r>
            <a:r>
              <a:rPr lang="en-US" altLang="zh-CN" sz="2800" b="1">
                <a:latin typeface="楷体_GB2312" charset="0"/>
                <a:ea typeface="楷体_GB2312" charset="0"/>
              </a:rPr>
              <a:t>1</a:t>
            </a:r>
            <a:r>
              <a:rPr lang="zh-CN" altLang="en-US" sz="2800" b="1">
                <a:latin typeface="楷体_GB2312" charset="0"/>
                <a:ea typeface="楷体_GB2312" charset="0"/>
              </a:rPr>
              <a:t>日成立，登记注册资本</a:t>
            </a:r>
            <a:r>
              <a:rPr lang="en-US" altLang="zh-CN" sz="2800" b="1">
                <a:latin typeface="楷体_GB2312" charset="0"/>
                <a:ea typeface="楷体_GB2312" charset="0"/>
              </a:rPr>
              <a:t>500</a:t>
            </a:r>
            <a:r>
              <a:rPr lang="zh-CN" altLang="en-US" sz="2800" b="1">
                <a:latin typeface="楷体_GB2312" charset="0"/>
                <a:ea typeface="楷体_GB2312" charset="0"/>
              </a:rPr>
              <a:t>万元。经批准首次投资</a:t>
            </a:r>
            <a:r>
              <a:rPr lang="en-US" altLang="zh-CN" sz="2800" b="1">
                <a:latin typeface="楷体_GB2312" charset="0"/>
                <a:ea typeface="楷体_GB2312" charset="0"/>
              </a:rPr>
              <a:t>200</a:t>
            </a:r>
            <a:r>
              <a:rPr lang="zh-CN" altLang="en-US" sz="2800" b="1">
                <a:latin typeface="楷体_GB2312" charset="0"/>
                <a:ea typeface="楷体_GB2312" charset="0"/>
              </a:rPr>
              <a:t>万元，其余</a:t>
            </a:r>
            <a:r>
              <a:rPr lang="en-US" altLang="zh-CN" sz="2800" b="1">
                <a:latin typeface="楷体_GB2312" charset="0"/>
                <a:ea typeface="楷体_GB2312" charset="0"/>
              </a:rPr>
              <a:t>300</a:t>
            </a:r>
            <a:r>
              <a:rPr lang="zh-CN" altLang="en-US" sz="2800" b="1">
                <a:latin typeface="楷体_GB2312" charset="0"/>
                <a:ea typeface="楷体_GB2312" charset="0"/>
              </a:rPr>
              <a:t>万元在</a:t>
            </a:r>
            <a:r>
              <a:rPr lang="en-US" altLang="zh-CN" sz="2800" b="1">
                <a:latin typeface="楷体_GB2312" charset="0"/>
                <a:ea typeface="楷体_GB2312" charset="0"/>
              </a:rPr>
              <a:t>2009</a:t>
            </a:r>
            <a:r>
              <a:rPr lang="zh-CN" altLang="en-US" sz="2800" b="1">
                <a:latin typeface="楷体_GB2312" charset="0"/>
                <a:ea typeface="楷体_GB2312" charset="0"/>
              </a:rPr>
              <a:t>年</a:t>
            </a:r>
            <a:r>
              <a:rPr lang="en-US" altLang="zh-CN" sz="2800" b="1">
                <a:latin typeface="楷体_GB2312" charset="0"/>
                <a:ea typeface="楷体_GB2312" charset="0"/>
              </a:rPr>
              <a:t>12</a:t>
            </a:r>
            <a:r>
              <a:rPr lang="zh-CN" altLang="en-US" sz="2800" b="1">
                <a:latin typeface="楷体_GB2312" charset="0"/>
                <a:ea typeface="楷体_GB2312" charset="0"/>
              </a:rPr>
              <a:t>月</a:t>
            </a:r>
            <a:r>
              <a:rPr lang="en-US" altLang="zh-CN" sz="2800" b="1">
                <a:latin typeface="楷体_GB2312" charset="0"/>
                <a:ea typeface="楷体_GB2312" charset="0"/>
              </a:rPr>
              <a:t>31</a:t>
            </a:r>
            <a:r>
              <a:rPr lang="zh-CN" altLang="en-US" sz="2800" b="1">
                <a:latin typeface="楷体_GB2312" charset="0"/>
                <a:ea typeface="楷体_GB2312" charset="0"/>
              </a:rPr>
              <a:t>日前投入。由于投资人资金紧张，</a:t>
            </a:r>
            <a:r>
              <a:rPr lang="en-US" altLang="zh-CN" sz="2800" b="1">
                <a:latin typeface="楷体_GB2312" charset="0"/>
                <a:ea typeface="楷体_GB2312" charset="0"/>
              </a:rPr>
              <a:t>2009</a:t>
            </a:r>
            <a:r>
              <a:rPr lang="zh-CN" altLang="en-US" sz="2800" b="1">
                <a:latin typeface="楷体_GB2312" charset="0"/>
                <a:ea typeface="楷体_GB2312" charset="0"/>
              </a:rPr>
              <a:t>年</a:t>
            </a:r>
            <a:r>
              <a:rPr lang="en-US" altLang="zh-CN" sz="2800" b="1">
                <a:latin typeface="楷体_GB2312" charset="0"/>
                <a:ea typeface="楷体_GB2312" charset="0"/>
              </a:rPr>
              <a:t>12</a:t>
            </a:r>
            <a:r>
              <a:rPr lang="zh-CN" altLang="en-US" sz="2800" b="1">
                <a:latin typeface="楷体_GB2312" charset="0"/>
                <a:ea typeface="楷体_GB2312" charset="0"/>
              </a:rPr>
              <a:t>月</a:t>
            </a:r>
            <a:r>
              <a:rPr lang="en-US" altLang="zh-CN" sz="2800" b="1">
                <a:latin typeface="楷体_GB2312" charset="0"/>
                <a:ea typeface="楷体_GB2312" charset="0"/>
              </a:rPr>
              <a:t>31</a:t>
            </a:r>
            <a:r>
              <a:rPr lang="zh-CN" altLang="en-US" sz="2800" b="1">
                <a:latin typeface="楷体_GB2312" charset="0"/>
                <a:ea typeface="楷体_GB2312" charset="0"/>
              </a:rPr>
              <a:t>日前应投入的股本</a:t>
            </a:r>
            <a:r>
              <a:rPr lang="en-US" altLang="zh-CN" sz="2800" b="1">
                <a:latin typeface="楷体_GB2312" charset="0"/>
                <a:ea typeface="楷体_GB2312" charset="0"/>
              </a:rPr>
              <a:t>300</a:t>
            </a:r>
            <a:r>
              <a:rPr lang="zh-CN" altLang="en-US" sz="2800" b="1">
                <a:latin typeface="楷体_GB2312" charset="0"/>
                <a:ea typeface="楷体_GB2312" charset="0"/>
              </a:rPr>
              <a:t>万元延迟到</a:t>
            </a:r>
            <a:r>
              <a:rPr lang="en-US" altLang="zh-CN" sz="2800" b="1">
                <a:latin typeface="楷体_GB2312" charset="0"/>
                <a:ea typeface="楷体_GB2312" charset="0"/>
              </a:rPr>
              <a:t>2010</a:t>
            </a:r>
            <a:r>
              <a:rPr lang="zh-CN" altLang="en-US" sz="2800" b="1">
                <a:latin typeface="楷体_GB2312" charset="0"/>
                <a:ea typeface="楷体_GB2312" charset="0"/>
              </a:rPr>
              <a:t>年</a:t>
            </a:r>
            <a:r>
              <a:rPr lang="en-US" altLang="zh-CN" sz="2800" b="1">
                <a:latin typeface="楷体_GB2312" charset="0"/>
                <a:ea typeface="楷体_GB2312" charset="0"/>
              </a:rPr>
              <a:t>12</a:t>
            </a:r>
            <a:r>
              <a:rPr lang="zh-CN" altLang="en-US" sz="2800" b="1">
                <a:latin typeface="楷体_GB2312" charset="0"/>
                <a:ea typeface="楷体_GB2312" charset="0"/>
              </a:rPr>
              <a:t>月</a:t>
            </a:r>
            <a:r>
              <a:rPr lang="en-US" altLang="zh-CN" sz="2800" b="1">
                <a:latin typeface="楷体_GB2312" charset="0"/>
                <a:ea typeface="楷体_GB2312" charset="0"/>
              </a:rPr>
              <a:t>31</a:t>
            </a:r>
            <a:r>
              <a:rPr lang="zh-CN" altLang="en-US" sz="2800" b="1">
                <a:latin typeface="楷体_GB2312" charset="0"/>
                <a:ea typeface="楷体_GB2312" charset="0"/>
              </a:rPr>
              <a:t>日才到甲公司账户中。</a:t>
            </a:r>
          </a:p>
          <a:p>
            <a:pPr eaLnBrk="1" hangingPunct="1">
              <a:spcBef>
                <a:spcPct val="0"/>
              </a:spcBef>
              <a:buClrTx/>
              <a:buSzTx/>
              <a:buFont typeface="Wingdings" charset="2"/>
              <a:buNone/>
            </a:pPr>
            <a:r>
              <a:rPr lang="zh-CN" altLang="en-US" sz="2800" b="1">
                <a:latin typeface="楷体_GB2312" charset="0"/>
                <a:ea typeface="楷体_GB2312" charset="0"/>
              </a:rPr>
              <a:t>    </a:t>
            </a:r>
            <a:r>
              <a:rPr lang="en-US" altLang="zh-CN" sz="2800" b="1">
                <a:latin typeface="楷体_GB2312" charset="0"/>
                <a:ea typeface="楷体_GB2312" charset="0"/>
              </a:rPr>
              <a:t>2010</a:t>
            </a:r>
            <a:r>
              <a:rPr lang="zh-CN" altLang="en-US" sz="2800" b="1">
                <a:latin typeface="楷体_GB2312" charset="0"/>
                <a:ea typeface="楷体_GB2312" charset="0"/>
              </a:rPr>
              <a:t>年</a:t>
            </a:r>
            <a:r>
              <a:rPr lang="en-US" altLang="zh-CN" sz="2800" b="1">
                <a:latin typeface="楷体_GB2312" charset="0"/>
                <a:ea typeface="楷体_GB2312" charset="0"/>
              </a:rPr>
              <a:t>1</a:t>
            </a:r>
            <a:r>
              <a:rPr lang="zh-CN" altLang="en-US" sz="2800" b="1">
                <a:latin typeface="楷体_GB2312" charset="0"/>
                <a:ea typeface="楷体_GB2312" charset="0"/>
              </a:rPr>
              <a:t>月甲公司投产，为了支付购买设备款向银行贷款</a:t>
            </a:r>
            <a:r>
              <a:rPr lang="en-US" altLang="zh-CN" sz="2800" b="1">
                <a:latin typeface="楷体_GB2312" charset="0"/>
                <a:ea typeface="楷体_GB2312" charset="0"/>
              </a:rPr>
              <a:t>300</a:t>
            </a:r>
            <a:r>
              <a:rPr lang="zh-CN" altLang="en-US" sz="2800" b="1">
                <a:latin typeface="楷体_GB2312" charset="0"/>
                <a:ea typeface="楷体_GB2312" charset="0"/>
              </a:rPr>
              <a:t>万元，期限</a:t>
            </a:r>
            <a:r>
              <a:rPr lang="en-US" altLang="zh-CN" sz="2800" b="1">
                <a:latin typeface="楷体_GB2312" charset="0"/>
                <a:ea typeface="楷体_GB2312" charset="0"/>
              </a:rPr>
              <a:t>1</a:t>
            </a:r>
            <a:r>
              <a:rPr lang="zh-CN" altLang="en-US" sz="2800" b="1">
                <a:latin typeface="楷体_GB2312" charset="0"/>
                <a:ea typeface="楷体_GB2312" charset="0"/>
              </a:rPr>
              <a:t>年，年利率</a:t>
            </a:r>
            <a:r>
              <a:rPr lang="en-US" altLang="zh-CN" sz="2800" b="1">
                <a:latin typeface="楷体_GB2312" charset="0"/>
                <a:ea typeface="楷体_GB2312" charset="0"/>
              </a:rPr>
              <a:t>6.6%</a:t>
            </a:r>
            <a:r>
              <a:rPr lang="zh-CN" altLang="en-US" sz="2800" b="1">
                <a:latin typeface="楷体_GB2312" charset="0"/>
                <a:ea typeface="楷体_GB2312" charset="0"/>
              </a:rPr>
              <a:t>。</a:t>
            </a:r>
            <a:r>
              <a:rPr lang="en-US" altLang="zh-CN" sz="2800" b="1">
                <a:latin typeface="楷体_GB2312" charset="0"/>
                <a:ea typeface="楷体_GB2312" charset="0"/>
              </a:rPr>
              <a:t>2010</a:t>
            </a:r>
            <a:r>
              <a:rPr lang="zh-CN" altLang="en-US" sz="2800" b="1">
                <a:latin typeface="楷体_GB2312" charset="0"/>
                <a:ea typeface="楷体_GB2312" charset="0"/>
              </a:rPr>
              <a:t>年</a:t>
            </a:r>
            <a:r>
              <a:rPr lang="en-US" altLang="zh-CN" sz="2800" b="1">
                <a:latin typeface="楷体_GB2312" charset="0"/>
                <a:ea typeface="楷体_GB2312" charset="0"/>
              </a:rPr>
              <a:t>12</a:t>
            </a:r>
            <a:r>
              <a:rPr lang="zh-CN" altLang="en-US" sz="2800" b="1">
                <a:latin typeface="楷体_GB2312" charset="0"/>
                <a:ea typeface="楷体_GB2312" charset="0"/>
              </a:rPr>
              <a:t>月</a:t>
            </a:r>
            <a:r>
              <a:rPr lang="en-US" altLang="zh-CN" sz="2800" b="1">
                <a:latin typeface="楷体_GB2312" charset="0"/>
                <a:ea typeface="楷体_GB2312" charset="0"/>
              </a:rPr>
              <a:t>31</a:t>
            </a:r>
            <a:r>
              <a:rPr lang="zh-CN" altLang="en-US" sz="2800" b="1">
                <a:latin typeface="楷体_GB2312" charset="0"/>
                <a:ea typeface="楷体_GB2312" charset="0"/>
              </a:rPr>
              <a:t>日还银行贷款</a:t>
            </a:r>
            <a:r>
              <a:rPr lang="en-US" altLang="zh-CN" sz="2800" b="1">
                <a:latin typeface="楷体_GB2312" charset="0"/>
                <a:ea typeface="楷体_GB2312" charset="0"/>
              </a:rPr>
              <a:t>300</a:t>
            </a:r>
            <a:r>
              <a:rPr lang="zh-CN" altLang="en-US" sz="2800" b="1">
                <a:latin typeface="楷体_GB2312" charset="0"/>
                <a:ea typeface="楷体_GB2312" charset="0"/>
              </a:rPr>
              <a:t>万元，付利息</a:t>
            </a:r>
            <a:r>
              <a:rPr lang="en-US" altLang="zh-CN" sz="2800" b="1">
                <a:latin typeface="楷体_GB2312" charset="0"/>
                <a:ea typeface="楷体_GB2312" charset="0"/>
              </a:rPr>
              <a:t>19.8</a:t>
            </a:r>
            <a:r>
              <a:rPr lang="zh-CN" altLang="en-US" sz="2800" b="1">
                <a:latin typeface="楷体_GB2312" charset="0"/>
                <a:ea typeface="楷体_GB2312" charset="0"/>
              </a:rPr>
              <a:t>万元。</a:t>
            </a:r>
          </a:p>
          <a:p>
            <a:pPr eaLnBrk="1" hangingPunct="1">
              <a:spcBef>
                <a:spcPct val="0"/>
              </a:spcBef>
              <a:buClrTx/>
              <a:buSzTx/>
              <a:buFont typeface="Wingdings" charset="2"/>
              <a:buNone/>
            </a:pPr>
            <a:r>
              <a:rPr lang="zh-CN" altLang="en-US" sz="2800" b="1">
                <a:latin typeface="楷体_GB2312" charset="0"/>
                <a:ea typeface="楷体_GB2312" charset="0"/>
              </a:rPr>
              <a:t>    企业将</a:t>
            </a:r>
            <a:r>
              <a:rPr lang="en-US" altLang="zh-CN" sz="2800" b="1">
                <a:latin typeface="楷体_GB2312" charset="0"/>
                <a:ea typeface="楷体_GB2312" charset="0"/>
              </a:rPr>
              <a:t>19.8</a:t>
            </a:r>
            <a:r>
              <a:rPr lang="zh-CN" altLang="en-US" sz="2800" b="1">
                <a:latin typeface="楷体_GB2312" charset="0"/>
                <a:ea typeface="楷体_GB2312" charset="0"/>
              </a:rPr>
              <a:t>万元利息支出列为当期财务费用支出并税前扣除。   </a:t>
            </a:r>
            <a:endParaRPr lang="zh-CN" altLang="en-US" sz="2800" b="1">
              <a:solidFill>
                <a:srgbClr val="FF0000"/>
              </a:solidFill>
              <a:latin typeface="楷体_GB2312" charset="0"/>
              <a:ea typeface="楷体_GB2312" charset="0"/>
            </a:endParaRPr>
          </a:p>
        </p:txBody>
      </p:sp>
      <p:sp>
        <p:nvSpPr>
          <p:cNvPr id="3481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482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三、企业借款费用支出企业所得税基本规定</a:t>
            </a:r>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F429A9DD-A72E-134F-8D0F-D5B542D6D154}" type="slidenum">
              <a:rPr lang="en-US" altLang="zh-CN" sz="1400"/>
              <a:pPr>
                <a:spcBef>
                  <a:spcPct val="0"/>
                </a:spcBef>
                <a:buClrTx/>
                <a:buSzTx/>
                <a:buFontTx/>
                <a:buNone/>
              </a:pPr>
              <a:t>22</a:t>
            </a:fld>
            <a:endParaRPr lang="en-US" altLang="zh-CN" sz="1400"/>
          </a:p>
        </p:txBody>
      </p:sp>
      <p:sp>
        <p:nvSpPr>
          <p:cNvPr id="35842" name="TextBox 3"/>
          <p:cNvSpPr txBox="1">
            <a:spLocks noChangeArrowheads="1"/>
          </p:cNvSpPr>
          <p:nvPr/>
        </p:nvSpPr>
        <p:spPr bwMode="auto">
          <a:xfrm>
            <a:off x="228600" y="1143000"/>
            <a:ext cx="868680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注资不足部分的利息支出不得扣除</a:t>
            </a:r>
            <a:r>
              <a:rPr lang="en-US" altLang="zh-CN" sz="2800" b="1">
                <a:latin typeface="楷体_GB2312" charset="0"/>
                <a:ea typeface="楷体_GB2312" charset="0"/>
              </a:rPr>
              <a:t>【</a:t>
            </a:r>
            <a:r>
              <a:rPr lang="zh-CN" altLang="en-US" sz="2800" b="1">
                <a:latin typeface="楷体_GB2312" charset="0"/>
                <a:ea typeface="楷体_GB2312" charset="0"/>
              </a:rPr>
              <a:t>例子</a:t>
            </a:r>
            <a:r>
              <a:rPr lang="en-US" altLang="zh-CN" sz="2800" b="1">
                <a:latin typeface="楷体_GB2312" charset="0"/>
                <a:ea typeface="楷体_GB2312" charset="0"/>
              </a:rPr>
              <a:t>】</a:t>
            </a:r>
          </a:p>
          <a:p>
            <a:pPr eaLnBrk="1" hangingPunct="1">
              <a:spcBef>
                <a:spcPct val="0"/>
              </a:spcBef>
              <a:buClrTx/>
              <a:buSzTx/>
              <a:buFont typeface="Wingdings" charset="2"/>
              <a:buNone/>
            </a:pPr>
            <a:endParaRPr lang="en-US" altLang="zh-CN" sz="2400" b="1">
              <a:solidFill>
                <a:srgbClr val="FF0000"/>
              </a:solidFill>
              <a:latin typeface="楷体_GB2312" charset="0"/>
              <a:ea typeface="楷体_GB2312" charset="0"/>
            </a:endParaRPr>
          </a:p>
          <a:p>
            <a:pPr eaLnBrk="1" hangingPunct="1">
              <a:spcBef>
                <a:spcPct val="0"/>
              </a:spcBef>
              <a:buClrTx/>
              <a:buSzTx/>
              <a:buFont typeface="Wingdings" charset="2"/>
              <a:buNone/>
            </a:pPr>
            <a:r>
              <a:rPr lang="zh-CN" altLang="en-US" sz="2800" b="1">
                <a:solidFill>
                  <a:srgbClr val="FF0000"/>
                </a:solidFill>
                <a:latin typeface="楷体_GB2312" charset="0"/>
                <a:ea typeface="楷体_GB2312" charset="0"/>
              </a:rPr>
              <a:t>企业不得扣除的借款利息</a:t>
            </a:r>
            <a:r>
              <a:rPr lang="zh-CN" altLang="en-US" sz="2800" b="1">
                <a:latin typeface="楷体_GB2312" charset="0"/>
                <a:ea typeface="楷体_GB2312" charset="0"/>
              </a:rPr>
              <a:t>＝</a:t>
            </a:r>
          </a:p>
          <a:p>
            <a:pPr eaLnBrk="1" hangingPunct="1">
              <a:spcBef>
                <a:spcPct val="0"/>
              </a:spcBef>
              <a:buClrTx/>
              <a:buSzTx/>
              <a:buFont typeface="Wingdings" charset="2"/>
              <a:buNone/>
            </a:pPr>
            <a:r>
              <a:rPr lang="zh-CN" altLang="en-US" sz="2800" b="1">
                <a:latin typeface="楷体_GB2312" charset="0"/>
                <a:ea typeface="楷体_GB2312" charset="0"/>
              </a:rPr>
              <a:t>该期间借款利息额</a:t>
            </a:r>
            <a:r>
              <a:rPr lang="en-US" altLang="zh-CN" sz="2800" b="1">
                <a:latin typeface="楷体_GB2312" charset="0"/>
                <a:ea typeface="楷体_GB2312" charset="0"/>
              </a:rPr>
              <a:t>×</a:t>
            </a:r>
            <a:r>
              <a:rPr lang="zh-CN" altLang="en-US" sz="2800" b="1">
                <a:latin typeface="楷体_GB2312" charset="0"/>
                <a:ea typeface="楷体_GB2312" charset="0"/>
              </a:rPr>
              <a:t>该期间未缴足注册资本额</a:t>
            </a:r>
            <a:r>
              <a:rPr lang="en-US" altLang="zh-CN" sz="2800" b="1">
                <a:latin typeface="楷体_GB2312" charset="0"/>
                <a:ea typeface="楷体_GB2312" charset="0"/>
              </a:rPr>
              <a:t>÷</a:t>
            </a:r>
            <a:r>
              <a:rPr lang="zh-CN" altLang="en-US" sz="2800" b="1">
                <a:latin typeface="楷体_GB2312" charset="0"/>
                <a:ea typeface="楷体_GB2312" charset="0"/>
              </a:rPr>
              <a:t>该期间借款额</a:t>
            </a:r>
          </a:p>
          <a:p>
            <a:pPr eaLnBrk="1" hangingPunct="1">
              <a:spcBef>
                <a:spcPct val="0"/>
              </a:spcBef>
              <a:buClrTx/>
              <a:buSzTx/>
              <a:buFont typeface="Wingdings" charset="2"/>
              <a:buNone/>
            </a:pPr>
            <a:r>
              <a:rPr lang="en-US" altLang="zh-CN" sz="2800" b="1">
                <a:latin typeface="楷体_GB2312" charset="0"/>
                <a:ea typeface="楷体_GB2312" charset="0"/>
              </a:rPr>
              <a:t>=19.8*300/300=19.8</a:t>
            </a:r>
            <a:r>
              <a:rPr lang="zh-CN" altLang="en-US" sz="2800" b="1">
                <a:latin typeface="楷体_GB2312" charset="0"/>
                <a:ea typeface="楷体_GB2312" charset="0"/>
              </a:rPr>
              <a:t>万元</a:t>
            </a:r>
          </a:p>
          <a:p>
            <a:pPr eaLnBrk="1" hangingPunct="1">
              <a:spcBef>
                <a:spcPct val="0"/>
              </a:spcBef>
              <a:buClrTx/>
              <a:buSzTx/>
              <a:buFont typeface="Wingdings" charset="2"/>
              <a:buNone/>
            </a:pPr>
            <a:r>
              <a:rPr lang="en-US" altLang="zh-CN" sz="2800" b="1">
                <a:solidFill>
                  <a:srgbClr val="FF0000"/>
                </a:solidFill>
                <a:latin typeface="楷体_GB2312" charset="0"/>
                <a:ea typeface="楷体_GB2312" charset="0"/>
              </a:rPr>
              <a:t>2010</a:t>
            </a:r>
            <a:r>
              <a:rPr lang="zh-CN" altLang="en-US" sz="2800" b="1">
                <a:solidFill>
                  <a:srgbClr val="FF0000"/>
                </a:solidFill>
                <a:latin typeface="楷体_GB2312" charset="0"/>
                <a:ea typeface="楷体_GB2312" charset="0"/>
              </a:rPr>
              <a:t>年度企业所得税申报表中应调减利息支出</a:t>
            </a:r>
            <a:r>
              <a:rPr lang="en-US" altLang="zh-CN" sz="2800" b="1">
                <a:solidFill>
                  <a:srgbClr val="FF0000"/>
                </a:solidFill>
                <a:latin typeface="楷体_GB2312" charset="0"/>
                <a:ea typeface="楷体_GB2312" charset="0"/>
              </a:rPr>
              <a:t>19.8</a:t>
            </a:r>
            <a:r>
              <a:rPr lang="zh-CN" altLang="en-US" sz="2800" b="1">
                <a:solidFill>
                  <a:srgbClr val="FF0000"/>
                </a:solidFill>
                <a:latin typeface="楷体_GB2312" charset="0"/>
                <a:ea typeface="楷体_GB2312" charset="0"/>
              </a:rPr>
              <a:t>万元。</a:t>
            </a:r>
          </a:p>
          <a:p>
            <a:pPr eaLnBrk="1" hangingPunct="1">
              <a:spcBef>
                <a:spcPct val="0"/>
              </a:spcBef>
              <a:buClrTx/>
              <a:buSzTx/>
              <a:buFont typeface="Wingdings" charset="2"/>
              <a:buNone/>
            </a:pPr>
            <a:endParaRPr lang="zh-CN" altLang="en-US" sz="2800" b="1">
              <a:solidFill>
                <a:srgbClr val="FF0000"/>
              </a:solidFill>
              <a:latin typeface="楷体_GB2312" charset="0"/>
              <a:ea typeface="楷体_GB2312" charset="0"/>
            </a:endParaRPr>
          </a:p>
          <a:p>
            <a:pPr eaLnBrk="1" hangingPunct="1">
              <a:spcBef>
                <a:spcPct val="0"/>
              </a:spcBef>
              <a:buClrTx/>
              <a:buSzTx/>
              <a:buFont typeface="Wingdings" charset="2"/>
              <a:buNone/>
            </a:pPr>
            <a:r>
              <a:rPr lang="zh-CN" altLang="en-US" sz="2800" b="1">
                <a:solidFill>
                  <a:srgbClr val="FF0000"/>
                </a:solidFill>
                <a:latin typeface="楷体_GB2312" charset="0"/>
                <a:ea typeface="楷体_GB2312" charset="0"/>
              </a:rPr>
              <a:t>化解？</a:t>
            </a:r>
          </a:p>
        </p:txBody>
      </p:sp>
      <p:sp>
        <p:nvSpPr>
          <p:cNvPr id="3584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584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三、企业借款费用支出企业所得税基本规定</a:t>
            </a:r>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006A5AAD-FAB5-2747-96A1-20700ADFDB9C}" type="slidenum">
              <a:rPr lang="en-US" altLang="zh-CN" sz="1400"/>
              <a:pPr>
                <a:spcBef>
                  <a:spcPct val="0"/>
                </a:spcBef>
                <a:buClrTx/>
                <a:buSzTx/>
                <a:buFontTx/>
                <a:buNone/>
              </a:pPr>
              <a:t>23</a:t>
            </a:fld>
            <a:endParaRPr lang="en-US" altLang="zh-CN" sz="1400"/>
          </a:p>
        </p:txBody>
      </p:sp>
      <p:sp>
        <p:nvSpPr>
          <p:cNvPr id="36866" name="TextBox 3"/>
          <p:cNvSpPr txBox="1">
            <a:spLocks noChangeArrowheads="1"/>
          </p:cNvSpPr>
          <p:nvPr/>
        </p:nvSpPr>
        <p:spPr bwMode="auto">
          <a:xfrm>
            <a:off x="228600" y="1143000"/>
            <a:ext cx="8686800" cy="500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chemeClr val="accent2"/>
                </a:solidFill>
                <a:latin typeface="楷体_GB2312" charset="0"/>
                <a:ea typeface="楷体_GB2312" charset="0"/>
              </a:rPr>
              <a:t>公司法关于出资的规定</a:t>
            </a:r>
          </a:p>
          <a:p>
            <a:pPr eaLnBrk="1" hangingPunct="1">
              <a:lnSpc>
                <a:spcPct val="150000"/>
              </a:lnSpc>
              <a:spcBef>
                <a:spcPct val="0"/>
              </a:spcBef>
              <a:buClrTx/>
              <a:buSzTx/>
              <a:buFontTx/>
              <a:buNone/>
            </a:pPr>
            <a:r>
              <a:rPr lang="zh-CN" altLang="en-US" sz="2800" b="1">
                <a:latin typeface="楷体_GB2312" charset="0"/>
                <a:ea typeface="楷体_GB2312" charset="0"/>
              </a:rPr>
              <a:t>    中华人民共和国公司法（</a:t>
            </a:r>
            <a:r>
              <a:rPr lang="en-US" altLang="zh-CN" sz="2800" b="1">
                <a:latin typeface="楷体_GB2312" charset="0"/>
                <a:ea typeface="楷体_GB2312" charset="0"/>
              </a:rPr>
              <a:t>2005</a:t>
            </a:r>
            <a:r>
              <a:rPr lang="zh-CN" altLang="en-US" sz="2800" b="1">
                <a:latin typeface="楷体_GB2312" charset="0"/>
                <a:ea typeface="楷体_GB2312" charset="0"/>
              </a:rPr>
              <a:t>）第二十六条规定，有限责任公司的注册资本为在公司登记机关登记的全体股东认缴的出资额。公司全体股东的</a:t>
            </a:r>
            <a:r>
              <a:rPr lang="zh-CN" altLang="en-US" sz="2800" b="1">
                <a:solidFill>
                  <a:srgbClr val="FF0000"/>
                </a:solidFill>
                <a:latin typeface="楷体_GB2312" charset="0"/>
                <a:ea typeface="楷体_GB2312" charset="0"/>
              </a:rPr>
              <a:t>首次出资额不得低于注册资本的百分之二十</a:t>
            </a:r>
            <a:r>
              <a:rPr lang="zh-CN" altLang="en-US" sz="2800" b="1">
                <a:latin typeface="楷体_GB2312" charset="0"/>
                <a:ea typeface="楷体_GB2312" charset="0"/>
              </a:rPr>
              <a:t>，也不得低于法定的注册资本最低限额，</a:t>
            </a:r>
            <a:r>
              <a:rPr lang="zh-CN" altLang="en-US" sz="2800" b="1">
                <a:solidFill>
                  <a:srgbClr val="FF0000"/>
                </a:solidFill>
                <a:latin typeface="楷体_GB2312" charset="0"/>
                <a:ea typeface="楷体_GB2312" charset="0"/>
              </a:rPr>
              <a:t>其余部分由股东自公司成立之日起两年内缴足</a:t>
            </a:r>
            <a:r>
              <a:rPr lang="zh-CN" altLang="en-US" sz="2800" b="1">
                <a:latin typeface="楷体_GB2312" charset="0"/>
                <a:ea typeface="楷体_GB2312" charset="0"/>
              </a:rPr>
              <a:t>；其中，投资公司可以在五年内缴足。</a:t>
            </a:r>
          </a:p>
          <a:p>
            <a:pPr eaLnBrk="1" hangingPunct="1">
              <a:lnSpc>
                <a:spcPct val="150000"/>
              </a:lnSpc>
              <a:spcBef>
                <a:spcPct val="0"/>
              </a:spcBef>
              <a:buClrTx/>
              <a:buSzTx/>
              <a:buFontTx/>
              <a:buNone/>
            </a:pPr>
            <a:r>
              <a:rPr lang="zh-CN" altLang="en-US" sz="2800" b="1">
                <a:latin typeface="楷体_GB2312" charset="0"/>
                <a:ea typeface="楷体_GB2312" charset="0"/>
              </a:rPr>
              <a:t>有限责任公司注册资本的最低限额为人民币三万元。</a:t>
            </a:r>
          </a:p>
        </p:txBody>
      </p:sp>
      <p:sp>
        <p:nvSpPr>
          <p:cNvPr id="3686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686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三、企业借款费用支出企业所得税基本规定</a:t>
            </a:r>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B567841-9370-3E46-A7B3-BD9A669117A8}" type="slidenum">
              <a:rPr lang="en-US" altLang="zh-CN" sz="1400"/>
              <a:pPr>
                <a:spcBef>
                  <a:spcPct val="0"/>
                </a:spcBef>
                <a:buClrTx/>
                <a:buSzTx/>
                <a:buFontTx/>
                <a:buNone/>
              </a:pPr>
              <a:t>24</a:t>
            </a:fld>
            <a:endParaRPr lang="en-US" altLang="zh-CN" sz="1400"/>
          </a:p>
        </p:txBody>
      </p:sp>
      <p:sp>
        <p:nvSpPr>
          <p:cNvPr id="37890" name="TextBox 3"/>
          <p:cNvSpPr txBox="1">
            <a:spLocks noChangeArrowheads="1"/>
          </p:cNvSpPr>
          <p:nvPr/>
        </p:nvSpPr>
        <p:spPr bwMode="auto">
          <a:xfrm>
            <a:off x="228600" y="1143000"/>
            <a:ext cx="8686800" cy="314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rgbClr val="FF0000"/>
                </a:solidFill>
                <a:latin typeface="楷体_GB2312" charset="0"/>
                <a:ea typeface="楷体_GB2312" charset="0"/>
              </a:rPr>
              <a:t>不超过</a:t>
            </a:r>
            <a:r>
              <a:rPr lang="zh-CN" altLang="en-US" sz="2800" b="1">
                <a:latin typeface="楷体_GB2312" charset="0"/>
                <a:ea typeface="楷体_GB2312" charset="0"/>
              </a:rPr>
              <a:t>金融企业</a:t>
            </a:r>
            <a:r>
              <a:rPr lang="zh-CN" altLang="en-US" sz="2800" b="1">
                <a:solidFill>
                  <a:srgbClr val="FF0000"/>
                </a:solidFill>
                <a:latin typeface="楷体_GB2312" charset="0"/>
                <a:ea typeface="楷体_GB2312" charset="0"/>
              </a:rPr>
              <a:t>同期同类贷款利率</a:t>
            </a:r>
            <a:r>
              <a:rPr lang="zh-CN" altLang="en-US" sz="2800" b="1">
                <a:latin typeface="楷体_GB2312" charset="0"/>
                <a:ea typeface="楷体_GB2312" charset="0"/>
              </a:rPr>
              <a:t>的利息准予扣除</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pPr>
            <a:r>
              <a:rPr lang="zh-CN" altLang="en-US" sz="2800" b="1">
                <a:latin typeface="楷体_GB2312" charset="0"/>
                <a:ea typeface="楷体_GB2312" charset="0"/>
              </a:rPr>
              <a:t>非金融企业向非金融企业借款的利息支出，不超过按照金融企业</a:t>
            </a:r>
            <a:r>
              <a:rPr lang="zh-CN" altLang="en-US" sz="2800" b="1">
                <a:solidFill>
                  <a:srgbClr val="FF0000"/>
                </a:solidFill>
                <a:latin typeface="楷体_GB2312" charset="0"/>
                <a:ea typeface="楷体_GB2312" charset="0"/>
              </a:rPr>
              <a:t>同期同类贷款利率</a:t>
            </a:r>
            <a:r>
              <a:rPr lang="zh-CN" altLang="en-US" sz="2800" b="1">
                <a:latin typeface="楷体_GB2312" charset="0"/>
                <a:ea typeface="楷体_GB2312" charset="0"/>
              </a:rPr>
              <a:t>计算的数额的部分，准予扣除。</a:t>
            </a:r>
          </a:p>
          <a:p>
            <a:pPr eaLnBrk="1" hangingPunct="1">
              <a:spcBef>
                <a:spcPct val="0"/>
              </a:spcBef>
              <a:buClrTx/>
              <a:buSzTx/>
              <a:buFontTx/>
              <a:buNone/>
            </a:pPr>
            <a:endParaRPr lang="zh-CN" altLang="en-US" sz="2000" b="1">
              <a:latin typeface="楷体_GB2312" charset="0"/>
              <a:ea typeface="楷体_GB2312" charset="0"/>
            </a:endParaRP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企业所得税法实施条例</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第三十八条第（二）项</a:t>
            </a:r>
            <a:endParaRPr lang="zh-CN" altLang="en-US" sz="2000" b="1">
              <a:latin typeface="楷体_GB2312" charset="0"/>
              <a:ea typeface="楷体_GB2312" charset="0"/>
            </a:endParaRPr>
          </a:p>
        </p:txBody>
      </p:sp>
      <p:sp>
        <p:nvSpPr>
          <p:cNvPr id="3789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789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chemeClr val="tx1"/>
                </a:solidFill>
                <a:ea typeface="楷体_GB2312" charset="0"/>
              </a:rPr>
              <a:t>四、</a:t>
            </a:r>
            <a:r>
              <a:rPr lang="zh-CN" altLang="en-US" sz="3200" b="1">
                <a:ea typeface="楷体_GB2312" charset="0"/>
              </a:rPr>
              <a:t>向非金融企业借款利率的规定</a:t>
            </a:r>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8A307DEC-0923-9E4E-8223-525B0F4F7BAA}" type="slidenum">
              <a:rPr lang="en-US" altLang="zh-CN" sz="1400"/>
              <a:pPr>
                <a:spcBef>
                  <a:spcPct val="0"/>
                </a:spcBef>
                <a:buClrTx/>
                <a:buSzTx/>
                <a:buFontTx/>
                <a:buNone/>
              </a:pPr>
              <a:t>25</a:t>
            </a:fld>
            <a:endParaRPr lang="en-US" altLang="zh-CN" sz="1400"/>
          </a:p>
        </p:txBody>
      </p:sp>
      <p:sp>
        <p:nvSpPr>
          <p:cNvPr id="38914" name="TextBox 3"/>
          <p:cNvSpPr txBox="1">
            <a:spLocks noChangeArrowheads="1"/>
          </p:cNvSpPr>
          <p:nvPr/>
        </p:nvSpPr>
        <p:spPr bwMode="auto">
          <a:xfrm>
            <a:off x="228600" y="1143000"/>
            <a:ext cx="8686800" cy="508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400" b="1">
                <a:solidFill>
                  <a:srgbClr val="FF0000"/>
                </a:solidFill>
                <a:latin typeface="楷体_GB2312" charset="0"/>
                <a:ea typeface="楷体_GB2312" charset="0"/>
              </a:rPr>
              <a:t>对同期同类贷款利率的解释</a:t>
            </a:r>
            <a:endParaRPr lang="zh-CN" altLang="en-US" sz="2400" b="1">
              <a:latin typeface="楷体_GB2312" charset="0"/>
              <a:ea typeface="楷体_GB2312" charset="0"/>
            </a:endParaRPr>
          </a:p>
          <a:p>
            <a:pPr eaLnBrk="1" hangingPunct="1">
              <a:spcBef>
                <a:spcPct val="0"/>
              </a:spcBef>
              <a:buClrTx/>
              <a:buSzTx/>
            </a:pPr>
            <a:r>
              <a:rPr lang="zh-CN" altLang="en-US" sz="2400" b="1">
                <a:ea typeface="楷体_GB2312" charset="0"/>
              </a:rPr>
              <a:t>“</a:t>
            </a:r>
            <a:r>
              <a:rPr lang="zh-CN" altLang="en-US" sz="2400" b="1">
                <a:solidFill>
                  <a:srgbClr val="FF0000"/>
                </a:solidFill>
                <a:latin typeface="楷体_GB2312" charset="0"/>
                <a:ea typeface="楷体_GB2312" charset="0"/>
              </a:rPr>
              <a:t>同期同类贷款利率</a:t>
            </a:r>
            <a:r>
              <a:rPr lang="zh-CN" altLang="en-US" sz="2400" b="1">
                <a:ea typeface="楷体_GB2312" charset="0"/>
              </a:rPr>
              <a:t>”</a:t>
            </a:r>
            <a:r>
              <a:rPr lang="zh-CN" altLang="en-US" sz="2400" b="1">
                <a:latin typeface="楷体_GB2312" charset="0"/>
                <a:ea typeface="楷体_GB2312" charset="0"/>
              </a:rPr>
              <a:t>是指在贷款期限、贷款金额、贷款担保以及企业信誉等条件基本相同下，金融企业提供贷款的利率。既可以是金融企业公布的同期同类平均利率，也可以是金融企业对某些企业提供的实际贷款利率。</a:t>
            </a:r>
          </a:p>
          <a:p>
            <a:pPr eaLnBrk="1" hangingPunct="1">
              <a:spcBef>
                <a:spcPct val="0"/>
              </a:spcBef>
              <a:buClrTx/>
              <a:buSzTx/>
            </a:pPr>
            <a:r>
              <a:rPr lang="zh-CN" altLang="en-US" sz="2400" b="1">
                <a:latin typeface="楷体_GB2312" charset="0"/>
                <a:ea typeface="楷体_GB2312" charset="0"/>
              </a:rPr>
              <a:t>鉴于目前我国对金融企业利率要求的具体情况，企业在按照合同要求</a:t>
            </a:r>
            <a:r>
              <a:rPr lang="zh-CN" altLang="en-US" sz="2400" b="1">
                <a:solidFill>
                  <a:srgbClr val="FF0000"/>
                </a:solidFill>
                <a:latin typeface="楷体_GB2312" charset="0"/>
                <a:ea typeface="楷体_GB2312" charset="0"/>
              </a:rPr>
              <a:t>首次支付利息并进行税前扣除时</a:t>
            </a:r>
            <a:r>
              <a:rPr lang="zh-CN" altLang="en-US" sz="2400" b="1">
                <a:latin typeface="楷体_GB2312" charset="0"/>
                <a:ea typeface="楷体_GB2312" charset="0"/>
              </a:rPr>
              <a:t>，应提供</a:t>
            </a:r>
            <a:r>
              <a:rPr lang="zh-CN" altLang="en-US" sz="2400" b="1">
                <a:ea typeface="楷体_GB2312" charset="0"/>
              </a:rPr>
              <a:t>“</a:t>
            </a:r>
            <a:r>
              <a:rPr lang="zh-CN" altLang="en-US" sz="2400" b="1">
                <a:solidFill>
                  <a:srgbClr val="FF0000"/>
                </a:solidFill>
                <a:latin typeface="楷体_GB2312" charset="0"/>
                <a:ea typeface="楷体_GB2312" charset="0"/>
              </a:rPr>
              <a:t>金融企业的同期同类贷款利率情况说明</a:t>
            </a:r>
            <a:r>
              <a:rPr lang="zh-CN" altLang="en-US" sz="2400" b="1">
                <a:ea typeface="楷体_GB2312" charset="0"/>
              </a:rPr>
              <a:t>”</a:t>
            </a:r>
            <a:r>
              <a:rPr lang="zh-CN" altLang="en-US" sz="2400" b="1">
                <a:latin typeface="楷体_GB2312" charset="0"/>
                <a:ea typeface="楷体_GB2312" charset="0"/>
              </a:rPr>
              <a:t>，以证明其利息支出的合理性。</a:t>
            </a:r>
          </a:p>
          <a:p>
            <a:pPr eaLnBrk="1" hangingPunct="1">
              <a:spcBef>
                <a:spcPct val="0"/>
              </a:spcBef>
              <a:buClrTx/>
              <a:buSzTx/>
            </a:pPr>
            <a:r>
              <a:rPr lang="zh-CN" altLang="en-US" sz="2400" b="1">
                <a:ea typeface="楷体_GB2312" charset="0"/>
              </a:rPr>
              <a:t>“</a:t>
            </a:r>
            <a:r>
              <a:rPr lang="zh-CN" altLang="en-US" sz="2400" b="1">
                <a:latin typeface="楷体_GB2312" charset="0"/>
                <a:ea typeface="楷体_GB2312" charset="0"/>
              </a:rPr>
              <a:t>金融企业的同期同类贷款利率情况说明</a:t>
            </a:r>
            <a:r>
              <a:rPr lang="zh-CN" altLang="en-US" sz="2400" b="1">
                <a:ea typeface="楷体_GB2312" charset="0"/>
              </a:rPr>
              <a:t>”</a:t>
            </a:r>
            <a:r>
              <a:rPr lang="zh-CN" altLang="en-US" sz="2400" b="1">
                <a:latin typeface="楷体_GB2312" charset="0"/>
                <a:ea typeface="楷体_GB2312" charset="0"/>
              </a:rPr>
              <a:t>中，应包括在签订该借款合同当时，</a:t>
            </a:r>
            <a:r>
              <a:rPr lang="zh-CN" altLang="en-US" sz="2400" b="1">
                <a:solidFill>
                  <a:srgbClr val="FF0000"/>
                </a:solidFill>
                <a:latin typeface="楷体_GB2312" charset="0"/>
                <a:ea typeface="楷体_GB2312" charset="0"/>
              </a:rPr>
              <a:t>本省任何一家金融企业提供同期同类贷款利率情况</a:t>
            </a:r>
            <a:r>
              <a:rPr lang="zh-CN" altLang="en-US" sz="2400" b="1">
                <a:latin typeface="楷体_GB2312" charset="0"/>
                <a:ea typeface="楷体_GB2312" charset="0"/>
              </a:rPr>
              <a:t>。该金融企业应为经政府有关部门批准成立的可以从事贷款业务的企业，包括银行、财务公司、信托公司等金融机构。</a:t>
            </a: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zh-CN" altLang="en-US" sz="2000" b="1">
                <a:solidFill>
                  <a:schemeClr val="accent2"/>
                </a:solidFill>
                <a:latin typeface="楷体_GB2312" charset="0"/>
                <a:ea typeface="楷体_GB2312" charset="0"/>
              </a:rPr>
              <a:t>国家税务总局公告</a:t>
            </a:r>
            <a:r>
              <a:rPr lang="en-US" altLang="zh-CN" sz="2000" b="1">
                <a:solidFill>
                  <a:schemeClr val="accent2"/>
                </a:solidFill>
                <a:latin typeface="楷体_GB2312" charset="0"/>
                <a:ea typeface="楷体_GB2312" charset="0"/>
              </a:rPr>
              <a:t>2011</a:t>
            </a:r>
            <a:r>
              <a:rPr lang="zh-CN" altLang="en-US" sz="2000" b="1">
                <a:solidFill>
                  <a:schemeClr val="accent2"/>
                </a:solidFill>
                <a:latin typeface="楷体_GB2312" charset="0"/>
                <a:ea typeface="楷体_GB2312" charset="0"/>
              </a:rPr>
              <a:t>年第</a:t>
            </a:r>
            <a:r>
              <a:rPr lang="en-US" altLang="zh-CN" sz="2000" b="1">
                <a:solidFill>
                  <a:schemeClr val="accent2"/>
                </a:solidFill>
                <a:latin typeface="楷体_GB2312" charset="0"/>
                <a:ea typeface="楷体_GB2312" charset="0"/>
              </a:rPr>
              <a:t>34</a:t>
            </a:r>
            <a:r>
              <a:rPr lang="zh-CN" altLang="en-US" sz="2000" b="1">
                <a:solidFill>
                  <a:schemeClr val="accent2"/>
                </a:solidFill>
                <a:latin typeface="楷体_GB2312" charset="0"/>
                <a:ea typeface="楷体_GB2312" charset="0"/>
              </a:rPr>
              <a:t>号第一条</a:t>
            </a:r>
          </a:p>
        </p:txBody>
      </p:sp>
      <p:sp>
        <p:nvSpPr>
          <p:cNvPr id="3891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891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chemeClr val="tx1"/>
                </a:solidFill>
                <a:ea typeface="楷体_GB2312" charset="0"/>
              </a:rPr>
              <a:t>四、</a:t>
            </a:r>
            <a:r>
              <a:rPr lang="zh-CN" altLang="en-US" sz="3200" b="1">
                <a:ea typeface="楷体_GB2312" charset="0"/>
              </a:rPr>
              <a:t>向非金融企业借款利率的规定</a:t>
            </a: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16F3865-41A2-2645-9639-650FE16FD0B5}" type="slidenum">
              <a:rPr lang="en-US" altLang="zh-CN" sz="1400"/>
              <a:pPr>
                <a:spcBef>
                  <a:spcPct val="0"/>
                </a:spcBef>
                <a:buClrTx/>
                <a:buSzTx/>
                <a:buFontTx/>
                <a:buNone/>
              </a:pPr>
              <a:t>26</a:t>
            </a:fld>
            <a:endParaRPr lang="en-US" altLang="zh-CN" sz="1400"/>
          </a:p>
        </p:txBody>
      </p:sp>
      <p:sp>
        <p:nvSpPr>
          <p:cNvPr id="39938" name="TextBox 3"/>
          <p:cNvSpPr txBox="1">
            <a:spLocks noChangeArrowheads="1"/>
          </p:cNvSpPr>
          <p:nvPr/>
        </p:nvSpPr>
        <p:spPr bwMode="auto">
          <a:xfrm>
            <a:off x="228600" y="990600"/>
            <a:ext cx="86868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rgbClr val="FF0000"/>
                </a:solidFill>
                <a:ea typeface="楷体_GB2312" charset="0"/>
              </a:rPr>
              <a:t>同期同类贷款</a:t>
            </a:r>
            <a:r>
              <a:rPr lang="en-US" altLang="zh-CN" sz="2800" b="1">
                <a:solidFill>
                  <a:srgbClr val="FF0000"/>
                </a:solidFill>
                <a:ea typeface="楷体_GB2312" charset="0"/>
              </a:rPr>
              <a:t>——</a:t>
            </a:r>
            <a:r>
              <a:rPr lang="zh-CN" altLang="en-US" sz="2800" b="1">
                <a:latin typeface="楷体_GB2312" charset="0"/>
                <a:ea typeface="楷体_GB2312" charset="0"/>
              </a:rPr>
              <a:t>大连地方规定</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pPr>
            <a:r>
              <a:rPr lang="zh-CN" altLang="en-US" sz="2800" b="1">
                <a:solidFill>
                  <a:srgbClr val="FF0000"/>
                </a:solidFill>
                <a:latin typeface="楷体_GB2312" charset="0"/>
                <a:ea typeface="楷体_GB2312" charset="0"/>
              </a:rPr>
              <a:t>同期同类贷款</a:t>
            </a:r>
            <a:r>
              <a:rPr lang="zh-CN" altLang="en-US" sz="2800" b="1">
                <a:latin typeface="楷体_GB2312" charset="0"/>
                <a:ea typeface="楷体_GB2312" charset="0"/>
              </a:rPr>
              <a:t>是指一项经济业务既有向金融企业贷款又有向非金融企业借款，其利率的计算包括</a:t>
            </a:r>
            <a:r>
              <a:rPr lang="zh-CN" altLang="en-US" sz="2800" b="1">
                <a:solidFill>
                  <a:srgbClr val="FF0000"/>
                </a:solidFill>
                <a:latin typeface="楷体_GB2312" charset="0"/>
                <a:ea typeface="楷体_GB2312" charset="0"/>
              </a:rPr>
              <a:t>基准利率和同期同类贷款的浮动利率</a:t>
            </a:r>
            <a:r>
              <a:rPr lang="zh-CN" altLang="en-US" sz="2800" b="1">
                <a:latin typeface="楷体_GB2312" charset="0"/>
                <a:ea typeface="楷体_GB2312" charset="0"/>
              </a:rPr>
              <a:t>。</a:t>
            </a:r>
          </a:p>
          <a:p>
            <a:pPr eaLnBrk="1" hangingPunct="1">
              <a:spcBef>
                <a:spcPct val="0"/>
              </a:spcBef>
              <a:buClrTx/>
              <a:buSzTx/>
            </a:pPr>
            <a:endParaRPr lang="zh-CN" altLang="en-US" sz="2800" b="1">
              <a:latin typeface="楷体_GB2312" charset="0"/>
              <a:ea typeface="楷体_GB2312" charset="0"/>
            </a:endParaRPr>
          </a:p>
          <a:p>
            <a:pPr eaLnBrk="1" hangingPunct="1">
              <a:spcBef>
                <a:spcPct val="0"/>
              </a:spcBef>
              <a:buClrTx/>
              <a:buSzTx/>
            </a:pPr>
            <a:r>
              <a:rPr lang="zh-CN" altLang="en-US" sz="2800" b="1">
                <a:latin typeface="楷体_GB2312" charset="0"/>
                <a:ea typeface="楷体_GB2312" charset="0"/>
              </a:rPr>
              <a:t>如果没有向金融企业贷款的，同期同类贷款利率的计算应按照</a:t>
            </a:r>
            <a:r>
              <a:rPr lang="zh-CN" altLang="en-US" sz="2800" b="1">
                <a:solidFill>
                  <a:srgbClr val="FF0000"/>
                </a:solidFill>
                <a:latin typeface="楷体_GB2312" charset="0"/>
                <a:ea typeface="楷体_GB2312" charset="0"/>
              </a:rPr>
              <a:t>人民银行公布的基准利率</a:t>
            </a:r>
            <a:r>
              <a:rPr lang="zh-CN" altLang="en-US" sz="2800" b="1">
                <a:latin typeface="楷体_GB2312" charset="0"/>
                <a:ea typeface="楷体_GB2312" charset="0"/>
              </a:rPr>
              <a:t>执行，如出现上浮的</a:t>
            </a:r>
            <a:r>
              <a:rPr lang="zh-CN" altLang="en-US" sz="2800" b="1">
                <a:solidFill>
                  <a:srgbClr val="FF0000"/>
                </a:solidFill>
                <a:latin typeface="楷体_GB2312" charset="0"/>
                <a:ea typeface="楷体_GB2312" charset="0"/>
              </a:rPr>
              <a:t>应报市局审核确认</a:t>
            </a:r>
            <a:r>
              <a:rPr lang="zh-CN" altLang="en-US" sz="2800" b="1">
                <a:latin typeface="楷体_GB2312" charset="0"/>
                <a:ea typeface="楷体_GB2312" charset="0"/>
              </a:rPr>
              <a:t>。</a:t>
            </a:r>
            <a:endParaRPr lang="zh-CN" altLang="en-US" sz="2800" b="1">
              <a:solidFill>
                <a:schemeClr val="accent2"/>
              </a:solidFill>
              <a:latin typeface="楷体_GB2312" charset="0"/>
              <a:ea typeface="楷体_GB2312" charset="0"/>
            </a:endParaRPr>
          </a:p>
          <a:p>
            <a:pPr eaLnBrk="1" hangingPunct="1">
              <a:spcBef>
                <a:spcPct val="0"/>
              </a:spcBef>
              <a:buClrTx/>
              <a:buSzTx/>
              <a:buFontTx/>
              <a:buNone/>
            </a:pPr>
            <a:endParaRPr lang="zh-CN" altLang="en-US" sz="1800" b="1"/>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企业所得税若干业务问题的规定</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（大国税函</a:t>
            </a:r>
            <a:r>
              <a:rPr lang="en-US" altLang="zh-CN" sz="2000" b="1">
                <a:solidFill>
                  <a:schemeClr val="accent2"/>
                </a:solidFill>
                <a:latin typeface="楷体_GB2312" charset="0"/>
                <a:ea typeface="楷体_GB2312" charset="0"/>
              </a:rPr>
              <a:t>[2010]20</a:t>
            </a:r>
            <a:r>
              <a:rPr lang="zh-CN" altLang="en-US" sz="2000" b="1">
                <a:solidFill>
                  <a:schemeClr val="accent2"/>
                </a:solidFill>
                <a:latin typeface="楷体_GB2312" charset="0"/>
                <a:ea typeface="楷体_GB2312" charset="0"/>
              </a:rPr>
              <a:t>号）一</a:t>
            </a:r>
            <a:r>
              <a:rPr lang="en-US" altLang="zh-CN" sz="2000" b="1">
                <a:solidFill>
                  <a:schemeClr val="accent2"/>
                </a:solidFill>
                <a:latin typeface="楷体_GB2312" charset="0"/>
                <a:ea typeface="楷体_GB2312" charset="0"/>
              </a:rPr>
              <a:t>.1</a:t>
            </a:r>
            <a:endParaRPr lang="en-US" altLang="zh-CN" sz="2000" b="1">
              <a:latin typeface="楷体_GB2312" charset="0"/>
              <a:ea typeface="楷体_GB2312" charset="0"/>
            </a:endParaRPr>
          </a:p>
          <a:p>
            <a:pPr eaLnBrk="1" hangingPunct="1">
              <a:spcBef>
                <a:spcPct val="0"/>
              </a:spcBef>
              <a:buClrTx/>
              <a:buSzTx/>
              <a:buFontTx/>
              <a:buNone/>
            </a:pPr>
            <a:r>
              <a:rPr lang="zh-CN" altLang="en-US" sz="2000" b="1">
                <a:solidFill>
                  <a:schemeClr val="accent2"/>
                </a:solidFill>
                <a:latin typeface="楷体_GB2312" charset="0"/>
                <a:ea typeface="楷体_GB2312" charset="0"/>
              </a:rPr>
              <a:t>大连市国家税务局</a:t>
            </a:r>
            <a:r>
              <a:rPr lang="en-US" altLang="zh-CN" sz="2000" b="1">
                <a:solidFill>
                  <a:schemeClr val="accent2"/>
                </a:solidFill>
                <a:latin typeface="楷体_GB2312" charset="0"/>
                <a:ea typeface="楷体_GB2312" charset="0"/>
              </a:rPr>
              <a:t>2010</a:t>
            </a:r>
            <a:r>
              <a:rPr lang="zh-CN" altLang="en-US" sz="2000" b="1">
                <a:solidFill>
                  <a:schemeClr val="accent2"/>
                </a:solidFill>
                <a:latin typeface="楷体_GB2312" charset="0"/>
                <a:ea typeface="楷体_GB2312" charset="0"/>
              </a:rPr>
              <a:t>年度企业所得税汇算清缴会议业务问题纪要一（</a:t>
            </a:r>
            <a:r>
              <a:rPr lang="en-US" altLang="zh-CN" sz="2000" b="1">
                <a:solidFill>
                  <a:schemeClr val="accent2"/>
                </a:solidFill>
                <a:latin typeface="楷体_GB2312" charset="0"/>
                <a:ea typeface="楷体_GB2312" charset="0"/>
              </a:rPr>
              <a:t>6</a:t>
            </a:r>
            <a:r>
              <a:rPr lang="zh-CN" altLang="en-US" sz="2000" b="1">
                <a:solidFill>
                  <a:schemeClr val="accent2"/>
                </a:solidFill>
                <a:latin typeface="楷体_GB2312" charset="0"/>
                <a:ea typeface="楷体_GB2312" charset="0"/>
              </a:rPr>
              <a:t>）</a:t>
            </a:r>
          </a:p>
        </p:txBody>
      </p:sp>
      <p:sp>
        <p:nvSpPr>
          <p:cNvPr id="39939" name="Rectangle 15"/>
          <p:cNvSpPr>
            <a:spLocks noChangeArrowheads="1"/>
          </p:cNvSpPr>
          <p:nvPr/>
        </p:nvSpPr>
        <p:spPr bwMode="auto">
          <a:xfrm>
            <a:off x="0" y="8382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39940" name="Rectangle 8"/>
          <p:cNvSpPr>
            <a:spLocks noGrp="1" noChangeArrowheads="1"/>
          </p:cNvSpPr>
          <p:nvPr>
            <p:ph type="title" idx="4294967295"/>
          </p:nvPr>
        </p:nvSpPr>
        <p:spPr>
          <a:xfrm>
            <a:off x="0" y="152400"/>
            <a:ext cx="9144000" cy="762000"/>
          </a:xfrm>
        </p:spPr>
        <p:txBody>
          <a:bodyPr wrap="none" lIns="92075" tIns="46038" rIns="92075" bIns="46038" anchorCtr="1"/>
          <a:lstStyle/>
          <a:p>
            <a:pPr eaLnBrk="1" hangingPunct="1"/>
            <a:r>
              <a:rPr lang="zh-CN" altLang="en-US" sz="3200" b="1">
                <a:solidFill>
                  <a:schemeClr val="tx1"/>
                </a:solidFill>
                <a:ea typeface="楷体_GB2312" charset="0"/>
              </a:rPr>
              <a:t>四、</a:t>
            </a:r>
            <a:r>
              <a:rPr lang="zh-CN" altLang="en-US" sz="3200" b="1">
                <a:ea typeface="楷体_GB2312" charset="0"/>
              </a:rPr>
              <a:t>向非金融企业借款利率的规定</a:t>
            </a:r>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EC0582D3-2502-434E-96BC-688A0B11C636}" type="slidenum">
              <a:rPr lang="en-US" altLang="zh-CN" sz="1400"/>
              <a:pPr>
                <a:spcBef>
                  <a:spcPct val="0"/>
                </a:spcBef>
                <a:buClrTx/>
                <a:buSzTx/>
                <a:buFontTx/>
                <a:buNone/>
              </a:pPr>
              <a:t>27</a:t>
            </a:fld>
            <a:endParaRPr lang="en-US" altLang="zh-CN" sz="1400"/>
          </a:p>
        </p:txBody>
      </p:sp>
      <p:sp>
        <p:nvSpPr>
          <p:cNvPr id="40962" name="TextBox 3"/>
          <p:cNvSpPr txBox="1">
            <a:spLocks noChangeArrowheads="1"/>
          </p:cNvSpPr>
          <p:nvPr/>
        </p:nvSpPr>
        <p:spPr bwMode="auto">
          <a:xfrm>
            <a:off x="228600" y="990600"/>
            <a:ext cx="8686800"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buFontTx/>
              <a:buNone/>
            </a:pPr>
            <a:endParaRPr lang="en-US" altLang="zh-CN" sz="2800" b="1">
              <a:solidFill>
                <a:srgbClr val="000000"/>
              </a:solidFill>
              <a:latin typeface="楷体_GB2312" charset="0"/>
              <a:ea typeface="楷体_GB2312" charset="0"/>
            </a:endParaRPr>
          </a:p>
          <a:p>
            <a:pPr eaLnBrk="1" hangingPunct="1">
              <a:spcBef>
                <a:spcPct val="0"/>
              </a:spcBef>
              <a:buClrTx/>
              <a:buSzTx/>
              <a:buFontTx/>
              <a:buNone/>
            </a:pPr>
            <a:r>
              <a:rPr lang="zh-CN" altLang="en-US" sz="2800" b="1">
                <a:solidFill>
                  <a:srgbClr val="000000"/>
                </a:solidFill>
                <a:latin typeface="楷体_GB2312" charset="0"/>
                <a:ea typeface="楷体_GB2312" charset="0"/>
              </a:rPr>
              <a:t>例子：</a:t>
            </a:r>
          </a:p>
          <a:p>
            <a:pPr eaLnBrk="1" hangingPunct="1">
              <a:spcBef>
                <a:spcPct val="0"/>
              </a:spcBef>
              <a:buClrTx/>
              <a:buSzTx/>
              <a:buFontTx/>
              <a:buNone/>
            </a:pPr>
            <a:r>
              <a:rPr lang="zh-CN" altLang="en-US" sz="2800" b="1">
                <a:solidFill>
                  <a:srgbClr val="000000"/>
                </a:solidFill>
                <a:latin typeface="楷体_GB2312" charset="0"/>
                <a:ea typeface="楷体_GB2312" charset="0"/>
              </a:rPr>
              <a:t>    </a:t>
            </a:r>
          </a:p>
          <a:p>
            <a:pPr eaLnBrk="1" hangingPunct="1">
              <a:spcBef>
                <a:spcPct val="0"/>
              </a:spcBef>
              <a:buClrTx/>
              <a:buSzTx/>
              <a:buFontTx/>
              <a:buNone/>
            </a:pPr>
            <a:r>
              <a:rPr lang="zh-CN" altLang="en-US" sz="2800" b="1">
                <a:solidFill>
                  <a:srgbClr val="000000"/>
                </a:solidFill>
                <a:latin typeface="楷体_GB2312" charset="0"/>
                <a:ea typeface="楷体_GB2312" charset="0"/>
              </a:rPr>
              <a:t>    甲公司将</a:t>
            </a:r>
            <a:r>
              <a:rPr lang="en-US" altLang="zh-CN" sz="2800" b="1">
                <a:solidFill>
                  <a:srgbClr val="000000"/>
                </a:solidFill>
                <a:latin typeface="楷体_GB2312" charset="0"/>
                <a:ea typeface="楷体_GB2312" charset="0"/>
              </a:rPr>
              <a:t>500</a:t>
            </a:r>
            <a:r>
              <a:rPr lang="zh-CN" altLang="en-US" sz="2800" b="1">
                <a:solidFill>
                  <a:srgbClr val="000000"/>
                </a:solidFill>
                <a:latin typeface="楷体_GB2312" charset="0"/>
                <a:ea typeface="楷体_GB2312" charset="0"/>
              </a:rPr>
              <a:t>万元借给乙公司，约定，期限</a:t>
            </a:r>
            <a:r>
              <a:rPr lang="en-US" altLang="zh-CN" sz="2800" b="1">
                <a:solidFill>
                  <a:srgbClr val="000000"/>
                </a:solidFill>
                <a:latin typeface="楷体_GB2312" charset="0"/>
                <a:ea typeface="楷体_GB2312" charset="0"/>
              </a:rPr>
              <a:t>6</a:t>
            </a:r>
            <a:r>
              <a:rPr lang="zh-CN" altLang="en-US" sz="2800" b="1">
                <a:solidFill>
                  <a:srgbClr val="000000"/>
                </a:solidFill>
                <a:latin typeface="楷体_GB2312" charset="0"/>
                <a:ea typeface="楷体_GB2312" charset="0"/>
              </a:rPr>
              <a:t>个月，年利率</a:t>
            </a:r>
            <a:r>
              <a:rPr lang="en-US" altLang="zh-CN" sz="2800" b="1">
                <a:solidFill>
                  <a:srgbClr val="000000"/>
                </a:solidFill>
                <a:latin typeface="楷体_GB2312" charset="0"/>
                <a:ea typeface="楷体_GB2312" charset="0"/>
              </a:rPr>
              <a:t>8%</a:t>
            </a:r>
            <a:r>
              <a:rPr lang="zh-CN" altLang="en-US" sz="2800" b="1">
                <a:solidFill>
                  <a:srgbClr val="000000"/>
                </a:solidFill>
                <a:latin typeface="楷体_GB2312" charset="0"/>
                <a:ea typeface="楷体_GB2312" charset="0"/>
              </a:rPr>
              <a:t>，到期一次还本付息。同期央行公布的</a:t>
            </a:r>
            <a:r>
              <a:rPr lang="en-US" altLang="zh-CN" sz="2800" b="1">
                <a:solidFill>
                  <a:srgbClr val="000000"/>
                </a:solidFill>
                <a:latin typeface="楷体_GB2312" charset="0"/>
                <a:ea typeface="楷体_GB2312" charset="0"/>
              </a:rPr>
              <a:t>6</a:t>
            </a:r>
            <a:r>
              <a:rPr lang="zh-CN" altLang="en-US" sz="2800" b="1">
                <a:solidFill>
                  <a:srgbClr val="000000"/>
                </a:solidFill>
                <a:latin typeface="楷体_GB2312" charset="0"/>
                <a:ea typeface="楷体_GB2312" charset="0"/>
              </a:rPr>
              <a:t>个月贷款利率为</a:t>
            </a:r>
            <a:r>
              <a:rPr lang="en-US" altLang="zh-CN" sz="2800" b="1">
                <a:solidFill>
                  <a:srgbClr val="000000"/>
                </a:solidFill>
                <a:latin typeface="楷体_GB2312" charset="0"/>
                <a:ea typeface="楷体_GB2312" charset="0"/>
              </a:rPr>
              <a:t>6.1%</a:t>
            </a:r>
            <a:r>
              <a:rPr lang="zh-CN" altLang="en-US" sz="2800" b="1">
                <a:solidFill>
                  <a:srgbClr val="000000"/>
                </a:solidFill>
                <a:latin typeface="楷体_GB2312" charset="0"/>
                <a:ea typeface="楷体_GB2312" charset="0"/>
              </a:rPr>
              <a:t>（</a:t>
            </a:r>
            <a:r>
              <a:rPr lang="en-US" altLang="zh-CN" sz="2800" b="1">
                <a:solidFill>
                  <a:srgbClr val="000000"/>
                </a:solidFill>
                <a:latin typeface="楷体_GB2312" charset="0"/>
                <a:ea typeface="楷体_GB2312" charset="0"/>
              </a:rPr>
              <a:t>2011</a:t>
            </a:r>
            <a:r>
              <a:rPr lang="zh-CN" altLang="en-US" sz="2800" b="1">
                <a:solidFill>
                  <a:srgbClr val="000000"/>
                </a:solidFill>
                <a:latin typeface="楷体_GB2312" charset="0"/>
                <a:ea typeface="楷体_GB2312" charset="0"/>
              </a:rPr>
              <a:t>年</a:t>
            </a:r>
            <a:r>
              <a:rPr lang="en-US" altLang="zh-CN" sz="2800" b="1">
                <a:solidFill>
                  <a:srgbClr val="000000"/>
                </a:solidFill>
                <a:latin typeface="楷体_GB2312" charset="0"/>
                <a:ea typeface="楷体_GB2312" charset="0"/>
              </a:rPr>
              <a:t>7</a:t>
            </a:r>
            <a:r>
              <a:rPr lang="zh-CN" altLang="en-US" sz="2800" b="1">
                <a:solidFill>
                  <a:srgbClr val="000000"/>
                </a:solidFill>
                <a:latin typeface="楷体_GB2312" charset="0"/>
                <a:ea typeface="楷体_GB2312" charset="0"/>
              </a:rPr>
              <a:t>月</a:t>
            </a:r>
            <a:r>
              <a:rPr lang="en-US" altLang="zh-CN" sz="2800" b="1">
                <a:solidFill>
                  <a:srgbClr val="000000"/>
                </a:solidFill>
                <a:latin typeface="楷体_GB2312" charset="0"/>
                <a:ea typeface="楷体_GB2312" charset="0"/>
              </a:rPr>
              <a:t>7</a:t>
            </a:r>
            <a:r>
              <a:rPr lang="zh-CN" altLang="en-US" sz="2800" b="1">
                <a:solidFill>
                  <a:srgbClr val="000000"/>
                </a:solidFill>
                <a:latin typeface="楷体_GB2312" charset="0"/>
                <a:ea typeface="楷体_GB2312" charset="0"/>
              </a:rPr>
              <a:t>日公布）。</a:t>
            </a:r>
          </a:p>
          <a:p>
            <a:pPr eaLnBrk="1" hangingPunct="1">
              <a:spcBef>
                <a:spcPct val="0"/>
              </a:spcBef>
              <a:buClrTx/>
              <a:buSzTx/>
              <a:buFontTx/>
              <a:buNone/>
            </a:pPr>
            <a:endParaRPr lang="zh-CN" altLang="en-US" sz="2800" b="1">
              <a:solidFill>
                <a:srgbClr val="000000"/>
              </a:solidFill>
              <a:latin typeface="楷体_GB2312" charset="0"/>
              <a:ea typeface="楷体_GB2312" charset="0"/>
            </a:endParaRPr>
          </a:p>
          <a:p>
            <a:pPr eaLnBrk="1" hangingPunct="1">
              <a:spcBef>
                <a:spcPct val="0"/>
              </a:spcBef>
              <a:buClrTx/>
              <a:buSzTx/>
              <a:buFontTx/>
              <a:buNone/>
            </a:pPr>
            <a:r>
              <a:rPr lang="zh-CN" altLang="en-US" sz="2800" b="1">
                <a:solidFill>
                  <a:srgbClr val="000000"/>
                </a:solidFill>
                <a:latin typeface="楷体_GB2312" charset="0"/>
                <a:ea typeface="楷体_GB2312" charset="0"/>
              </a:rPr>
              <a:t>    乙公司准予扣除的利息为</a:t>
            </a:r>
            <a:r>
              <a:rPr lang="en-US" altLang="zh-CN" sz="2800" b="1">
                <a:solidFill>
                  <a:srgbClr val="000000"/>
                </a:solidFill>
                <a:latin typeface="楷体_GB2312" charset="0"/>
                <a:ea typeface="楷体_GB2312" charset="0"/>
              </a:rPr>
              <a:t>500*6/12*6.1%=</a:t>
            </a:r>
            <a:r>
              <a:rPr lang="en-US" altLang="zh-CN" sz="2800" b="1">
                <a:solidFill>
                  <a:srgbClr val="FF0000"/>
                </a:solidFill>
                <a:latin typeface="楷体_GB2312" charset="0"/>
                <a:ea typeface="楷体_GB2312" charset="0"/>
              </a:rPr>
              <a:t>15.25</a:t>
            </a:r>
            <a:r>
              <a:rPr lang="zh-CN" altLang="en-US" sz="2800" b="1">
                <a:solidFill>
                  <a:srgbClr val="FF0000"/>
                </a:solidFill>
                <a:latin typeface="楷体_GB2312" charset="0"/>
                <a:ea typeface="楷体_GB2312" charset="0"/>
              </a:rPr>
              <a:t>万元</a:t>
            </a:r>
            <a:r>
              <a:rPr lang="zh-CN" altLang="en-US" sz="2800" b="1">
                <a:solidFill>
                  <a:srgbClr val="000000"/>
                </a:solidFill>
                <a:latin typeface="楷体_GB2312" charset="0"/>
                <a:ea typeface="楷体_GB2312" charset="0"/>
              </a:rPr>
              <a:t>，实际支付利息</a:t>
            </a:r>
            <a:r>
              <a:rPr lang="en-US" altLang="zh-CN" sz="2800" b="1">
                <a:solidFill>
                  <a:srgbClr val="FF0000"/>
                </a:solidFill>
                <a:latin typeface="楷体_GB2312" charset="0"/>
                <a:ea typeface="楷体_GB2312" charset="0"/>
              </a:rPr>
              <a:t>20</a:t>
            </a:r>
            <a:r>
              <a:rPr lang="zh-CN" altLang="en-US" sz="2800" b="1">
                <a:solidFill>
                  <a:srgbClr val="FF0000"/>
                </a:solidFill>
                <a:latin typeface="楷体_GB2312" charset="0"/>
                <a:ea typeface="楷体_GB2312" charset="0"/>
              </a:rPr>
              <a:t>万元，其中税前扣除额</a:t>
            </a:r>
            <a:r>
              <a:rPr lang="en-US" altLang="zh-CN" sz="2800" b="1">
                <a:solidFill>
                  <a:srgbClr val="FF0000"/>
                </a:solidFill>
                <a:latin typeface="楷体_GB2312" charset="0"/>
                <a:ea typeface="楷体_GB2312" charset="0"/>
              </a:rPr>
              <a:t>15.25</a:t>
            </a:r>
            <a:r>
              <a:rPr lang="zh-CN" altLang="en-US" sz="2800" b="1">
                <a:solidFill>
                  <a:srgbClr val="FF0000"/>
                </a:solidFill>
                <a:latin typeface="楷体_GB2312" charset="0"/>
                <a:ea typeface="楷体_GB2312" charset="0"/>
              </a:rPr>
              <a:t>万元，</a:t>
            </a:r>
            <a:r>
              <a:rPr lang="en-US" altLang="zh-CN" sz="2800" b="1">
                <a:solidFill>
                  <a:srgbClr val="FF0000"/>
                </a:solidFill>
                <a:latin typeface="楷体_GB2312" charset="0"/>
                <a:ea typeface="楷体_GB2312" charset="0"/>
              </a:rPr>
              <a:t>4.75</a:t>
            </a:r>
            <a:r>
              <a:rPr lang="zh-CN" altLang="en-US" sz="2800" b="1">
                <a:solidFill>
                  <a:srgbClr val="FF0000"/>
                </a:solidFill>
                <a:latin typeface="楷体_GB2312" charset="0"/>
                <a:ea typeface="楷体_GB2312" charset="0"/>
              </a:rPr>
              <a:t>万元纳税调整</a:t>
            </a:r>
            <a:r>
              <a:rPr lang="zh-CN" altLang="en-US" sz="2800" b="1">
                <a:solidFill>
                  <a:srgbClr val="000000"/>
                </a:solidFill>
                <a:latin typeface="楷体_GB2312" charset="0"/>
                <a:ea typeface="楷体_GB2312" charset="0"/>
              </a:rPr>
              <a:t>。</a:t>
            </a:r>
          </a:p>
        </p:txBody>
      </p:sp>
      <p:sp>
        <p:nvSpPr>
          <p:cNvPr id="40963" name="Rectangle 15"/>
          <p:cNvSpPr>
            <a:spLocks noChangeArrowheads="1"/>
          </p:cNvSpPr>
          <p:nvPr/>
        </p:nvSpPr>
        <p:spPr bwMode="auto">
          <a:xfrm>
            <a:off x="0" y="8382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0964" name="Rectangle 8"/>
          <p:cNvSpPr>
            <a:spLocks noGrp="1" noChangeArrowheads="1"/>
          </p:cNvSpPr>
          <p:nvPr>
            <p:ph type="title" idx="4294967295"/>
          </p:nvPr>
        </p:nvSpPr>
        <p:spPr>
          <a:xfrm>
            <a:off x="0" y="152400"/>
            <a:ext cx="9144000" cy="762000"/>
          </a:xfrm>
        </p:spPr>
        <p:txBody>
          <a:bodyPr wrap="none" lIns="92075" tIns="46038" rIns="92075" bIns="46038" anchorCtr="1"/>
          <a:lstStyle/>
          <a:p>
            <a:pPr eaLnBrk="1" hangingPunct="1"/>
            <a:r>
              <a:rPr lang="zh-CN" altLang="en-US" sz="3200" b="1">
                <a:solidFill>
                  <a:schemeClr val="tx1"/>
                </a:solidFill>
                <a:ea typeface="楷体_GB2312" charset="0"/>
              </a:rPr>
              <a:t>四、</a:t>
            </a:r>
            <a:r>
              <a:rPr lang="zh-CN" altLang="en-US" sz="3200" b="1">
                <a:ea typeface="楷体_GB2312" charset="0"/>
              </a:rPr>
              <a:t>向非金融企业借款利率的规定</a:t>
            </a:r>
            <a:r>
              <a:rPr lang="zh-CN" altLang="en-US"/>
              <a:t> </a:t>
            </a:r>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B631D514-72A7-4C4B-AA18-42385AF928DB}" type="slidenum">
              <a:rPr lang="en-US" altLang="zh-CN" sz="1400"/>
              <a:pPr>
                <a:spcBef>
                  <a:spcPct val="0"/>
                </a:spcBef>
                <a:buClrTx/>
                <a:buSzTx/>
                <a:buFontTx/>
                <a:buNone/>
              </a:pPr>
              <a:t>28</a:t>
            </a:fld>
            <a:endParaRPr lang="en-US" altLang="zh-CN" sz="1400"/>
          </a:p>
        </p:txBody>
      </p:sp>
      <p:sp>
        <p:nvSpPr>
          <p:cNvPr id="41986" name="TextBox 3"/>
          <p:cNvSpPr txBox="1">
            <a:spLocks noChangeArrowheads="1"/>
          </p:cNvSpPr>
          <p:nvPr/>
        </p:nvSpPr>
        <p:spPr bwMode="auto">
          <a:xfrm>
            <a:off x="228600" y="1143000"/>
            <a:ext cx="8686800" cy="518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ea typeface="楷体_GB2312" charset="0"/>
              </a:rPr>
              <a:t>债权比例超标准的利息支出不得扣除</a:t>
            </a:r>
            <a:r>
              <a:rPr lang="zh-CN" altLang="en-US" sz="1800" b="1"/>
              <a:t>（一）</a:t>
            </a:r>
            <a:endParaRPr lang="zh-CN" altLang="en-US" sz="2400" b="1">
              <a:latin typeface="楷体_GB2312" charset="0"/>
              <a:ea typeface="楷体_GB2312" charset="0"/>
            </a:endParaRPr>
          </a:p>
          <a:p>
            <a:pPr eaLnBrk="1" hangingPunct="1">
              <a:spcBef>
                <a:spcPct val="0"/>
              </a:spcBef>
              <a:buClrTx/>
              <a:buSzTx/>
              <a:buFont typeface="Wingdings" charset="2"/>
              <a:buNone/>
            </a:pPr>
            <a:r>
              <a:rPr lang="zh-CN" altLang="en-US" sz="2400" b="1">
                <a:latin typeface="黑体" charset="0"/>
                <a:ea typeface="黑体" charset="0"/>
              </a:rPr>
              <a:t>   </a:t>
            </a:r>
          </a:p>
          <a:p>
            <a:pPr eaLnBrk="1" hangingPunct="1">
              <a:spcBef>
                <a:spcPct val="0"/>
              </a:spcBef>
              <a:buClrTx/>
              <a:buSzTx/>
              <a:buFont typeface="Wingdings" charset="2"/>
              <a:buNone/>
            </a:pPr>
            <a:r>
              <a:rPr lang="zh-CN" altLang="en-US" sz="2400" b="1">
                <a:latin typeface="黑体" charset="0"/>
                <a:ea typeface="黑体" charset="0"/>
              </a:rPr>
              <a:t>     </a:t>
            </a:r>
            <a:r>
              <a:rPr lang="zh-CN" altLang="en-US" sz="2800" b="1">
                <a:latin typeface="黑体" charset="0"/>
                <a:ea typeface="黑体" charset="0"/>
              </a:rPr>
              <a:t>企业从其</a:t>
            </a:r>
            <a:r>
              <a:rPr lang="zh-CN" altLang="en-US" sz="2800" b="1">
                <a:solidFill>
                  <a:srgbClr val="FF0000"/>
                </a:solidFill>
                <a:latin typeface="黑体" charset="0"/>
                <a:ea typeface="黑体" charset="0"/>
              </a:rPr>
              <a:t>关联方</a:t>
            </a:r>
            <a:r>
              <a:rPr lang="zh-CN" altLang="en-US" sz="2800" b="1">
                <a:latin typeface="黑体" charset="0"/>
                <a:ea typeface="黑体" charset="0"/>
              </a:rPr>
              <a:t>接受的</a:t>
            </a:r>
            <a:r>
              <a:rPr lang="zh-CN" altLang="en-US" sz="2800" b="1">
                <a:solidFill>
                  <a:srgbClr val="FF0000"/>
                </a:solidFill>
                <a:latin typeface="黑体" charset="0"/>
                <a:ea typeface="黑体" charset="0"/>
              </a:rPr>
              <a:t>债权性投资</a:t>
            </a:r>
            <a:r>
              <a:rPr lang="zh-CN" altLang="en-US" sz="2800" b="1">
                <a:latin typeface="黑体" charset="0"/>
                <a:ea typeface="黑体" charset="0"/>
              </a:rPr>
              <a:t>与</a:t>
            </a:r>
            <a:r>
              <a:rPr lang="zh-CN" altLang="en-US" sz="2800" b="1">
                <a:solidFill>
                  <a:srgbClr val="FF0000"/>
                </a:solidFill>
                <a:latin typeface="黑体" charset="0"/>
                <a:ea typeface="黑体" charset="0"/>
              </a:rPr>
              <a:t>权益性投资</a:t>
            </a:r>
            <a:r>
              <a:rPr lang="zh-CN" altLang="en-US" sz="2800" b="1">
                <a:latin typeface="黑体" charset="0"/>
                <a:ea typeface="黑体" charset="0"/>
              </a:rPr>
              <a:t>的比例超过规定</a:t>
            </a:r>
            <a:r>
              <a:rPr lang="zh-CN" altLang="en-US" sz="2800" b="1">
                <a:solidFill>
                  <a:srgbClr val="FF0000"/>
                </a:solidFill>
                <a:latin typeface="黑体" charset="0"/>
                <a:ea typeface="黑体" charset="0"/>
              </a:rPr>
              <a:t>标准</a:t>
            </a:r>
            <a:r>
              <a:rPr lang="zh-CN" altLang="en-US" sz="2800" b="1">
                <a:latin typeface="黑体" charset="0"/>
                <a:ea typeface="黑体" charset="0"/>
              </a:rPr>
              <a:t>而发生的</a:t>
            </a:r>
            <a:r>
              <a:rPr lang="zh-CN" altLang="en-US" sz="2800" b="1">
                <a:solidFill>
                  <a:srgbClr val="FF0000"/>
                </a:solidFill>
                <a:latin typeface="黑体" charset="0"/>
                <a:ea typeface="黑体" charset="0"/>
              </a:rPr>
              <a:t>利息支出</a:t>
            </a:r>
            <a:r>
              <a:rPr lang="zh-CN" altLang="en-US" sz="2800" b="1">
                <a:latin typeface="黑体" charset="0"/>
                <a:ea typeface="黑体" charset="0"/>
              </a:rPr>
              <a:t>，不得在计算应纳税所得额时扣除。</a:t>
            </a:r>
          </a:p>
          <a:p>
            <a:pPr eaLnBrk="1" hangingPunct="1">
              <a:spcBef>
                <a:spcPct val="0"/>
              </a:spcBef>
              <a:buClrTx/>
              <a:buSzTx/>
              <a:buFont typeface="Wingdings" charset="2"/>
              <a:buNone/>
            </a:pPr>
            <a:endParaRPr lang="zh-CN" altLang="en-US" sz="2400" b="1">
              <a:ea typeface="楷体_GB2312" charset="0"/>
            </a:endParaRPr>
          </a:p>
          <a:p>
            <a:pPr eaLnBrk="1" hangingPunct="1">
              <a:spcBef>
                <a:spcPct val="0"/>
              </a:spcBef>
              <a:buClrTx/>
              <a:buSzTx/>
              <a:buFont typeface="Wingdings" charset="2"/>
              <a:buNone/>
            </a:pPr>
            <a:r>
              <a:rPr lang="zh-CN" altLang="en-US" sz="2400" b="1">
                <a:ea typeface="楷体_GB2312" charset="0"/>
              </a:rPr>
              <a:t>       在计算应纳税所得额时，企业实际支付给关联方的利息支出，不超过规定比例和税法及其实施条例有关规定计算的部分，准予扣除，超过的部分不得在发生当期（利息支出费用化部分）和以后年度扣除（利息支出资本化部分）。</a:t>
            </a:r>
            <a:endParaRPr lang="zh-CN" altLang="en-US" sz="2800" b="1">
              <a:latin typeface="楷体_GB2312" charset="0"/>
              <a:ea typeface="楷体_GB2312" charset="0"/>
            </a:endParaRPr>
          </a:p>
          <a:p>
            <a:pPr eaLnBrk="1" hangingPunct="1">
              <a:spcBef>
                <a:spcPct val="0"/>
              </a:spcBef>
              <a:buClrTx/>
              <a:buSzTx/>
              <a:buFontTx/>
              <a:buNone/>
            </a:pPr>
            <a:endParaRPr lang="zh-CN" altLang="en-US" sz="2000" b="1">
              <a:latin typeface="楷体_GB2312" charset="0"/>
              <a:ea typeface="楷体_GB2312" charset="0"/>
            </a:endParaRP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第四十六条</a:t>
            </a:r>
          </a:p>
          <a:p>
            <a:pPr eaLnBrk="1" hangingPunct="1">
              <a:spcBef>
                <a:spcPct val="0"/>
              </a:spcBef>
              <a:buClrTx/>
              <a:buSzTx/>
              <a:buFontTx/>
              <a:buNone/>
            </a:pPr>
            <a:r>
              <a:rPr lang="zh-CN" altLang="en-US" sz="1800" b="1">
                <a:solidFill>
                  <a:schemeClr val="accent2"/>
                </a:solidFill>
              </a:rPr>
              <a:t>国税发</a:t>
            </a:r>
            <a:r>
              <a:rPr lang="en-US" altLang="zh-CN" sz="1800" b="1">
                <a:solidFill>
                  <a:schemeClr val="accent2"/>
                </a:solidFill>
              </a:rPr>
              <a:t>[2009]2</a:t>
            </a:r>
            <a:r>
              <a:rPr lang="zh-CN" altLang="en-US" sz="1800" b="1">
                <a:solidFill>
                  <a:schemeClr val="accent2"/>
                </a:solidFill>
              </a:rPr>
              <a:t>号第九十条第一款</a:t>
            </a:r>
          </a:p>
        </p:txBody>
      </p:sp>
      <p:sp>
        <p:nvSpPr>
          <p:cNvPr id="4198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198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094520D6-9884-CF45-BD4B-BA31EB1EFF3A}" type="slidenum">
              <a:rPr lang="en-US" altLang="zh-CN" sz="1400"/>
              <a:pPr>
                <a:spcBef>
                  <a:spcPct val="0"/>
                </a:spcBef>
                <a:buClrTx/>
                <a:buSzTx/>
                <a:buFontTx/>
                <a:buNone/>
              </a:pPr>
              <a:t>29</a:t>
            </a:fld>
            <a:endParaRPr lang="en-US" altLang="zh-CN" sz="1400"/>
          </a:p>
        </p:txBody>
      </p:sp>
      <p:sp>
        <p:nvSpPr>
          <p:cNvPr id="43010" name="TextBox 3"/>
          <p:cNvSpPr txBox="1">
            <a:spLocks noChangeArrowheads="1"/>
          </p:cNvSpPr>
          <p:nvPr/>
        </p:nvSpPr>
        <p:spPr bwMode="auto">
          <a:xfrm>
            <a:off x="228600" y="1143000"/>
            <a:ext cx="8686800" cy="502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ea typeface="楷体_GB2312" charset="0"/>
              </a:rPr>
              <a:t>债权比例超标准的利息支出不得扣除</a:t>
            </a:r>
            <a:r>
              <a:rPr lang="zh-CN" altLang="en-US" sz="1800" b="1"/>
              <a:t>（二）</a:t>
            </a:r>
            <a:endParaRPr lang="zh-CN" altLang="en-US" sz="2800" b="1">
              <a:ea typeface="楷体_GB2312" charset="0"/>
            </a:endParaRPr>
          </a:p>
          <a:p>
            <a:pPr eaLnBrk="1" hangingPunct="1">
              <a:spcBef>
                <a:spcPct val="0"/>
              </a:spcBef>
              <a:buClrTx/>
              <a:buSzTx/>
            </a:pPr>
            <a:r>
              <a:rPr lang="zh-CN" altLang="en-US" sz="2400" b="1">
                <a:solidFill>
                  <a:srgbClr val="FF0000"/>
                </a:solidFill>
                <a:ea typeface="楷体_GB2312" charset="0"/>
              </a:rPr>
              <a:t>权益性投资</a:t>
            </a:r>
            <a:r>
              <a:rPr lang="zh-CN" altLang="en-US" sz="2400" b="1">
                <a:ea typeface="楷体_GB2312" charset="0"/>
              </a:rPr>
              <a:t>，是指企业接受的不需要偿还本金和支付利息，投资人对企业净资产拥有所有权的投资。</a:t>
            </a:r>
            <a:endParaRPr lang="zh-CN" altLang="en-US" sz="2400" b="1">
              <a:latin typeface="楷体_GB2312" charset="0"/>
              <a:ea typeface="楷体_GB2312" charset="0"/>
            </a:endParaRPr>
          </a:p>
          <a:p>
            <a:pPr eaLnBrk="1" hangingPunct="1">
              <a:spcBef>
                <a:spcPct val="0"/>
              </a:spcBef>
              <a:buClrTx/>
              <a:buSzTx/>
            </a:pPr>
            <a:r>
              <a:rPr lang="zh-CN" altLang="en-US" sz="2400" b="1">
                <a:solidFill>
                  <a:srgbClr val="FF0000"/>
                </a:solidFill>
                <a:latin typeface="楷体_GB2312" charset="0"/>
                <a:ea typeface="楷体_GB2312" charset="0"/>
              </a:rPr>
              <a:t>债权性投资</a:t>
            </a:r>
            <a:r>
              <a:rPr lang="zh-CN" altLang="en-US" sz="2400" b="1">
                <a:latin typeface="楷体_GB2312" charset="0"/>
                <a:ea typeface="楷体_GB2312" charset="0"/>
              </a:rPr>
              <a:t>，是指企业直接或者间接从关联方获得的，需要偿还本金和支付利息或者需要以其他具有支付利息性质的方式予以补偿的融资。</a:t>
            </a:r>
            <a:endParaRPr lang="zh-CN" altLang="en-US" sz="2000" b="1">
              <a:solidFill>
                <a:schemeClr val="accent2"/>
              </a:solidFill>
              <a:latin typeface="楷体_GB2312" charset="0"/>
              <a:ea typeface="楷体_GB2312" charset="0"/>
            </a:endParaRPr>
          </a:p>
          <a:p>
            <a:pPr eaLnBrk="1" hangingPunct="1">
              <a:spcBef>
                <a:spcPct val="0"/>
              </a:spcBef>
              <a:buClrTx/>
              <a:buSzTx/>
            </a:pPr>
            <a:r>
              <a:rPr lang="zh-CN" altLang="en-US" sz="2400" b="1">
                <a:latin typeface="楷体_GB2312" charset="0"/>
                <a:ea typeface="楷体_GB2312" charset="0"/>
              </a:rPr>
              <a:t>企业间接从关联方获得的债权性投资，包括： </a:t>
            </a: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1</a:t>
            </a:r>
            <a:r>
              <a:rPr lang="zh-CN" altLang="en-US" sz="2400" b="1">
                <a:latin typeface="楷体_GB2312" charset="0"/>
                <a:ea typeface="楷体_GB2312" charset="0"/>
              </a:rPr>
              <a:t>）关联方通过无关联第三方提供的债权性投资；</a:t>
            </a: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2</a:t>
            </a:r>
            <a:r>
              <a:rPr lang="zh-CN" altLang="en-US" sz="2400" b="1">
                <a:latin typeface="楷体_GB2312" charset="0"/>
                <a:ea typeface="楷体_GB2312" charset="0"/>
              </a:rPr>
              <a:t>）无关联第三方提供的、由关联方担保且负有连带责任的债权性投资；</a:t>
            </a: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3</a:t>
            </a:r>
            <a:r>
              <a:rPr lang="zh-CN" altLang="en-US" sz="2400" b="1">
                <a:latin typeface="楷体_GB2312" charset="0"/>
                <a:ea typeface="楷体_GB2312" charset="0"/>
              </a:rPr>
              <a:t>）其他间接从关联方获得的具有负债实质的债权性投资。</a:t>
            </a:r>
          </a:p>
          <a:p>
            <a:pPr eaLnBrk="1" hangingPunct="1">
              <a:spcBef>
                <a:spcPct val="0"/>
              </a:spcBef>
              <a:buClrTx/>
              <a:buSzTx/>
              <a:buFontTx/>
              <a:buNone/>
            </a:pPr>
            <a:endParaRPr lang="zh-CN" altLang="en-US" sz="1800" b="1"/>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1800" b="1">
              <a:solidFill>
                <a:schemeClr val="accent2"/>
              </a:solidFill>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企业所得税法实施条例</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a:t>
            </a:r>
            <a:r>
              <a:rPr lang="en-US" altLang="zh-CN" sz="2000" b="1">
                <a:solidFill>
                  <a:schemeClr val="accent2"/>
                </a:solidFill>
                <a:latin typeface="楷体_GB2312" charset="0"/>
                <a:ea typeface="楷体_GB2312" charset="0"/>
              </a:rPr>
              <a:t>119</a:t>
            </a:r>
            <a:r>
              <a:rPr lang="zh-CN" altLang="en-US" sz="2000" b="1">
                <a:solidFill>
                  <a:schemeClr val="accent2"/>
                </a:solidFill>
                <a:latin typeface="楷体_GB2312" charset="0"/>
                <a:ea typeface="楷体_GB2312" charset="0"/>
              </a:rPr>
              <a:t>条</a:t>
            </a:r>
          </a:p>
        </p:txBody>
      </p:sp>
      <p:sp>
        <p:nvSpPr>
          <p:cNvPr id="4301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301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AAD3839-A637-B648-A737-CD5F99FC14B9}" type="slidenum">
              <a:rPr lang="en-US" altLang="zh-CN" sz="1400"/>
              <a:pPr>
                <a:spcBef>
                  <a:spcPct val="0"/>
                </a:spcBef>
                <a:buClrTx/>
                <a:buSzTx/>
                <a:buFontTx/>
                <a:buNone/>
              </a:pPr>
              <a:t>30</a:t>
            </a:fld>
            <a:endParaRPr lang="en-US" altLang="zh-CN" sz="1400"/>
          </a:p>
        </p:txBody>
      </p:sp>
      <p:sp>
        <p:nvSpPr>
          <p:cNvPr id="44034" name="TextBox 3"/>
          <p:cNvSpPr txBox="1">
            <a:spLocks noChangeArrowheads="1"/>
          </p:cNvSpPr>
          <p:nvPr/>
        </p:nvSpPr>
        <p:spPr bwMode="auto">
          <a:xfrm>
            <a:off x="228600" y="1143000"/>
            <a:ext cx="8686800" cy="527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en-US" altLang="zh-CN" sz="2400" b="1">
              <a:latin typeface="楷体_GB2312" charset="0"/>
              <a:ea typeface="楷体_GB2312" charset="0"/>
            </a:endParaRPr>
          </a:p>
          <a:p>
            <a:pPr eaLnBrk="1" hangingPunct="1">
              <a:spcBef>
                <a:spcPct val="0"/>
              </a:spcBef>
              <a:buClrTx/>
              <a:buSzTx/>
              <a:buFont typeface="Wingdings" charset="2"/>
              <a:buNone/>
            </a:pPr>
            <a:r>
              <a:rPr lang="en-US" altLang="zh-CN" sz="2800" b="1">
                <a:solidFill>
                  <a:srgbClr val="000000"/>
                </a:solidFill>
                <a:latin typeface="楷体_GB2312" charset="0"/>
                <a:ea typeface="楷体_GB2312" charset="0"/>
              </a:rPr>
              <a:t>        </a:t>
            </a:r>
            <a:r>
              <a:rPr lang="zh-CN" altLang="en-US" sz="2800" b="1">
                <a:solidFill>
                  <a:srgbClr val="000000"/>
                </a:solidFill>
                <a:latin typeface="楷体_GB2312" charset="0"/>
                <a:ea typeface="楷体_GB2312" charset="0"/>
              </a:rPr>
              <a:t>权益性投资与债权性投资的区别？</a:t>
            </a:r>
          </a:p>
          <a:p>
            <a:pPr eaLnBrk="1" hangingPunct="1">
              <a:spcBef>
                <a:spcPct val="0"/>
              </a:spcBef>
              <a:buClrTx/>
              <a:buSzTx/>
            </a:pPr>
            <a:r>
              <a:rPr lang="zh-CN" altLang="en-US" sz="2800" b="1">
                <a:solidFill>
                  <a:srgbClr val="000000"/>
                </a:solidFill>
                <a:latin typeface="楷体_GB2312" charset="0"/>
                <a:ea typeface="楷体_GB2312" charset="0"/>
              </a:rPr>
              <a:t>权益性投资</a:t>
            </a:r>
            <a:r>
              <a:rPr lang="en-US" altLang="zh-CN" sz="2800" b="1">
                <a:solidFill>
                  <a:srgbClr val="000000"/>
                </a:solidFill>
                <a:latin typeface="楷体_GB2312" charset="0"/>
                <a:ea typeface="楷体_GB2312" charset="0"/>
              </a:rPr>
              <a:t>=</a:t>
            </a:r>
            <a:r>
              <a:rPr lang="zh-CN" altLang="en-US" sz="2800" b="1">
                <a:solidFill>
                  <a:srgbClr val="000000"/>
                </a:solidFill>
                <a:latin typeface="楷体_GB2312" charset="0"/>
                <a:ea typeface="楷体_GB2312" charset="0"/>
              </a:rPr>
              <a:t>股本部分的投资</a:t>
            </a:r>
          </a:p>
          <a:p>
            <a:pPr eaLnBrk="1" hangingPunct="1">
              <a:spcBef>
                <a:spcPct val="0"/>
              </a:spcBef>
              <a:buClrTx/>
              <a:buSzTx/>
            </a:pPr>
            <a:r>
              <a:rPr lang="zh-CN" altLang="en-US" sz="2800" b="1">
                <a:solidFill>
                  <a:srgbClr val="000000"/>
                </a:solidFill>
                <a:latin typeface="楷体_GB2312" charset="0"/>
                <a:ea typeface="楷体_GB2312" charset="0"/>
              </a:rPr>
              <a:t>债权性投资</a:t>
            </a:r>
            <a:r>
              <a:rPr lang="en-US" altLang="zh-CN" sz="2800" b="1">
                <a:solidFill>
                  <a:srgbClr val="000000"/>
                </a:solidFill>
                <a:latin typeface="楷体_GB2312" charset="0"/>
                <a:ea typeface="楷体_GB2312" charset="0"/>
              </a:rPr>
              <a:t>=</a:t>
            </a:r>
            <a:r>
              <a:rPr lang="zh-CN" altLang="en-US" sz="2800" b="1">
                <a:solidFill>
                  <a:srgbClr val="000000"/>
                </a:solidFill>
                <a:latin typeface="楷体_GB2312" charset="0"/>
                <a:ea typeface="楷体_GB2312" charset="0"/>
              </a:rPr>
              <a:t>不增加股本的投资，超过实收资本的投资。</a:t>
            </a:r>
          </a:p>
          <a:p>
            <a:pPr eaLnBrk="1" hangingPunct="1">
              <a:spcBef>
                <a:spcPct val="0"/>
              </a:spcBef>
              <a:buClrTx/>
              <a:buSzTx/>
            </a:pPr>
            <a:endParaRPr lang="zh-CN" altLang="en-US" sz="2800" b="1">
              <a:solidFill>
                <a:srgbClr val="000000"/>
              </a:solidFill>
              <a:latin typeface="楷体_GB2312" charset="0"/>
              <a:ea typeface="楷体_GB2312" charset="0"/>
            </a:endParaRPr>
          </a:p>
          <a:p>
            <a:pPr eaLnBrk="1" hangingPunct="1">
              <a:spcBef>
                <a:spcPct val="0"/>
              </a:spcBef>
              <a:buClrTx/>
              <a:buSzTx/>
            </a:pPr>
            <a:r>
              <a:rPr lang="zh-CN" altLang="en-US" sz="2800" b="1">
                <a:solidFill>
                  <a:srgbClr val="000000"/>
                </a:solidFill>
                <a:latin typeface="楷体_GB2312" charset="0"/>
                <a:ea typeface="楷体_GB2312" charset="0"/>
              </a:rPr>
              <a:t>如甲乙两企业投资成立丙企业，注册资本</a:t>
            </a:r>
            <a:r>
              <a:rPr lang="en-US" altLang="zh-CN" sz="2800" b="1">
                <a:solidFill>
                  <a:srgbClr val="000000"/>
                </a:solidFill>
                <a:latin typeface="楷体_GB2312" charset="0"/>
                <a:ea typeface="楷体_GB2312" charset="0"/>
              </a:rPr>
              <a:t>1000</a:t>
            </a:r>
            <a:r>
              <a:rPr lang="zh-CN" altLang="en-US" sz="2800" b="1">
                <a:solidFill>
                  <a:srgbClr val="000000"/>
                </a:solidFill>
                <a:latin typeface="楷体_GB2312" charset="0"/>
                <a:ea typeface="楷体_GB2312" charset="0"/>
              </a:rPr>
              <a:t>万元，丙企业投产后，甲乙两企业又投资丙企业</a:t>
            </a:r>
            <a:r>
              <a:rPr lang="en-US" altLang="zh-CN" sz="2800" b="1">
                <a:solidFill>
                  <a:srgbClr val="000000"/>
                </a:solidFill>
                <a:latin typeface="楷体_GB2312" charset="0"/>
                <a:ea typeface="楷体_GB2312" charset="0"/>
              </a:rPr>
              <a:t>800</a:t>
            </a:r>
            <a:r>
              <a:rPr lang="zh-CN" altLang="en-US" sz="2800" b="1">
                <a:solidFill>
                  <a:srgbClr val="000000"/>
                </a:solidFill>
                <a:latin typeface="楷体_GB2312" charset="0"/>
                <a:ea typeface="楷体_GB2312" charset="0"/>
              </a:rPr>
              <a:t>万元，没有增加注册资本，但要求丙企业</a:t>
            </a:r>
            <a:r>
              <a:rPr lang="en-US" altLang="zh-CN" sz="2800" b="1">
                <a:solidFill>
                  <a:srgbClr val="000000"/>
                </a:solidFill>
                <a:latin typeface="楷体_GB2312" charset="0"/>
                <a:ea typeface="楷体_GB2312" charset="0"/>
              </a:rPr>
              <a:t>1</a:t>
            </a:r>
            <a:r>
              <a:rPr lang="zh-CN" altLang="en-US" sz="2800" b="1">
                <a:solidFill>
                  <a:srgbClr val="000000"/>
                </a:solidFill>
                <a:latin typeface="楷体_GB2312" charset="0"/>
                <a:ea typeface="楷体_GB2312" charset="0"/>
              </a:rPr>
              <a:t>年后归还本金，同时付</a:t>
            </a:r>
            <a:r>
              <a:rPr lang="en-US" altLang="zh-CN" sz="2800" b="1">
                <a:solidFill>
                  <a:srgbClr val="000000"/>
                </a:solidFill>
                <a:latin typeface="楷体_GB2312" charset="0"/>
                <a:ea typeface="楷体_GB2312" charset="0"/>
              </a:rPr>
              <a:t>40</a:t>
            </a:r>
            <a:r>
              <a:rPr lang="zh-CN" altLang="en-US" sz="2800" b="1">
                <a:solidFill>
                  <a:srgbClr val="000000"/>
                </a:solidFill>
                <a:latin typeface="楷体_GB2312" charset="0"/>
                <a:ea typeface="楷体_GB2312" charset="0"/>
              </a:rPr>
              <a:t>万元的利息。</a:t>
            </a:r>
          </a:p>
          <a:p>
            <a:pPr eaLnBrk="1" hangingPunct="1">
              <a:spcBef>
                <a:spcPct val="0"/>
              </a:spcBef>
              <a:buClrTx/>
              <a:buSzTx/>
            </a:pPr>
            <a:endParaRPr lang="zh-CN" altLang="en-US" sz="2800" b="1">
              <a:solidFill>
                <a:srgbClr val="000000"/>
              </a:solidFill>
              <a:latin typeface="楷体_GB2312" charset="0"/>
              <a:ea typeface="楷体_GB2312" charset="0"/>
            </a:endParaRPr>
          </a:p>
          <a:p>
            <a:pPr eaLnBrk="1" hangingPunct="1">
              <a:spcBef>
                <a:spcPct val="0"/>
              </a:spcBef>
              <a:buClrTx/>
              <a:buSzTx/>
            </a:pPr>
            <a:endParaRPr lang="zh-CN" altLang="en-US" sz="1800" b="1">
              <a:solidFill>
                <a:srgbClr val="FF0000"/>
              </a:solidFill>
            </a:endParaRPr>
          </a:p>
          <a:p>
            <a:pPr eaLnBrk="1" hangingPunct="1">
              <a:spcBef>
                <a:spcPct val="0"/>
              </a:spcBef>
              <a:buClrTx/>
              <a:buSzTx/>
            </a:pPr>
            <a:endParaRPr lang="en-US" altLang="zh-CN" sz="1800" b="1">
              <a:solidFill>
                <a:srgbClr val="FF0000"/>
              </a:solidFill>
            </a:endParaRPr>
          </a:p>
        </p:txBody>
      </p:sp>
      <p:sp>
        <p:nvSpPr>
          <p:cNvPr id="4403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403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E4019D3-309C-D343-B6AA-2AC1059D4D02}" type="slidenum">
              <a:rPr lang="en-US" altLang="zh-CN" sz="1400"/>
              <a:pPr>
                <a:spcBef>
                  <a:spcPct val="0"/>
                </a:spcBef>
                <a:buClrTx/>
                <a:buSzTx/>
                <a:buFontTx/>
                <a:buNone/>
              </a:pPr>
              <a:t>31</a:t>
            </a:fld>
            <a:endParaRPr lang="en-US" altLang="zh-CN" sz="1400"/>
          </a:p>
        </p:txBody>
      </p:sp>
      <p:sp>
        <p:nvSpPr>
          <p:cNvPr id="45058" name="TextBox 3"/>
          <p:cNvSpPr txBox="1">
            <a:spLocks noChangeArrowheads="1"/>
          </p:cNvSpPr>
          <p:nvPr/>
        </p:nvSpPr>
        <p:spPr bwMode="auto">
          <a:xfrm>
            <a:off x="228600" y="1143000"/>
            <a:ext cx="8686800" cy="429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不得扣除的利息支出计算公式</a:t>
            </a:r>
            <a:endParaRPr lang="zh-CN" altLang="en-US" sz="2400" b="1">
              <a:latin typeface="楷体_GB2312" charset="0"/>
              <a:ea typeface="楷体_GB2312" charset="0"/>
            </a:endParaRPr>
          </a:p>
          <a:p>
            <a:pPr eaLnBrk="1" hangingPunct="1">
              <a:spcBef>
                <a:spcPct val="0"/>
              </a:spcBef>
              <a:buClrTx/>
              <a:buSzTx/>
            </a:pPr>
            <a:endParaRPr lang="zh-CN" altLang="en-US" sz="2400" b="1">
              <a:latin typeface="楷体_GB2312" charset="0"/>
              <a:ea typeface="楷体_GB2312" charset="0"/>
            </a:endParaRPr>
          </a:p>
          <a:p>
            <a:pPr eaLnBrk="1" hangingPunct="1">
              <a:spcBef>
                <a:spcPct val="0"/>
              </a:spcBef>
              <a:buClrTx/>
              <a:buSzTx/>
            </a:pPr>
            <a:r>
              <a:rPr lang="zh-CN" altLang="en-US" sz="2400" b="1">
                <a:latin typeface="楷体_GB2312" charset="0"/>
                <a:ea typeface="楷体_GB2312" charset="0"/>
              </a:rPr>
              <a:t>不得扣除利息支出</a:t>
            </a:r>
            <a:r>
              <a:rPr lang="en-US" altLang="zh-CN" sz="2400" b="1">
                <a:latin typeface="楷体_GB2312" charset="0"/>
                <a:ea typeface="楷体_GB2312" charset="0"/>
              </a:rPr>
              <a:t>=</a:t>
            </a:r>
            <a:r>
              <a:rPr lang="zh-CN" altLang="en-US" sz="2400" b="1">
                <a:latin typeface="楷体_GB2312" charset="0"/>
                <a:ea typeface="楷体_GB2312" charset="0"/>
              </a:rPr>
              <a:t>年度实际支付的全部关联方利息</a:t>
            </a:r>
            <a:r>
              <a:rPr lang="en-US" altLang="zh-CN" sz="2400" b="1">
                <a:latin typeface="楷体_GB2312" charset="0"/>
                <a:ea typeface="楷体_GB2312" charset="0"/>
              </a:rPr>
              <a:t>×</a:t>
            </a:r>
            <a:r>
              <a:rPr lang="zh-CN" altLang="en-US" sz="2400" b="1">
                <a:latin typeface="楷体_GB2312" charset="0"/>
                <a:ea typeface="楷体_GB2312" charset="0"/>
              </a:rPr>
              <a:t>（</a:t>
            </a:r>
            <a:r>
              <a:rPr lang="en-US" altLang="zh-CN" sz="2400" b="1">
                <a:latin typeface="楷体_GB2312" charset="0"/>
                <a:ea typeface="楷体_GB2312" charset="0"/>
              </a:rPr>
              <a:t>1-</a:t>
            </a:r>
            <a:r>
              <a:rPr lang="zh-CN" altLang="en-US" sz="2400" b="1">
                <a:latin typeface="楷体_GB2312" charset="0"/>
                <a:ea typeface="楷体_GB2312" charset="0"/>
              </a:rPr>
              <a:t>标准比例</a:t>
            </a:r>
            <a:r>
              <a:rPr lang="en-US" altLang="zh-CN" sz="2400" b="1">
                <a:latin typeface="楷体_GB2312" charset="0"/>
                <a:ea typeface="楷体_GB2312" charset="0"/>
              </a:rPr>
              <a:t>/</a:t>
            </a:r>
            <a:r>
              <a:rPr lang="zh-CN" altLang="en-US" sz="2400" b="1">
                <a:latin typeface="楷体_GB2312" charset="0"/>
                <a:ea typeface="楷体_GB2312" charset="0"/>
              </a:rPr>
              <a:t>关联债资比例）</a:t>
            </a:r>
          </a:p>
          <a:p>
            <a:pPr eaLnBrk="1" hangingPunct="1">
              <a:spcBef>
                <a:spcPct val="0"/>
              </a:spcBef>
              <a:buClrTx/>
              <a:buSzTx/>
            </a:pPr>
            <a:r>
              <a:rPr lang="zh-CN" altLang="en-US" sz="2400" b="1">
                <a:latin typeface="楷体_GB2312" charset="0"/>
                <a:ea typeface="楷体_GB2312" charset="0"/>
              </a:rPr>
              <a:t>标准</a:t>
            </a:r>
            <a:r>
              <a:rPr lang="zh-CN" altLang="en-US" sz="2400" b="1">
                <a:solidFill>
                  <a:srgbClr val="FF0000"/>
                </a:solidFill>
                <a:latin typeface="楷体_GB2312" charset="0"/>
                <a:ea typeface="楷体_GB2312" charset="0"/>
              </a:rPr>
              <a:t>比例</a:t>
            </a:r>
            <a:r>
              <a:rPr lang="zh-CN" altLang="en-US" sz="2400" b="1">
                <a:latin typeface="楷体_GB2312" charset="0"/>
                <a:ea typeface="楷体_GB2312" charset="0"/>
              </a:rPr>
              <a:t>：其他企业</a:t>
            </a:r>
            <a:r>
              <a:rPr lang="en-US" altLang="zh-CN" sz="2400" b="1">
                <a:solidFill>
                  <a:srgbClr val="FF0000"/>
                </a:solidFill>
                <a:latin typeface="楷体_GB2312" charset="0"/>
                <a:ea typeface="楷体_GB2312" charset="0"/>
              </a:rPr>
              <a:t>2</a:t>
            </a:r>
            <a:r>
              <a:rPr lang="zh-CN" altLang="en-US" sz="2400" b="1">
                <a:solidFill>
                  <a:srgbClr val="FF0000"/>
                </a:solidFill>
                <a:latin typeface="楷体_GB2312" charset="0"/>
                <a:ea typeface="楷体_GB2312" charset="0"/>
              </a:rPr>
              <a:t>：</a:t>
            </a:r>
            <a:r>
              <a:rPr lang="en-US" altLang="zh-CN" sz="2400" b="1">
                <a:solidFill>
                  <a:srgbClr val="FF0000"/>
                </a:solidFill>
                <a:latin typeface="楷体_GB2312" charset="0"/>
                <a:ea typeface="楷体_GB2312" charset="0"/>
              </a:rPr>
              <a:t>1</a:t>
            </a:r>
            <a:r>
              <a:rPr lang="zh-CN" altLang="en-US" sz="2400" b="1">
                <a:latin typeface="楷体_GB2312" charset="0"/>
                <a:ea typeface="楷体_GB2312" charset="0"/>
              </a:rPr>
              <a:t>（金融企业</a:t>
            </a:r>
            <a:r>
              <a:rPr lang="en-US" altLang="zh-CN" sz="2400" b="1">
                <a:latin typeface="楷体_GB2312" charset="0"/>
                <a:ea typeface="楷体_GB2312" charset="0"/>
              </a:rPr>
              <a:t>5</a:t>
            </a:r>
            <a:r>
              <a:rPr lang="zh-CN" altLang="en-US" sz="2400" b="1">
                <a:latin typeface="楷体_GB2312" charset="0"/>
                <a:ea typeface="楷体_GB2312" charset="0"/>
              </a:rPr>
              <a:t>：</a:t>
            </a:r>
            <a:r>
              <a:rPr lang="en-US" altLang="zh-CN" sz="2400" b="1">
                <a:latin typeface="楷体_GB2312" charset="0"/>
                <a:ea typeface="楷体_GB2312" charset="0"/>
              </a:rPr>
              <a:t>1</a:t>
            </a:r>
            <a:r>
              <a:rPr lang="zh-CN" altLang="en-US" sz="2400" b="1">
                <a:latin typeface="楷体_GB2312" charset="0"/>
                <a:ea typeface="楷体_GB2312" charset="0"/>
              </a:rPr>
              <a:t>）。</a:t>
            </a:r>
          </a:p>
          <a:p>
            <a:pPr eaLnBrk="1" hangingPunct="1">
              <a:spcBef>
                <a:spcPct val="0"/>
              </a:spcBef>
              <a:buClrTx/>
              <a:buSzTx/>
            </a:pPr>
            <a:r>
              <a:rPr lang="zh-CN" altLang="en-US" sz="2400" b="1">
                <a:solidFill>
                  <a:srgbClr val="FF0000"/>
                </a:solidFill>
                <a:latin typeface="楷体_GB2312" charset="0"/>
                <a:ea typeface="楷体_GB2312" charset="0"/>
              </a:rPr>
              <a:t>关联债资比例</a:t>
            </a:r>
            <a:r>
              <a:rPr lang="zh-CN" altLang="en-US" sz="2400" b="1">
                <a:latin typeface="楷体_GB2312" charset="0"/>
                <a:ea typeface="楷体_GB2312" charset="0"/>
              </a:rPr>
              <a:t>是指企业从其全部关联方接受的债权性投资占企业接受的权益性投资的比例，关联债权投资包括关联方以各种形式提供担保的债权性投资。</a:t>
            </a:r>
          </a:p>
          <a:p>
            <a:pPr eaLnBrk="1" hangingPunct="1">
              <a:spcBef>
                <a:spcPct val="0"/>
              </a:spcBef>
              <a:buClrTx/>
              <a:buSzTx/>
              <a:buFontTx/>
              <a:buNone/>
            </a:pPr>
            <a:endParaRPr lang="zh-CN" altLang="en-US" sz="2000" b="1">
              <a:latin typeface="楷体_GB2312" charset="0"/>
              <a:ea typeface="楷体_GB2312" charset="0"/>
            </a:endParaRP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zh-CN" altLang="en-US" sz="2000" b="1">
                <a:latin typeface="楷体_GB2312" charset="0"/>
                <a:ea typeface="楷体_GB2312" charset="0"/>
              </a:rPr>
              <a:t>财税</a:t>
            </a:r>
            <a:r>
              <a:rPr lang="en-US" altLang="zh-CN" sz="2000" b="1">
                <a:latin typeface="楷体_GB2312" charset="0"/>
                <a:ea typeface="楷体_GB2312" charset="0"/>
              </a:rPr>
              <a:t>〔2008〕121</a:t>
            </a:r>
            <a:r>
              <a:rPr lang="zh-CN" altLang="en-US" sz="2000" b="1">
                <a:latin typeface="楷体_GB2312" charset="0"/>
                <a:ea typeface="楷体_GB2312" charset="0"/>
              </a:rPr>
              <a:t>号</a:t>
            </a: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[2009]2</a:t>
            </a:r>
            <a:r>
              <a:rPr lang="zh-CN" altLang="en-US" sz="2000" b="1">
                <a:solidFill>
                  <a:schemeClr val="accent2"/>
                </a:solidFill>
                <a:latin typeface="楷体_GB2312" charset="0"/>
                <a:ea typeface="楷体_GB2312" charset="0"/>
              </a:rPr>
              <a:t>号第八十五条</a:t>
            </a:r>
          </a:p>
        </p:txBody>
      </p:sp>
      <p:sp>
        <p:nvSpPr>
          <p:cNvPr id="4505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506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6E0F857-814A-6946-AC86-448A007B67DD}" type="slidenum">
              <a:rPr lang="en-US" altLang="zh-CN" sz="1400"/>
              <a:pPr>
                <a:spcBef>
                  <a:spcPct val="0"/>
                </a:spcBef>
                <a:buClrTx/>
                <a:buSzTx/>
                <a:buFontTx/>
                <a:buNone/>
              </a:pPr>
              <a:t>32</a:t>
            </a:fld>
            <a:endParaRPr lang="en-US" altLang="zh-CN" sz="1400"/>
          </a:p>
        </p:txBody>
      </p:sp>
      <p:sp>
        <p:nvSpPr>
          <p:cNvPr id="46082" name="TextBox 3"/>
          <p:cNvSpPr txBox="1">
            <a:spLocks noChangeArrowheads="1"/>
          </p:cNvSpPr>
          <p:nvPr/>
        </p:nvSpPr>
        <p:spPr bwMode="auto">
          <a:xfrm>
            <a:off x="228600" y="1143000"/>
            <a:ext cx="8686800" cy="484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债资比例计算方法</a:t>
            </a:r>
            <a:endParaRPr lang="zh-CN" altLang="en-US" sz="2400" b="1">
              <a:latin typeface="楷体_GB2312" charset="0"/>
              <a:ea typeface="楷体_GB2312" charset="0"/>
            </a:endParaRPr>
          </a:p>
          <a:p>
            <a:pPr algn="ctr" eaLnBrk="1" hangingPunct="1">
              <a:spcBef>
                <a:spcPct val="0"/>
              </a:spcBef>
              <a:buClrTx/>
              <a:buSzTx/>
              <a:buFontTx/>
              <a:buNone/>
            </a:pPr>
            <a:endParaRPr lang="zh-CN" altLang="en-US" sz="2400" b="1">
              <a:latin typeface="楷体_GB2312" charset="0"/>
              <a:ea typeface="楷体_GB2312" charset="0"/>
            </a:endParaRPr>
          </a:p>
          <a:p>
            <a:pPr eaLnBrk="1" hangingPunct="1">
              <a:spcBef>
                <a:spcPct val="0"/>
              </a:spcBef>
              <a:buClrTx/>
              <a:buSzTx/>
            </a:pPr>
            <a:r>
              <a:rPr lang="zh-CN" altLang="en-US" sz="2400" b="1">
                <a:latin typeface="楷体_GB2312" charset="0"/>
                <a:ea typeface="楷体_GB2312" charset="0"/>
              </a:rPr>
              <a:t>关联债资比例＝年度各月平均关联债权投资之和</a:t>
            </a:r>
            <a:r>
              <a:rPr lang="en-US" altLang="zh-CN" sz="2400" b="1">
                <a:latin typeface="楷体_GB2312" charset="0"/>
                <a:ea typeface="楷体_GB2312" charset="0"/>
              </a:rPr>
              <a:t>/</a:t>
            </a:r>
            <a:r>
              <a:rPr lang="zh-CN" altLang="en-US" sz="2400" b="1">
                <a:latin typeface="楷体_GB2312" charset="0"/>
                <a:ea typeface="楷体_GB2312" charset="0"/>
              </a:rPr>
              <a:t>年度各月平均权益投资之和</a:t>
            </a:r>
          </a:p>
          <a:p>
            <a:pPr eaLnBrk="1" hangingPunct="1">
              <a:spcBef>
                <a:spcPct val="0"/>
              </a:spcBef>
              <a:buClrTx/>
              <a:buSzTx/>
            </a:pPr>
            <a:r>
              <a:rPr lang="zh-CN" altLang="en-US" sz="2400" b="1">
                <a:latin typeface="楷体_GB2312" charset="0"/>
                <a:ea typeface="楷体_GB2312" charset="0"/>
              </a:rPr>
              <a:t>其中：各月平均关联</a:t>
            </a:r>
            <a:r>
              <a:rPr lang="zh-CN" altLang="en-US" sz="2400" b="1">
                <a:solidFill>
                  <a:srgbClr val="FF0000"/>
                </a:solidFill>
                <a:latin typeface="楷体_GB2312" charset="0"/>
                <a:ea typeface="楷体_GB2312" charset="0"/>
              </a:rPr>
              <a:t>债权投资</a:t>
            </a:r>
            <a:r>
              <a:rPr lang="zh-CN" altLang="en-US" sz="2400" b="1">
                <a:latin typeface="楷体_GB2312" charset="0"/>
                <a:ea typeface="楷体_GB2312" charset="0"/>
              </a:rPr>
              <a:t>＝（关联债权投资月初账面余额</a:t>
            </a:r>
            <a:r>
              <a:rPr lang="en-US" altLang="zh-CN" sz="2400" b="1">
                <a:latin typeface="楷体_GB2312" charset="0"/>
                <a:ea typeface="楷体_GB2312" charset="0"/>
              </a:rPr>
              <a:t>+</a:t>
            </a:r>
            <a:r>
              <a:rPr lang="zh-CN" altLang="en-US" sz="2400" b="1">
                <a:latin typeface="楷体_GB2312" charset="0"/>
                <a:ea typeface="楷体_GB2312" charset="0"/>
              </a:rPr>
              <a:t>月末账面余额）</a:t>
            </a:r>
            <a:r>
              <a:rPr lang="en-US" altLang="zh-CN" sz="2400" b="1">
                <a:latin typeface="楷体_GB2312" charset="0"/>
                <a:ea typeface="楷体_GB2312" charset="0"/>
              </a:rPr>
              <a:t>/2 </a:t>
            </a:r>
          </a:p>
          <a:p>
            <a:pPr eaLnBrk="1" hangingPunct="1">
              <a:spcBef>
                <a:spcPct val="0"/>
              </a:spcBef>
              <a:buClrTx/>
              <a:buSzTx/>
            </a:pPr>
            <a:r>
              <a:rPr lang="zh-CN" altLang="en-US" sz="2400" b="1">
                <a:latin typeface="楷体_GB2312" charset="0"/>
                <a:ea typeface="楷体_GB2312" charset="0"/>
              </a:rPr>
              <a:t>各月平均权益投资＝（权益投资月初账面余额</a:t>
            </a:r>
            <a:r>
              <a:rPr lang="en-US" altLang="zh-CN" sz="2400" b="1">
                <a:latin typeface="楷体_GB2312" charset="0"/>
                <a:ea typeface="楷体_GB2312" charset="0"/>
              </a:rPr>
              <a:t>+</a:t>
            </a:r>
            <a:r>
              <a:rPr lang="zh-CN" altLang="en-US" sz="2400" b="1">
                <a:latin typeface="楷体_GB2312" charset="0"/>
                <a:ea typeface="楷体_GB2312" charset="0"/>
              </a:rPr>
              <a:t>月末账面余额）</a:t>
            </a:r>
            <a:r>
              <a:rPr lang="en-US" altLang="zh-CN" sz="2400" b="1">
                <a:latin typeface="楷体_GB2312" charset="0"/>
                <a:ea typeface="楷体_GB2312" charset="0"/>
              </a:rPr>
              <a:t>/2</a:t>
            </a:r>
          </a:p>
          <a:p>
            <a:pPr eaLnBrk="1" hangingPunct="1">
              <a:spcBef>
                <a:spcPct val="0"/>
              </a:spcBef>
              <a:buClrTx/>
              <a:buSzTx/>
            </a:pPr>
            <a:r>
              <a:rPr lang="zh-CN" altLang="en-US" sz="2400" b="1">
                <a:solidFill>
                  <a:srgbClr val="FF0000"/>
                </a:solidFill>
                <a:latin typeface="楷体_GB2312" charset="0"/>
                <a:ea typeface="楷体_GB2312" charset="0"/>
              </a:rPr>
              <a:t>权益投资</a:t>
            </a:r>
            <a:r>
              <a:rPr lang="zh-CN" altLang="en-US" sz="2400" b="1">
                <a:latin typeface="楷体_GB2312" charset="0"/>
                <a:ea typeface="楷体_GB2312" charset="0"/>
              </a:rPr>
              <a:t>为企业资产负债表所列示的所有者权益金额。</a:t>
            </a:r>
          </a:p>
          <a:p>
            <a:pPr eaLnBrk="1" hangingPunct="1">
              <a:spcBef>
                <a:spcPct val="0"/>
              </a:spcBef>
              <a:buClrTx/>
              <a:buSzTx/>
            </a:pPr>
            <a:r>
              <a:rPr lang="zh-CN" altLang="en-US" sz="2400" b="1">
                <a:latin typeface="楷体_GB2312" charset="0"/>
                <a:ea typeface="楷体_GB2312" charset="0"/>
              </a:rPr>
              <a:t>如果</a:t>
            </a:r>
            <a:r>
              <a:rPr lang="zh-CN" altLang="en-US" sz="2400" b="1">
                <a:solidFill>
                  <a:srgbClr val="FF0000"/>
                </a:solidFill>
                <a:latin typeface="楷体_GB2312" charset="0"/>
                <a:ea typeface="楷体_GB2312" charset="0"/>
              </a:rPr>
              <a:t>所有者权益</a:t>
            </a:r>
            <a:r>
              <a:rPr lang="zh-CN" altLang="en-US" sz="2400" b="1">
                <a:latin typeface="楷体_GB2312" charset="0"/>
                <a:ea typeface="楷体_GB2312" charset="0"/>
              </a:rPr>
              <a:t>小于</a:t>
            </a:r>
            <a:r>
              <a:rPr lang="zh-CN" altLang="en-US" sz="2400" b="1">
                <a:solidFill>
                  <a:srgbClr val="FF0000"/>
                </a:solidFill>
                <a:latin typeface="楷体_GB2312" charset="0"/>
                <a:ea typeface="楷体_GB2312" charset="0"/>
              </a:rPr>
              <a:t>实收资本与资本公积之和</a:t>
            </a:r>
            <a:r>
              <a:rPr lang="zh-CN" altLang="en-US" sz="2400" b="1">
                <a:latin typeface="楷体_GB2312" charset="0"/>
                <a:ea typeface="楷体_GB2312" charset="0"/>
              </a:rPr>
              <a:t>，则权益投资为实收资本与资本公积之和；如果</a:t>
            </a:r>
            <a:r>
              <a:rPr lang="zh-CN" altLang="en-US" sz="2400" b="1">
                <a:solidFill>
                  <a:srgbClr val="FF0000"/>
                </a:solidFill>
                <a:latin typeface="楷体_GB2312" charset="0"/>
                <a:ea typeface="楷体_GB2312" charset="0"/>
              </a:rPr>
              <a:t>实收资本</a:t>
            </a:r>
            <a:r>
              <a:rPr lang="zh-CN" altLang="en-US" sz="2400" b="1">
                <a:latin typeface="楷体_GB2312" charset="0"/>
                <a:ea typeface="楷体_GB2312" charset="0"/>
              </a:rPr>
              <a:t>与资本公积之和小于实收资本金额，则权益投资为实收资本金额。</a:t>
            </a:r>
          </a:p>
          <a:p>
            <a:pPr eaLnBrk="1" hangingPunct="1">
              <a:spcBef>
                <a:spcPct val="0"/>
              </a:spcBef>
              <a:buClrTx/>
              <a:buSzTx/>
              <a:buFont typeface="Wingdings" charset="2"/>
              <a:buNone/>
            </a:pP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[2009]2</a:t>
            </a:r>
            <a:r>
              <a:rPr lang="zh-CN" altLang="en-US" sz="2000" b="1">
                <a:solidFill>
                  <a:schemeClr val="accent2"/>
                </a:solidFill>
                <a:latin typeface="楷体_GB2312" charset="0"/>
                <a:ea typeface="楷体_GB2312" charset="0"/>
              </a:rPr>
              <a:t>号第八十六条</a:t>
            </a:r>
          </a:p>
        </p:txBody>
      </p:sp>
      <p:sp>
        <p:nvSpPr>
          <p:cNvPr id="4608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608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790EEE1E-8784-594B-9F13-0981D5A6B7C5}" type="slidenum">
              <a:rPr lang="en-US" altLang="zh-CN" sz="1400"/>
              <a:pPr>
                <a:spcBef>
                  <a:spcPct val="0"/>
                </a:spcBef>
                <a:buClrTx/>
                <a:buSzTx/>
                <a:buFontTx/>
                <a:buNone/>
              </a:pPr>
              <a:t>33</a:t>
            </a:fld>
            <a:endParaRPr lang="en-US" altLang="zh-CN" sz="1400"/>
          </a:p>
        </p:txBody>
      </p:sp>
      <p:sp>
        <p:nvSpPr>
          <p:cNvPr id="47106" name="TextBox 3"/>
          <p:cNvSpPr txBox="1">
            <a:spLocks noChangeArrowheads="1"/>
          </p:cNvSpPr>
          <p:nvPr/>
        </p:nvSpPr>
        <p:spPr bwMode="auto">
          <a:xfrm>
            <a:off x="228600" y="1143000"/>
            <a:ext cx="8686800"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en-US" altLang="zh-CN" sz="2400" b="1">
              <a:latin typeface="楷体_GB2312" charset="0"/>
              <a:ea typeface="楷体_GB2312" charset="0"/>
            </a:endParaRPr>
          </a:p>
          <a:p>
            <a:pPr eaLnBrk="1" hangingPunct="1">
              <a:spcBef>
                <a:spcPct val="0"/>
              </a:spcBef>
              <a:buClrTx/>
              <a:buSzTx/>
              <a:buFont typeface="Wingdings" charset="2"/>
              <a:buNone/>
            </a:pPr>
            <a:r>
              <a:rPr lang="en-US" altLang="zh-CN" sz="2400" b="1">
                <a:latin typeface="黑体" charset="0"/>
                <a:ea typeface="黑体" charset="0"/>
              </a:rPr>
              <a:t>    </a:t>
            </a:r>
            <a:r>
              <a:rPr lang="zh-CN" altLang="en-US" sz="2800" b="1">
                <a:latin typeface="楷体_GB2312" charset="0"/>
                <a:ea typeface="楷体_GB2312" charset="0"/>
              </a:rPr>
              <a:t>企业从其</a:t>
            </a:r>
            <a:r>
              <a:rPr lang="zh-CN" altLang="en-US" sz="2800" b="1">
                <a:solidFill>
                  <a:srgbClr val="FF0000"/>
                </a:solidFill>
                <a:latin typeface="楷体_GB2312" charset="0"/>
                <a:ea typeface="楷体_GB2312" charset="0"/>
              </a:rPr>
              <a:t>关联方</a:t>
            </a:r>
            <a:r>
              <a:rPr lang="zh-CN" altLang="en-US" sz="2800" b="1">
                <a:latin typeface="楷体_GB2312" charset="0"/>
                <a:ea typeface="楷体_GB2312" charset="0"/>
              </a:rPr>
              <a:t>接受的</a:t>
            </a:r>
            <a:r>
              <a:rPr lang="zh-CN" altLang="en-US" sz="2800" b="1">
                <a:solidFill>
                  <a:srgbClr val="FF0000"/>
                </a:solidFill>
                <a:latin typeface="楷体_GB2312" charset="0"/>
                <a:ea typeface="楷体_GB2312" charset="0"/>
              </a:rPr>
              <a:t>债权性投资</a:t>
            </a:r>
            <a:r>
              <a:rPr lang="zh-CN" altLang="en-US" sz="2800" b="1">
                <a:latin typeface="楷体_GB2312" charset="0"/>
                <a:ea typeface="楷体_GB2312" charset="0"/>
              </a:rPr>
              <a:t>与</a:t>
            </a:r>
            <a:r>
              <a:rPr lang="zh-CN" altLang="en-US" sz="2800" b="1">
                <a:solidFill>
                  <a:srgbClr val="FF0000"/>
                </a:solidFill>
                <a:latin typeface="楷体_GB2312" charset="0"/>
                <a:ea typeface="楷体_GB2312" charset="0"/>
              </a:rPr>
              <a:t>权益性投资</a:t>
            </a:r>
            <a:r>
              <a:rPr lang="zh-CN" altLang="en-US" sz="2800" b="1">
                <a:latin typeface="楷体_GB2312" charset="0"/>
                <a:ea typeface="楷体_GB2312" charset="0"/>
              </a:rPr>
              <a:t>的比例超过规定</a:t>
            </a:r>
            <a:r>
              <a:rPr lang="zh-CN" altLang="en-US" sz="2800" b="1">
                <a:solidFill>
                  <a:srgbClr val="FF0000"/>
                </a:solidFill>
                <a:latin typeface="楷体_GB2312" charset="0"/>
                <a:ea typeface="楷体_GB2312" charset="0"/>
              </a:rPr>
              <a:t>标准</a:t>
            </a:r>
            <a:r>
              <a:rPr lang="zh-CN" altLang="en-US" sz="2800" b="1">
                <a:latin typeface="楷体_GB2312" charset="0"/>
                <a:ea typeface="楷体_GB2312" charset="0"/>
              </a:rPr>
              <a:t>而发生的</a:t>
            </a:r>
            <a:r>
              <a:rPr lang="zh-CN" altLang="en-US" sz="2800" b="1">
                <a:solidFill>
                  <a:srgbClr val="FF0000"/>
                </a:solidFill>
                <a:latin typeface="楷体_GB2312" charset="0"/>
                <a:ea typeface="楷体_GB2312" charset="0"/>
              </a:rPr>
              <a:t>利息支出</a:t>
            </a:r>
            <a:r>
              <a:rPr lang="zh-CN" altLang="en-US" sz="2800" b="1">
                <a:latin typeface="楷体_GB2312" charset="0"/>
                <a:ea typeface="楷体_GB2312" charset="0"/>
              </a:rPr>
              <a:t>，不得在计算应纳税所得额时扣除</a:t>
            </a:r>
            <a:r>
              <a:rPr lang="zh-CN" altLang="en-US" sz="2800" b="1">
                <a:latin typeface="黑体" charset="0"/>
                <a:ea typeface="黑体" charset="0"/>
              </a:rPr>
              <a:t>。</a:t>
            </a:r>
          </a:p>
          <a:p>
            <a:pPr eaLnBrk="1" hangingPunct="1">
              <a:spcBef>
                <a:spcPct val="0"/>
              </a:spcBef>
              <a:buClrTx/>
              <a:buSzTx/>
              <a:buFont typeface="Wingdings" charset="2"/>
              <a:buNone/>
            </a:pPr>
            <a:endParaRPr lang="zh-CN" altLang="en-US" sz="2400" b="1">
              <a:ea typeface="楷体_GB2312" charset="0"/>
            </a:endParaRPr>
          </a:p>
          <a:p>
            <a:pPr eaLnBrk="1" hangingPunct="1">
              <a:spcBef>
                <a:spcPct val="0"/>
              </a:spcBef>
              <a:buClrTx/>
              <a:buSzTx/>
              <a:buFont typeface="Wingdings" charset="2"/>
              <a:buNone/>
            </a:pPr>
            <a:r>
              <a:rPr lang="zh-CN" altLang="en-US" sz="2400" b="1">
                <a:solidFill>
                  <a:srgbClr val="FF0000"/>
                </a:solidFill>
                <a:latin typeface="楷体_GB2312" charset="0"/>
                <a:ea typeface="楷体_GB2312" charset="0"/>
              </a:rPr>
              <a:t>     </a:t>
            </a:r>
            <a:r>
              <a:rPr lang="zh-CN" altLang="en-US" sz="2800" b="1">
                <a:solidFill>
                  <a:srgbClr val="FF0000"/>
                </a:solidFill>
                <a:latin typeface="楷体_GB2312" charset="0"/>
                <a:ea typeface="楷体_GB2312" charset="0"/>
              </a:rPr>
              <a:t>利息支出</a:t>
            </a:r>
            <a:r>
              <a:rPr lang="zh-CN" altLang="en-US" sz="2800" b="1">
                <a:latin typeface="楷体_GB2312" charset="0"/>
                <a:ea typeface="楷体_GB2312" charset="0"/>
              </a:rPr>
              <a:t>包括直接或间接关联债权投资实际支付的</a:t>
            </a:r>
            <a:r>
              <a:rPr lang="zh-CN" altLang="en-US" sz="2800" b="1">
                <a:solidFill>
                  <a:srgbClr val="FF0000"/>
                </a:solidFill>
                <a:latin typeface="楷体_GB2312" charset="0"/>
                <a:ea typeface="楷体_GB2312" charset="0"/>
              </a:rPr>
              <a:t>利息、担保费、抵押费和其他具有利息性质的费用</a:t>
            </a:r>
            <a:r>
              <a:rPr lang="zh-CN" altLang="en-US" sz="2800" b="1">
                <a:latin typeface="楷体_GB2312" charset="0"/>
                <a:ea typeface="楷体_GB2312" charset="0"/>
              </a:rPr>
              <a:t>。</a:t>
            </a:r>
          </a:p>
          <a:p>
            <a:pPr eaLnBrk="1" hangingPunct="1">
              <a:spcBef>
                <a:spcPct val="0"/>
              </a:spcBef>
              <a:buClrTx/>
              <a:buSzTx/>
              <a:buFont typeface="Wingdings" charset="2"/>
              <a:buNone/>
            </a:pPr>
            <a:r>
              <a:rPr lang="zh-CN" altLang="en-US" sz="2800" b="1">
                <a:latin typeface="楷体_GB2312" charset="0"/>
                <a:ea typeface="楷体_GB2312" charset="0"/>
              </a:rPr>
              <a:t>     </a:t>
            </a:r>
            <a:r>
              <a:rPr lang="zh-CN" altLang="en-US" sz="2800" b="1">
                <a:ea typeface="楷体_GB2312" charset="0"/>
              </a:rPr>
              <a:t>“</a:t>
            </a:r>
            <a:r>
              <a:rPr lang="zh-CN" altLang="en-US" sz="2800" b="1">
                <a:latin typeface="楷体_GB2312" charset="0"/>
                <a:ea typeface="楷体_GB2312" charset="0"/>
              </a:rPr>
              <a:t>实际支付利息</a:t>
            </a:r>
            <a:r>
              <a:rPr lang="zh-CN" altLang="en-US" sz="2800" b="1">
                <a:ea typeface="楷体_GB2312" charset="0"/>
              </a:rPr>
              <a:t>”</a:t>
            </a:r>
            <a:r>
              <a:rPr lang="zh-CN" altLang="en-US" sz="2800" b="1">
                <a:latin typeface="楷体_GB2312" charset="0"/>
                <a:ea typeface="楷体_GB2312" charset="0"/>
              </a:rPr>
              <a:t>是指企业按照权责发生制原则计入相关成本、费用的利息。</a:t>
            </a: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第四十六条</a:t>
            </a:r>
          </a:p>
          <a:p>
            <a:pPr eaLnBrk="1" hangingPunct="1">
              <a:spcBef>
                <a:spcPct val="0"/>
              </a:spcBef>
              <a:buClrTx/>
              <a:buSzTx/>
              <a:buFontTx/>
              <a:buNone/>
            </a:pPr>
            <a:r>
              <a:rPr lang="zh-CN" altLang="en-US" sz="2000" b="1">
                <a:solidFill>
                  <a:schemeClr val="accent2"/>
                </a:solidFill>
                <a:latin typeface="楷体_GB2312" charset="0"/>
                <a:ea typeface="楷体_GB2312" charset="0"/>
              </a:rPr>
              <a:t>财税</a:t>
            </a:r>
            <a:r>
              <a:rPr lang="en-US" altLang="zh-CN" sz="2000" b="1">
                <a:solidFill>
                  <a:schemeClr val="accent2"/>
                </a:solidFill>
                <a:latin typeface="楷体_GB2312" charset="0"/>
                <a:ea typeface="楷体_GB2312" charset="0"/>
              </a:rPr>
              <a:t>[2008]121</a:t>
            </a:r>
            <a:r>
              <a:rPr lang="zh-CN" altLang="en-US" sz="2000" b="1">
                <a:solidFill>
                  <a:schemeClr val="accent2"/>
                </a:solidFill>
                <a:latin typeface="楷体_GB2312" charset="0"/>
                <a:ea typeface="楷体_GB2312" charset="0"/>
              </a:rPr>
              <a:t>号一（</a:t>
            </a:r>
            <a:r>
              <a:rPr lang="en-US" altLang="zh-CN" sz="2000" b="1">
                <a:solidFill>
                  <a:schemeClr val="accent2"/>
                </a:solidFill>
                <a:latin typeface="楷体_GB2312" charset="0"/>
                <a:ea typeface="楷体_GB2312" charset="0"/>
              </a:rPr>
              <a:t>1</a:t>
            </a:r>
            <a:r>
              <a:rPr lang="zh-CN" altLang="en-US" sz="2000" b="1">
                <a:solidFill>
                  <a:schemeClr val="accent2"/>
                </a:solidFill>
                <a:latin typeface="楷体_GB2312" charset="0"/>
                <a:ea typeface="楷体_GB2312" charset="0"/>
              </a:rPr>
              <a:t>）</a:t>
            </a:r>
          </a:p>
          <a:p>
            <a:pPr eaLnBrk="1" hangingPunct="1">
              <a:spcBef>
                <a:spcPct val="0"/>
              </a:spcBef>
              <a:buClrTx/>
              <a:buSzTx/>
              <a:buFontTx/>
              <a:buNone/>
            </a:pP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[2009]2</a:t>
            </a:r>
            <a:r>
              <a:rPr lang="zh-CN" altLang="en-US" sz="2000" b="1">
                <a:solidFill>
                  <a:schemeClr val="accent2"/>
                </a:solidFill>
                <a:latin typeface="楷体_GB2312" charset="0"/>
                <a:ea typeface="楷体_GB2312" charset="0"/>
              </a:rPr>
              <a:t>号第八十七条</a:t>
            </a:r>
          </a:p>
          <a:p>
            <a:pPr eaLnBrk="1" hangingPunct="1">
              <a:spcBef>
                <a:spcPct val="0"/>
              </a:spcBef>
              <a:buClrTx/>
              <a:buSzTx/>
              <a:buFontTx/>
              <a:buNone/>
            </a:pPr>
            <a:r>
              <a:rPr lang="zh-CN" altLang="en-US" sz="1800" b="1">
                <a:solidFill>
                  <a:schemeClr val="accent2"/>
                </a:solidFill>
              </a:rPr>
              <a:t>国税发</a:t>
            </a:r>
            <a:r>
              <a:rPr lang="en-US" altLang="zh-CN" sz="1800" b="1">
                <a:solidFill>
                  <a:schemeClr val="accent2"/>
                </a:solidFill>
              </a:rPr>
              <a:t>[2009]2</a:t>
            </a:r>
            <a:r>
              <a:rPr lang="zh-CN" altLang="en-US" sz="1800" b="1">
                <a:solidFill>
                  <a:schemeClr val="accent2"/>
                </a:solidFill>
              </a:rPr>
              <a:t>号第九十条第一款</a:t>
            </a:r>
          </a:p>
        </p:txBody>
      </p:sp>
      <p:sp>
        <p:nvSpPr>
          <p:cNvPr id="4710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710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83A6EC5D-94AB-3E4B-9A7C-1148ED89EA57}" type="slidenum">
              <a:rPr lang="en-US" altLang="zh-CN" sz="1400"/>
              <a:pPr>
                <a:spcBef>
                  <a:spcPct val="0"/>
                </a:spcBef>
                <a:buClrTx/>
                <a:buSzTx/>
                <a:buFontTx/>
                <a:buNone/>
              </a:pPr>
              <a:t>34</a:t>
            </a:fld>
            <a:endParaRPr lang="en-US" altLang="zh-CN" sz="1400"/>
          </a:p>
        </p:txBody>
      </p:sp>
      <p:sp>
        <p:nvSpPr>
          <p:cNvPr id="48130" name="TextBox 3"/>
          <p:cNvSpPr txBox="1">
            <a:spLocks noChangeArrowheads="1"/>
          </p:cNvSpPr>
          <p:nvPr/>
        </p:nvSpPr>
        <p:spPr bwMode="auto">
          <a:xfrm>
            <a:off x="228600" y="1143000"/>
            <a:ext cx="8686800" cy="472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债权比例超标准的利息支出允许扣除的适用条件</a:t>
            </a:r>
            <a:r>
              <a:rPr lang="zh-CN" altLang="en-US" sz="2800">
                <a:latin typeface="楷体_GB2312" charset="0"/>
                <a:ea typeface="楷体_GB2312" charset="0"/>
              </a:rPr>
              <a:t> </a:t>
            </a:r>
            <a:endParaRPr lang="zh-CN" altLang="en-US" sz="2800" b="1">
              <a:latin typeface="楷体_GB2312" charset="0"/>
              <a:ea typeface="楷体_GB2312" charset="0"/>
            </a:endParaRPr>
          </a:p>
          <a:p>
            <a:pPr eaLnBrk="1" hangingPunct="1">
              <a:spcBef>
                <a:spcPct val="0"/>
              </a:spcBef>
              <a:buClrTx/>
              <a:buSzTx/>
              <a:buFontTx/>
              <a:buNone/>
            </a:pPr>
            <a:endParaRPr lang="zh-CN" altLang="en-US" sz="24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r>
              <a:rPr lang="zh-CN" altLang="en-US" sz="2800" b="1">
                <a:latin typeface="楷体_GB2312" charset="0"/>
                <a:ea typeface="楷体_GB2312" charset="0"/>
              </a:rPr>
              <a:t>企业如果能够按照税法及其实施条例的有关规定提供相关资料，并证明相关交易活动符合独立交易原则的；或者该企业的实际税负不高于境内关联方的，其实际支付给境内关联方的利息支出，在计算应纳税所得额时准予扣除。</a:t>
            </a:r>
          </a:p>
          <a:p>
            <a:pPr eaLnBrk="1" hangingPunct="1">
              <a:spcBef>
                <a:spcPct val="0"/>
              </a:spcBef>
              <a:buClrTx/>
              <a:buSzTx/>
              <a:buFontTx/>
              <a:buNone/>
            </a:pPr>
            <a:r>
              <a:rPr lang="zh-CN" altLang="en-US" sz="2800" b="1">
                <a:latin typeface="楷体_GB2312" charset="0"/>
                <a:ea typeface="楷体_GB2312" charset="0"/>
              </a:rPr>
              <a:t>    有关规定的相关资料，指准备、保存、并按税务机关要求提供一般同期资料及下列同期资料：</a:t>
            </a:r>
          </a:p>
          <a:p>
            <a:pPr eaLnBrk="1" hangingPunct="1">
              <a:spcBef>
                <a:spcPct val="0"/>
              </a:spcBef>
              <a:buClrTx/>
              <a:buSzTx/>
              <a:buFontTx/>
              <a:buNone/>
            </a:pPr>
            <a:r>
              <a:rPr lang="zh-CN" altLang="en-US" sz="1800" b="1"/>
              <a:t/>
            </a:r>
            <a:br>
              <a:rPr lang="zh-CN" altLang="en-US" sz="1800" b="1"/>
            </a:br>
            <a:r>
              <a:rPr lang="en-US" altLang="zh-CN" sz="1800" b="1"/>
              <a:t>【</a:t>
            </a:r>
            <a:r>
              <a:rPr lang="zh-CN" altLang="en-US" sz="1800" b="1"/>
              <a:t>主要相关法律条文</a:t>
            </a:r>
            <a:r>
              <a:rPr lang="en-US" altLang="zh-CN" sz="1800" b="1"/>
              <a:t>】</a:t>
            </a:r>
            <a:endParaRPr lang="en-US" altLang="zh-CN" sz="1800" b="1">
              <a:solidFill>
                <a:schemeClr val="accent2"/>
              </a:solidFill>
            </a:endParaRPr>
          </a:p>
          <a:p>
            <a:pPr eaLnBrk="1" hangingPunct="1">
              <a:spcBef>
                <a:spcPct val="0"/>
              </a:spcBef>
              <a:buClrTx/>
              <a:buSzTx/>
              <a:buFontTx/>
              <a:buNone/>
            </a:pPr>
            <a:r>
              <a:rPr lang="zh-CN" altLang="en-US" sz="2000" b="1">
                <a:solidFill>
                  <a:schemeClr val="accent2"/>
                </a:solidFill>
                <a:latin typeface="楷体_GB2312" charset="0"/>
                <a:ea typeface="楷体_GB2312" charset="0"/>
              </a:rPr>
              <a:t>财税</a:t>
            </a:r>
            <a:r>
              <a:rPr lang="en-US" altLang="zh-CN" sz="2000" b="1">
                <a:solidFill>
                  <a:schemeClr val="accent2"/>
                </a:solidFill>
                <a:latin typeface="楷体_GB2312" charset="0"/>
                <a:ea typeface="楷体_GB2312" charset="0"/>
              </a:rPr>
              <a:t>〔2008〕121</a:t>
            </a:r>
            <a:r>
              <a:rPr lang="zh-CN" altLang="en-US" sz="2000" b="1">
                <a:solidFill>
                  <a:schemeClr val="accent2"/>
                </a:solidFill>
                <a:latin typeface="楷体_GB2312" charset="0"/>
                <a:ea typeface="楷体_GB2312" charset="0"/>
              </a:rPr>
              <a:t>号）二条</a:t>
            </a:r>
          </a:p>
        </p:txBody>
      </p:sp>
      <p:sp>
        <p:nvSpPr>
          <p:cNvPr id="4813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813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36B12919-9292-EB41-90E7-46D74FAD189D}" type="slidenum">
              <a:rPr lang="en-US" altLang="zh-CN" sz="1400"/>
              <a:pPr>
                <a:spcBef>
                  <a:spcPct val="0"/>
                </a:spcBef>
                <a:buClrTx/>
                <a:buSzTx/>
                <a:buFontTx/>
                <a:buNone/>
              </a:pPr>
              <a:t>35</a:t>
            </a:fld>
            <a:endParaRPr lang="en-US" altLang="zh-CN" sz="1400"/>
          </a:p>
        </p:txBody>
      </p:sp>
      <p:sp>
        <p:nvSpPr>
          <p:cNvPr id="49154" name="TextBox 3"/>
          <p:cNvSpPr txBox="1">
            <a:spLocks noChangeArrowheads="1"/>
          </p:cNvSpPr>
          <p:nvPr/>
        </p:nvSpPr>
        <p:spPr bwMode="auto">
          <a:xfrm>
            <a:off x="228600" y="1143000"/>
            <a:ext cx="8686800" cy="490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b="1">
                <a:latin typeface="楷体_GB2312" charset="0"/>
                <a:ea typeface="楷体_GB2312" charset="0"/>
              </a:rPr>
              <a:t>特别</a:t>
            </a:r>
            <a:r>
              <a:rPr lang="zh-CN" altLang="en-US" b="1">
                <a:ea typeface="楷体_GB2312" charset="0"/>
              </a:rPr>
              <a:t>同期资料内容</a:t>
            </a:r>
            <a:endParaRPr lang="zh-CN" altLang="en-US" b="1">
              <a:latin typeface="楷体_GB2312" charset="0"/>
              <a:ea typeface="楷体_GB2312" charset="0"/>
            </a:endParaRPr>
          </a:p>
          <a:p>
            <a:pPr eaLnBrk="1" hangingPunct="1">
              <a:spcBef>
                <a:spcPct val="0"/>
              </a:spcBef>
              <a:buClrTx/>
              <a:buSzTx/>
              <a:buFontTx/>
              <a:buNone/>
            </a:pPr>
            <a:endParaRPr lang="zh-CN" altLang="en-US" sz="2400" b="1">
              <a:latin typeface="楷体_GB2312" charset="0"/>
              <a:ea typeface="楷体_GB2312" charset="0"/>
            </a:endParaRPr>
          </a:p>
          <a:p>
            <a:pPr eaLnBrk="1" hangingPunct="1">
              <a:spcBef>
                <a:spcPct val="0"/>
              </a:spcBef>
              <a:buClrTx/>
              <a:buSzTx/>
              <a:buFontTx/>
              <a:buNone/>
            </a:pPr>
            <a:r>
              <a:rPr lang="en-US" altLang="zh-CN" sz="2400" b="1">
                <a:latin typeface="楷体_GB2312" charset="0"/>
                <a:ea typeface="楷体_GB2312" charset="0"/>
              </a:rPr>
              <a:t>1.</a:t>
            </a:r>
            <a:r>
              <a:rPr lang="zh-CN" altLang="en-US" sz="2400" b="1">
                <a:latin typeface="楷体_GB2312" charset="0"/>
                <a:ea typeface="楷体_GB2312" charset="0"/>
              </a:rPr>
              <a:t>企业偿债能力和举债能力分析；</a:t>
            </a:r>
          </a:p>
          <a:p>
            <a:pPr eaLnBrk="1" hangingPunct="1">
              <a:spcBef>
                <a:spcPct val="0"/>
              </a:spcBef>
              <a:buClrTx/>
              <a:buSzTx/>
              <a:buFontTx/>
              <a:buNone/>
            </a:pPr>
            <a:r>
              <a:rPr lang="en-US" altLang="zh-CN" sz="2400" b="1">
                <a:latin typeface="楷体_GB2312" charset="0"/>
                <a:ea typeface="楷体_GB2312" charset="0"/>
              </a:rPr>
              <a:t>2.</a:t>
            </a:r>
            <a:r>
              <a:rPr lang="zh-CN" altLang="en-US" sz="2400" b="1">
                <a:latin typeface="楷体_GB2312" charset="0"/>
                <a:ea typeface="楷体_GB2312" charset="0"/>
              </a:rPr>
              <a:t>企业集团举债能力及融资结构情况分析；</a:t>
            </a:r>
          </a:p>
          <a:p>
            <a:pPr eaLnBrk="1" hangingPunct="1">
              <a:spcBef>
                <a:spcPct val="0"/>
              </a:spcBef>
              <a:buClrTx/>
              <a:buSzTx/>
              <a:buFontTx/>
              <a:buNone/>
            </a:pPr>
            <a:r>
              <a:rPr lang="en-US" altLang="zh-CN" sz="2400" b="1">
                <a:latin typeface="楷体_GB2312" charset="0"/>
                <a:ea typeface="楷体_GB2312" charset="0"/>
              </a:rPr>
              <a:t>3.</a:t>
            </a:r>
            <a:r>
              <a:rPr lang="zh-CN" altLang="en-US" sz="2400" b="1">
                <a:latin typeface="楷体_GB2312" charset="0"/>
                <a:ea typeface="楷体_GB2312" charset="0"/>
              </a:rPr>
              <a:t>企业注册资本等权益投资的变动情况说明；</a:t>
            </a:r>
          </a:p>
          <a:p>
            <a:pPr eaLnBrk="1" hangingPunct="1">
              <a:spcBef>
                <a:spcPct val="0"/>
              </a:spcBef>
              <a:buClrTx/>
              <a:buSzTx/>
              <a:buFontTx/>
              <a:buNone/>
            </a:pPr>
            <a:r>
              <a:rPr lang="en-US" altLang="zh-CN" sz="2400" b="1">
                <a:latin typeface="楷体_GB2312" charset="0"/>
                <a:ea typeface="楷体_GB2312" charset="0"/>
              </a:rPr>
              <a:t>4.</a:t>
            </a:r>
            <a:r>
              <a:rPr lang="zh-CN" altLang="en-US" sz="2400" b="1">
                <a:latin typeface="楷体_GB2312" charset="0"/>
                <a:ea typeface="楷体_GB2312" charset="0"/>
              </a:rPr>
              <a:t>关联债权投资的性质、目的及取得时的市场状况；</a:t>
            </a:r>
          </a:p>
          <a:p>
            <a:pPr eaLnBrk="1" hangingPunct="1">
              <a:spcBef>
                <a:spcPct val="0"/>
              </a:spcBef>
              <a:buClrTx/>
              <a:buSzTx/>
              <a:buFontTx/>
              <a:buNone/>
            </a:pPr>
            <a:r>
              <a:rPr lang="en-US" altLang="zh-CN" sz="2400" b="1">
                <a:latin typeface="楷体_GB2312" charset="0"/>
                <a:ea typeface="楷体_GB2312" charset="0"/>
              </a:rPr>
              <a:t>5.</a:t>
            </a:r>
            <a:r>
              <a:rPr lang="zh-CN" altLang="en-US" sz="2400" b="1">
                <a:latin typeface="楷体_GB2312" charset="0"/>
                <a:ea typeface="楷体_GB2312" charset="0"/>
              </a:rPr>
              <a:t>关联债权投资的货币种类、金额、利率、期限及融资条件；</a:t>
            </a:r>
          </a:p>
          <a:p>
            <a:pPr eaLnBrk="1" hangingPunct="1">
              <a:spcBef>
                <a:spcPct val="0"/>
              </a:spcBef>
              <a:buClrTx/>
              <a:buSzTx/>
              <a:buFontTx/>
              <a:buNone/>
            </a:pPr>
            <a:r>
              <a:rPr lang="en-US" altLang="zh-CN" sz="2400" b="1">
                <a:latin typeface="楷体_GB2312" charset="0"/>
                <a:ea typeface="楷体_GB2312" charset="0"/>
              </a:rPr>
              <a:t>6.</a:t>
            </a:r>
            <a:r>
              <a:rPr lang="zh-CN" altLang="en-US" sz="2400" b="1">
                <a:latin typeface="楷体_GB2312" charset="0"/>
                <a:ea typeface="楷体_GB2312" charset="0"/>
              </a:rPr>
              <a:t>企业提供的抵押品情况及条件；</a:t>
            </a:r>
          </a:p>
          <a:p>
            <a:pPr eaLnBrk="1" hangingPunct="1">
              <a:spcBef>
                <a:spcPct val="0"/>
              </a:spcBef>
              <a:buClrTx/>
              <a:buSzTx/>
              <a:buFontTx/>
              <a:buNone/>
            </a:pPr>
            <a:r>
              <a:rPr lang="en-US" altLang="zh-CN" sz="2400" b="1">
                <a:latin typeface="楷体_GB2312" charset="0"/>
                <a:ea typeface="楷体_GB2312" charset="0"/>
              </a:rPr>
              <a:t>7.</a:t>
            </a:r>
            <a:r>
              <a:rPr lang="zh-CN" altLang="en-US" sz="2400" b="1">
                <a:latin typeface="楷体_GB2312" charset="0"/>
                <a:ea typeface="楷体_GB2312" charset="0"/>
              </a:rPr>
              <a:t>担保人状况及担保条件；</a:t>
            </a:r>
          </a:p>
          <a:p>
            <a:pPr eaLnBrk="1" hangingPunct="1">
              <a:spcBef>
                <a:spcPct val="0"/>
              </a:spcBef>
              <a:buClrTx/>
              <a:buSzTx/>
              <a:buFontTx/>
              <a:buNone/>
            </a:pPr>
            <a:r>
              <a:rPr lang="en-US" altLang="zh-CN" sz="2400" b="1">
                <a:latin typeface="楷体_GB2312" charset="0"/>
                <a:ea typeface="楷体_GB2312" charset="0"/>
              </a:rPr>
              <a:t>8.</a:t>
            </a:r>
            <a:r>
              <a:rPr lang="zh-CN" altLang="en-US" sz="2400" b="1">
                <a:latin typeface="楷体_GB2312" charset="0"/>
                <a:ea typeface="楷体_GB2312" charset="0"/>
              </a:rPr>
              <a:t>同类同期贷款的利率情况及融资条件；</a:t>
            </a:r>
          </a:p>
          <a:p>
            <a:pPr eaLnBrk="1" hangingPunct="1">
              <a:spcBef>
                <a:spcPct val="0"/>
              </a:spcBef>
              <a:buClrTx/>
              <a:buSzTx/>
              <a:buFontTx/>
              <a:buNone/>
            </a:pPr>
            <a:r>
              <a:rPr lang="en-US" altLang="zh-CN" sz="2400" b="1">
                <a:latin typeface="楷体_GB2312" charset="0"/>
                <a:ea typeface="楷体_GB2312" charset="0"/>
              </a:rPr>
              <a:t>9.</a:t>
            </a:r>
            <a:r>
              <a:rPr lang="zh-CN" altLang="en-US" sz="2400" b="1">
                <a:latin typeface="楷体_GB2312" charset="0"/>
                <a:ea typeface="楷体_GB2312" charset="0"/>
              </a:rPr>
              <a:t>可转换公司债券的转换条件；</a:t>
            </a:r>
          </a:p>
          <a:p>
            <a:pPr eaLnBrk="1" hangingPunct="1">
              <a:spcBef>
                <a:spcPct val="0"/>
              </a:spcBef>
              <a:buClrTx/>
              <a:buSzTx/>
              <a:buFontTx/>
              <a:buNone/>
            </a:pPr>
            <a:r>
              <a:rPr lang="en-US" altLang="zh-CN" sz="2400" b="1">
                <a:latin typeface="楷体_GB2312" charset="0"/>
                <a:ea typeface="楷体_GB2312" charset="0"/>
              </a:rPr>
              <a:t>10.</a:t>
            </a:r>
            <a:r>
              <a:rPr lang="zh-CN" altLang="en-US" sz="2400" b="1">
                <a:latin typeface="楷体_GB2312" charset="0"/>
                <a:ea typeface="楷体_GB2312" charset="0"/>
              </a:rPr>
              <a:t>其他能够证明符合独立交易原则的资料。</a:t>
            </a: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[2009]2</a:t>
            </a:r>
            <a:r>
              <a:rPr lang="zh-CN" altLang="en-US" sz="2000" b="1">
                <a:solidFill>
                  <a:schemeClr val="accent2"/>
                </a:solidFill>
                <a:latin typeface="楷体_GB2312" charset="0"/>
                <a:ea typeface="楷体_GB2312" charset="0"/>
              </a:rPr>
              <a:t>号第八十九条</a:t>
            </a:r>
          </a:p>
        </p:txBody>
      </p:sp>
      <p:sp>
        <p:nvSpPr>
          <p:cNvPr id="4915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4915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ea typeface="楷体_GB2312" charset="0"/>
              </a:rPr>
              <a:t>五、关联企业借款利息支出企业所得税特别规定</a:t>
            </a:r>
          </a:p>
        </p:txBody>
      </p:sp>
    </p:spTree>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9938F692-C7BA-174E-A8C9-A661B47CE382}" type="slidenum">
              <a:rPr lang="en-US" altLang="zh-CN" sz="1400"/>
              <a:pPr>
                <a:spcBef>
                  <a:spcPct val="0"/>
                </a:spcBef>
                <a:buClrTx/>
                <a:buSzTx/>
                <a:buFontTx/>
                <a:buNone/>
              </a:pPr>
              <a:t>36</a:t>
            </a:fld>
            <a:endParaRPr lang="en-US" altLang="zh-CN" sz="1400"/>
          </a:p>
        </p:txBody>
      </p:sp>
      <p:sp>
        <p:nvSpPr>
          <p:cNvPr id="50178" name="TextBox 3"/>
          <p:cNvSpPr txBox="1">
            <a:spLocks noChangeArrowheads="1"/>
          </p:cNvSpPr>
          <p:nvPr/>
        </p:nvSpPr>
        <p:spPr bwMode="auto">
          <a:xfrm>
            <a:off x="228600" y="1219200"/>
            <a:ext cx="868680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b="1">
                <a:latin typeface="楷体_GB2312" charset="0"/>
                <a:ea typeface="楷体_GB2312" charset="0"/>
              </a:rPr>
              <a:t>基本规定</a:t>
            </a:r>
          </a:p>
          <a:p>
            <a:pPr eaLnBrk="1" hangingPunct="1">
              <a:spcBef>
                <a:spcPct val="0"/>
              </a:spcBef>
              <a:buClrTx/>
              <a:buSzTx/>
              <a:buFontTx/>
              <a:buNone/>
            </a:pPr>
            <a:endParaRPr lang="zh-CN" altLang="en-US"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企业或者外国企业在中国境内设立的从事生产、经营的机构、场所与其关联企业之间的业务往来，应当按照独立企业之间的业务往来收取或者支付价款、费用；不按照独立企业之间的业务往来收取或者支付价款、费用，而减少其应纳税的收入或者所得额的，税务机关有权进行合理调整。</a:t>
            </a:r>
          </a:p>
          <a:p>
            <a:pPr algn="r" eaLnBrk="1" hangingPunct="1">
              <a:spcBef>
                <a:spcPct val="0"/>
              </a:spcBef>
              <a:buClrTx/>
              <a:buSzTx/>
              <a:buFontTx/>
              <a:buNone/>
            </a:pPr>
            <a:endParaRPr lang="zh-CN" altLang="en-US" sz="2000" b="1">
              <a:solidFill>
                <a:schemeClr val="accent2"/>
              </a:solidFill>
              <a:latin typeface="楷体_GB2312" charset="0"/>
              <a:ea typeface="楷体_GB2312" charset="0"/>
            </a:endParaRPr>
          </a:p>
          <a:p>
            <a:pPr algn="r" eaLnBrk="1" hangingPunct="1">
              <a:spcBef>
                <a:spcPct val="0"/>
              </a:spcBef>
              <a:buClrTx/>
              <a:buSzTx/>
              <a:buFontTx/>
              <a:buNone/>
            </a:pPr>
            <a:r>
              <a:rPr lang="en-US" altLang="zh-CN" sz="2000" b="1">
                <a:solidFill>
                  <a:schemeClr val="accent2"/>
                </a:solidFill>
                <a:ea typeface="楷体_GB2312" charset="0"/>
              </a:rPr>
              <a:t>——</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税收征收管理</a:t>
            </a:r>
            <a:r>
              <a:rPr lang="en-US" altLang="zh-CN" sz="2000" b="1">
                <a:solidFill>
                  <a:schemeClr val="accent2"/>
                </a:solidFill>
                <a:latin typeface="楷体_GB2312" charset="0"/>
                <a:ea typeface="楷体_GB2312" charset="0"/>
              </a:rPr>
              <a:t>(2001)》</a:t>
            </a:r>
            <a:r>
              <a:rPr lang="zh-CN" altLang="en-US" sz="2000" b="1">
                <a:solidFill>
                  <a:schemeClr val="accent2"/>
                </a:solidFill>
                <a:latin typeface="楷体_GB2312" charset="0"/>
                <a:ea typeface="楷体_GB2312" charset="0"/>
              </a:rPr>
              <a:t>第三十六条</a:t>
            </a:r>
          </a:p>
        </p:txBody>
      </p:sp>
      <p:sp>
        <p:nvSpPr>
          <p:cNvPr id="5017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018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249B5AA8-478E-CC42-855D-B65013EF9DAB}" type="slidenum">
              <a:rPr lang="en-US" altLang="zh-CN" sz="1400"/>
              <a:pPr>
                <a:spcBef>
                  <a:spcPct val="0"/>
                </a:spcBef>
                <a:buClrTx/>
                <a:buSzTx/>
                <a:buFontTx/>
                <a:buNone/>
              </a:pPr>
              <a:t>37</a:t>
            </a:fld>
            <a:endParaRPr lang="en-US" altLang="zh-CN" sz="1400"/>
          </a:p>
        </p:txBody>
      </p:sp>
      <p:sp>
        <p:nvSpPr>
          <p:cNvPr id="51202" name="TextBox 3"/>
          <p:cNvSpPr txBox="1">
            <a:spLocks noChangeArrowheads="1"/>
          </p:cNvSpPr>
          <p:nvPr/>
        </p:nvSpPr>
        <p:spPr bwMode="auto">
          <a:xfrm>
            <a:off x="228600" y="1219200"/>
            <a:ext cx="86868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关联企业（</a:t>
            </a:r>
            <a:r>
              <a:rPr lang="zh-CN" altLang="en-US" sz="2800" b="1">
                <a:ea typeface="楷体_GB2312" charset="0"/>
              </a:rPr>
              <a:t>关联方</a:t>
            </a:r>
            <a:r>
              <a:rPr lang="zh-CN" altLang="en-US" sz="2800" b="1">
                <a:latin typeface="楷体_GB2312" charset="0"/>
                <a:ea typeface="楷体_GB2312" charset="0"/>
              </a:rPr>
              <a:t>）定义</a:t>
            </a:r>
          </a:p>
          <a:p>
            <a:pPr eaLnBrk="1" hangingPunct="1">
              <a:spcBef>
                <a:spcPct val="0"/>
              </a:spcBef>
              <a:buClrTx/>
              <a:buSzTx/>
              <a:buFontTx/>
              <a:buNone/>
            </a:pP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关联方，是指与企业有下列关联关系之一的企业、其他组织或者</a:t>
            </a:r>
            <a:r>
              <a:rPr lang="zh-CN" altLang="en-US" sz="2800" b="1">
                <a:solidFill>
                  <a:srgbClr val="FF0000"/>
                </a:solidFill>
                <a:latin typeface="楷体_GB2312" charset="0"/>
                <a:ea typeface="楷体_GB2312" charset="0"/>
              </a:rPr>
              <a:t>个人</a:t>
            </a:r>
            <a:r>
              <a:rPr lang="zh-CN" altLang="en-US" sz="2800" b="1">
                <a:latin typeface="楷体_GB2312" charset="0"/>
                <a:ea typeface="楷体_GB2312" charset="0"/>
              </a:rPr>
              <a:t>：</a:t>
            </a:r>
          </a:p>
          <a:p>
            <a:pPr eaLnBrk="1" hangingPunct="1">
              <a:spcBef>
                <a:spcPct val="0"/>
              </a:spcBef>
              <a:buClrTx/>
              <a:buSzTx/>
              <a:buFontTx/>
              <a:buNone/>
            </a:pPr>
            <a:r>
              <a:rPr lang="zh-CN" altLang="en-US" sz="2800" b="1">
                <a:latin typeface="楷体_GB2312" charset="0"/>
                <a:ea typeface="楷体_GB2312" charset="0"/>
              </a:rPr>
              <a:t>（</a:t>
            </a:r>
            <a:r>
              <a:rPr lang="en-US" altLang="zh-CN" sz="2800" b="1">
                <a:latin typeface="楷体_GB2312" charset="0"/>
                <a:ea typeface="楷体_GB2312" charset="0"/>
              </a:rPr>
              <a:t>1</a:t>
            </a:r>
            <a:r>
              <a:rPr lang="zh-CN" altLang="en-US" sz="2800" b="1">
                <a:latin typeface="楷体_GB2312" charset="0"/>
                <a:ea typeface="楷体_GB2312" charset="0"/>
              </a:rPr>
              <a:t>）在资金、经营、购销等方面存在直接或者间接的控制关系；</a:t>
            </a:r>
          </a:p>
          <a:p>
            <a:pPr eaLnBrk="1" hangingPunct="1">
              <a:spcBef>
                <a:spcPct val="0"/>
              </a:spcBef>
              <a:buClrTx/>
              <a:buSzTx/>
              <a:buFontTx/>
              <a:buNone/>
            </a:pPr>
            <a:r>
              <a:rPr lang="zh-CN" altLang="en-US" sz="2800" b="1">
                <a:latin typeface="楷体_GB2312" charset="0"/>
                <a:ea typeface="楷体_GB2312" charset="0"/>
              </a:rPr>
              <a:t>（</a:t>
            </a:r>
            <a:r>
              <a:rPr lang="en-US" altLang="zh-CN" sz="2800" b="1">
                <a:latin typeface="楷体_GB2312" charset="0"/>
                <a:ea typeface="楷体_GB2312" charset="0"/>
              </a:rPr>
              <a:t>2</a:t>
            </a:r>
            <a:r>
              <a:rPr lang="zh-CN" altLang="en-US" sz="2800" b="1">
                <a:latin typeface="楷体_GB2312" charset="0"/>
                <a:ea typeface="楷体_GB2312" charset="0"/>
              </a:rPr>
              <a:t>）直接或者间接地同为第三者控制；</a:t>
            </a:r>
          </a:p>
          <a:p>
            <a:pPr eaLnBrk="1" hangingPunct="1">
              <a:spcBef>
                <a:spcPct val="0"/>
              </a:spcBef>
              <a:buClrTx/>
              <a:buSzTx/>
              <a:buFontTx/>
              <a:buNone/>
            </a:pPr>
            <a:r>
              <a:rPr lang="zh-CN" altLang="en-US" sz="2800" b="1">
                <a:latin typeface="楷体_GB2312" charset="0"/>
                <a:ea typeface="楷体_GB2312" charset="0"/>
              </a:rPr>
              <a:t>（</a:t>
            </a:r>
            <a:r>
              <a:rPr lang="en-US" altLang="zh-CN" sz="2800" b="1">
                <a:latin typeface="楷体_GB2312" charset="0"/>
                <a:ea typeface="楷体_GB2312" charset="0"/>
              </a:rPr>
              <a:t>3</a:t>
            </a:r>
            <a:r>
              <a:rPr lang="zh-CN" altLang="en-US" sz="2800" b="1">
                <a:latin typeface="楷体_GB2312" charset="0"/>
                <a:ea typeface="楷体_GB2312" charset="0"/>
              </a:rPr>
              <a:t>）在利益上具有相关联的其他关系。</a:t>
            </a:r>
          </a:p>
          <a:p>
            <a:pPr algn="r" eaLnBrk="1" hangingPunct="1">
              <a:spcBef>
                <a:spcPct val="0"/>
              </a:spcBef>
              <a:buClrTx/>
              <a:buSzTx/>
              <a:buFontTx/>
              <a:buNone/>
            </a:pPr>
            <a:r>
              <a:rPr lang="en-US" altLang="zh-CN" sz="2000" b="1">
                <a:solidFill>
                  <a:schemeClr val="accent2"/>
                </a:solidFill>
                <a:ea typeface="楷体_GB2312" charset="0"/>
              </a:rPr>
              <a:t>——</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企业所得税法实施条例</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第一百零九条</a:t>
            </a:r>
          </a:p>
          <a:p>
            <a:pPr eaLnBrk="1" hangingPunct="1">
              <a:spcBef>
                <a:spcPct val="0"/>
              </a:spcBef>
              <a:buClrTx/>
              <a:buSzTx/>
              <a:buFontTx/>
              <a:buNone/>
            </a:pPr>
            <a:endParaRPr lang="zh-CN" altLang="en-US" sz="1800" b="1"/>
          </a:p>
          <a:p>
            <a:pPr eaLnBrk="1" hangingPunct="1">
              <a:spcBef>
                <a:spcPct val="0"/>
              </a:spcBef>
              <a:buClrTx/>
              <a:buSzTx/>
              <a:buFontTx/>
              <a:buNone/>
            </a:pPr>
            <a:r>
              <a:rPr lang="zh-CN" altLang="en-US" sz="2400" b="1">
                <a:ea typeface="楷体_GB2312" charset="0"/>
              </a:rPr>
              <a:t>补充：</a:t>
            </a:r>
            <a:r>
              <a:rPr lang="en-US" altLang="zh-CN" sz="2400" b="1">
                <a:ea typeface="楷体_GB2312" charset="0"/>
              </a:rPr>
              <a:t>《</a:t>
            </a:r>
            <a:r>
              <a:rPr lang="zh-CN" altLang="en-US" sz="2400" b="1">
                <a:ea typeface="楷体_GB2312" charset="0"/>
              </a:rPr>
              <a:t>税收征收管理法实施细则</a:t>
            </a:r>
            <a:r>
              <a:rPr lang="en-US" altLang="zh-CN" sz="2400" b="1">
                <a:ea typeface="楷体_GB2312" charset="0"/>
              </a:rPr>
              <a:t>》</a:t>
            </a:r>
            <a:r>
              <a:rPr lang="zh-CN" altLang="en-US" sz="2400" b="1">
                <a:ea typeface="楷体_GB2312" charset="0"/>
              </a:rPr>
              <a:t>第五十一条的表述为</a:t>
            </a:r>
            <a:r>
              <a:rPr lang="zh-CN" altLang="en-US" sz="2400" b="1">
                <a:solidFill>
                  <a:srgbClr val="FF0000"/>
                </a:solidFill>
                <a:ea typeface="楷体_GB2312" charset="0"/>
              </a:rPr>
              <a:t>“关联企业”。</a:t>
            </a:r>
          </a:p>
        </p:txBody>
      </p:sp>
      <p:sp>
        <p:nvSpPr>
          <p:cNvPr id="5120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120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970598DB-3EC1-2349-9B5C-97F1AB29AD51}" type="slidenum">
              <a:rPr lang="en-US" altLang="zh-CN" sz="1400"/>
              <a:pPr>
                <a:spcBef>
                  <a:spcPct val="0"/>
                </a:spcBef>
                <a:buClrTx/>
                <a:buSzTx/>
                <a:buFontTx/>
                <a:buNone/>
              </a:pPr>
              <a:t>38</a:t>
            </a:fld>
            <a:endParaRPr lang="en-US" altLang="zh-CN" sz="1400"/>
          </a:p>
        </p:txBody>
      </p:sp>
      <p:sp>
        <p:nvSpPr>
          <p:cNvPr id="52226" name="TextBox 3"/>
          <p:cNvSpPr txBox="1">
            <a:spLocks noChangeArrowheads="1"/>
          </p:cNvSpPr>
          <p:nvPr/>
        </p:nvSpPr>
        <p:spPr bwMode="auto">
          <a:xfrm>
            <a:off x="228600" y="1219200"/>
            <a:ext cx="86868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关联关系（一）</a:t>
            </a:r>
          </a:p>
          <a:p>
            <a:pPr eaLnBrk="1">
              <a:spcBef>
                <a:spcPct val="0"/>
              </a:spcBef>
              <a:buClrTx/>
              <a:buSzTx/>
              <a:buFontTx/>
              <a:buNone/>
            </a:pPr>
            <a:r>
              <a:rPr lang="zh-CN" altLang="en-US" sz="2800" b="1">
                <a:latin typeface="楷体_GB2312" charset="0"/>
                <a:ea typeface="楷体_GB2312" charset="0"/>
              </a:rPr>
              <a:t>    关联关系，主要是指企业与其他企业、组织或个人具有下列之一关系：</a:t>
            </a:r>
          </a:p>
          <a:p>
            <a:pPr eaLnBrk="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1.</a:t>
            </a:r>
            <a:r>
              <a:rPr lang="zh-CN" altLang="en-US" sz="2800" b="1">
                <a:latin typeface="楷体_GB2312" charset="0"/>
                <a:ea typeface="楷体_GB2312" charset="0"/>
              </a:rPr>
              <a:t>一方直接或间接持有另一方的股份总和达到</a:t>
            </a:r>
            <a:r>
              <a:rPr lang="en-US" altLang="zh-CN" sz="2800" b="1">
                <a:latin typeface="楷体_GB2312" charset="0"/>
                <a:ea typeface="楷体_GB2312" charset="0"/>
              </a:rPr>
              <a:t>25%</a:t>
            </a:r>
            <a:r>
              <a:rPr lang="zh-CN" altLang="en-US" sz="2800" b="1">
                <a:latin typeface="楷体_GB2312" charset="0"/>
                <a:ea typeface="楷体_GB2312" charset="0"/>
              </a:rPr>
              <a:t>以上，或者双方直接或间接同为第三方所持有的股份达到</a:t>
            </a:r>
            <a:r>
              <a:rPr lang="en-US" altLang="zh-CN" sz="2800" b="1">
                <a:latin typeface="楷体_GB2312" charset="0"/>
                <a:ea typeface="楷体_GB2312" charset="0"/>
              </a:rPr>
              <a:t>25%</a:t>
            </a:r>
            <a:r>
              <a:rPr lang="zh-CN" altLang="en-US" sz="2800" b="1">
                <a:latin typeface="楷体_GB2312" charset="0"/>
                <a:ea typeface="楷体_GB2312" charset="0"/>
              </a:rPr>
              <a:t>以上。若一方通过中间方对另一方间接持有股份，只要一方对中间方持股比例达到</a:t>
            </a:r>
            <a:r>
              <a:rPr lang="en-US" altLang="zh-CN" sz="2800" b="1">
                <a:latin typeface="楷体_GB2312" charset="0"/>
                <a:ea typeface="楷体_GB2312" charset="0"/>
              </a:rPr>
              <a:t>25%</a:t>
            </a:r>
            <a:r>
              <a:rPr lang="zh-CN" altLang="en-US" sz="2800" b="1">
                <a:latin typeface="楷体_GB2312" charset="0"/>
                <a:ea typeface="楷体_GB2312" charset="0"/>
              </a:rPr>
              <a:t>以上，则一方对另一方的持股比例按照中间方对另一方的持股比例计算。</a:t>
            </a:r>
          </a:p>
          <a:p>
            <a:pPr eaLnBrk="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2.</a:t>
            </a:r>
            <a:r>
              <a:rPr lang="zh-CN" altLang="en-US" sz="2800" b="1">
                <a:latin typeface="楷体_GB2312" charset="0"/>
                <a:ea typeface="楷体_GB2312" charset="0"/>
              </a:rPr>
              <a:t>一方与另一方之间借贷资金占一方实收资本</a:t>
            </a:r>
            <a:r>
              <a:rPr lang="en-US" altLang="zh-CN" sz="2800" b="1">
                <a:latin typeface="楷体_GB2312" charset="0"/>
                <a:ea typeface="楷体_GB2312" charset="0"/>
              </a:rPr>
              <a:t>50%</a:t>
            </a:r>
            <a:r>
              <a:rPr lang="zh-CN" altLang="en-US" sz="2800" b="1">
                <a:latin typeface="楷体_GB2312" charset="0"/>
                <a:ea typeface="楷体_GB2312" charset="0"/>
              </a:rPr>
              <a:t>以上，或者一方借贷资金总额的</a:t>
            </a:r>
            <a:r>
              <a:rPr lang="en-US" altLang="zh-CN" sz="2800" b="1">
                <a:latin typeface="楷体_GB2312" charset="0"/>
                <a:ea typeface="楷体_GB2312" charset="0"/>
              </a:rPr>
              <a:t>10%</a:t>
            </a:r>
            <a:r>
              <a:rPr lang="zh-CN" altLang="en-US" sz="2800" b="1">
                <a:latin typeface="楷体_GB2312" charset="0"/>
                <a:ea typeface="楷体_GB2312" charset="0"/>
              </a:rPr>
              <a:t>以上是由另一方担保。</a:t>
            </a:r>
          </a:p>
        </p:txBody>
      </p:sp>
      <p:sp>
        <p:nvSpPr>
          <p:cNvPr id="5222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222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FA54778B-AD43-F84B-90A3-7C9BE55044F1}" type="slidenum">
              <a:rPr lang="en-US" altLang="zh-CN" sz="1400"/>
              <a:pPr>
                <a:spcBef>
                  <a:spcPct val="0"/>
                </a:spcBef>
                <a:buClrTx/>
                <a:buSzTx/>
                <a:buFontTx/>
                <a:buNone/>
              </a:pPr>
              <a:t>39</a:t>
            </a:fld>
            <a:endParaRPr lang="en-US" altLang="zh-CN" sz="1400"/>
          </a:p>
        </p:txBody>
      </p:sp>
      <p:sp>
        <p:nvSpPr>
          <p:cNvPr id="53250" name="TextBox 3"/>
          <p:cNvSpPr txBox="1">
            <a:spLocks noChangeArrowheads="1"/>
          </p:cNvSpPr>
          <p:nvPr/>
        </p:nvSpPr>
        <p:spPr bwMode="auto">
          <a:xfrm>
            <a:off x="228600" y="1219200"/>
            <a:ext cx="86868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关联关系（二）</a:t>
            </a:r>
          </a:p>
          <a:p>
            <a:pPr eaLnBrk="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3.</a:t>
            </a:r>
            <a:r>
              <a:rPr lang="zh-CN" altLang="en-US" sz="2800" b="1">
                <a:latin typeface="楷体_GB2312" charset="0"/>
                <a:ea typeface="楷体_GB2312" charset="0"/>
              </a:rPr>
              <a:t>一方半数以上的高级管理人员（包括董事会成员和经理）或至少一名可以控制董事会的董事会高级成员是由另一方委派，或者双方半数以上的高级管理人员或至少一名可以控制董事会的董事会高级成员同为第三方委派。</a:t>
            </a:r>
          </a:p>
          <a:p>
            <a:pPr eaLnBrk="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4.</a:t>
            </a:r>
            <a:r>
              <a:rPr lang="zh-CN" altLang="en-US" sz="2800" b="1">
                <a:latin typeface="楷体_GB2312" charset="0"/>
                <a:ea typeface="楷体_GB2312" charset="0"/>
              </a:rPr>
              <a:t>一方半数以上的高级管理人员同时担任另一方的高级管理人员，或者一方至少一名可以控制董事会的董事会高级成员同时担任另一方的董事会高级成员。</a:t>
            </a:r>
          </a:p>
          <a:p>
            <a:pPr eaLnBrk="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5.</a:t>
            </a:r>
            <a:r>
              <a:rPr lang="zh-CN" altLang="en-US" sz="2800" b="1">
                <a:latin typeface="楷体_GB2312" charset="0"/>
                <a:ea typeface="楷体_GB2312" charset="0"/>
              </a:rPr>
              <a:t>一方的生产经营活动必须由另一方提供的工业产权、专有技术等特许权才能正常进行。</a:t>
            </a:r>
          </a:p>
        </p:txBody>
      </p:sp>
      <p:sp>
        <p:nvSpPr>
          <p:cNvPr id="5325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325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B396049-03B9-2140-AA93-6419252D3F02}" type="slidenum">
              <a:rPr lang="en-US" altLang="zh-CN" sz="1400"/>
              <a:pPr>
                <a:spcBef>
                  <a:spcPct val="0"/>
                </a:spcBef>
                <a:buClrTx/>
                <a:buSzTx/>
                <a:buFontTx/>
                <a:buNone/>
              </a:pPr>
              <a:t>40</a:t>
            </a:fld>
            <a:endParaRPr lang="en-US" altLang="zh-CN" sz="1400"/>
          </a:p>
        </p:txBody>
      </p:sp>
      <p:sp>
        <p:nvSpPr>
          <p:cNvPr id="54274" name="TextBox 3"/>
          <p:cNvSpPr txBox="1">
            <a:spLocks noChangeArrowheads="1"/>
          </p:cNvSpPr>
          <p:nvPr/>
        </p:nvSpPr>
        <p:spPr bwMode="auto">
          <a:xfrm>
            <a:off x="228600" y="1219200"/>
            <a:ext cx="8686800" cy="442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关联关系（三）</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6.</a:t>
            </a:r>
            <a:r>
              <a:rPr lang="zh-CN" altLang="en-US" sz="2800" b="1">
                <a:latin typeface="楷体_GB2312" charset="0"/>
                <a:ea typeface="楷体_GB2312" charset="0"/>
              </a:rPr>
              <a:t>一方的购买或销售活动主要由另一方控制。</a:t>
            </a:r>
          </a:p>
          <a:p>
            <a:pPr eaLnBrk="1" hangingPunct="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7.</a:t>
            </a:r>
            <a:r>
              <a:rPr lang="zh-CN" altLang="en-US" sz="2800" b="1">
                <a:latin typeface="楷体_GB2312" charset="0"/>
                <a:ea typeface="楷体_GB2312" charset="0"/>
              </a:rPr>
              <a:t>一方接受或提供劳务主要由另一方控制。</a:t>
            </a:r>
          </a:p>
          <a:p>
            <a:pPr eaLnBrk="1" hangingPunct="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8.</a:t>
            </a:r>
            <a:r>
              <a:rPr lang="zh-CN" altLang="en-US" sz="2800" b="1">
                <a:latin typeface="楷体_GB2312" charset="0"/>
                <a:ea typeface="楷体_GB2312" charset="0"/>
              </a:rPr>
              <a:t>一方对另一方的生产经营、交易具有实质控制，或者双方在利益上具有相关联的其他关系，包括虽未达到</a:t>
            </a:r>
            <a:r>
              <a:rPr lang="en-US" altLang="zh-CN" sz="2800" b="1">
                <a:latin typeface="楷体_GB2312" charset="0"/>
                <a:ea typeface="楷体_GB2312" charset="0"/>
              </a:rPr>
              <a:t>1</a:t>
            </a:r>
            <a:r>
              <a:rPr lang="zh-CN" altLang="en-US" sz="2800" b="1">
                <a:latin typeface="楷体_GB2312" charset="0"/>
                <a:ea typeface="楷体_GB2312" charset="0"/>
              </a:rPr>
              <a:t>项持股比例，但一方与另一方的主要持股方享受基本相同的经济利益，以及</a:t>
            </a:r>
            <a:r>
              <a:rPr lang="zh-CN" altLang="en-US" sz="2800" b="1">
                <a:solidFill>
                  <a:srgbClr val="FF0000"/>
                </a:solidFill>
                <a:latin typeface="楷体_GB2312" charset="0"/>
                <a:ea typeface="楷体_GB2312" charset="0"/>
              </a:rPr>
              <a:t>家族、亲属关系</a:t>
            </a:r>
            <a:r>
              <a:rPr lang="zh-CN" altLang="en-US" sz="2800" b="1">
                <a:latin typeface="楷体_GB2312" charset="0"/>
                <a:ea typeface="楷体_GB2312" charset="0"/>
              </a:rPr>
              <a:t>等。</a:t>
            </a:r>
          </a:p>
          <a:p>
            <a:pPr algn="r" eaLnBrk="1" hangingPunct="1">
              <a:spcBef>
                <a:spcPct val="0"/>
              </a:spcBef>
              <a:buClrTx/>
              <a:buSzTx/>
              <a:buFontTx/>
              <a:buNone/>
            </a:pPr>
            <a:endParaRPr lang="zh-CN" altLang="en-US" sz="2000" b="1">
              <a:solidFill>
                <a:schemeClr val="accent2"/>
              </a:solidFill>
              <a:latin typeface="楷体_GB2312" charset="0"/>
              <a:ea typeface="楷体_GB2312" charset="0"/>
            </a:endParaRP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国家税务总局</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特别纳税调整实施办法</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试行</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[2009]2</a:t>
            </a:r>
            <a:r>
              <a:rPr lang="zh-CN" altLang="en-US" sz="2000" b="1">
                <a:solidFill>
                  <a:schemeClr val="accent2"/>
                </a:solidFill>
                <a:latin typeface="楷体_GB2312" charset="0"/>
                <a:ea typeface="楷体_GB2312" charset="0"/>
              </a:rPr>
              <a:t>号）第九条</a:t>
            </a:r>
          </a:p>
        </p:txBody>
      </p:sp>
      <p:sp>
        <p:nvSpPr>
          <p:cNvPr id="5427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427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378BD1A-8DA9-1C4E-A240-4D81DEE2C51B}" type="slidenum">
              <a:rPr lang="en-US" altLang="zh-CN" sz="1400"/>
              <a:pPr>
                <a:spcBef>
                  <a:spcPct val="0"/>
                </a:spcBef>
                <a:buClrTx/>
                <a:buSzTx/>
                <a:buFontTx/>
                <a:buNone/>
              </a:pPr>
              <a:t>41</a:t>
            </a:fld>
            <a:endParaRPr lang="en-US" altLang="zh-CN" sz="1400"/>
          </a:p>
        </p:txBody>
      </p:sp>
      <p:sp>
        <p:nvSpPr>
          <p:cNvPr id="55298" name="TextBox 3"/>
          <p:cNvSpPr txBox="1">
            <a:spLocks noChangeArrowheads="1"/>
          </p:cNvSpPr>
          <p:nvPr/>
        </p:nvSpPr>
        <p:spPr bwMode="auto">
          <a:xfrm>
            <a:off x="228600" y="1219200"/>
            <a:ext cx="8686800" cy="539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buFontTx/>
              <a:buNone/>
            </a:pPr>
            <a:r>
              <a:rPr lang="en-US" altLang="zh-CN" sz="2400" b="1">
                <a:latin typeface="楷体_GB2312" charset="0"/>
                <a:ea typeface="楷体_GB2312" charset="0"/>
              </a:rPr>
              <a:t>    </a:t>
            </a:r>
            <a:r>
              <a:rPr lang="zh-CN" altLang="en-US" sz="2400" b="1">
                <a:latin typeface="楷体_GB2312" charset="0"/>
                <a:ea typeface="楷体_GB2312" charset="0"/>
              </a:rPr>
              <a:t>案例：长源电力</a:t>
            </a:r>
            <a:r>
              <a:rPr lang="en-US" altLang="zh-CN" sz="2400" b="1">
                <a:latin typeface="楷体_GB2312" charset="0"/>
                <a:ea typeface="楷体_GB2312" charset="0"/>
              </a:rPr>
              <a:t>(000966)</a:t>
            </a:r>
            <a:r>
              <a:rPr lang="zh-CN" altLang="en-US" sz="2400" b="1">
                <a:latin typeface="楷体_GB2312" charset="0"/>
                <a:ea typeface="楷体_GB2312" charset="0"/>
              </a:rPr>
              <a:t>关于公司关联企业向控股子公司委托贷款公告（二一年六月九日）</a:t>
            </a:r>
          </a:p>
          <a:p>
            <a:pPr eaLnBrk="1" hangingPunct="1">
              <a:spcBef>
                <a:spcPct val="0"/>
              </a:spcBef>
              <a:buClrTx/>
              <a:buSzTx/>
              <a:buFontTx/>
              <a:buNone/>
            </a:pPr>
            <a:r>
              <a:rPr lang="zh-CN" altLang="en-US" sz="2400" b="1">
                <a:latin typeface="楷体_GB2312" charset="0"/>
                <a:ea typeface="楷体_GB2312" charset="0"/>
              </a:rPr>
              <a:t>    </a:t>
            </a:r>
          </a:p>
          <a:p>
            <a:pPr eaLnBrk="1" hangingPunct="1">
              <a:spcBef>
                <a:spcPct val="0"/>
              </a:spcBef>
              <a:buClrTx/>
              <a:buSzTx/>
              <a:buFontTx/>
              <a:buNone/>
            </a:pPr>
            <a:r>
              <a:rPr lang="zh-CN" altLang="en-US" sz="2400" b="1">
                <a:latin typeface="楷体_GB2312" charset="0"/>
                <a:ea typeface="楷体_GB2312" charset="0"/>
              </a:rPr>
              <a:t>    中国国电集团公司（</a:t>
            </a:r>
            <a:r>
              <a:rPr lang="zh-CN" altLang="en-US" sz="2400" b="1">
                <a:ea typeface="楷体_GB2312" charset="0"/>
              </a:rPr>
              <a:t>“</a:t>
            </a:r>
            <a:r>
              <a:rPr lang="zh-CN" altLang="en-US" sz="2400" b="1">
                <a:latin typeface="楷体_GB2312" charset="0"/>
                <a:ea typeface="楷体_GB2312" charset="0"/>
              </a:rPr>
              <a:t>中国国电</a:t>
            </a:r>
            <a:r>
              <a:rPr lang="zh-CN" altLang="en-US" sz="2400" b="1">
                <a:ea typeface="楷体_GB2312" charset="0"/>
              </a:rPr>
              <a:t>”</a:t>
            </a:r>
            <a:r>
              <a:rPr lang="zh-CN" altLang="en-US" sz="2400" b="1">
                <a:latin typeface="楷体_GB2312" charset="0"/>
                <a:ea typeface="楷体_GB2312" charset="0"/>
              </a:rPr>
              <a:t>）的全资子公司国电资本控股有限公司（</a:t>
            </a:r>
            <a:r>
              <a:rPr lang="zh-CN" altLang="en-US" sz="2400" b="1">
                <a:ea typeface="楷体_GB2312" charset="0"/>
              </a:rPr>
              <a:t>“</a:t>
            </a:r>
            <a:r>
              <a:rPr lang="zh-CN" altLang="en-US" sz="2400" b="1">
                <a:latin typeface="楷体_GB2312" charset="0"/>
                <a:ea typeface="楷体_GB2312" charset="0"/>
              </a:rPr>
              <a:t>国电资本控股</a:t>
            </a:r>
            <a:r>
              <a:rPr lang="zh-CN" altLang="en-US" sz="2400" b="1">
                <a:ea typeface="楷体_GB2312" charset="0"/>
              </a:rPr>
              <a:t>”</a:t>
            </a:r>
            <a:r>
              <a:rPr lang="zh-CN" altLang="en-US" sz="2400" b="1">
                <a:latin typeface="楷体_GB2312" charset="0"/>
                <a:ea typeface="楷体_GB2312" charset="0"/>
              </a:rPr>
              <a:t>）拟通过国电财务有限公司（</a:t>
            </a:r>
            <a:r>
              <a:rPr lang="zh-CN" altLang="en-US" sz="2400" b="1">
                <a:ea typeface="楷体_GB2312" charset="0"/>
              </a:rPr>
              <a:t>“</a:t>
            </a:r>
            <a:r>
              <a:rPr lang="zh-CN" altLang="en-US" sz="2400" b="1">
                <a:latin typeface="楷体_GB2312" charset="0"/>
                <a:ea typeface="楷体_GB2312" charset="0"/>
              </a:rPr>
              <a:t>国电财务</a:t>
            </a:r>
            <a:r>
              <a:rPr lang="zh-CN" altLang="en-US" sz="2400" b="1">
                <a:ea typeface="楷体_GB2312" charset="0"/>
              </a:rPr>
              <a:t>”</a:t>
            </a:r>
            <a:r>
              <a:rPr lang="zh-CN" altLang="en-US" sz="2400" b="1">
                <a:latin typeface="楷体_GB2312" charset="0"/>
                <a:ea typeface="楷体_GB2312" charset="0"/>
              </a:rPr>
              <a:t>）向本公司控股子公司咸丰县景丰水电开发有限责任公司（</a:t>
            </a:r>
            <a:r>
              <a:rPr lang="zh-CN" altLang="en-US" sz="2400" b="1">
                <a:ea typeface="楷体_GB2312" charset="0"/>
              </a:rPr>
              <a:t>“</a:t>
            </a:r>
            <a:r>
              <a:rPr lang="zh-CN" altLang="en-US" sz="2400" b="1">
                <a:latin typeface="楷体_GB2312" charset="0"/>
                <a:ea typeface="楷体_GB2312" charset="0"/>
              </a:rPr>
              <a:t>景丰水电</a:t>
            </a:r>
            <a:r>
              <a:rPr lang="zh-CN" altLang="en-US" sz="2400" b="1">
                <a:ea typeface="楷体_GB2312" charset="0"/>
              </a:rPr>
              <a:t>”</a:t>
            </a:r>
            <a:r>
              <a:rPr lang="zh-CN" altLang="en-US" sz="2400" b="1">
                <a:latin typeface="楷体_GB2312" charset="0"/>
                <a:ea typeface="楷体_GB2312" charset="0"/>
              </a:rPr>
              <a:t>）发放 </a:t>
            </a:r>
            <a:r>
              <a:rPr lang="en-US" altLang="zh-CN" sz="2400" b="1">
                <a:latin typeface="楷体_GB2312" charset="0"/>
                <a:ea typeface="楷体_GB2312" charset="0"/>
              </a:rPr>
              <a:t>5000 </a:t>
            </a:r>
            <a:r>
              <a:rPr lang="zh-CN" altLang="en-US" sz="2400" b="1">
                <a:latin typeface="楷体_GB2312" charset="0"/>
                <a:ea typeface="楷体_GB2312" charset="0"/>
              </a:rPr>
              <a:t>万元委托贷款。由于景丰水电为本公司控股的子公司，本公司与国电资本控股、国电财务又同为中国国电下属子公司，根据</a:t>
            </a:r>
            <a:r>
              <a:rPr lang="en-US" altLang="zh-CN" sz="2400" b="1">
                <a:latin typeface="楷体_GB2312" charset="0"/>
                <a:ea typeface="楷体_GB2312" charset="0"/>
              </a:rPr>
              <a:t>《</a:t>
            </a:r>
            <a:r>
              <a:rPr lang="zh-CN" altLang="en-US" sz="2400" b="1">
                <a:latin typeface="楷体_GB2312" charset="0"/>
                <a:ea typeface="楷体_GB2312" charset="0"/>
              </a:rPr>
              <a:t>深圳证券交易所股票上市规则</a:t>
            </a:r>
            <a:r>
              <a:rPr lang="en-US" altLang="zh-CN" sz="2400" b="1">
                <a:latin typeface="楷体_GB2312" charset="0"/>
                <a:ea typeface="楷体_GB2312" charset="0"/>
              </a:rPr>
              <a:t>》</a:t>
            </a:r>
            <a:r>
              <a:rPr lang="zh-CN" altLang="en-US" sz="2400" b="1">
                <a:latin typeface="楷体_GB2312" charset="0"/>
                <a:ea typeface="楷体_GB2312" charset="0"/>
              </a:rPr>
              <a:t>规定，本次交易构成了公司的关联交易。</a:t>
            </a:r>
            <a:endParaRPr lang="zh-CN" altLang="en-US" sz="1800" b="1"/>
          </a:p>
          <a:p>
            <a:pPr eaLnBrk="1" hangingPunct="1">
              <a:spcBef>
                <a:spcPct val="0"/>
              </a:spcBef>
              <a:buClrTx/>
              <a:buSzTx/>
              <a:buFontTx/>
              <a:buNone/>
            </a:pPr>
            <a:r>
              <a:rPr lang="zh-CN" altLang="en-US" sz="1800" b="1"/>
              <a:t>                                       中国国电 </a:t>
            </a:r>
          </a:p>
          <a:p>
            <a:pPr eaLnBrk="1" hangingPunct="1">
              <a:spcBef>
                <a:spcPct val="0"/>
              </a:spcBef>
              <a:buClrTx/>
              <a:buSzTx/>
              <a:buFontTx/>
              <a:buNone/>
            </a:pPr>
            <a:r>
              <a:rPr lang="zh-CN" altLang="en-US" sz="1800" b="1">
                <a:sym typeface="Wingdings" charset="2"/>
              </a:rPr>
              <a:t>              ▬▬ ▬▬ ▬▬ ▬▬ ▬▬ ▬▬ ▬▬ ▬▬ ▬▬ ▬▬ ▬▬ ▬▬ ▬▬ ▬▬ </a:t>
            </a:r>
          </a:p>
          <a:p>
            <a:pPr eaLnBrk="1" hangingPunct="1">
              <a:spcBef>
                <a:spcPct val="0"/>
              </a:spcBef>
              <a:buClrTx/>
              <a:buSzTx/>
              <a:buFontTx/>
              <a:buNone/>
            </a:pPr>
            <a:r>
              <a:rPr lang="zh-CN" altLang="en-US" sz="1800" b="1">
                <a:sym typeface="Wingdings" charset="2"/>
              </a:rPr>
              <a:t>              </a:t>
            </a:r>
            <a:r>
              <a:rPr lang="en-US" altLang="zh-CN" sz="1800" b="1"/>
              <a:t>37.39%</a:t>
            </a:r>
            <a:r>
              <a:rPr lang="en-US" altLang="zh-CN" sz="1800" b="1">
                <a:sym typeface="Wingdings" charset="2"/>
              </a:rPr>
              <a:t>           </a:t>
            </a:r>
            <a:r>
              <a:rPr lang="en-US" altLang="zh-CN" sz="1800" b="1"/>
              <a:t>35%</a:t>
            </a:r>
            <a:r>
              <a:rPr lang="en-US" altLang="zh-CN" sz="1800"/>
              <a:t>                 </a:t>
            </a:r>
            <a:r>
              <a:rPr lang="en-US" altLang="zh-CN" sz="1800" b="1">
                <a:sym typeface="Wingdings" charset="2"/>
              </a:rPr>
              <a:t></a:t>
            </a:r>
            <a:r>
              <a:rPr lang="en-US" altLang="zh-CN" sz="1800" b="1"/>
              <a:t>100% </a:t>
            </a:r>
          </a:p>
          <a:p>
            <a:pPr eaLnBrk="1" hangingPunct="1">
              <a:spcBef>
                <a:spcPct val="0"/>
              </a:spcBef>
              <a:buClrTx/>
              <a:buSzTx/>
              <a:buFontTx/>
              <a:buNone/>
            </a:pPr>
            <a:r>
              <a:rPr lang="en-US" altLang="zh-CN" sz="1800" b="1"/>
              <a:t>              </a:t>
            </a:r>
            <a:r>
              <a:rPr lang="zh-CN" altLang="en-US" sz="1800" b="1">
                <a:solidFill>
                  <a:srgbClr val="FF0000"/>
                </a:solidFill>
              </a:rPr>
              <a:t>长源电力</a:t>
            </a:r>
            <a:r>
              <a:rPr lang="zh-CN" altLang="en-US" sz="1800" b="1"/>
              <a:t>        国电财务         国电资本控股 </a:t>
            </a:r>
          </a:p>
          <a:p>
            <a:pPr eaLnBrk="1" hangingPunct="1">
              <a:spcBef>
                <a:spcPct val="0"/>
              </a:spcBef>
              <a:buClrTx/>
              <a:buSzTx/>
              <a:buFontTx/>
              <a:buNone/>
            </a:pPr>
            <a:r>
              <a:rPr lang="zh-CN" altLang="en-US" sz="1800" b="1"/>
              <a:t>                 </a:t>
            </a:r>
            <a:r>
              <a:rPr lang="zh-CN" altLang="en-US" sz="1800" b="1">
                <a:sym typeface="Wingdings" charset="2"/>
              </a:rPr>
              <a:t> </a:t>
            </a:r>
            <a:r>
              <a:rPr lang="en-US" altLang="zh-CN" sz="1800" b="1"/>
              <a:t>51%</a:t>
            </a:r>
          </a:p>
          <a:p>
            <a:pPr eaLnBrk="1" hangingPunct="1">
              <a:spcBef>
                <a:spcPct val="0"/>
              </a:spcBef>
              <a:buClrTx/>
              <a:buSzTx/>
              <a:buFontTx/>
              <a:buNone/>
            </a:pPr>
            <a:r>
              <a:rPr lang="en-US" altLang="zh-CN" sz="1800" b="1"/>
              <a:t>              </a:t>
            </a:r>
            <a:r>
              <a:rPr lang="zh-CN" altLang="en-US" sz="1800" b="1"/>
              <a:t>景丰水电</a:t>
            </a:r>
          </a:p>
        </p:txBody>
      </p:sp>
      <p:sp>
        <p:nvSpPr>
          <p:cNvPr id="5529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530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5A914613-C55A-6144-9255-E6933B15C188}" type="slidenum">
              <a:rPr lang="en-US" altLang="zh-CN" sz="1400"/>
              <a:pPr>
                <a:spcBef>
                  <a:spcPct val="0"/>
                </a:spcBef>
                <a:buClrTx/>
                <a:buSzTx/>
                <a:buFontTx/>
                <a:buNone/>
              </a:pPr>
              <a:t>42</a:t>
            </a:fld>
            <a:endParaRPr lang="en-US" altLang="zh-CN" sz="1400"/>
          </a:p>
        </p:txBody>
      </p:sp>
      <p:sp>
        <p:nvSpPr>
          <p:cNvPr id="56322" name="TextBox 3"/>
          <p:cNvSpPr txBox="1">
            <a:spLocks noChangeArrowheads="1"/>
          </p:cNvSpPr>
          <p:nvPr/>
        </p:nvSpPr>
        <p:spPr bwMode="auto">
          <a:xfrm>
            <a:off x="228600" y="1219200"/>
            <a:ext cx="8686800" cy="451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关联交易、独立交易定义</a:t>
            </a:r>
          </a:p>
          <a:p>
            <a:pPr eaLnBrk="1" hangingPunct="1">
              <a:spcBef>
                <a:spcPct val="0"/>
              </a:spcBef>
              <a:buClrTx/>
              <a:buSzTx/>
              <a:buFontTx/>
              <a:buNone/>
            </a:pPr>
            <a:endParaRPr lang="zh-CN" altLang="en-US" b="1">
              <a:latin typeface="楷体_GB2312" charset="0"/>
              <a:ea typeface="楷体_GB2312" charset="0"/>
            </a:endParaRPr>
          </a:p>
          <a:p>
            <a:pPr eaLnBrk="1" hangingPunct="1">
              <a:spcBef>
                <a:spcPct val="0"/>
              </a:spcBef>
              <a:buClrTx/>
              <a:buSzTx/>
            </a:pPr>
            <a:r>
              <a:rPr lang="zh-CN" altLang="en-US" sz="2800" b="1">
                <a:latin typeface="楷体_GB2312" charset="0"/>
                <a:ea typeface="楷体_GB2312" charset="0"/>
              </a:rPr>
              <a:t>关联交易：企业与其关联方之间的业务往来的简称。</a:t>
            </a:r>
          </a:p>
          <a:p>
            <a:pPr algn="r" eaLnBrk="1" hangingPunct="1">
              <a:spcBef>
                <a:spcPct val="0"/>
              </a:spcBef>
              <a:buClrTx/>
              <a:buSzTx/>
            </a:pPr>
            <a:endParaRPr lang="zh-CN" altLang="en-US" b="1">
              <a:latin typeface="楷体_GB2312" charset="0"/>
              <a:ea typeface="楷体_GB2312" charset="0"/>
            </a:endParaRPr>
          </a:p>
          <a:p>
            <a:pPr eaLnBrk="1" hangingPunct="1">
              <a:spcBef>
                <a:spcPct val="0"/>
              </a:spcBef>
              <a:buClrTx/>
              <a:buSzTx/>
            </a:pPr>
            <a:r>
              <a:rPr lang="zh-CN" altLang="en-US" sz="2800" b="1">
                <a:ea typeface="楷体_GB2312" charset="0"/>
              </a:rPr>
              <a:t>独立交易：</a:t>
            </a:r>
            <a:r>
              <a:rPr lang="zh-CN" altLang="en-US" sz="2800" b="1">
                <a:latin typeface="楷体_GB2312" charset="0"/>
                <a:ea typeface="楷体_GB2312" charset="0"/>
              </a:rPr>
              <a:t>独立企业之间的业务往来。指没有关联关系的企业之间按照公平成交价格和营业常规所进行的业务往来。</a:t>
            </a:r>
          </a:p>
          <a:p>
            <a:pPr eaLnBrk="1" hangingPunct="1">
              <a:spcBef>
                <a:spcPct val="0"/>
              </a:spcBef>
              <a:buClrTx/>
              <a:buSzTx/>
            </a:pPr>
            <a:endParaRPr lang="zh-CN" altLang="en-US" sz="2800" b="1">
              <a:latin typeface="楷体_GB2312" charset="0"/>
              <a:ea typeface="楷体_GB2312" charset="0"/>
            </a:endParaRPr>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税收征收管理法实施细则</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第五十二条</a:t>
            </a:r>
          </a:p>
          <a:p>
            <a:pPr eaLnBrk="1" hangingPunct="1">
              <a:spcBef>
                <a:spcPct val="0"/>
              </a:spcBef>
              <a:buClrTx/>
              <a:buSzTx/>
              <a:buFontTx/>
              <a:buNone/>
            </a:pPr>
            <a:r>
              <a:rPr lang="en-US" altLang="zh-CN" sz="2000" b="1">
                <a:ea typeface="楷体_GB2312" charset="0"/>
              </a:rPr>
              <a:t>《</a:t>
            </a:r>
            <a:r>
              <a:rPr lang="zh-CN" altLang="en-US" sz="2000" b="1">
                <a:ea typeface="楷体_GB2312" charset="0"/>
              </a:rPr>
              <a:t>税收征收管理法实施细则</a:t>
            </a:r>
            <a:r>
              <a:rPr lang="en-US" altLang="zh-CN" sz="2000" b="1">
                <a:ea typeface="楷体_GB2312" charset="0"/>
              </a:rPr>
              <a:t>》</a:t>
            </a:r>
            <a:r>
              <a:rPr lang="zh-CN" altLang="en-US" sz="2000" b="1">
                <a:ea typeface="楷体_GB2312" charset="0"/>
              </a:rPr>
              <a:t>第五十四条</a:t>
            </a:r>
          </a:p>
        </p:txBody>
      </p:sp>
      <p:sp>
        <p:nvSpPr>
          <p:cNvPr id="5632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632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19F4EB7E-470E-854E-B5F4-A7CB56976BB6}" type="slidenum">
              <a:rPr lang="en-US" altLang="zh-CN" sz="1400"/>
              <a:pPr>
                <a:spcBef>
                  <a:spcPct val="0"/>
                </a:spcBef>
                <a:buClrTx/>
                <a:buSzTx/>
                <a:buFontTx/>
                <a:buNone/>
              </a:pPr>
              <a:t>43</a:t>
            </a:fld>
            <a:endParaRPr lang="en-US" altLang="zh-CN" sz="1400"/>
          </a:p>
        </p:txBody>
      </p:sp>
      <p:sp>
        <p:nvSpPr>
          <p:cNvPr id="57346" name="TextBox 3"/>
          <p:cNvSpPr txBox="1">
            <a:spLocks noChangeArrowheads="1"/>
          </p:cNvSpPr>
          <p:nvPr/>
        </p:nvSpPr>
        <p:spPr bwMode="auto">
          <a:xfrm>
            <a:off x="228600" y="1219200"/>
            <a:ext cx="8686800" cy="515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对非独立关联交易的应纳税额调整</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pPr>
            <a:r>
              <a:rPr lang="zh-CN" altLang="en-US" sz="2800" b="1">
                <a:latin typeface="楷体_GB2312" charset="0"/>
                <a:ea typeface="楷体_GB2312" charset="0"/>
              </a:rPr>
              <a:t>企业与其关联方之间的业务往来，不符合独立交易原则而</a:t>
            </a:r>
            <a:r>
              <a:rPr lang="zh-CN" altLang="en-US" sz="2800" b="1">
                <a:solidFill>
                  <a:srgbClr val="FF0000"/>
                </a:solidFill>
                <a:latin typeface="楷体_GB2312" charset="0"/>
                <a:ea typeface="楷体_GB2312" charset="0"/>
              </a:rPr>
              <a:t>减少企业或者其关联方应纳税收入或者所得额的</a:t>
            </a:r>
            <a:r>
              <a:rPr lang="zh-CN" altLang="en-US" sz="2800" b="1">
                <a:latin typeface="楷体_GB2312" charset="0"/>
                <a:ea typeface="楷体_GB2312" charset="0"/>
              </a:rPr>
              <a:t>，税务机关有权按照合理方法调整。</a:t>
            </a:r>
          </a:p>
          <a:p>
            <a:pPr eaLnBrk="1" hangingPunct="1">
              <a:spcBef>
                <a:spcPct val="0"/>
              </a:spcBef>
              <a:buClrTx/>
              <a:buSzTx/>
            </a:pPr>
            <a:r>
              <a:rPr lang="zh-CN" altLang="en-US" sz="2800" b="1">
                <a:latin typeface="楷体_GB2312" charset="0"/>
                <a:ea typeface="楷体_GB2312" charset="0"/>
              </a:rPr>
              <a:t>纳税人与其关联企业之间</a:t>
            </a:r>
            <a:r>
              <a:rPr lang="zh-CN" altLang="en-US" sz="2800" b="1">
                <a:solidFill>
                  <a:srgbClr val="FF0000"/>
                </a:solidFill>
                <a:latin typeface="楷体_GB2312" charset="0"/>
                <a:ea typeface="楷体_GB2312" charset="0"/>
              </a:rPr>
              <a:t>融通资金</a:t>
            </a:r>
            <a:r>
              <a:rPr lang="zh-CN" altLang="en-US" sz="2800" b="1">
                <a:latin typeface="楷体_GB2312" charset="0"/>
                <a:ea typeface="楷体_GB2312" charset="0"/>
              </a:rPr>
              <a:t>所支付或者收取的</a:t>
            </a:r>
            <a:r>
              <a:rPr lang="zh-CN" altLang="en-US" sz="2800" b="1">
                <a:solidFill>
                  <a:srgbClr val="FF0000"/>
                </a:solidFill>
                <a:latin typeface="楷体_GB2312" charset="0"/>
                <a:ea typeface="楷体_GB2312" charset="0"/>
              </a:rPr>
              <a:t>利息超过或者低于</a:t>
            </a:r>
            <a:r>
              <a:rPr lang="zh-CN" altLang="en-US" sz="2800" b="1">
                <a:latin typeface="楷体_GB2312" charset="0"/>
                <a:ea typeface="楷体_GB2312" charset="0"/>
              </a:rPr>
              <a:t>没有关联关系的企业之间所能同意的数额，或者利率超过或者低于同类业务的正常利率；税务机关可以调整其应纳税额。</a:t>
            </a:r>
          </a:p>
          <a:p>
            <a:pPr eaLnBrk="1" hangingPunct="1">
              <a:spcBef>
                <a:spcPct val="0"/>
              </a:spcBef>
              <a:buClrTx/>
              <a:buSzTx/>
              <a:buFontTx/>
              <a:buNone/>
            </a:pPr>
            <a:endParaRPr lang="zh-CN" altLang="en-US" sz="2000" b="1">
              <a:ea typeface="楷体_GB2312" charset="0"/>
            </a:endParaRPr>
          </a:p>
          <a:p>
            <a:pPr eaLnBrk="1" hangingPunct="1">
              <a:spcBef>
                <a:spcPct val="0"/>
              </a:spcBef>
              <a:buClrTx/>
              <a:buSzTx/>
              <a:buFontTx/>
              <a:buNone/>
            </a:pPr>
            <a:r>
              <a:rPr lang="en-US" altLang="zh-CN" sz="2000" b="1">
                <a:ea typeface="楷体_GB2312" charset="0"/>
              </a:rPr>
              <a:t>【</a:t>
            </a:r>
            <a:r>
              <a:rPr lang="zh-CN" altLang="en-US" sz="2000" b="1">
                <a:ea typeface="楷体_GB2312" charset="0"/>
              </a:rPr>
              <a:t>主要相关法律条文</a:t>
            </a:r>
            <a:r>
              <a:rPr lang="en-US" altLang="zh-CN" sz="2000" b="1">
                <a:ea typeface="楷体_GB2312" charset="0"/>
              </a:rPr>
              <a:t>】</a:t>
            </a:r>
            <a:endParaRPr lang="en-US" altLang="zh-CN" sz="2000" b="1">
              <a:solidFill>
                <a:schemeClr val="accent2"/>
              </a:solidFill>
              <a:ea typeface="楷体_GB2312" charset="0"/>
            </a:endParaRPr>
          </a:p>
          <a:p>
            <a:pP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ea typeface="楷体_GB2312" charset="0"/>
              </a:rPr>
              <a:t>企业所得税法</a:t>
            </a:r>
            <a:r>
              <a:rPr lang="en-US" altLang="zh-CN" sz="2000" b="1">
                <a:solidFill>
                  <a:schemeClr val="accent2"/>
                </a:solidFill>
                <a:ea typeface="楷体_GB2312" charset="0"/>
              </a:rPr>
              <a:t>》</a:t>
            </a:r>
            <a:r>
              <a:rPr lang="zh-CN" altLang="en-US" sz="2000" b="1">
                <a:solidFill>
                  <a:schemeClr val="accent2"/>
                </a:solidFill>
                <a:ea typeface="楷体_GB2312" charset="0"/>
              </a:rPr>
              <a:t>第四十一条</a:t>
            </a: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税收征收管理法实施细则</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第五十四条</a:t>
            </a:r>
          </a:p>
        </p:txBody>
      </p:sp>
      <p:sp>
        <p:nvSpPr>
          <p:cNvPr id="5734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734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5F21498-C206-6041-BCF7-F2FE6EEC69D0}" type="slidenum">
              <a:rPr lang="en-US" altLang="zh-CN" sz="1400"/>
              <a:pPr>
                <a:spcBef>
                  <a:spcPct val="0"/>
                </a:spcBef>
                <a:buClrTx/>
                <a:buSzTx/>
                <a:buFontTx/>
                <a:buNone/>
              </a:pPr>
              <a:t>44</a:t>
            </a:fld>
            <a:endParaRPr lang="en-US" altLang="zh-CN" sz="1400"/>
          </a:p>
        </p:txBody>
      </p:sp>
      <p:sp>
        <p:nvSpPr>
          <p:cNvPr id="58370" name="TextBox 3"/>
          <p:cNvSpPr txBox="1">
            <a:spLocks noChangeArrowheads="1"/>
          </p:cNvSpPr>
          <p:nvPr/>
        </p:nvSpPr>
        <p:spPr bwMode="auto">
          <a:xfrm>
            <a:off x="228600" y="1219200"/>
            <a:ext cx="868680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对非独立关联交易的调整方法</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关联方发生非独立关联交易的，税务机关可以按照下列方法调整计税收入额或者所得额：</a:t>
            </a:r>
          </a:p>
          <a:p>
            <a:pPr lvl="1" eaLnBrk="1" hangingPunct="1">
              <a:spcBef>
                <a:spcPct val="0"/>
              </a:spcBef>
              <a:buClrTx/>
              <a:buSzTx/>
              <a:buFontTx/>
              <a:buNone/>
            </a:pPr>
            <a:r>
              <a:rPr lang="en-US" altLang="zh-CN" b="1">
                <a:latin typeface="楷体_GB2312" charset="0"/>
                <a:ea typeface="楷体_GB2312" charset="0"/>
              </a:rPr>
              <a:t>1.</a:t>
            </a:r>
            <a:r>
              <a:rPr lang="zh-CN" altLang="en-US" b="1">
                <a:latin typeface="楷体_GB2312" charset="0"/>
                <a:ea typeface="楷体_GB2312" charset="0"/>
              </a:rPr>
              <a:t>按照</a:t>
            </a:r>
            <a:r>
              <a:rPr lang="zh-CN" altLang="en-US" b="1">
                <a:solidFill>
                  <a:srgbClr val="FF0000"/>
                </a:solidFill>
                <a:latin typeface="楷体_GB2312" charset="0"/>
                <a:ea typeface="楷体_GB2312" charset="0"/>
              </a:rPr>
              <a:t>独立企业之间</a:t>
            </a:r>
            <a:r>
              <a:rPr lang="zh-CN" altLang="en-US" b="1">
                <a:latin typeface="楷体_GB2312" charset="0"/>
                <a:ea typeface="楷体_GB2312" charset="0"/>
              </a:rPr>
              <a:t>进行的相同或者类似业务活动的价格；</a:t>
            </a:r>
          </a:p>
          <a:p>
            <a:pPr lvl="1" eaLnBrk="1" hangingPunct="1">
              <a:spcBef>
                <a:spcPct val="0"/>
              </a:spcBef>
              <a:buClrTx/>
              <a:buSzTx/>
              <a:buFontTx/>
              <a:buNone/>
            </a:pPr>
            <a:r>
              <a:rPr lang="en-US" altLang="zh-CN" b="1">
                <a:latin typeface="楷体_GB2312" charset="0"/>
                <a:ea typeface="楷体_GB2312" charset="0"/>
              </a:rPr>
              <a:t>2.</a:t>
            </a:r>
            <a:r>
              <a:rPr lang="zh-CN" altLang="en-US" b="1">
                <a:latin typeface="楷体_GB2312" charset="0"/>
                <a:ea typeface="楷体_GB2312" charset="0"/>
              </a:rPr>
              <a:t>按照</a:t>
            </a:r>
            <a:r>
              <a:rPr lang="zh-CN" altLang="en-US" b="1">
                <a:solidFill>
                  <a:srgbClr val="FF0000"/>
                </a:solidFill>
                <a:latin typeface="楷体_GB2312" charset="0"/>
                <a:ea typeface="楷体_GB2312" charset="0"/>
              </a:rPr>
              <a:t>再销售</a:t>
            </a:r>
            <a:r>
              <a:rPr lang="zh-CN" altLang="en-US" b="1">
                <a:latin typeface="楷体_GB2312" charset="0"/>
                <a:ea typeface="楷体_GB2312" charset="0"/>
              </a:rPr>
              <a:t>给无关联关系的第三者的价格所应取得的收入和利润水平；</a:t>
            </a:r>
          </a:p>
          <a:p>
            <a:pPr lvl="1" eaLnBrk="1" hangingPunct="1">
              <a:spcBef>
                <a:spcPct val="0"/>
              </a:spcBef>
              <a:buClrTx/>
              <a:buSzTx/>
              <a:buFontTx/>
              <a:buNone/>
            </a:pPr>
            <a:r>
              <a:rPr lang="en-US" altLang="zh-CN" b="1">
                <a:latin typeface="楷体_GB2312" charset="0"/>
                <a:ea typeface="楷体_GB2312" charset="0"/>
              </a:rPr>
              <a:t>3.</a:t>
            </a:r>
            <a:r>
              <a:rPr lang="zh-CN" altLang="en-US" b="1">
                <a:latin typeface="楷体_GB2312" charset="0"/>
                <a:ea typeface="楷体_GB2312" charset="0"/>
              </a:rPr>
              <a:t>按照</a:t>
            </a:r>
            <a:r>
              <a:rPr lang="zh-CN" altLang="en-US" b="1">
                <a:solidFill>
                  <a:srgbClr val="FF0000"/>
                </a:solidFill>
                <a:latin typeface="楷体_GB2312" charset="0"/>
                <a:ea typeface="楷体_GB2312" charset="0"/>
              </a:rPr>
              <a:t>成本加合理的费用和利润</a:t>
            </a:r>
            <a:r>
              <a:rPr lang="zh-CN" altLang="en-US" b="1">
                <a:latin typeface="楷体_GB2312" charset="0"/>
                <a:ea typeface="楷体_GB2312" charset="0"/>
              </a:rPr>
              <a:t>；</a:t>
            </a:r>
          </a:p>
          <a:p>
            <a:pPr lvl="1" eaLnBrk="1" hangingPunct="1">
              <a:spcBef>
                <a:spcPct val="0"/>
              </a:spcBef>
              <a:buClrTx/>
              <a:buSzTx/>
              <a:buFontTx/>
              <a:buNone/>
            </a:pPr>
            <a:r>
              <a:rPr lang="en-US" altLang="zh-CN" b="1">
                <a:latin typeface="楷体_GB2312" charset="0"/>
                <a:ea typeface="楷体_GB2312" charset="0"/>
              </a:rPr>
              <a:t>4.</a:t>
            </a:r>
            <a:r>
              <a:rPr lang="zh-CN" altLang="en-US" b="1">
                <a:latin typeface="楷体_GB2312" charset="0"/>
                <a:ea typeface="楷体_GB2312" charset="0"/>
              </a:rPr>
              <a:t>按照其他合理的方法。</a:t>
            </a:r>
          </a:p>
          <a:p>
            <a:pPr algn="r" eaLnBrk="1" hangingPunct="1">
              <a:spcBef>
                <a:spcPct val="0"/>
              </a:spcBef>
              <a:buClrTx/>
              <a:buSzTx/>
              <a:buFontTx/>
              <a:buNone/>
            </a:pPr>
            <a:r>
              <a:rPr lang="en-US" altLang="zh-CN" sz="2000" b="1">
                <a:solidFill>
                  <a:schemeClr val="accent2"/>
                </a:solidFill>
                <a:ea typeface="楷体_GB2312" charset="0"/>
              </a:rPr>
              <a:t>——</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税收征收管理法实施细则</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第五十五条</a:t>
            </a:r>
          </a:p>
        </p:txBody>
      </p:sp>
      <p:sp>
        <p:nvSpPr>
          <p:cNvPr id="5837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837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726F697F-67EE-3A4A-AAB7-D7AA6DD76071}" type="slidenum">
              <a:rPr lang="en-US" altLang="zh-CN" sz="1400"/>
              <a:pPr>
                <a:spcBef>
                  <a:spcPct val="0"/>
                </a:spcBef>
                <a:buClrTx/>
                <a:buSzTx/>
                <a:buFontTx/>
                <a:buNone/>
              </a:pPr>
              <a:t>45</a:t>
            </a:fld>
            <a:endParaRPr lang="en-US" altLang="zh-CN" sz="1400"/>
          </a:p>
        </p:txBody>
      </p:sp>
      <p:sp>
        <p:nvSpPr>
          <p:cNvPr id="59394" name="TextBox 3"/>
          <p:cNvSpPr txBox="1">
            <a:spLocks noChangeArrowheads="1"/>
          </p:cNvSpPr>
          <p:nvPr/>
        </p:nvSpPr>
        <p:spPr bwMode="auto">
          <a:xfrm>
            <a:off x="228600" y="1219200"/>
            <a:ext cx="86868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ea typeface="楷体_GB2312" charset="0"/>
              </a:rPr>
              <a:t>非独立关联交易的追溯期</a:t>
            </a:r>
          </a:p>
          <a:p>
            <a:pPr eaLnBrk="1" hangingPunct="1">
              <a:spcBef>
                <a:spcPct val="0"/>
              </a:spcBef>
              <a:buClrTx/>
              <a:buSzTx/>
              <a:buFontTx/>
              <a:buNone/>
            </a:pPr>
            <a:endParaRPr lang="zh-CN" altLang="en-US" sz="2800" b="1">
              <a:ea typeface="楷体_GB2312" charset="0"/>
            </a:endParaRPr>
          </a:p>
          <a:p>
            <a:pPr eaLnBrk="1" hangingPunct="1">
              <a:spcBef>
                <a:spcPct val="0"/>
              </a:spcBef>
              <a:buClrTx/>
              <a:buSzTx/>
              <a:buFontTx/>
              <a:buNone/>
            </a:pPr>
            <a:r>
              <a:rPr lang="zh-CN" altLang="en-US" sz="2800" b="1">
                <a:ea typeface="楷体_GB2312" charset="0"/>
              </a:rPr>
              <a:t>       纳税人与其关联企业未按照独立企业之间的业务往来支付价款、费用的，税务机关自该业务往来发生的纳税年度起</a:t>
            </a:r>
            <a:r>
              <a:rPr lang="zh-CN" altLang="en-US" sz="2800" b="1">
                <a:solidFill>
                  <a:srgbClr val="FF0000"/>
                </a:solidFill>
                <a:ea typeface="楷体_GB2312" charset="0"/>
              </a:rPr>
              <a:t>３年内进行调整</a:t>
            </a:r>
            <a:r>
              <a:rPr lang="zh-CN" altLang="en-US" sz="2800" b="1">
                <a:ea typeface="楷体_GB2312" charset="0"/>
              </a:rPr>
              <a:t>；有特殊情况的，可以自该业务往来发生的纳税年度起１０年内进行调整。</a:t>
            </a:r>
          </a:p>
          <a:p>
            <a:pPr algn="r" eaLnBrk="1" hangingPunct="1">
              <a:spcBef>
                <a:spcPct val="0"/>
              </a:spcBef>
              <a:buClrTx/>
              <a:buSzTx/>
              <a:buFontTx/>
              <a:buNone/>
            </a:pPr>
            <a:endParaRPr lang="zh-CN" altLang="en-US" sz="2000" b="1">
              <a:solidFill>
                <a:schemeClr val="accent2"/>
              </a:solidFill>
              <a:ea typeface="楷体_GB2312" charset="0"/>
            </a:endParaRP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ea typeface="楷体_GB2312" charset="0"/>
              </a:rPr>
              <a:t>税收征收管理法实施细则</a:t>
            </a:r>
            <a:r>
              <a:rPr lang="en-US" altLang="zh-CN" sz="2000" b="1">
                <a:solidFill>
                  <a:schemeClr val="accent2"/>
                </a:solidFill>
                <a:ea typeface="楷体_GB2312" charset="0"/>
              </a:rPr>
              <a:t>》</a:t>
            </a:r>
            <a:r>
              <a:rPr lang="zh-CN" altLang="en-US" sz="2000" b="1">
                <a:solidFill>
                  <a:schemeClr val="accent2"/>
                </a:solidFill>
                <a:ea typeface="楷体_GB2312" charset="0"/>
              </a:rPr>
              <a:t>第五十六条</a:t>
            </a:r>
          </a:p>
        </p:txBody>
      </p:sp>
      <p:sp>
        <p:nvSpPr>
          <p:cNvPr id="5939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5939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200" b="1">
                <a:solidFill>
                  <a:srgbClr val="000000"/>
                </a:solidFill>
                <a:ea typeface="楷体_GB2312" charset="0"/>
              </a:rPr>
              <a:t>六、关联交易税收管理规定简介</a:t>
            </a:r>
          </a:p>
        </p:txBody>
      </p:sp>
    </p:spTree>
  </p:cSld>
  <p:clrMapOvr>
    <a:masterClrMapping/>
  </p:clrMapOvr>
  <p:transition>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566EDC53-1BC9-2847-8C93-B8684E1ABF7E}" type="slidenum">
              <a:rPr lang="en-US" altLang="zh-CN" sz="1400"/>
              <a:pPr>
                <a:spcBef>
                  <a:spcPct val="0"/>
                </a:spcBef>
                <a:buClrTx/>
                <a:buSzTx/>
                <a:buFontTx/>
                <a:buNone/>
              </a:pPr>
              <a:t>46</a:t>
            </a:fld>
            <a:endParaRPr lang="en-US" altLang="zh-CN" sz="1400"/>
          </a:p>
        </p:txBody>
      </p:sp>
      <p:sp>
        <p:nvSpPr>
          <p:cNvPr id="60418" name="TextBox 3"/>
          <p:cNvSpPr txBox="1">
            <a:spLocks noChangeArrowheads="1"/>
          </p:cNvSpPr>
          <p:nvPr/>
        </p:nvSpPr>
        <p:spPr bwMode="auto">
          <a:xfrm>
            <a:off x="228600" y="1219200"/>
            <a:ext cx="86868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solidFill>
                  <a:srgbClr val="FF0000"/>
                </a:solidFill>
                <a:ea typeface="楷体_GB2312" charset="0"/>
              </a:rPr>
              <a:t>集团财务公司</a:t>
            </a:r>
            <a:r>
              <a:rPr lang="zh-CN" altLang="en-US" sz="2800" b="1">
                <a:latin typeface="楷体_GB2312" charset="0"/>
                <a:ea typeface="楷体_GB2312" charset="0"/>
              </a:rPr>
              <a:t>统借统还贷款业务不征营业税</a:t>
            </a:r>
          </a:p>
          <a:p>
            <a:pPr eaLnBrk="1" hangingPunct="1">
              <a:spcBef>
                <a:spcPct val="0"/>
              </a:spcBef>
              <a:buClrTx/>
              <a:buSzTx/>
              <a:buFont typeface="Wingdings" charset="2"/>
              <a:buChar char="u"/>
            </a:pPr>
            <a:endParaRPr lang="zh-CN" altLang="en-US" sz="2400" b="1">
              <a:solidFill>
                <a:srgbClr val="FF0000"/>
              </a:solidFill>
              <a:latin typeface="楷体_GB2312" charset="0"/>
              <a:ea typeface="楷体_GB2312" charset="0"/>
            </a:endParaRPr>
          </a:p>
          <a:p>
            <a:pPr eaLnBrk="1" hangingPunct="1">
              <a:spcBef>
                <a:spcPct val="0"/>
              </a:spcBef>
              <a:buClrTx/>
              <a:buSzTx/>
              <a:buFont typeface="Wingdings" charset="2"/>
              <a:buChar char="u"/>
            </a:pPr>
            <a:r>
              <a:rPr lang="zh-CN" altLang="en-US" sz="2400" b="1">
                <a:solidFill>
                  <a:srgbClr val="FF0000"/>
                </a:solidFill>
                <a:latin typeface="楷体_GB2312" charset="0"/>
                <a:ea typeface="楷体_GB2312" charset="0"/>
              </a:rPr>
              <a:t>企业集团</a:t>
            </a:r>
            <a:r>
              <a:rPr lang="zh-CN" altLang="en-US" sz="2400" b="1">
                <a:latin typeface="楷体_GB2312" charset="0"/>
                <a:ea typeface="楷体_GB2312" charset="0"/>
              </a:rPr>
              <a:t>或集团内的</a:t>
            </a:r>
            <a:r>
              <a:rPr lang="zh-CN" altLang="en-US" sz="2400" b="1">
                <a:solidFill>
                  <a:srgbClr val="FF0000"/>
                </a:solidFill>
                <a:latin typeface="楷体_GB2312" charset="0"/>
                <a:ea typeface="楷体_GB2312" charset="0"/>
              </a:rPr>
              <a:t>核心企业</a:t>
            </a:r>
            <a:r>
              <a:rPr lang="zh-CN" altLang="en-US" sz="2400" b="1">
                <a:latin typeface="楷体_GB2312" charset="0"/>
                <a:ea typeface="楷体_GB2312" charset="0"/>
              </a:rPr>
              <a:t>委托企业集团所属</a:t>
            </a:r>
            <a:r>
              <a:rPr lang="zh-CN" altLang="en-US" sz="2400" b="1">
                <a:solidFill>
                  <a:srgbClr val="FF0000"/>
                </a:solidFill>
                <a:latin typeface="楷体_GB2312" charset="0"/>
                <a:ea typeface="楷体_GB2312" charset="0"/>
              </a:rPr>
              <a:t>财务公司</a:t>
            </a:r>
            <a:r>
              <a:rPr lang="zh-CN" altLang="en-US" sz="2400" b="1">
                <a:latin typeface="楷体_GB2312" charset="0"/>
                <a:ea typeface="楷体_GB2312" charset="0"/>
              </a:rPr>
              <a:t>代理统借统还贷款业务，从财务公司取得的用于归还金融机构的利息</a:t>
            </a:r>
            <a:r>
              <a:rPr lang="zh-CN" altLang="en-US" sz="2400" b="1">
                <a:solidFill>
                  <a:srgbClr val="FF0000"/>
                </a:solidFill>
                <a:latin typeface="楷体_GB2312" charset="0"/>
                <a:ea typeface="楷体_GB2312" charset="0"/>
              </a:rPr>
              <a:t>不征收营业税</a:t>
            </a:r>
            <a:r>
              <a:rPr lang="zh-CN" altLang="en-US" sz="2400" b="1">
                <a:latin typeface="楷体_GB2312" charset="0"/>
                <a:ea typeface="楷体_GB2312" charset="0"/>
              </a:rPr>
              <a:t>；财务公司承担此项统借统还委托贷款业务，从贷款企业收取贷款利息不代扣代缴营业税。</a:t>
            </a:r>
          </a:p>
          <a:p>
            <a:pPr eaLnBrk="1" hangingPunct="1">
              <a:spcBef>
                <a:spcPct val="0"/>
              </a:spcBef>
              <a:buClrTx/>
              <a:buSzTx/>
              <a:buFont typeface="Wingdings" charset="2"/>
              <a:buChar char="u"/>
            </a:pPr>
            <a:r>
              <a:rPr lang="zh-CN" altLang="en-US" sz="2400" b="1">
                <a:latin typeface="楷体_GB2312" charset="0"/>
                <a:ea typeface="楷体_GB2312" charset="0"/>
              </a:rPr>
              <a:t>上述统借统还业务，是指企业集团从金融机构取得统借统还贷款后，由集团所属财务公司与企业集团或集团内下属企业签订统借统还贷款合同并分拨借款，按支付给金融机构的借款利率向企业集团或集团内下属企业收取用于归还金融机构借款的利息，再转付企业集团，由企业集团统一归还金融机构的业务。</a:t>
            </a:r>
          </a:p>
          <a:p>
            <a:pPr algn="r" eaLnBrk="1" hangingPunct="1">
              <a:spcBef>
                <a:spcPct val="0"/>
              </a:spcBef>
              <a:buClrTx/>
              <a:buSzTx/>
              <a:buFontTx/>
              <a:buNone/>
            </a:pPr>
            <a:endParaRPr lang="zh-CN" altLang="en-US" sz="2000" b="1">
              <a:solidFill>
                <a:schemeClr val="accent2"/>
              </a:solidFill>
              <a:latin typeface="楷体_GB2312" charset="0"/>
              <a:ea typeface="楷体_GB2312" charset="0"/>
            </a:endParaRPr>
          </a:p>
          <a:p>
            <a:pPr algn="r" eaLnBrk="1" hangingPunct="1">
              <a:spcBef>
                <a:spcPct val="0"/>
              </a:spcBef>
              <a:buClrTx/>
              <a:buSzTx/>
              <a:buFontTx/>
              <a:buNone/>
            </a:pPr>
            <a:r>
              <a:rPr lang="zh-CN" altLang="en-US" sz="2000" b="1">
                <a:solidFill>
                  <a:schemeClr val="accent2"/>
                </a:solidFill>
                <a:latin typeface="楷体_GB2312" charset="0"/>
                <a:ea typeface="楷体_GB2312" charset="0"/>
              </a:rPr>
              <a:t>国家税务总局</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关于贷款业务征收营业税问题的通知</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[2002]13</a:t>
            </a:r>
            <a:r>
              <a:rPr lang="zh-CN" altLang="en-US" sz="2000" b="1">
                <a:solidFill>
                  <a:schemeClr val="accent2"/>
                </a:solidFill>
                <a:latin typeface="楷体_GB2312" charset="0"/>
                <a:ea typeface="楷体_GB2312" charset="0"/>
              </a:rPr>
              <a:t>号）</a:t>
            </a:r>
          </a:p>
        </p:txBody>
      </p:sp>
      <p:sp>
        <p:nvSpPr>
          <p:cNvPr id="6041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042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72F4E29D-3BCA-E441-966C-39AD573B0FE6}" type="slidenum">
              <a:rPr lang="en-US" altLang="zh-CN" sz="1400"/>
              <a:pPr>
                <a:spcBef>
                  <a:spcPct val="0"/>
                </a:spcBef>
                <a:buClrTx/>
                <a:buSzTx/>
                <a:buFontTx/>
                <a:buNone/>
              </a:pPr>
              <a:t>47</a:t>
            </a:fld>
            <a:endParaRPr lang="en-US" altLang="zh-CN" sz="1400"/>
          </a:p>
        </p:txBody>
      </p:sp>
      <p:sp>
        <p:nvSpPr>
          <p:cNvPr id="61442" name="TextBox 3"/>
          <p:cNvSpPr txBox="1">
            <a:spLocks noChangeArrowheads="1"/>
          </p:cNvSpPr>
          <p:nvPr/>
        </p:nvSpPr>
        <p:spPr bwMode="auto">
          <a:xfrm>
            <a:off x="228600" y="1219200"/>
            <a:ext cx="86868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集团核心企业统借统还业务征收营业税问题</a:t>
            </a:r>
          </a:p>
          <a:p>
            <a:pPr eaLnBrk="1" hangingPunct="1">
              <a:spcBef>
                <a:spcPct val="0"/>
              </a:spcBef>
              <a:buClrTx/>
              <a:buSzTx/>
              <a:buFontTx/>
              <a:buNone/>
            </a:pPr>
            <a:endParaRPr lang="zh-CN" altLang="en-US" sz="2800" b="1">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    （</a:t>
            </a:r>
            <a:r>
              <a:rPr lang="en-US" altLang="zh-CN" sz="2400" b="1">
                <a:latin typeface="楷体_GB2312" charset="0"/>
                <a:ea typeface="楷体_GB2312" charset="0"/>
              </a:rPr>
              <a:t>1</a:t>
            </a:r>
            <a:r>
              <a:rPr lang="zh-CN" altLang="en-US" sz="2400" b="1">
                <a:latin typeface="楷体_GB2312" charset="0"/>
                <a:ea typeface="楷体_GB2312" charset="0"/>
              </a:rPr>
              <a:t>）对</a:t>
            </a:r>
            <a:r>
              <a:rPr lang="zh-CN" altLang="en-US" sz="2400" b="1">
                <a:solidFill>
                  <a:srgbClr val="FF0000"/>
                </a:solidFill>
                <a:latin typeface="楷体_GB2312" charset="0"/>
                <a:ea typeface="楷体_GB2312" charset="0"/>
              </a:rPr>
              <a:t>企业主管部门</a:t>
            </a:r>
            <a:r>
              <a:rPr lang="zh-CN" altLang="en-US" sz="2400" b="1">
                <a:latin typeface="楷体_GB2312" charset="0"/>
                <a:ea typeface="楷体_GB2312" charset="0"/>
              </a:rPr>
              <a:t>或</a:t>
            </a:r>
            <a:r>
              <a:rPr lang="zh-CN" altLang="en-US" sz="2400" b="1">
                <a:solidFill>
                  <a:srgbClr val="FF0000"/>
                </a:solidFill>
                <a:latin typeface="楷体_GB2312" charset="0"/>
                <a:ea typeface="楷体_GB2312" charset="0"/>
              </a:rPr>
              <a:t>企业集团中的核心企业</a:t>
            </a:r>
            <a:r>
              <a:rPr lang="zh-CN" altLang="en-US" sz="2400" b="1">
                <a:latin typeface="楷体_GB2312" charset="0"/>
                <a:ea typeface="楷体_GB2312" charset="0"/>
              </a:rPr>
              <a:t>等单位</a:t>
            </a:r>
            <a:r>
              <a:rPr lang="en-US" altLang="zh-CN" sz="2400" b="1">
                <a:latin typeface="楷体_GB2312" charset="0"/>
                <a:ea typeface="楷体_GB2312" charset="0"/>
              </a:rPr>
              <a:t>(</a:t>
            </a:r>
            <a:r>
              <a:rPr lang="zh-CN" altLang="en-US" sz="2400" b="1">
                <a:latin typeface="楷体_GB2312" charset="0"/>
                <a:ea typeface="楷体_GB2312" charset="0"/>
              </a:rPr>
              <a:t>简称统借方</a:t>
            </a:r>
            <a:r>
              <a:rPr lang="en-US" altLang="zh-CN" sz="2400" b="1">
                <a:latin typeface="楷体_GB2312" charset="0"/>
                <a:ea typeface="楷体_GB2312" charset="0"/>
              </a:rPr>
              <a:t>)</a:t>
            </a:r>
            <a:r>
              <a:rPr lang="zh-CN" altLang="en-US" sz="2400" b="1">
                <a:latin typeface="楷体_GB2312" charset="0"/>
                <a:ea typeface="楷体_GB2312" charset="0"/>
              </a:rPr>
              <a:t>向金融机构借款后，将所借资金分拨给</a:t>
            </a:r>
            <a:r>
              <a:rPr lang="zh-CN" altLang="en-US" sz="2400" b="1">
                <a:solidFill>
                  <a:srgbClr val="FF0000"/>
                </a:solidFill>
                <a:latin typeface="楷体_GB2312" charset="0"/>
                <a:ea typeface="楷体_GB2312" charset="0"/>
              </a:rPr>
              <a:t>下属单位</a:t>
            </a:r>
            <a:r>
              <a:rPr lang="en-US" altLang="zh-CN" sz="2400" b="1">
                <a:latin typeface="楷体_GB2312" charset="0"/>
                <a:ea typeface="楷体_GB2312" charset="0"/>
              </a:rPr>
              <a:t>(</a:t>
            </a:r>
            <a:r>
              <a:rPr lang="zh-CN" altLang="en-US" sz="2400" b="1">
                <a:latin typeface="楷体_GB2312" charset="0"/>
                <a:ea typeface="楷体_GB2312" charset="0"/>
              </a:rPr>
              <a:t>包括独立核算单位和非独立核算单位</a:t>
            </a:r>
            <a:r>
              <a:rPr lang="en-US" altLang="zh-CN" sz="2400" b="1">
                <a:latin typeface="楷体_GB2312" charset="0"/>
                <a:ea typeface="楷体_GB2312" charset="0"/>
              </a:rPr>
              <a:t>)</a:t>
            </a:r>
            <a:r>
              <a:rPr lang="zh-CN" altLang="en-US" sz="2400" b="1">
                <a:latin typeface="楷体_GB2312" charset="0"/>
                <a:ea typeface="楷体_GB2312" charset="0"/>
              </a:rPr>
              <a:t>，并按支付给金融机构的借款</a:t>
            </a:r>
            <a:r>
              <a:rPr lang="zh-CN" altLang="en-US" sz="2400" b="1">
                <a:solidFill>
                  <a:srgbClr val="FF0000"/>
                </a:solidFill>
                <a:latin typeface="楷体_GB2312" charset="0"/>
                <a:ea typeface="楷体_GB2312" charset="0"/>
              </a:rPr>
              <a:t>利率水平</a:t>
            </a:r>
            <a:r>
              <a:rPr lang="zh-CN" altLang="en-US" sz="2400" b="1">
                <a:latin typeface="楷体_GB2312" charset="0"/>
                <a:ea typeface="楷体_GB2312" charset="0"/>
              </a:rPr>
              <a:t>向下属单位收取用于归还金融机构的利息不征收营业税。</a:t>
            </a:r>
          </a:p>
          <a:p>
            <a:pPr eaLnBrk="1" hangingPunct="1">
              <a:spcBef>
                <a:spcPct val="0"/>
              </a:spcBef>
              <a:buClrTx/>
              <a:buSzTx/>
              <a:buFontTx/>
              <a:buNone/>
            </a:pPr>
            <a:r>
              <a:rPr lang="zh-CN" altLang="en-US" sz="2400" b="1">
                <a:latin typeface="楷体_GB2312" charset="0"/>
                <a:ea typeface="楷体_GB2312" charset="0"/>
              </a:rPr>
              <a:t>    （</a:t>
            </a:r>
            <a:r>
              <a:rPr lang="en-US" altLang="zh-CN" sz="2400" b="1">
                <a:latin typeface="楷体_GB2312" charset="0"/>
                <a:ea typeface="楷体_GB2312" charset="0"/>
              </a:rPr>
              <a:t>2</a:t>
            </a:r>
            <a:r>
              <a:rPr lang="zh-CN" altLang="en-US" sz="2400" b="1">
                <a:latin typeface="楷体_GB2312" charset="0"/>
                <a:ea typeface="楷体_GB2312" charset="0"/>
              </a:rPr>
              <a:t>）统借方将资金分拨给下属单位</a:t>
            </a:r>
            <a:r>
              <a:rPr lang="en-US" altLang="zh-CN" sz="2400" b="1">
                <a:latin typeface="楷体_GB2312" charset="0"/>
                <a:ea typeface="楷体_GB2312" charset="0"/>
              </a:rPr>
              <a:t>,</a:t>
            </a:r>
            <a:r>
              <a:rPr lang="zh-CN" altLang="en-US" sz="2400" b="1">
                <a:latin typeface="楷体_GB2312" charset="0"/>
                <a:ea typeface="楷体_GB2312" charset="0"/>
              </a:rPr>
              <a:t>不得按</a:t>
            </a:r>
            <a:r>
              <a:rPr lang="zh-CN" altLang="en-US" sz="2400" b="1">
                <a:solidFill>
                  <a:srgbClr val="FF0000"/>
                </a:solidFill>
                <a:latin typeface="楷体_GB2312" charset="0"/>
                <a:ea typeface="楷体_GB2312" charset="0"/>
              </a:rPr>
              <a:t>高于支付给金融机构的借款利率水平</a:t>
            </a:r>
            <a:r>
              <a:rPr lang="zh-CN" altLang="en-US" sz="2400" b="1">
                <a:latin typeface="楷体_GB2312" charset="0"/>
                <a:ea typeface="楷体_GB2312" charset="0"/>
              </a:rPr>
              <a:t>向下属单位收取利息，否则，将视为具有从事贷款业务的性质，应对其向下属单位收取的利息全额征收营业税。</a:t>
            </a:r>
          </a:p>
          <a:p>
            <a:pPr eaLnBrk="1" hangingPunct="1">
              <a:spcBef>
                <a:spcPct val="0"/>
              </a:spcBef>
              <a:buClrTx/>
              <a:buSzTx/>
              <a:buFontTx/>
              <a:buNone/>
            </a:pPr>
            <a:r>
              <a:rPr lang="zh-CN" altLang="en-US" sz="2800" b="1">
                <a:latin typeface="楷体_GB2312" charset="0"/>
                <a:ea typeface="楷体_GB2312" charset="0"/>
              </a:rPr>
              <a:t> </a:t>
            </a:r>
            <a:r>
              <a:rPr lang="en-US" altLang="zh-CN" sz="1800" b="1"/>
              <a:t>【</a:t>
            </a:r>
            <a:r>
              <a:rPr lang="zh-CN" altLang="en-US" sz="1800" b="1"/>
              <a:t>主要相关法律条文</a:t>
            </a:r>
            <a:r>
              <a:rPr lang="en-US" altLang="zh-CN" sz="1800" b="1"/>
              <a:t>】</a:t>
            </a:r>
          </a:p>
          <a:p>
            <a:pPr eaLnBrk="1" hangingPunct="1">
              <a:spcBef>
                <a:spcPct val="0"/>
              </a:spcBef>
              <a:buClrTx/>
              <a:buSzTx/>
              <a:buFontTx/>
              <a:buNone/>
            </a:pPr>
            <a:r>
              <a:rPr lang="zh-CN" altLang="en-US" sz="1800" b="1"/>
              <a:t>财税字</a:t>
            </a:r>
            <a:r>
              <a:rPr lang="en-US" altLang="zh-CN" sz="1800" b="1"/>
              <a:t>&lt;2000&gt;7</a:t>
            </a:r>
            <a:r>
              <a:rPr lang="zh-CN" altLang="en-US" sz="1800" b="1"/>
              <a:t>号</a:t>
            </a:r>
          </a:p>
        </p:txBody>
      </p:sp>
      <p:sp>
        <p:nvSpPr>
          <p:cNvPr id="6144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144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2668A77C-5FB6-E645-90C5-1DB47D667F2C}" type="slidenum">
              <a:rPr lang="en-US" altLang="zh-CN" sz="1400"/>
              <a:pPr>
                <a:spcBef>
                  <a:spcPct val="0"/>
                </a:spcBef>
                <a:buClrTx/>
                <a:buSzTx/>
                <a:buFontTx/>
                <a:buNone/>
              </a:pPr>
              <a:t>48</a:t>
            </a:fld>
            <a:endParaRPr lang="en-US" altLang="zh-CN" sz="1400"/>
          </a:p>
        </p:txBody>
      </p:sp>
      <p:sp>
        <p:nvSpPr>
          <p:cNvPr id="62466" name="TextBox 3"/>
          <p:cNvSpPr txBox="1">
            <a:spLocks noChangeArrowheads="1"/>
          </p:cNvSpPr>
          <p:nvPr/>
        </p:nvSpPr>
        <p:spPr bwMode="auto">
          <a:xfrm>
            <a:off x="228600" y="1219200"/>
            <a:ext cx="8686800" cy="350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b="1">
                <a:latin typeface="楷体_GB2312" charset="0"/>
                <a:ea typeface="楷体_GB2312" charset="0"/>
              </a:rPr>
              <a:t>房地产开发企业统借分用利息支出</a:t>
            </a:r>
          </a:p>
          <a:p>
            <a:pPr eaLnBrk="1" hangingPunct="1">
              <a:spcBef>
                <a:spcPct val="0"/>
              </a:spcBef>
              <a:buClrTx/>
              <a:buSzTx/>
              <a:buFontTx/>
              <a:buNone/>
            </a:pPr>
            <a:endParaRPr lang="zh-CN" altLang="en-US" b="1">
              <a:latin typeface="楷体_GB2312" charset="0"/>
              <a:ea typeface="楷体_GB2312" charset="0"/>
            </a:endParaRPr>
          </a:p>
          <a:p>
            <a:pPr eaLnBrk="1" hangingPunct="1">
              <a:spcBef>
                <a:spcPct val="0"/>
              </a:spcBef>
              <a:buClrTx/>
              <a:buSzTx/>
              <a:buFontTx/>
              <a:buNone/>
            </a:pPr>
            <a:r>
              <a:rPr lang="zh-CN" altLang="en-US" sz="2800" b="1">
                <a:solidFill>
                  <a:srgbClr val="FF0000"/>
                </a:solidFill>
                <a:latin typeface="楷体_GB2312" charset="0"/>
                <a:ea typeface="楷体_GB2312" charset="0"/>
              </a:rPr>
              <a:t>    企业集团</a:t>
            </a:r>
            <a:r>
              <a:rPr lang="zh-CN" altLang="en-US" sz="2800" b="1">
                <a:latin typeface="楷体_GB2312" charset="0"/>
                <a:ea typeface="楷体_GB2312" charset="0"/>
              </a:rPr>
              <a:t>或其</a:t>
            </a:r>
            <a:r>
              <a:rPr lang="zh-CN" altLang="en-US" sz="2800" b="1">
                <a:solidFill>
                  <a:srgbClr val="FF0000"/>
                </a:solidFill>
                <a:latin typeface="楷体_GB2312" charset="0"/>
                <a:ea typeface="楷体_GB2312" charset="0"/>
              </a:rPr>
              <a:t>成员企业</a:t>
            </a:r>
            <a:r>
              <a:rPr lang="zh-CN" altLang="en-US" sz="2800" b="1">
                <a:latin typeface="楷体_GB2312" charset="0"/>
                <a:ea typeface="楷体_GB2312" charset="0"/>
              </a:rPr>
              <a:t>统一向金融机构借款分摊集团内部其他成员企业使用的，借入方凡能出具从金融机构取得借款的证明文件，可以在使用借款的企业间合理的分摊利息费用，使用借款的企业分摊的合理利息准予在税前扣除。</a:t>
            </a: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国税发</a:t>
            </a:r>
            <a:r>
              <a:rPr lang="en-US" altLang="zh-CN" sz="2000" b="1">
                <a:solidFill>
                  <a:schemeClr val="accent2"/>
                </a:solidFill>
                <a:latin typeface="楷体_GB2312" charset="0"/>
                <a:ea typeface="楷体_GB2312" charset="0"/>
              </a:rPr>
              <a:t>[2009]31</a:t>
            </a:r>
            <a:r>
              <a:rPr lang="zh-CN" altLang="en-US" sz="2000" b="1">
                <a:solidFill>
                  <a:schemeClr val="accent2"/>
                </a:solidFill>
                <a:latin typeface="楷体_GB2312" charset="0"/>
                <a:ea typeface="楷体_GB2312" charset="0"/>
              </a:rPr>
              <a:t>号二十一（二）</a:t>
            </a:r>
          </a:p>
        </p:txBody>
      </p:sp>
      <p:sp>
        <p:nvSpPr>
          <p:cNvPr id="6246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246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65604C5-055E-C04D-94C3-4DDEA074647A}" type="slidenum">
              <a:rPr lang="en-US" altLang="zh-CN" sz="1400"/>
              <a:pPr>
                <a:spcBef>
                  <a:spcPct val="0"/>
                </a:spcBef>
                <a:buClrTx/>
                <a:buSzTx/>
                <a:buFontTx/>
                <a:buNone/>
              </a:pPr>
              <a:t>49</a:t>
            </a:fld>
            <a:endParaRPr lang="en-US" altLang="zh-CN" sz="1400"/>
          </a:p>
        </p:txBody>
      </p:sp>
      <p:sp>
        <p:nvSpPr>
          <p:cNvPr id="63490" name="TextBox 3"/>
          <p:cNvSpPr txBox="1">
            <a:spLocks noChangeArrowheads="1"/>
          </p:cNvSpPr>
          <p:nvPr/>
        </p:nvSpPr>
        <p:spPr bwMode="auto">
          <a:xfrm>
            <a:off x="228600" y="1219200"/>
            <a:ext cx="8686800" cy="496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b="1">
                <a:latin typeface="楷体_GB2312" charset="0"/>
                <a:ea typeface="楷体_GB2312" charset="0"/>
              </a:rPr>
              <a:t>补充资料</a:t>
            </a:r>
          </a:p>
          <a:p>
            <a:pPr eaLnBrk="1" hangingPunct="1">
              <a:spcBef>
                <a:spcPct val="0"/>
              </a:spcBef>
              <a:buClrTx/>
              <a:buSzTx/>
              <a:buFont typeface="Wingdings" charset="2"/>
              <a:buChar char="l"/>
            </a:pPr>
            <a:r>
              <a:rPr lang="zh-CN" altLang="en-US" sz="2400" b="1">
                <a:solidFill>
                  <a:srgbClr val="FF0000"/>
                </a:solidFill>
                <a:latin typeface="楷体_GB2312" charset="0"/>
                <a:ea typeface="楷体_GB2312" charset="0"/>
              </a:rPr>
              <a:t>企业集团</a:t>
            </a:r>
            <a:r>
              <a:rPr lang="zh-CN" altLang="en-US" sz="2400" b="1">
                <a:latin typeface="楷体_GB2312" charset="0"/>
                <a:ea typeface="楷体_GB2312" charset="0"/>
              </a:rPr>
              <a:t>，是指依据</a:t>
            </a:r>
            <a:r>
              <a:rPr lang="en-US" altLang="zh-CN" sz="2400" b="1">
                <a:latin typeface="楷体_GB2312" charset="0"/>
                <a:ea typeface="楷体_GB2312" charset="0"/>
              </a:rPr>
              <a:t>《</a:t>
            </a:r>
            <a:r>
              <a:rPr lang="zh-CN" altLang="en-US" sz="2400" b="1">
                <a:latin typeface="楷体_GB2312" charset="0"/>
                <a:ea typeface="楷体_GB2312" charset="0"/>
              </a:rPr>
              <a:t>企业集团登记管理暂行规定</a:t>
            </a:r>
            <a:r>
              <a:rPr lang="en-US" altLang="zh-CN" sz="2400" b="1">
                <a:latin typeface="楷体_GB2312" charset="0"/>
                <a:ea typeface="楷体_GB2312" charset="0"/>
              </a:rPr>
              <a:t>》</a:t>
            </a:r>
            <a:r>
              <a:rPr lang="zh-CN" altLang="en-US" sz="2400" b="1">
                <a:latin typeface="楷体_GB2312" charset="0"/>
                <a:ea typeface="楷体_GB2312" charset="0"/>
              </a:rPr>
              <a:t>（工商企字</a:t>
            </a:r>
            <a:r>
              <a:rPr lang="en-US" altLang="zh-CN" sz="2400" b="1">
                <a:latin typeface="楷体_GB2312" charset="0"/>
                <a:ea typeface="楷体_GB2312" charset="0"/>
              </a:rPr>
              <a:t>[1998]</a:t>
            </a:r>
            <a:r>
              <a:rPr lang="zh-CN" altLang="en-US" sz="2400" b="1">
                <a:latin typeface="楷体_GB2312" charset="0"/>
                <a:ea typeface="楷体_GB2312" charset="0"/>
              </a:rPr>
              <a:t>第</a:t>
            </a:r>
            <a:r>
              <a:rPr lang="en-US" altLang="zh-CN" sz="2400" b="1">
                <a:latin typeface="楷体_GB2312" charset="0"/>
                <a:ea typeface="楷体_GB2312" charset="0"/>
              </a:rPr>
              <a:t>59</a:t>
            </a:r>
            <a:r>
              <a:rPr lang="zh-CN" altLang="en-US" sz="2400" b="1">
                <a:latin typeface="楷体_GB2312" charset="0"/>
                <a:ea typeface="楷体_GB2312" charset="0"/>
              </a:rPr>
              <a:t>号）规定，依法登记的企业集团。</a:t>
            </a:r>
          </a:p>
          <a:p>
            <a:pPr eaLnBrk="1" hangingPunct="1">
              <a:spcBef>
                <a:spcPct val="0"/>
              </a:spcBef>
              <a:buClrTx/>
              <a:buSzTx/>
              <a:buFontTx/>
              <a:buNone/>
            </a:pPr>
            <a:r>
              <a:rPr lang="zh-CN" altLang="en-US" sz="2400" b="1">
                <a:latin typeface="楷体_GB2312" charset="0"/>
                <a:ea typeface="楷体_GB2312" charset="0"/>
              </a:rPr>
              <a:t>企业集团有名称和简称，有母公司名称。如</a:t>
            </a:r>
          </a:p>
          <a:p>
            <a:pPr eaLnBrk="1" hangingPunct="1">
              <a:spcBef>
                <a:spcPct val="0"/>
              </a:spcBef>
              <a:buClrTx/>
              <a:buSzTx/>
              <a:buFontTx/>
              <a:buNone/>
            </a:pPr>
            <a:r>
              <a:rPr lang="zh-CN" altLang="en-US" sz="2400" b="1">
                <a:latin typeface="楷体_GB2312" charset="0"/>
                <a:ea typeface="楷体_GB2312" charset="0"/>
              </a:rPr>
              <a:t>集团名称：大连**企业集团  </a:t>
            </a:r>
          </a:p>
          <a:p>
            <a:pPr eaLnBrk="1" hangingPunct="1">
              <a:spcBef>
                <a:spcPct val="0"/>
              </a:spcBef>
              <a:buClrTx/>
              <a:buSzTx/>
              <a:buFontTx/>
              <a:buNone/>
            </a:pPr>
            <a:r>
              <a:rPr lang="zh-CN" altLang="en-US" sz="2400" b="1">
                <a:latin typeface="楷体_GB2312" charset="0"/>
                <a:ea typeface="楷体_GB2312" charset="0"/>
              </a:rPr>
              <a:t>母公司名称：大连**企业集团有限公司    </a:t>
            </a:r>
          </a:p>
          <a:p>
            <a:pPr eaLnBrk="1" hangingPunct="1">
              <a:spcBef>
                <a:spcPct val="0"/>
              </a:spcBef>
              <a:buClrTx/>
              <a:buSzTx/>
              <a:buFontTx/>
              <a:buNone/>
            </a:pPr>
            <a:r>
              <a:rPr lang="zh-CN" altLang="en-US" sz="2400" b="1">
                <a:latin typeface="楷体_GB2312" charset="0"/>
                <a:ea typeface="楷体_GB2312" charset="0"/>
              </a:rPr>
              <a:t>母公司法定代表人：**   </a:t>
            </a:r>
          </a:p>
          <a:p>
            <a:pPr eaLnBrk="1" hangingPunct="1">
              <a:spcBef>
                <a:spcPct val="0"/>
              </a:spcBef>
              <a:buClrTx/>
              <a:buSzTx/>
              <a:buFontTx/>
              <a:buNone/>
            </a:pPr>
            <a:r>
              <a:rPr lang="zh-CN" altLang="en-US" sz="2400" b="1">
                <a:latin typeface="楷体_GB2312" charset="0"/>
                <a:ea typeface="楷体_GB2312" charset="0"/>
              </a:rPr>
              <a:t>住所：大连市**区黄河路北一巷</a:t>
            </a:r>
            <a:r>
              <a:rPr lang="en-US" altLang="zh-CN" sz="2400" b="1">
                <a:latin typeface="楷体_GB2312" charset="0"/>
                <a:ea typeface="楷体_GB2312" charset="0"/>
              </a:rPr>
              <a:t>22</a:t>
            </a:r>
            <a:r>
              <a:rPr lang="zh-CN" altLang="en-US" sz="2400" b="1">
                <a:latin typeface="楷体_GB2312" charset="0"/>
                <a:ea typeface="楷体_GB2312" charset="0"/>
              </a:rPr>
              <a:t>号</a:t>
            </a:r>
          </a:p>
          <a:p>
            <a:pPr eaLnBrk="1" hangingPunct="1">
              <a:spcBef>
                <a:spcPct val="0"/>
              </a:spcBef>
              <a:buClrTx/>
              <a:buSzTx/>
              <a:buFontTx/>
              <a:buNone/>
            </a:pPr>
            <a:endParaRPr lang="zh-CN" altLang="en-US" sz="2400" b="1">
              <a:latin typeface="楷体_GB2312" charset="0"/>
              <a:ea typeface="楷体_GB2312" charset="0"/>
            </a:endParaRPr>
          </a:p>
          <a:p>
            <a:pPr eaLnBrk="1" hangingPunct="1">
              <a:spcBef>
                <a:spcPct val="0"/>
              </a:spcBef>
              <a:buClrTx/>
              <a:buSzTx/>
              <a:buFont typeface="Wingdings" charset="2"/>
              <a:buChar char="l"/>
            </a:pPr>
            <a:r>
              <a:rPr lang="zh-CN" altLang="en-US" sz="2400" b="1">
                <a:latin typeface="楷体_GB2312" charset="0"/>
                <a:ea typeface="楷体_GB2312" charset="0"/>
              </a:rPr>
              <a:t>企业集团与</a:t>
            </a:r>
            <a:r>
              <a:rPr lang="zh-CN" altLang="en-US" sz="2400" b="1">
                <a:solidFill>
                  <a:srgbClr val="FF0000"/>
                </a:solidFill>
                <a:latin typeface="楷体_GB2312" charset="0"/>
                <a:ea typeface="楷体_GB2312" charset="0"/>
              </a:rPr>
              <a:t>企业集团有限公司</a:t>
            </a:r>
            <a:r>
              <a:rPr lang="zh-CN" altLang="en-US" sz="2400" b="1">
                <a:latin typeface="楷体_GB2312" charset="0"/>
                <a:ea typeface="楷体_GB2312" charset="0"/>
              </a:rPr>
              <a:t>的主要区别：企业集团不具有企业法人资格，企业集团有限公司具有企业法人资格。</a:t>
            </a:r>
          </a:p>
          <a:p>
            <a:pPr eaLnBrk="1" hangingPunct="1">
              <a:spcBef>
                <a:spcPct val="0"/>
              </a:spcBef>
              <a:buClrTx/>
              <a:buSzTx/>
              <a:buFont typeface="Wingdings" charset="2"/>
              <a:buChar char="l"/>
            </a:pPr>
            <a:r>
              <a:rPr lang="zh-CN" altLang="en-US" sz="2400" b="1">
                <a:solidFill>
                  <a:srgbClr val="FF0000"/>
                </a:solidFill>
                <a:latin typeface="楷体_GB2312" charset="0"/>
                <a:ea typeface="楷体_GB2312" charset="0"/>
              </a:rPr>
              <a:t>集团成员企业</a:t>
            </a:r>
            <a:r>
              <a:rPr lang="zh-CN" altLang="en-US" sz="2400" b="1">
                <a:latin typeface="楷体_GB2312" charset="0"/>
                <a:ea typeface="楷体_GB2312" charset="0"/>
              </a:rPr>
              <a:t>，是指企业集团母公司的子公司、参股公司以及其他成员单位。</a:t>
            </a:r>
          </a:p>
        </p:txBody>
      </p:sp>
      <p:sp>
        <p:nvSpPr>
          <p:cNvPr id="6349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349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6D5E4F3-254F-734D-8FDE-C584BF8ECE14}" type="slidenum">
              <a:rPr lang="en-US" altLang="zh-CN" sz="1400"/>
              <a:pPr>
                <a:spcBef>
                  <a:spcPct val="0"/>
                </a:spcBef>
                <a:buClrTx/>
                <a:buSzTx/>
                <a:buFontTx/>
                <a:buNone/>
              </a:pPr>
              <a:t>50</a:t>
            </a:fld>
            <a:endParaRPr lang="en-US" altLang="zh-CN" sz="1400"/>
          </a:p>
        </p:txBody>
      </p:sp>
      <p:sp>
        <p:nvSpPr>
          <p:cNvPr id="64514" name="TextBox 3"/>
          <p:cNvSpPr txBox="1">
            <a:spLocks noChangeArrowheads="1"/>
          </p:cNvSpPr>
          <p:nvPr/>
        </p:nvSpPr>
        <p:spPr bwMode="auto">
          <a:xfrm>
            <a:off x="228600" y="1219200"/>
            <a:ext cx="8686800" cy="414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b="1">
                <a:latin typeface="楷体_GB2312" charset="0"/>
                <a:ea typeface="楷体_GB2312" charset="0"/>
              </a:rPr>
              <a:t>补充资料</a:t>
            </a:r>
          </a:p>
          <a:p>
            <a:pPr eaLnBrk="1" hangingPunct="1">
              <a:spcBef>
                <a:spcPct val="0"/>
              </a:spcBef>
              <a:buClrTx/>
              <a:buSzTx/>
              <a:buFontTx/>
              <a:buNone/>
            </a:pPr>
            <a:r>
              <a:rPr lang="zh-CN" altLang="en-US" sz="2400" b="1">
                <a:ea typeface="楷体_GB2312" charset="0"/>
              </a:rPr>
              <a:t>   　企业集团应当具备下列条件：</a:t>
            </a:r>
          </a:p>
          <a:p>
            <a:pPr eaLnBrk="1" hangingPunct="1">
              <a:spcBef>
                <a:spcPct val="0"/>
              </a:spcBef>
              <a:buClrTx/>
              <a:buSzTx/>
              <a:buFontTx/>
              <a:buNone/>
            </a:pPr>
            <a:r>
              <a:rPr lang="zh-CN" altLang="en-US" sz="2400" b="1">
                <a:ea typeface="楷体_GB2312" charset="0"/>
              </a:rPr>
              <a:t>　　（一）企业集团的母公司注册资本在５０００万元人民币以上，并至少拥有５家子公司；</a:t>
            </a:r>
          </a:p>
          <a:p>
            <a:pPr eaLnBrk="1" hangingPunct="1">
              <a:spcBef>
                <a:spcPct val="0"/>
              </a:spcBef>
              <a:buClrTx/>
              <a:buSzTx/>
              <a:buFontTx/>
              <a:buNone/>
            </a:pPr>
            <a:r>
              <a:rPr lang="zh-CN" altLang="en-US" sz="2400" b="1">
                <a:ea typeface="楷体_GB2312" charset="0"/>
              </a:rPr>
              <a:t>　　（二）母公司和其子公司的注册资本总和在１亿元人民币以上；</a:t>
            </a:r>
          </a:p>
          <a:p>
            <a:pPr eaLnBrk="1" hangingPunct="1">
              <a:spcBef>
                <a:spcPct val="0"/>
              </a:spcBef>
              <a:buClrTx/>
              <a:buSzTx/>
              <a:buFontTx/>
              <a:buNone/>
            </a:pPr>
            <a:r>
              <a:rPr lang="zh-CN" altLang="en-US" sz="2400" b="1">
                <a:ea typeface="楷体_GB2312" charset="0"/>
              </a:rPr>
              <a:t>　　（三）集团成员单位均具有法人资格。</a:t>
            </a:r>
          </a:p>
          <a:p>
            <a:pPr eaLnBrk="1" hangingPunct="1">
              <a:spcBef>
                <a:spcPct val="0"/>
              </a:spcBef>
              <a:buClrTx/>
              <a:buSzTx/>
              <a:buFontTx/>
              <a:buNone/>
            </a:pPr>
            <a:r>
              <a:rPr lang="zh-CN" altLang="en-US" sz="2400" b="1">
                <a:ea typeface="楷体_GB2312" charset="0"/>
              </a:rPr>
              <a:t>　　国家试点企业集团还应符合国务院确定的试点企业集团条件。</a:t>
            </a:r>
          </a:p>
          <a:p>
            <a:pPr eaLnBrk="1" hangingPunct="1">
              <a:spcBef>
                <a:spcPct val="0"/>
              </a:spcBef>
              <a:buClrTx/>
              <a:buSzTx/>
              <a:buFontTx/>
              <a:buNone/>
            </a:pPr>
            <a:endParaRPr lang="zh-CN" altLang="en-US" sz="2400" b="1">
              <a:ea typeface="楷体_GB2312" charset="0"/>
            </a:endParaRPr>
          </a:p>
          <a:p>
            <a:pPr eaLnBrk="1" hangingPunct="1">
              <a:spcBef>
                <a:spcPct val="0"/>
              </a:spcBef>
              <a:buClrTx/>
              <a:buSzTx/>
              <a:buFontTx/>
              <a:buNone/>
            </a:pPr>
            <a:r>
              <a:rPr lang="zh-CN" altLang="en-US" sz="1800" b="1"/>
              <a:t>第五条</a:t>
            </a:r>
          </a:p>
        </p:txBody>
      </p:sp>
      <p:sp>
        <p:nvSpPr>
          <p:cNvPr id="6451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451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24211DCE-BBE4-E74C-B10B-E062D242FBEB}" type="slidenum">
              <a:rPr lang="en-US" altLang="zh-CN" sz="1400"/>
              <a:pPr>
                <a:spcBef>
                  <a:spcPct val="0"/>
                </a:spcBef>
                <a:buClrTx/>
                <a:buSzTx/>
                <a:buFontTx/>
                <a:buNone/>
              </a:pPr>
              <a:t>51</a:t>
            </a:fld>
            <a:endParaRPr lang="en-US" altLang="zh-CN" sz="1400"/>
          </a:p>
        </p:txBody>
      </p:sp>
      <p:sp>
        <p:nvSpPr>
          <p:cNvPr id="65538"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5539"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pic>
        <p:nvPicPr>
          <p:cNvPr id="65540" name="Picture 5" descr="企业集团登记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8001000" cy="560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C362BB45-A077-5846-A34C-54C41D94C5E3}" type="slidenum">
              <a:rPr lang="en-US" altLang="zh-CN" sz="1400"/>
              <a:pPr>
                <a:spcBef>
                  <a:spcPct val="0"/>
                </a:spcBef>
                <a:buClrTx/>
                <a:buSzTx/>
                <a:buFontTx/>
                <a:buNone/>
              </a:pPr>
              <a:t>52</a:t>
            </a:fld>
            <a:endParaRPr lang="en-US" altLang="zh-CN" sz="1400"/>
          </a:p>
        </p:txBody>
      </p:sp>
      <p:sp>
        <p:nvSpPr>
          <p:cNvPr id="66562" name="TextBox 3"/>
          <p:cNvSpPr txBox="1">
            <a:spLocks noChangeArrowheads="1"/>
          </p:cNvSpPr>
          <p:nvPr/>
        </p:nvSpPr>
        <p:spPr bwMode="auto">
          <a:xfrm>
            <a:off x="228600" y="1219200"/>
            <a:ext cx="868680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非金融机构将资金提供给对方并收取</a:t>
            </a:r>
            <a:r>
              <a:rPr lang="zh-CN" altLang="en-US" sz="2800" b="1">
                <a:solidFill>
                  <a:srgbClr val="FF0000"/>
                </a:solidFill>
                <a:latin typeface="楷体_GB2312" charset="0"/>
                <a:ea typeface="楷体_GB2312" charset="0"/>
              </a:rPr>
              <a:t>资金占用费</a:t>
            </a:r>
          </a:p>
          <a:p>
            <a:pPr algn="ctr" eaLnBrk="1" hangingPunct="1">
              <a:spcBef>
                <a:spcPct val="0"/>
              </a:spcBef>
              <a:buClrTx/>
              <a:buSzTx/>
              <a:buFontTx/>
              <a:buNone/>
            </a:pPr>
            <a:r>
              <a:rPr lang="zh-CN" altLang="en-US" sz="2800" b="1">
                <a:latin typeface="楷体_GB2312" charset="0"/>
                <a:ea typeface="楷体_GB2312" charset="0"/>
              </a:rPr>
              <a:t>征收营业税</a:t>
            </a:r>
          </a:p>
          <a:p>
            <a:pPr eaLnBrk="1" hangingPunct="1">
              <a:spcBef>
                <a:spcPct val="0"/>
              </a:spcBef>
              <a:buClrTx/>
              <a:buSzTx/>
              <a:buFontTx/>
              <a:buNone/>
            </a:pPr>
            <a:endParaRPr lang="zh-CN" altLang="en-US" b="1">
              <a:latin typeface="楷体_GB2312" charset="0"/>
              <a:ea typeface="楷体_GB2312" charset="0"/>
            </a:endParaRPr>
          </a:p>
          <a:p>
            <a:pPr eaLnBrk="1" hangingPunct="1">
              <a:spcBef>
                <a:spcPct val="0"/>
              </a:spcBef>
              <a:buClrTx/>
              <a:buSzTx/>
              <a:buFontTx/>
              <a:buNone/>
            </a:pPr>
            <a:r>
              <a:rPr lang="zh-CN" altLang="en-US" sz="2800" b="1">
                <a:latin typeface="楷体_GB2312" charset="0"/>
                <a:ea typeface="楷体_GB2312" charset="0"/>
              </a:rPr>
              <a:t>    </a:t>
            </a:r>
            <a:r>
              <a:rPr lang="en-US" altLang="zh-CN" sz="2800" b="1">
                <a:latin typeface="楷体_GB2312" charset="0"/>
                <a:ea typeface="楷体_GB2312" charset="0"/>
              </a:rPr>
              <a:t>《</a:t>
            </a:r>
            <a:r>
              <a:rPr lang="zh-CN" altLang="en-US" sz="2800" b="1">
                <a:latin typeface="楷体_GB2312" charset="0"/>
                <a:ea typeface="楷体_GB2312" charset="0"/>
              </a:rPr>
              <a:t>营业税税目注释</a:t>
            </a:r>
            <a:r>
              <a:rPr lang="en-US" altLang="zh-CN" sz="2800" b="1">
                <a:latin typeface="楷体_GB2312" charset="0"/>
                <a:ea typeface="楷体_GB2312" charset="0"/>
              </a:rPr>
              <a:t>》</a:t>
            </a:r>
            <a:r>
              <a:rPr lang="zh-CN" altLang="en-US" sz="2800" b="1">
                <a:latin typeface="楷体_GB2312" charset="0"/>
                <a:ea typeface="楷体_GB2312" charset="0"/>
              </a:rPr>
              <a:t>规定，贷款是指将资金贷与他人使用的行为。贷款属于</a:t>
            </a:r>
            <a:r>
              <a:rPr lang="zh-CN" altLang="en-US" sz="2800" b="1">
                <a:ea typeface="楷体_GB2312" charset="0"/>
              </a:rPr>
              <a:t>“</a:t>
            </a:r>
            <a:r>
              <a:rPr lang="zh-CN" altLang="en-US" sz="2800" b="1">
                <a:latin typeface="楷体_GB2312" charset="0"/>
                <a:ea typeface="楷体_GB2312" charset="0"/>
              </a:rPr>
              <a:t>金融保险业</a:t>
            </a:r>
            <a:r>
              <a:rPr lang="zh-CN" altLang="en-US" sz="2800" b="1">
                <a:ea typeface="楷体_GB2312" charset="0"/>
              </a:rPr>
              <a:t>”</a:t>
            </a:r>
            <a:r>
              <a:rPr lang="zh-CN" altLang="en-US" sz="2800" b="1">
                <a:latin typeface="楷体_GB2312" charset="0"/>
                <a:ea typeface="楷体_GB2312" charset="0"/>
              </a:rPr>
              <a:t>税目的征收范围，因此，不论金融机构还是其他单位，只要是发生将资金贷与他人使用的行为，均应视为发生贷款行为，按</a:t>
            </a:r>
            <a:r>
              <a:rPr lang="zh-CN" altLang="en-US" sz="2800" b="1">
                <a:ea typeface="楷体_GB2312" charset="0"/>
              </a:rPr>
              <a:t>“</a:t>
            </a:r>
            <a:r>
              <a:rPr lang="zh-CN" altLang="en-US" sz="2800" b="1">
                <a:latin typeface="楷体_GB2312" charset="0"/>
                <a:ea typeface="楷体_GB2312" charset="0"/>
              </a:rPr>
              <a:t>金融保险业</a:t>
            </a:r>
            <a:r>
              <a:rPr lang="zh-CN" altLang="en-US" sz="2800" b="1">
                <a:ea typeface="楷体_GB2312" charset="0"/>
              </a:rPr>
              <a:t>”</a:t>
            </a:r>
            <a:r>
              <a:rPr lang="zh-CN" altLang="en-US" sz="2800" b="1">
                <a:latin typeface="楷体_GB2312" charset="0"/>
                <a:ea typeface="楷体_GB2312" charset="0"/>
              </a:rPr>
              <a:t>税目征收营业税。</a:t>
            </a:r>
          </a:p>
          <a:p>
            <a:pPr eaLnBrk="1" hangingPunct="1">
              <a:spcBef>
                <a:spcPct val="0"/>
              </a:spcBef>
              <a:buClrTx/>
              <a:buSzTx/>
              <a:buFontTx/>
              <a:buNone/>
            </a:pPr>
            <a:endParaRPr lang="zh-CN" altLang="en-US" sz="2800" b="1">
              <a:latin typeface="楷体_GB2312" charset="0"/>
              <a:ea typeface="楷体_GB2312" charset="0"/>
            </a:endParaRPr>
          </a:p>
          <a:p>
            <a:pPr algn="r" eaLnBrk="1" hangingPunct="1">
              <a:spcBef>
                <a:spcPct val="0"/>
              </a:spcBef>
              <a:buClrTx/>
              <a:buSzTx/>
              <a:buFontTx/>
              <a:buNone/>
            </a:pPr>
            <a:r>
              <a:rPr lang="en-US" altLang="zh-CN" sz="2000" b="1">
                <a:solidFill>
                  <a:schemeClr val="accent2"/>
                </a:solidFill>
                <a:ea typeface="楷体_GB2312" charset="0"/>
              </a:rPr>
              <a:t>——</a:t>
            </a:r>
            <a:r>
              <a:rPr lang="zh-CN" altLang="en-US" sz="2000" b="1">
                <a:solidFill>
                  <a:schemeClr val="accent2"/>
                </a:solidFill>
                <a:latin typeface="楷体_GB2312" charset="0"/>
                <a:ea typeface="楷体_GB2312" charset="0"/>
              </a:rPr>
              <a:t>国家税务总局关于印发</a:t>
            </a:r>
            <a:r>
              <a:rPr lang="en-US" altLang="zh-CN" sz="2000" b="1">
                <a:solidFill>
                  <a:schemeClr val="accent2"/>
                </a:solidFill>
                <a:latin typeface="楷体_GB2312" charset="0"/>
                <a:ea typeface="楷体_GB2312" charset="0"/>
              </a:rPr>
              <a:t>&lt;</a:t>
            </a:r>
            <a:r>
              <a:rPr lang="zh-CN" altLang="en-US" sz="2000" b="1">
                <a:solidFill>
                  <a:schemeClr val="accent2"/>
                </a:solidFill>
                <a:latin typeface="楷体_GB2312" charset="0"/>
                <a:ea typeface="楷体_GB2312" charset="0"/>
              </a:rPr>
              <a:t>营业税问题解答</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之一</a:t>
            </a:r>
            <a:r>
              <a:rPr lang="en-US" altLang="zh-CN" sz="2000" b="1">
                <a:solidFill>
                  <a:schemeClr val="accent2"/>
                </a:solidFill>
                <a:latin typeface="楷体_GB2312" charset="0"/>
                <a:ea typeface="楷体_GB2312" charset="0"/>
              </a:rPr>
              <a:t>]&gt;</a:t>
            </a:r>
            <a:r>
              <a:rPr lang="zh-CN" altLang="en-US" sz="2000" b="1">
                <a:solidFill>
                  <a:schemeClr val="accent2"/>
                </a:solidFill>
                <a:latin typeface="楷体_GB2312" charset="0"/>
                <a:ea typeface="楷体_GB2312" charset="0"/>
              </a:rPr>
              <a:t>的通知（国税函发</a:t>
            </a:r>
            <a:r>
              <a:rPr lang="en-US" altLang="zh-CN" sz="2000" b="1">
                <a:solidFill>
                  <a:schemeClr val="accent2"/>
                </a:solidFill>
                <a:latin typeface="楷体_GB2312" charset="0"/>
                <a:ea typeface="楷体_GB2312" charset="0"/>
              </a:rPr>
              <a:t>[1995]156</a:t>
            </a:r>
            <a:r>
              <a:rPr lang="zh-CN" altLang="en-US" sz="2000" b="1">
                <a:solidFill>
                  <a:schemeClr val="accent2"/>
                </a:solidFill>
                <a:latin typeface="楷体_GB2312" charset="0"/>
                <a:ea typeface="楷体_GB2312" charset="0"/>
              </a:rPr>
              <a:t>号十）</a:t>
            </a:r>
          </a:p>
        </p:txBody>
      </p:sp>
      <p:sp>
        <p:nvSpPr>
          <p:cNvPr id="6656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656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DB96F388-C464-934D-B4F8-0813EFBC44C5}" type="slidenum">
              <a:rPr lang="en-US" altLang="zh-CN" sz="1400"/>
              <a:pPr>
                <a:spcBef>
                  <a:spcPct val="0"/>
                </a:spcBef>
                <a:buClrTx/>
                <a:buSzTx/>
                <a:buFontTx/>
                <a:buNone/>
              </a:pPr>
              <a:t>53</a:t>
            </a:fld>
            <a:endParaRPr lang="en-US" altLang="zh-CN" sz="1400"/>
          </a:p>
        </p:txBody>
      </p:sp>
      <p:sp>
        <p:nvSpPr>
          <p:cNvPr id="67586" name="TextBox 3"/>
          <p:cNvSpPr txBox="1">
            <a:spLocks noChangeArrowheads="1"/>
          </p:cNvSpPr>
          <p:nvPr/>
        </p:nvSpPr>
        <p:spPr bwMode="auto">
          <a:xfrm>
            <a:off x="228600" y="1219200"/>
            <a:ext cx="8686800" cy="527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企业向金融机构借款的利息支出</a:t>
            </a:r>
          </a:p>
          <a:p>
            <a:pPr eaLnBrk="1" hangingPunct="1">
              <a:spcBef>
                <a:spcPct val="0"/>
              </a:spcBef>
              <a:buClrTx/>
              <a:buSzTx/>
              <a:buFont typeface="Wingdings" charset="2"/>
              <a:buNone/>
            </a:pPr>
            <a:r>
              <a:rPr lang="zh-CN" altLang="en-US" sz="2800" b="1">
                <a:latin typeface="楷体_GB2312" charset="0"/>
                <a:ea typeface="楷体_GB2312" charset="0"/>
              </a:rPr>
              <a:t>    非金融企业向</a:t>
            </a:r>
            <a:r>
              <a:rPr lang="zh-CN" altLang="en-US" sz="2800" b="1">
                <a:solidFill>
                  <a:srgbClr val="FF0000"/>
                </a:solidFill>
                <a:latin typeface="楷体_GB2312" charset="0"/>
                <a:ea typeface="楷体_GB2312" charset="0"/>
              </a:rPr>
              <a:t>金融企业借款的利息支出</a:t>
            </a:r>
            <a:r>
              <a:rPr lang="zh-CN" altLang="en-US" sz="2800" b="1">
                <a:latin typeface="楷体_GB2312" charset="0"/>
                <a:ea typeface="楷体_GB2312" charset="0"/>
              </a:rPr>
              <a:t>、金融企业的各项存款利息支出和同业拆借利息支出、企业经批准发行债券的利息支出，准予扣除。</a:t>
            </a:r>
            <a:endParaRPr lang="zh-CN" altLang="en-US" sz="2000" b="1">
              <a:solidFill>
                <a:schemeClr val="accent2"/>
              </a:solidFill>
              <a:latin typeface="楷体_GB2312" charset="0"/>
              <a:ea typeface="楷体_GB2312" charset="0"/>
            </a:endParaRPr>
          </a:p>
          <a:p>
            <a:pPr algn="ctr" eaLnBrk="1" hangingPunct="1">
              <a:spcBef>
                <a:spcPct val="0"/>
              </a:spcBef>
              <a:buClrTx/>
              <a:buSzTx/>
              <a:buFont typeface="Wingdings" charset="2"/>
              <a:buNone/>
            </a:pPr>
            <a:r>
              <a:rPr lang="en-US" altLang="zh-CN" sz="2800" b="1">
                <a:latin typeface="楷体_GB2312" charset="0"/>
                <a:ea typeface="楷体_GB2312" charset="0"/>
              </a:rPr>
              <a:t>【</a:t>
            </a:r>
            <a:r>
              <a:rPr lang="zh-CN" altLang="en-US" sz="2800" b="1">
                <a:latin typeface="楷体_GB2312" charset="0"/>
                <a:ea typeface="楷体_GB2312" charset="0"/>
              </a:rPr>
              <a:t>大连地方规定</a:t>
            </a:r>
            <a:r>
              <a:rPr lang="en-US" altLang="zh-CN" sz="2800" b="1">
                <a:latin typeface="楷体_GB2312" charset="0"/>
                <a:ea typeface="楷体_GB2312" charset="0"/>
              </a:rPr>
              <a:t>】</a:t>
            </a:r>
          </a:p>
          <a:p>
            <a:pPr eaLnBrk="1" hangingPunct="1">
              <a:spcBef>
                <a:spcPct val="0"/>
              </a:spcBef>
              <a:buClrTx/>
              <a:buSzTx/>
              <a:buFontTx/>
              <a:buNone/>
            </a:pPr>
            <a:r>
              <a:rPr lang="en-US" altLang="zh-CN" sz="2400" b="1">
                <a:latin typeface="楷体_GB2312" charset="0"/>
                <a:ea typeface="楷体_GB2312" charset="0"/>
              </a:rPr>
              <a:t>    </a:t>
            </a:r>
            <a:r>
              <a:rPr lang="zh-CN" altLang="en-US" sz="2400" b="1">
                <a:latin typeface="楷体_GB2312" charset="0"/>
                <a:ea typeface="楷体_GB2312" charset="0"/>
              </a:rPr>
              <a:t>集团公司统一向金融机构借款，所属企业按一定的程序申请使用，并按同期银行贷款利率将利息支付给集团公司，由集团公司统一与金融机构结算。凡集团公司能够出具从金融机构取得贷款的证明文件和利息计算分配表的，其所属企业使用集团公司转贷的金融机构借款支付的利息，允许在税前全额扣除。</a:t>
            </a:r>
          </a:p>
          <a:p>
            <a:pPr eaLnBrk="1" hangingPunct="1">
              <a:spcBef>
                <a:spcPct val="0"/>
              </a:spcBef>
              <a:buClrTx/>
              <a:buSzTx/>
              <a:buFontTx/>
              <a:buNone/>
            </a:pPr>
            <a:endParaRPr lang="zh-CN" altLang="en-US" sz="2000" b="1">
              <a:latin typeface="楷体_GB2312" charset="0"/>
              <a:ea typeface="楷体_GB2312" charset="0"/>
            </a:endParaRPr>
          </a:p>
          <a:p>
            <a:pPr eaLnBrk="1" hangingPunct="1">
              <a:spcBef>
                <a:spcPct val="0"/>
              </a:spcBef>
              <a:buClrTx/>
              <a:buSzTx/>
              <a:buFontTx/>
              <a:buNone/>
            </a:pPr>
            <a:r>
              <a:rPr lang="en-US" altLang="zh-CN" sz="2000" b="1">
                <a:latin typeface="楷体_GB2312" charset="0"/>
                <a:ea typeface="楷体_GB2312" charset="0"/>
              </a:rPr>
              <a:t>【</a:t>
            </a:r>
            <a:r>
              <a:rPr lang="zh-CN" altLang="en-US" sz="2000" b="1">
                <a:latin typeface="楷体_GB2312" charset="0"/>
                <a:ea typeface="楷体_GB2312" charset="0"/>
              </a:rPr>
              <a:t>主要相关法律条文</a:t>
            </a:r>
            <a:r>
              <a:rPr lang="en-US" altLang="zh-CN" sz="2000" b="1">
                <a:latin typeface="楷体_GB2312" charset="0"/>
                <a:ea typeface="楷体_GB2312" charset="0"/>
              </a:rPr>
              <a:t>】</a:t>
            </a:r>
            <a:endParaRPr lang="en-US" altLang="zh-CN" sz="2000" b="1">
              <a:solidFill>
                <a:schemeClr val="accent2"/>
              </a:solidFill>
              <a:latin typeface="楷体_GB2312" charset="0"/>
              <a:ea typeface="楷体_GB2312" charset="0"/>
            </a:endParaRPr>
          </a:p>
          <a:p>
            <a:pPr eaLnBrk="1" hangingPunct="1">
              <a:spcBef>
                <a:spcPct val="0"/>
              </a:spcBef>
              <a:buClrTx/>
              <a:buSzTx/>
              <a:buFontTx/>
              <a:buNone/>
            </a:pP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企业所得税法实施条例</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第三十八条第（一）项</a:t>
            </a:r>
            <a:endParaRPr lang="zh-CN" altLang="en-US" sz="2000" b="1">
              <a:latin typeface="楷体_GB2312" charset="0"/>
              <a:ea typeface="楷体_GB2312" charset="0"/>
            </a:endParaRPr>
          </a:p>
          <a:p>
            <a:pPr eaLnBrk="1" hangingPunct="1">
              <a:spcBef>
                <a:spcPct val="0"/>
              </a:spcBef>
              <a:buClrTx/>
              <a:buSzTx/>
              <a:buFontTx/>
              <a:buNone/>
            </a:pPr>
            <a:r>
              <a:rPr lang="zh-CN" altLang="en-US" sz="2000" b="1">
                <a:solidFill>
                  <a:schemeClr val="accent2"/>
                </a:solidFill>
                <a:latin typeface="楷体_GB2312" charset="0"/>
                <a:ea typeface="楷体_GB2312" charset="0"/>
              </a:rPr>
              <a:t>企业所得税若干业务问题的规定</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大国税函</a:t>
            </a:r>
            <a:r>
              <a:rPr lang="en-US" altLang="zh-CN" sz="2000" b="1">
                <a:solidFill>
                  <a:schemeClr val="accent2"/>
                </a:solidFill>
                <a:latin typeface="楷体_GB2312" charset="0"/>
                <a:ea typeface="楷体_GB2312" charset="0"/>
              </a:rPr>
              <a:t>[2010]20</a:t>
            </a:r>
            <a:r>
              <a:rPr lang="zh-CN" altLang="en-US" sz="2000" b="1">
                <a:solidFill>
                  <a:schemeClr val="accent2"/>
                </a:solidFill>
                <a:latin typeface="楷体_GB2312" charset="0"/>
                <a:ea typeface="楷体_GB2312" charset="0"/>
              </a:rPr>
              <a:t>号</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一</a:t>
            </a:r>
            <a:r>
              <a:rPr lang="en-US" altLang="zh-CN" sz="2000" b="1">
                <a:solidFill>
                  <a:schemeClr val="accent2"/>
                </a:solidFill>
                <a:latin typeface="楷体_GB2312" charset="0"/>
                <a:ea typeface="楷体_GB2312" charset="0"/>
              </a:rPr>
              <a:t>.1</a:t>
            </a:r>
          </a:p>
        </p:txBody>
      </p:sp>
      <p:sp>
        <p:nvSpPr>
          <p:cNvPr id="6758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758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1DACCD1-0B49-A046-B039-BB9D0506A79F}" type="slidenum">
              <a:rPr lang="en-US" altLang="zh-CN" sz="1400"/>
              <a:pPr>
                <a:spcBef>
                  <a:spcPct val="0"/>
                </a:spcBef>
                <a:buClrTx/>
                <a:buSzTx/>
                <a:buFontTx/>
                <a:buNone/>
              </a:pPr>
              <a:t>54</a:t>
            </a:fld>
            <a:endParaRPr lang="en-US" altLang="zh-CN" sz="1400"/>
          </a:p>
        </p:txBody>
      </p:sp>
      <p:sp>
        <p:nvSpPr>
          <p:cNvPr id="68610" name="TextBox 3"/>
          <p:cNvSpPr txBox="1">
            <a:spLocks noChangeArrowheads="1"/>
          </p:cNvSpPr>
          <p:nvPr/>
        </p:nvSpPr>
        <p:spPr bwMode="auto">
          <a:xfrm>
            <a:off x="228600" y="1219200"/>
            <a:ext cx="8686800" cy="526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400" b="1">
                <a:latin typeface="楷体_GB2312" charset="0"/>
                <a:ea typeface="楷体_GB2312" charset="0"/>
              </a:rPr>
              <a:t>向自然人借款利息支出的规定</a:t>
            </a:r>
          </a:p>
          <a:p>
            <a:pPr eaLnBrk="1" hangingPunct="1">
              <a:spcBef>
                <a:spcPct val="0"/>
              </a:spcBef>
              <a:buClrTx/>
              <a:buSzTx/>
              <a:buFontTx/>
              <a:buNone/>
            </a:pPr>
            <a:r>
              <a:rPr lang="en-US" altLang="zh-CN" sz="2400" b="1">
                <a:latin typeface="楷体_GB2312" charset="0"/>
                <a:ea typeface="楷体_GB2312" charset="0"/>
              </a:rPr>
              <a:t>1.</a:t>
            </a:r>
            <a:r>
              <a:rPr lang="zh-CN" altLang="en-US" sz="2400" b="1">
                <a:latin typeface="楷体_GB2312" charset="0"/>
                <a:ea typeface="楷体_GB2312" charset="0"/>
              </a:rPr>
              <a:t>企业向</a:t>
            </a:r>
            <a:r>
              <a:rPr lang="zh-CN" altLang="en-US" sz="2400" b="1">
                <a:solidFill>
                  <a:srgbClr val="FF0000"/>
                </a:solidFill>
                <a:latin typeface="楷体_GB2312" charset="0"/>
                <a:ea typeface="楷体_GB2312" charset="0"/>
              </a:rPr>
              <a:t>股东或其他与企业有关联关系的自然人</a:t>
            </a:r>
            <a:r>
              <a:rPr lang="zh-CN" altLang="en-US" sz="2400" b="1">
                <a:latin typeface="楷体_GB2312" charset="0"/>
                <a:ea typeface="楷体_GB2312" charset="0"/>
              </a:rPr>
              <a:t>借款的利息支出，应根据</a:t>
            </a:r>
            <a:r>
              <a:rPr lang="en-US" altLang="zh-CN" sz="2400" b="1">
                <a:latin typeface="楷体_GB2312" charset="0"/>
                <a:ea typeface="楷体_GB2312" charset="0"/>
              </a:rPr>
              <a:t>《</a:t>
            </a:r>
            <a:r>
              <a:rPr lang="zh-CN" altLang="en-US" sz="2400" b="1">
                <a:latin typeface="楷体_GB2312" charset="0"/>
                <a:ea typeface="楷体_GB2312" charset="0"/>
              </a:rPr>
              <a:t>企业所得税法</a:t>
            </a:r>
            <a:r>
              <a:rPr lang="en-US" altLang="zh-CN" sz="2400" b="1">
                <a:latin typeface="楷体_GB2312" charset="0"/>
                <a:ea typeface="楷体_GB2312" charset="0"/>
              </a:rPr>
              <a:t>》</a:t>
            </a:r>
            <a:r>
              <a:rPr lang="zh-CN" altLang="en-US" sz="2400" b="1">
                <a:latin typeface="楷体_GB2312" charset="0"/>
                <a:ea typeface="楷体_GB2312" charset="0"/>
              </a:rPr>
              <a:t>第四十六条及财税</a:t>
            </a:r>
            <a:r>
              <a:rPr lang="en-US" altLang="zh-CN" sz="2400" b="1">
                <a:latin typeface="楷体_GB2312" charset="0"/>
                <a:ea typeface="楷体_GB2312" charset="0"/>
              </a:rPr>
              <a:t>〔2008〕121</a:t>
            </a:r>
            <a:r>
              <a:rPr lang="zh-CN" altLang="en-US" sz="2400" b="1">
                <a:latin typeface="楷体_GB2312" charset="0"/>
                <a:ea typeface="楷体_GB2312" charset="0"/>
              </a:rPr>
              <a:t>号规定的条件，计算企业所得税扣除额。</a:t>
            </a: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en-US" altLang="zh-CN" sz="2400" b="1">
                <a:latin typeface="楷体_GB2312" charset="0"/>
                <a:ea typeface="楷体_GB2312" charset="0"/>
              </a:rPr>
              <a:t>2.</a:t>
            </a:r>
            <a:r>
              <a:rPr lang="zh-CN" altLang="en-US" sz="2400" b="1">
                <a:latin typeface="楷体_GB2312" charset="0"/>
                <a:ea typeface="楷体_GB2312" charset="0"/>
              </a:rPr>
              <a:t>企业向</a:t>
            </a:r>
            <a:r>
              <a:rPr lang="zh-CN" altLang="en-US" sz="2400" b="1">
                <a:solidFill>
                  <a:srgbClr val="FF0000"/>
                </a:solidFill>
                <a:latin typeface="楷体_GB2312" charset="0"/>
                <a:ea typeface="楷体_GB2312" charset="0"/>
              </a:rPr>
              <a:t>其他内部职工或其他人员</a:t>
            </a:r>
            <a:r>
              <a:rPr lang="zh-CN" altLang="en-US" sz="2400" b="1">
                <a:latin typeface="楷体_GB2312" charset="0"/>
                <a:ea typeface="楷体_GB2312" charset="0"/>
              </a:rPr>
              <a:t>借款的利息支出，其借款情况同时符合以下条件的，其利息支出在不超过按照</a:t>
            </a:r>
            <a:r>
              <a:rPr lang="zh-CN" altLang="en-US" sz="2400" b="1">
                <a:solidFill>
                  <a:srgbClr val="FF0000"/>
                </a:solidFill>
                <a:latin typeface="楷体_GB2312" charset="0"/>
                <a:ea typeface="楷体_GB2312" charset="0"/>
              </a:rPr>
              <a:t>金融企业同期同类贷款利率</a:t>
            </a:r>
            <a:r>
              <a:rPr lang="zh-CN" altLang="en-US" sz="2400" b="1">
                <a:latin typeface="楷体_GB2312" charset="0"/>
                <a:ea typeface="楷体_GB2312" charset="0"/>
              </a:rPr>
              <a:t>计算的数额的部分</a:t>
            </a:r>
            <a:r>
              <a:rPr lang="en-US" altLang="zh-CN" sz="2400" b="1">
                <a:latin typeface="楷体_GB2312" charset="0"/>
                <a:ea typeface="楷体_GB2312" charset="0"/>
              </a:rPr>
              <a:t>, </a:t>
            </a:r>
            <a:r>
              <a:rPr lang="zh-CN" altLang="en-US" sz="2400" b="1">
                <a:latin typeface="楷体_GB2312" charset="0"/>
                <a:ea typeface="楷体_GB2312" charset="0"/>
              </a:rPr>
              <a:t>符合</a:t>
            </a:r>
            <a:r>
              <a:rPr lang="zh-CN" altLang="en-US" sz="2400" b="1">
                <a:solidFill>
                  <a:srgbClr val="FF0000"/>
                </a:solidFill>
                <a:latin typeface="楷体_GB2312" charset="0"/>
                <a:ea typeface="楷体_GB2312" charset="0"/>
              </a:rPr>
              <a:t>税法规定</a:t>
            </a:r>
            <a:r>
              <a:rPr lang="zh-CN" altLang="en-US" sz="2400" b="1">
                <a:latin typeface="楷体_GB2312" charset="0"/>
                <a:ea typeface="楷体_GB2312" charset="0"/>
              </a:rPr>
              <a:t>的准予扣除。</a:t>
            </a: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1</a:t>
            </a:r>
            <a:r>
              <a:rPr lang="zh-CN" altLang="en-US" sz="2400" b="1">
                <a:latin typeface="楷体_GB2312" charset="0"/>
                <a:ea typeface="楷体_GB2312" charset="0"/>
              </a:rPr>
              <a:t>）企业与个人之间的借贷是真实、合法、有效的，并且不具有非法集资目的或其他违反法律、法规的行为。　</a:t>
            </a: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2</a:t>
            </a:r>
            <a:r>
              <a:rPr lang="zh-CN" altLang="en-US" sz="2400" b="1">
                <a:latin typeface="楷体_GB2312" charset="0"/>
                <a:ea typeface="楷体_GB2312" charset="0"/>
              </a:rPr>
              <a:t>）企业与个人之间签订了借款合同。</a:t>
            </a:r>
            <a:endParaRPr lang="zh-CN" altLang="en-US" sz="2000" b="1">
              <a:solidFill>
                <a:schemeClr val="accent2"/>
              </a:solidFill>
              <a:latin typeface="楷体_GB2312" charset="0"/>
              <a:ea typeface="楷体_GB2312" charset="0"/>
            </a:endParaRPr>
          </a:p>
          <a:p>
            <a:pPr eaLnBrk="1" hangingPunct="1">
              <a:spcBef>
                <a:spcPct val="0"/>
              </a:spcBef>
              <a:buClrTx/>
              <a:buSzTx/>
              <a:buFontTx/>
              <a:buNone/>
            </a:pPr>
            <a:r>
              <a:rPr lang="zh-CN" altLang="en-US" sz="2400" b="1">
                <a:latin typeface="楷体_GB2312" charset="0"/>
                <a:ea typeface="楷体_GB2312" charset="0"/>
              </a:rPr>
              <a:t>（</a:t>
            </a:r>
            <a:r>
              <a:rPr lang="en-US" altLang="zh-CN" sz="2400" b="1">
                <a:latin typeface="楷体_GB2312" charset="0"/>
                <a:ea typeface="楷体_GB2312" charset="0"/>
              </a:rPr>
              <a:t>3</a:t>
            </a:r>
            <a:r>
              <a:rPr lang="zh-CN" altLang="en-US" sz="2400" b="1">
                <a:latin typeface="楷体_GB2312" charset="0"/>
                <a:ea typeface="楷体_GB2312" charset="0"/>
              </a:rPr>
              <a:t>）</a:t>
            </a:r>
            <a:r>
              <a:rPr lang="zh-CN" altLang="en-US" sz="2400" b="1">
                <a:solidFill>
                  <a:srgbClr val="FF0000"/>
                </a:solidFill>
                <a:latin typeface="楷体_GB2312" charset="0"/>
                <a:ea typeface="楷体_GB2312" charset="0"/>
              </a:rPr>
              <a:t>提供个人所得税完税凭证</a:t>
            </a:r>
            <a:r>
              <a:rPr lang="zh-CN" altLang="en-US" sz="2400" b="1">
                <a:latin typeface="楷体_GB2312" charset="0"/>
                <a:ea typeface="楷体_GB2312" charset="0"/>
              </a:rPr>
              <a:t>。</a:t>
            </a:r>
          </a:p>
          <a:p>
            <a:pPr eaLnBrk="1" hangingPunct="1">
              <a:spcBef>
                <a:spcPct val="0"/>
              </a:spcBef>
              <a:buClrTx/>
              <a:buSzTx/>
              <a:buFontTx/>
              <a:buNone/>
            </a:pPr>
            <a:r>
              <a:rPr lang="en-US" altLang="zh-CN" sz="1800" b="1"/>
              <a:t>【</a:t>
            </a:r>
            <a:r>
              <a:rPr lang="zh-CN" altLang="en-US" sz="1800" b="1"/>
              <a:t>主要相关法律条文</a:t>
            </a:r>
            <a:r>
              <a:rPr lang="en-US" altLang="zh-CN" sz="1800" b="1"/>
              <a:t>】</a:t>
            </a:r>
            <a:endParaRPr lang="en-US" altLang="zh-CN" sz="2400" b="1">
              <a:latin typeface="楷体_GB2312" charset="0"/>
              <a:ea typeface="楷体_GB2312" charset="0"/>
            </a:endParaRPr>
          </a:p>
          <a:p>
            <a:pPr eaLnBrk="1" hangingPunct="1">
              <a:spcBef>
                <a:spcPct val="0"/>
              </a:spcBef>
              <a:buClrTx/>
              <a:buSzTx/>
              <a:buFontTx/>
              <a:buNone/>
            </a:pPr>
            <a:r>
              <a:rPr lang="zh-CN" altLang="en-US" sz="2000" b="1">
                <a:solidFill>
                  <a:schemeClr val="accent2"/>
                </a:solidFill>
                <a:latin typeface="楷体_GB2312" charset="0"/>
                <a:ea typeface="楷体_GB2312" charset="0"/>
              </a:rPr>
              <a:t>国税函</a:t>
            </a:r>
            <a:r>
              <a:rPr lang="en-US" altLang="zh-CN" sz="2000" b="1">
                <a:solidFill>
                  <a:schemeClr val="accent2"/>
                </a:solidFill>
                <a:latin typeface="楷体_GB2312" charset="0"/>
                <a:ea typeface="楷体_GB2312" charset="0"/>
              </a:rPr>
              <a:t>〔2009〕777</a:t>
            </a:r>
            <a:r>
              <a:rPr lang="zh-CN" altLang="en-US" sz="2000" b="1">
                <a:solidFill>
                  <a:schemeClr val="accent2"/>
                </a:solidFill>
                <a:latin typeface="楷体_GB2312" charset="0"/>
                <a:ea typeface="楷体_GB2312" charset="0"/>
              </a:rPr>
              <a:t>号一、二</a:t>
            </a:r>
          </a:p>
          <a:p>
            <a:pPr eaLnBrk="1" hangingPunct="1">
              <a:spcBef>
                <a:spcPct val="0"/>
              </a:spcBef>
              <a:buClrTx/>
              <a:buSzTx/>
              <a:buFontTx/>
              <a:buNone/>
            </a:pPr>
            <a:r>
              <a:rPr lang="zh-CN" altLang="en-US" sz="2000" b="1">
                <a:solidFill>
                  <a:schemeClr val="accent2"/>
                </a:solidFill>
                <a:latin typeface="楷体_GB2312" charset="0"/>
                <a:ea typeface="楷体_GB2312" charset="0"/>
              </a:rPr>
              <a:t>大国税函</a:t>
            </a:r>
            <a:r>
              <a:rPr lang="en-US" altLang="zh-CN" sz="2000" b="1">
                <a:solidFill>
                  <a:schemeClr val="accent2"/>
                </a:solidFill>
                <a:latin typeface="楷体_GB2312" charset="0"/>
                <a:ea typeface="楷体_GB2312" charset="0"/>
              </a:rPr>
              <a:t>[2010]20</a:t>
            </a:r>
            <a:r>
              <a:rPr lang="zh-CN" altLang="en-US" sz="2000" b="1">
                <a:solidFill>
                  <a:schemeClr val="accent2"/>
                </a:solidFill>
                <a:latin typeface="楷体_GB2312" charset="0"/>
                <a:ea typeface="楷体_GB2312" charset="0"/>
              </a:rPr>
              <a:t>号）一</a:t>
            </a:r>
            <a:r>
              <a:rPr lang="en-US" altLang="zh-CN" sz="2000" b="1">
                <a:solidFill>
                  <a:schemeClr val="accent2"/>
                </a:solidFill>
                <a:latin typeface="楷体_GB2312" charset="0"/>
                <a:ea typeface="楷体_GB2312" charset="0"/>
              </a:rPr>
              <a:t>.1</a:t>
            </a:r>
          </a:p>
          <a:p>
            <a:pPr eaLnBrk="1" hangingPunct="1">
              <a:spcBef>
                <a:spcPct val="0"/>
              </a:spcBef>
              <a:buClrTx/>
              <a:buSzTx/>
            </a:pPr>
            <a:r>
              <a:rPr lang="zh-CN" altLang="en-US" sz="1800" b="1">
                <a:solidFill>
                  <a:srgbClr val="000000"/>
                </a:solidFill>
              </a:rPr>
              <a:t>向个人利息支出时，企业要按“利息、股息、红利所得”扣缴</a:t>
            </a:r>
            <a:r>
              <a:rPr lang="en-US" altLang="zh-CN" sz="1800" b="1">
                <a:solidFill>
                  <a:srgbClr val="000000"/>
                </a:solidFill>
              </a:rPr>
              <a:t>20%</a:t>
            </a:r>
            <a:r>
              <a:rPr lang="zh-CN" altLang="en-US" sz="1800" b="1">
                <a:solidFill>
                  <a:srgbClr val="000000"/>
                </a:solidFill>
              </a:rPr>
              <a:t>个人所得税。</a:t>
            </a:r>
          </a:p>
        </p:txBody>
      </p:sp>
      <p:sp>
        <p:nvSpPr>
          <p:cNvPr id="68611"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8612"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七、部分借款业务税收规定</a:t>
            </a:r>
          </a:p>
        </p:txBody>
      </p:sp>
    </p:spTree>
  </p:cSld>
  <p:clrMapOvr>
    <a:masterClrMapping/>
  </p:clrMapOvr>
  <p:transition>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49C0B8FC-DCE2-394A-AA5A-5DC200C8864E}" type="slidenum">
              <a:rPr lang="en-US" altLang="zh-CN" sz="1400"/>
              <a:pPr>
                <a:spcBef>
                  <a:spcPct val="0"/>
                </a:spcBef>
                <a:buClrTx/>
                <a:buSzTx/>
                <a:buFontTx/>
                <a:buNone/>
              </a:pPr>
              <a:t>55</a:t>
            </a:fld>
            <a:endParaRPr lang="en-US" altLang="zh-CN" sz="1400"/>
          </a:p>
        </p:txBody>
      </p:sp>
      <p:sp>
        <p:nvSpPr>
          <p:cNvPr id="69634" name="TextBox 3"/>
          <p:cNvSpPr txBox="1">
            <a:spLocks noChangeArrowheads="1"/>
          </p:cNvSpPr>
          <p:nvPr/>
        </p:nvSpPr>
        <p:spPr bwMode="auto">
          <a:xfrm>
            <a:off x="228600" y="1219200"/>
            <a:ext cx="8686800" cy="442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buFontTx/>
              <a:buNone/>
            </a:pPr>
            <a:endParaRPr lang="en-US" altLang="zh-CN" sz="1800" b="1"/>
          </a:p>
          <a:p>
            <a:pPr algn="ctr" eaLnBrk="1" hangingPunct="1">
              <a:spcBef>
                <a:spcPct val="0"/>
              </a:spcBef>
              <a:buClrTx/>
              <a:buSzTx/>
              <a:buFontTx/>
              <a:buNone/>
            </a:pPr>
            <a:r>
              <a:rPr lang="zh-CN" altLang="en-US" sz="2800" b="1">
                <a:ea typeface="楷体_GB2312" charset="0"/>
              </a:rPr>
              <a:t>利率选择</a:t>
            </a:r>
            <a:r>
              <a:rPr lang="en-US" altLang="zh-CN" sz="2800" b="1">
                <a:ea typeface="楷体_GB2312" charset="0"/>
              </a:rPr>
              <a:t>——</a:t>
            </a:r>
            <a:r>
              <a:rPr lang="zh-CN" altLang="en-US" sz="2800" b="1">
                <a:ea typeface="楷体_GB2312" charset="0"/>
              </a:rPr>
              <a:t>不高、不低</a:t>
            </a:r>
          </a:p>
          <a:p>
            <a:pPr algn="ctr" eaLnBrk="1" hangingPunct="1">
              <a:spcBef>
                <a:spcPct val="0"/>
              </a:spcBef>
              <a:buClrTx/>
              <a:buSzTx/>
              <a:buFontTx/>
              <a:buNone/>
            </a:pPr>
            <a:endParaRPr lang="zh-CN" altLang="en-US" sz="2800" b="1">
              <a:ea typeface="楷体_GB2312" charset="0"/>
            </a:endParaRPr>
          </a:p>
          <a:p>
            <a:pPr eaLnBrk="1" hangingPunct="1">
              <a:lnSpc>
                <a:spcPct val="150000"/>
              </a:lnSpc>
              <a:spcBef>
                <a:spcPct val="0"/>
              </a:spcBef>
              <a:buClrTx/>
              <a:buSzTx/>
              <a:buFont typeface="Wingdings" charset="2"/>
              <a:buChar char="n"/>
            </a:pPr>
            <a:r>
              <a:rPr lang="en-US" altLang="zh-CN" sz="2800" b="1">
                <a:ea typeface="楷体_GB2312" charset="0"/>
              </a:rPr>
              <a:t>《</a:t>
            </a:r>
            <a:r>
              <a:rPr lang="zh-CN" altLang="en-US" sz="2800" b="1">
                <a:ea typeface="楷体_GB2312" charset="0"/>
              </a:rPr>
              <a:t>营业税暂行条例</a:t>
            </a:r>
            <a:r>
              <a:rPr lang="en-US" altLang="zh-CN" sz="2800" b="1">
                <a:ea typeface="楷体_GB2312" charset="0"/>
              </a:rPr>
              <a:t>》</a:t>
            </a:r>
            <a:r>
              <a:rPr lang="zh-CN" altLang="en-US" sz="2800" b="1">
                <a:ea typeface="楷体_GB2312" charset="0"/>
              </a:rPr>
              <a:t>第七条规定，纳税人提供应税劳务、转让无形资产或者销售不动产的价格明显偏低并无正当理由的，由主管税务机关核定其营业额。</a:t>
            </a:r>
          </a:p>
          <a:p>
            <a:pPr eaLnBrk="1" hangingPunct="1">
              <a:lnSpc>
                <a:spcPct val="150000"/>
              </a:lnSpc>
              <a:spcBef>
                <a:spcPct val="0"/>
              </a:spcBef>
              <a:buClrTx/>
              <a:buSzTx/>
              <a:buFont typeface="Wingdings" charset="2"/>
              <a:buChar char="n"/>
            </a:pPr>
            <a:r>
              <a:rPr lang="zh-CN" altLang="en-US" sz="2800" b="1">
                <a:ea typeface="楷体_GB2312" charset="0"/>
              </a:rPr>
              <a:t>企业所得税也有例似核定征收的规定，前面已经介绍。</a:t>
            </a:r>
          </a:p>
          <a:p>
            <a:pPr eaLnBrk="1" hangingPunct="1">
              <a:lnSpc>
                <a:spcPct val="150000"/>
              </a:lnSpc>
              <a:spcBef>
                <a:spcPct val="0"/>
              </a:spcBef>
              <a:buClrTx/>
              <a:buSzTx/>
              <a:buFont typeface="Wingdings" charset="2"/>
              <a:buChar char="n"/>
            </a:pPr>
            <a:r>
              <a:rPr lang="zh-CN" altLang="en-US" sz="2800" b="1">
                <a:ea typeface="楷体_GB2312" charset="0"/>
              </a:rPr>
              <a:t>关联企业间借款建议执行央行公布的</a:t>
            </a:r>
            <a:r>
              <a:rPr lang="zh-CN" altLang="en-US" sz="2800" b="1">
                <a:solidFill>
                  <a:srgbClr val="FF0000"/>
                </a:solidFill>
                <a:ea typeface="楷体_GB2312" charset="0"/>
              </a:rPr>
              <a:t>同期贷款利率</a:t>
            </a:r>
            <a:r>
              <a:rPr lang="zh-CN" altLang="en-US" sz="2800" b="1">
                <a:ea typeface="楷体_GB2312" charset="0"/>
              </a:rPr>
              <a:t>。</a:t>
            </a:r>
          </a:p>
        </p:txBody>
      </p:sp>
      <p:sp>
        <p:nvSpPr>
          <p:cNvPr id="69635"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69636"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八、企业间拆借资金业务税收风险控制</a:t>
            </a:r>
          </a:p>
        </p:txBody>
      </p:sp>
    </p:spTree>
  </p:cSld>
  <p:clrMapOvr>
    <a:masterClrMapping/>
  </p:clrMapOvr>
  <p:transition>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2A2ABA3B-1E61-0649-B49B-8698CFFA503E}" type="slidenum">
              <a:rPr lang="en-US" altLang="zh-CN" sz="1400"/>
              <a:pPr>
                <a:spcBef>
                  <a:spcPct val="0"/>
                </a:spcBef>
                <a:buClrTx/>
                <a:buSzTx/>
                <a:buFontTx/>
                <a:buNone/>
              </a:pPr>
              <a:t>56</a:t>
            </a:fld>
            <a:endParaRPr lang="en-US" altLang="zh-CN" sz="1400"/>
          </a:p>
        </p:txBody>
      </p:sp>
      <p:sp>
        <p:nvSpPr>
          <p:cNvPr id="70658" name="TextBox 3"/>
          <p:cNvSpPr txBox="1">
            <a:spLocks noChangeArrowheads="1"/>
          </p:cNvSpPr>
          <p:nvPr/>
        </p:nvSpPr>
        <p:spPr bwMode="auto">
          <a:xfrm>
            <a:off x="228600" y="1219200"/>
            <a:ext cx="8686800" cy="332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关联企业间借款要有限度</a:t>
            </a:r>
            <a:r>
              <a:rPr lang="en-US" altLang="zh-CN" sz="2800" b="1">
                <a:ea typeface="楷体_GB2312" charset="0"/>
              </a:rPr>
              <a:t>——</a:t>
            </a:r>
            <a:r>
              <a:rPr lang="zh-CN" altLang="en-US" sz="2800" b="1">
                <a:latin typeface="楷体_GB2312" charset="0"/>
                <a:ea typeface="楷体_GB2312" charset="0"/>
              </a:rPr>
              <a:t>债资比不超</a:t>
            </a:r>
            <a:r>
              <a:rPr lang="en-US" altLang="zh-CN" sz="2800" b="1">
                <a:latin typeface="楷体_GB2312" charset="0"/>
                <a:ea typeface="楷体_GB2312" charset="0"/>
              </a:rPr>
              <a:t>2</a:t>
            </a:r>
            <a:r>
              <a:rPr lang="zh-CN" altLang="en-US" sz="2800" b="1">
                <a:latin typeface="楷体_GB2312" charset="0"/>
                <a:ea typeface="楷体_GB2312" charset="0"/>
              </a:rPr>
              <a:t>：</a:t>
            </a:r>
            <a:r>
              <a:rPr lang="en-US" altLang="zh-CN" sz="2800" b="1">
                <a:latin typeface="楷体_GB2312" charset="0"/>
                <a:ea typeface="楷体_GB2312" charset="0"/>
              </a:rPr>
              <a:t>1</a:t>
            </a:r>
          </a:p>
          <a:p>
            <a:pPr algn="just" eaLnBrk="1" hangingPunct="1">
              <a:spcBef>
                <a:spcPct val="0"/>
              </a:spcBef>
              <a:buClrTx/>
              <a:buSzTx/>
            </a:pPr>
            <a:endParaRPr lang="en-US" altLang="zh-CN" sz="2800" b="1">
              <a:ea typeface="楷体_GB2312" charset="0"/>
            </a:endParaRPr>
          </a:p>
          <a:p>
            <a:pPr algn="just" eaLnBrk="1" hangingPunct="1">
              <a:spcBef>
                <a:spcPct val="0"/>
              </a:spcBef>
              <a:buClrTx/>
              <a:buSzTx/>
              <a:buFont typeface="Wingdings" charset="2"/>
              <a:buNone/>
            </a:pPr>
            <a:r>
              <a:rPr lang="en-US" altLang="zh-CN" sz="2800" b="1">
                <a:ea typeface="楷体_GB2312" charset="0"/>
              </a:rPr>
              <a:t>       </a:t>
            </a:r>
            <a:r>
              <a:rPr lang="zh-CN" altLang="en-US" sz="2800" b="1">
                <a:ea typeface="楷体_GB2312" charset="0"/>
              </a:rPr>
              <a:t>关联企业间的借款，由于有债资比的限制，因此，一般不要突破。</a:t>
            </a:r>
          </a:p>
          <a:p>
            <a:pPr algn="just" eaLnBrk="1" hangingPunct="1">
              <a:spcBef>
                <a:spcPct val="0"/>
              </a:spcBef>
              <a:buClrTx/>
              <a:buSzTx/>
            </a:pPr>
            <a:endParaRPr lang="zh-CN" altLang="en-US" sz="2800" b="1">
              <a:ea typeface="楷体_GB2312" charset="0"/>
            </a:endParaRPr>
          </a:p>
          <a:p>
            <a:pPr algn="just" eaLnBrk="1" hangingPunct="1">
              <a:spcBef>
                <a:spcPct val="0"/>
              </a:spcBef>
              <a:buClrTx/>
              <a:buSzTx/>
              <a:buFont typeface="Wingdings" charset="2"/>
              <a:buNone/>
            </a:pPr>
            <a:r>
              <a:rPr lang="zh-CN" altLang="en-US" sz="2400" b="1">
                <a:solidFill>
                  <a:schemeClr val="tx2"/>
                </a:solidFill>
                <a:latin typeface="楷体_GB2312" charset="0"/>
                <a:ea typeface="楷体_GB2312" charset="0"/>
              </a:rPr>
              <a:t>    例子：</a:t>
            </a:r>
            <a:r>
              <a:rPr lang="en-US" altLang="zh-CN" sz="2400" b="1">
                <a:solidFill>
                  <a:schemeClr val="tx2"/>
                </a:solidFill>
                <a:latin typeface="楷体_GB2312" charset="0"/>
                <a:ea typeface="楷体_GB2312" charset="0"/>
              </a:rPr>
              <a:t>A</a:t>
            </a:r>
            <a:r>
              <a:rPr lang="zh-CN" altLang="en-US" sz="2400" b="1">
                <a:solidFill>
                  <a:schemeClr val="tx2"/>
                </a:solidFill>
                <a:latin typeface="楷体_GB2312" charset="0"/>
                <a:ea typeface="楷体_GB2312" charset="0"/>
              </a:rPr>
              <a:t>公司投资</a:t>
            </a:r>
            <a:r>
              <a:rPr lang="en-US" altLang="zh-CN" sz="2400" b="1">
                <a:solidFill>
                  <a:schemeClr val="tx2"/>
                </a:solidFill>
                <a:latin typeface="楷体_GB2312" charset="0"/>
                <a:ea typeface="楷体_GB2312" charset="0"/>
              </a:rPr>
              <a:t>B</a:t>
            </a:r>
            <a:r>
              <a:rPr lang="zh-CN" altLang="en-US" sz="2400" b="1">
                <a:solidFill>
                  <a:schemeClr val="tx2"/>
                </a:solidFill>
                <a:latin typeface="楷体_GB2312" charset="0"/>
                <a:ea typeface="楷体_GB2312" charset="0"/>
              </a:rPr>
              <a:t>公司</a:t>
            </a:r>
            <a:r>
              <a:rPr lang="en-US" altLang="zh-CN" sz="2400" b="1">
                <a:solidFill>
                  <a:schemeClr val="tx2"/>
                </a:solidFill>
                <a:latin typeface="楷体_GB2312" charset="0"/>
                <a:ea typeface="楷体_GB2312" charset="0"/>
              </a:rPr>
              <a:t>500</a:t>
            </a:r>
            <a:r>
              <a:rPr lang="zh-CN" altLang="en-US" sz="2400" b="1">
                <a:solidFill>
                  <a:schemeClr val="tx2"/>
                </a:solidFill>
                <a:latin typeface="楷体_GB2312" charset="0"/>
                <a:ea typeface="楷体_GB2312" charset="0"/>
              </a:rPr>
              <a:t>万元（股本），</a:t>
            </a:r>
            <a:r>
              <a:rPr lang="en-US" altLang="zh-CN" sz="2400" b="1">
                <a:solidFill>
                  <a:schemeClr val="tx2"/>
                </a:solidFill>
                <a:latin typeface="楷体_GB2312" charset="0"/>
                <a:ea typeface="楷体_GB2312" charset="0"/>
              </a:rPr>
              <a:t>A</a:t>
            </a:r>
            <a:r>
              <a:rPr lang="zh-CN" altLang="en-US" sz="2400" b="1">
                <a:solidFill>
                  <a:schemeClr val="tx2"/>
                </a:solidFill>
                <a:latin typeface="楷体_GB2312" charset="0"/>
                <a:ea typeface="楷体_GB2312" charset="0"/>
              </a:rPr>
              <a:t>公司借给</a:t>
            </a:r>
            <a:r>
              <a:rPr lang="en-US" altLang="zh-CN" sz="2400" b="1">
                <a:solidFill>
                  <a:schemeClr val="tx2"/>
                </a:solidFill>
                <a:latin typeface="楷体_GB2312" charset="0"/>
                <a:ea typeface="楷体_GB2312" charset="0"/>
              </a:rPr>
              <a:t>B</a:t>
            </a:r>
            <a:r>
              <a:rPr lang="zh-CN" altLang="en-US" sz="2400" b="1">
                <a:solidFill>
                  <a:schemeClr val="tx2"/>
                </a:solidFill>
                <a:latin typeface="楷体_GB2312" charset="0"/>
                <a:ea typeface="楷体_GB2312" charset="0"/>
              </a:rPr>
              <a:t>公司资金</a:t>
            </a:r>
            <a:r>
              <a:rPr lang="en-US" altLang="zh-CN" sz="2400" b="1">
                <a:solidFill>
                  <a:schemeClr val="tx2"/>
                </a:solidFill>
                <a:latin typeface="楷体_GB2312" charset="0"/>
                <a:ea typeface="楷体_GB2312" charset="0"/>
              </a:rPr>
              <a:t>1500</a:t>
            </a:r>
            <a:r>
              <a:rPr lang="zh-CN" altLang="en-US" sz="2400" b="1">
                <a:solidFill>
                  <a:schemeClr val="tx2"/>
                </a:solidFill>
                <a:latin typeface="楷体_GB2312" charset="0"/>
                <a:ea typeface="楷体_GB2312" charset="0"/>
              </a:rPr>
              <a:t>万元。</a:t>
            </a:r>
          </a:p>
          <a:p>
            <a:pPr eaLnBrk="1" hangingPunct="1">
              <a:spcBef>
                <a:spcPct val="0"/>
              </a:spcBef>
              <a:buClrTx/>
              <a:buSzTx/>
              <a:buFont typeface="Wingdings" charset="2"/>
              <a:buNone/>
            </a:pPr>
            <a:r>
              <a:rPr lang="zh-CN" altLang="en-US" sz="2400" b="1">
                <a:solidFill>
                  <a:schemeClr val="tx2"/>
                </a:solidFill>
                <a:latin typeface="楷体_GB2312" charset="0"/>
                <a:ea typeface="楷体_GB2312" charset="0"/>
              </a:rPr>
              <a:t>    超过</a:t>
            </a:r>
            <a:r>
              <a:rPr lang="en-US" altLang="zh-CN" sz="2400" b="1">
                <a:solidFill>
                  <a:schemeClr val="tx2"/>
                </a:solidFill>
                <a:latin typeface="楷体_GB2312" charset="0"/>
                <a:ea typeface="楷体_GB2312" charset="0"/>
              </a:rPr>
              <a:t>1000</a:t>
            </a:r>
            <a:r>
              <a:rPr lang="zh-CN" altLang="en-US" sz="2400" b="1">
                <a:solidFill>
                  <a:schemeClr val="tx2"/>
                </a:solidFill>
                <a:latin typeface="楷体_GB2312" charset="0"/>
                <a:ea typeface="楷体_GB2312" charset="0"/>
              </a:rPr>
              <a:t>万元借款部分的利息支出，</a:t>
            </a:r>
            <a:r>
              <a:rPr lang="en-US" altLang="zh-CN" sz="2400" b="1">
                <a:solidFill>
                  <a:schemeClr val="tx2"/>
                </a:solidFill>
                <a:latin typeface="楷体_GB2312" charset="0"/>
                <a:ea typeface="楷体_GB2312" charset="0"/>
              </a:rPr>
              <a:t>B</a:t>
            </a:r>
            <a:r>
              <a:rPr lang="zh-CN" altLang="en-US" sz="2400" b="1">
                <a:solidFill>
                  <a:schemeClr val="tx2"/>
                </a:solidFill>
                <a:latin typeface="楷体_GB2312" charset="0"/>
                <a:ea typeface="楷体_GB2312" charset="0"/>
              </a:rPr>
              <a:t>公司不得在税前扣除。</a:t>
            </a:r>
          </a:p>
        </p:txBody>
      </p:sp>
      <p:sp>
        <p:nvSpPr>
          <p:cNvPr id="70659"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70660"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八、企业间拆借资金业务税收风险控制</a:t>
            </a:r>
          </a:p>
        </p:txBody>
      </p:sp>
    </p:spTree>
  </p:cSld>
  <p:clrMapOvr>
    <a:masterClrMapping/>
  </p:clrMapOvr>
  <p:transition>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630B0BEF-D0D0-BB43-B171-72300C5A512C}" type="slidenum">
              <a:rPr lang="en-US" altLang="zh-CN" sz="1400"/>
              <a:pPr>
                <a:spcBef>
                  <a:spcPct val="0"/>
                </a:spcBef>
                <a:buClrTx/>
                <a:buSzTx/>
                <a:buFontTx/>
                <a:buNone/>
              </a:pPr>
              <a:t>57</a:t>
            </a:fld>
            <a:endParaRPr lang="en-US" altLang="zh-CN" sz="1400"/>
          </a:p>
        </p:txBody>
      </p:sp>
      <p:sp>
        <p:nvSpPr>
          <p:cNvPr id="71682" name="TextBox 3"/>
          <p:cNvSpPr txBox="1">
            <a:spLocks noChangeArrowheads="1"/>
          </p:cNvSpPr>
          <p:nvPr/>
        </p:nvSpPr>
        <p:spPr bwMode="auto">
          <a:xfrm>
            <a:off x="228600" y="1219200"/>
            <a:ext cx="8686800"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eaLnBrk="1" hangingPunct="1">
              <a:spcBef>
                <a:spcPct val="0"/>
              </a:spcBef>
              <a:buClrTx/>
              <a:buSzTx/>
              <a:buFontTx/>
              <a:buNone/>
            </a:pPr>
            <a:endParaRPr lang="en-US" altLang="zh-CN" sz="1800" b="1"/>
          </a:p>
          <a:p>
            <a:pPr algn="ctr" eaLnBrk="1" hangingPunct="1">
              <a:spcBef>
                <a:spcPct val="0"/>
              </a:spcBef>
              <a:buClrTx/>
              <a:buSzTx/>
              <a:buFontTx/>
              <a:buNone/>
            </a:pPr>
            <a:r>
              <a:rPr lang="zh-CN" altLang="en-US" sz="2800" b="1">
                <a:ea typeface="楷体_GB2312" charset="0"/>
              </a:rPr>
              <a:t>发票的开具</a:t>
            </a:r>
          </a:p>
          <a:p>
            <a:pPr eaLnBrk="1" hangingPunct="1">
              <a:spcBef>
                <a:spcPct val="0"/>
              </a:spcBef>
              <a:buClrTx/>
              <a:buSzTx/>
              <a:buFont typeface="Wingdings" charset="2"/>
              <a:buChar char="l"/>
            </a:pPr>
            <a:endParaRPr lang="zh-CN" altLang="en-US" sz="2800" b="1">
              <a:ea typeface="楷体_GB2312" charset="0"/>
            </a:endParaRPr>
          </a:p>
          <a:p>
            <a:pPr eaLnBrk="1" hangingPunct="1">
              <a:spcBef>
                <a:spcPct val="0"/>
              </a:spcBef>
              <a:buClrTx/>
              <a:buSzTx/>
              <a:buFont typeface="Wingdings" charset="2"/>
              <a:buChar char="l"/>
            </a:pPr>
            <a:r>
              <a:rPr lang="zh-CN" altLang="en-US" sz="2800" b="1">
                <a:ea typeface="楷体_GB2312" charset="0"/>
              </a:rPr>
              <a:t>贷款人取得利息收入应向付利息人开具发票。没有取得发票，借款人支付的利息支出不得税前扣除。</a:t>
            </a:r>
          </a:p>
          <a:p>
            <a:pPr eaLnBrk="1" hangingPunct="1">
              <a:spcBef>
                <a:spcPct val="0"/>
              </a:spcBef>
              <a:buClrTx/>
              <a:buSzTx/>
              <a:buFont typeface="Wingdings" charset="2"/>
              <a:buChar char="l"/>
            </a:pPr>
            <a:endParaRPr lang="zh-CN" altLang="en-US" sz="2800" b="1">
              <a:ea typeface="楷体_GB2312" charset="0"/>
            </a:endParaRPr>
          </a:p>
          <a:p>
            <a:pPr eaLnBrk="1" hangingPunct="1">
              <a:spcBef>
                <a:spcPct val="0"/>
              </a:spcBef>
              <a:buClrTx/>
              <a:buSzTx/>
              <a:buFont typeface="Wingdings" charset="2"/>
              <a:buChar char="l"/>
            </a:pPr>
            <a:r>
              <a:rPr lang="zh-CN" altLang="en-US" sz="2800" b="1">
                <a:ea typeface="楷体_GB2312" charset="0"/>
              </a:rPr>
              <a:t>目前，大连地税要求是到主管局代开发票。</a:t>
            </a:r>
          </a:p>
        </p:txBody>
      </p:sp>
      <p:sp>
        <p:nvSpPr>
          <p:cNvPr id="71683"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71684"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八、企业间拆借资金业务税收风险控制</a:t>
            </a:r>
          </a:p>
        </p:txBody>
      </p:sp>
    </p:spTree>
  </p:cSld>
  <p:clrMapOvr>
    <a:masterClrMapping/>
  </p:clrMapOvr>
  <p:transition>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B9810CC3-FF19-B246-ABD7-24BD28590DF0}" type="slidenum">
              <a:rPr lang="en-US" altLang="zh-CN" sz="1400"/>
              <a:pPr>
                <a:spcBef>
                  <a:spcPct val="0"/>
                </a:spcBef>
                <a:buClrTx/>
                <a:buSzTx/>
                <a:buFontTx/>
                <a:buNone/>
              </a:pPr>
              <a:t>58</a:t>
            </a:fld>
            <a:endParaRPr lang="en-US" altLang="zh-CN" sz="1400"/>
          </a:p>
        </p:txBody>
      </p:sp>
      <p:sp>
        <p:nvSpPr>
          <p:cNvPr id="72706" name="TextBox 3"/>
          <p:cNvSpPr txBox="1">
            <a:spLocks noChangeArrowheads="1"/>
          </p:cNvSpPr>
          <p:nvPr/>
        </p:nvSpPr>
        <p:spPr bwMode="auto">
          <a:xfrm>
            <a:off x="228600" y="1219200"/>
            <a:ext cx="8686800" cy="509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r>
              <a:rPr lang="zh-CN" altLang="en-US" sz="2800" b="1">
                <a:latin typeface="楷体_GB2312" charset="0"/>
                <a:ea typeface="楷体_GB2312" charset="0"/>
              </a:rPr>
              <a:t>借款的形式要件</a:t>
            </a:r>
            <a:r>
              <a:rPr lang="en-US" altLang="zh-CN" sz="2800" b="1">
                <a:ea typeface="楷体_GB2312" charset="0"/>
              </a:rPr>
              <a:t>——</a:t>
            </a:r>
            <a:r>
              <a:rPr lang="zh-CN" altLang="en-US" sz="2800" b="1">
                <a:latin typeface="楷体_GB2312" charset="0"/>
                <a:ea typeface="楷体_GB2312" charset="0"/>
              </a:rPr>
              <a:t>签订借款合同</a:t>
            </a:r>
          </a:p>
          <a:p>
            <a:pPr eaLnBrk="1" hangingPunct="1">
              <a:spcBef>
                <a:spcPct val="0"/>
              </a:spcBef>
              <a:buClrTx/>
              <a:buSzTx/>
              <a:buFont typeface="Wingdings" charset="2"/>
              <a:buChar char="u"/>
            </a:pPr>
            <a:endParaRPr lang="zh-CN" altLang="en-US" sz="2800" b="1">
              <a:latin typeface="楷体_GB2312" charset="0"/>
              <a:ea typeface="楷体_GB2312" charset="0"/>
            </a:endParaRPr>
          </a:p>
          <a:p>
            <a:pPr eaLnBrk="1" hangingPunct="1">
              <a:spcBef>
                <a:spcPct val="0"/>
              </a:spcBef>
              <a:buClrTx/>
              <a:buSzTx/>
              <a:buFont typeface="Wingdings" charset="2"/>
              <a:buChar char="u"/>
            </a:pPr>
            <a:r>
              <a:rPr lang="zh-CN" altLang="en-US" sz="2800" b="1">
                <a:latin typeface="楷体_GB2312" charset="0"/>
                <a:ea typeface="楷体_GB2312" charset="0"/>
              </a:rPr>
              <a:t>贷款人、借款人要签订借款合同。借款合同执行</a:t>
            </a:r>
            <a:r>
              <a:rPr lang="en-US" altLang="zh-CN" sz="2800" b="1">
                <a:latin typeface="楷体_GB2312" charset="0"/>
                <a:ea typeface="楷体_GB2312" charset="0"/>
              </a:rPr>
              <a:t>《</a:t>
            </a:r>
            <a:r>
              <a:rPr lang="zh-CN" altLang="en-US" sz="2800" b="1">
                <a:latin typeface="楷体_GB2312" charset="0"/>
                <a:ea typeface="楷体_GB2312" charset="0"/>
              </a:rPr>
              <a:t>中华人民共和国合同法</a:t>
            </a:r>
            <a:r>
              <a:rPr lang="en-US" altLang="zh-CN" sz="2800" b="1">
                <a:latin typeface="楷体_GB2312" charset="0"/>
                <a:ea typeface="楷体_GB2312" charset="0"/>
              </a:rPr>
              <a:t>》</a:t>
            </a:r>
            <a:r>
              <a:rPr lang="zh-CN" altLang="en-US" sz="2800" b="1">
                <a:latin typeface="楷体_GB2312" charset="0"/>
                <a:ea typeface="楷体_GB2312" charset="0"/>
              </a:rPr>
              <a:t>的规定。</a:t>
            </a:r>
          </a:p>
          <a:p>
            <a:pPr eaLnBrk="1" hangingPunct="1">
              <a:spcBef>
                <a:spcPct val="0"/>
              </a:spcBef>
              <a:buClrTx/>
              <a:buSzTx/>
              <a:buFont typeface="Wingdings" charset="2"/>
              <a:buChar char="u"/>
            </a:pPr>
            <a:r>
              <a:rPr lang="zh-CN" altLang="en-US" sz="2800" b="1">
                <a:latin typeface="楷体_GB2312" charset="0"/>
                <a:ea typeface="楷体_GB2312" charset="0"/>
              </a:rPr>
              <a:t>借款合同是借款人向贷款人借款，到期返还借款并支付利息的合同。</a:t>
            </a:r>
            <a:r>
              <a:rPr lang="en-US" altLang="zh-CN" sz="2000" b="1">
                <a:solidFill>
                  <a:schemeClr val="accent2"/>
                </a:solidFill>
                <a:ea typeface="楷体_GB2312" charset="0"/>
              </a:rPr>
              <a:t>——</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合同法</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a:t>
            </a:r>
            <a:r>
              <a:rPr lang="en-US" altLang="zh-CN" sz="2000" b="1">
                <a:solidFill>
                  <a:schemeClr val="accent2"/>
                </a:solidFill>
                <a:latin typeface="楷体_GB2312" charset="0"/>
                <a:ea typeface="楷体_GB2312" charset="0"/>
              </a:rPr>
              <a:t>196</a:t>
            </a:r>
            <a:r>
              <a:rPr lang="zh-CN" altLang="en-US" sz="2000" b="1">
                <a:solidFill>
                  <a:schemeClr val="accent2"/>
                </a:solidFill>
                <a:latin typeface="楷体_GB2312" charset="0"/>
                <a:ea typeface="楷体_GB2312" charset="0"/>
              </a:rPr>
              <a:t>条</a:t>
            </a:r>
          </a:p>
          <a:p>
            <a:pPr eaLnBrk="1" hangingPunct="1">
              <a:spcBef>
                <a:spcPct val="0"/>
              </a:spcBef>
              <a:buClrTx/>
              <a:buSzTx/>
              <a:buFont typeface="Wingdings" charset="2"/>
              <a:buChar char="u"/>
            </a:pPr>
            <a:r>
              <a:rPr lang="zh-CN" altLang="en-US" sz="2800" b="1">
                <a:latin typeface="楷体_GB2312" charset="0"/>
                <a:ea typeface="楷体_GB2312" charset="0"/>
              </a:rPr>
              <a:t>借款合同采用书面形式，但自然人之间借款另有约定的除外。借款合同的内容包括借款种类、币种、用途、数额、利率、期限和还款方式等条款。</a:t>
            </a:r>
            <a:r>
              <a:rPr lang="en-US" altLang="zh-CN" sz="2000" b="1">
                <a:solidFill>
                  <a:schemeClr val="accent2"/>
                </a:solidFill>
                <a:ea typeface="楷体_GB2312" charset="0"/>
              </a:rPr>
              <a:t>——</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合同法</a:t>
            </a:r>
            <a:r>
              <a:rPr lang="en-US" altLang="zh-CN" sz="2000" b="1">
                <a:solidFill>
                  <a:schemeClr val="accent2"/>
                </a:solidFill>
                <a:latin typeface="楷体_GB2312" charset="0"/>
                <a:ea typeface="楷体_GB2312" charset="0"/>
              </a:rPr>
              <a:t>》</a:t>
            </a:r>
            <a:r>
              <a:rPr lang="zh-CN" altLang="en-US" sz="2000" b="1">
                <a:solidFill>
                  <a:schemeClr val="accent2"/>
                </a:solidFill>
                <a:latin typeface="楷体_GB2312" charset="0"/>
                <a:ea typeface="楷体_GB2312" charset="0"/>
              </a:rPr>
              <a:t>第</a:t>
            </a:r>
            <a:r>
              <a:rPr lang="en-US" altLang="zh-CN" sz="2000" b="1">
                <a:solidFill>
                  <a:schemeClr val="accent2"/>
                </a:solidFill>
                <a:latin typeface="楷体_GB2312" charset="0"/>
                <a:ea typeface="楷体_GB2312" charset="0"/>
              </a:rPr>
              <a:t>197</a:t>
            </a:r>
            <a:r>
              <a:rPr lang="zh-CN" altLang="en-US" sz="2000" b="1">
                <a:solidFill>
                  <a:schemeClr val="accent2"/>
                </a:solidFill>
                <a:latin typeface="楷体_GB2312" charset="0"/>
                <a:ea typeface="楷体_GB2312" charset="0"/>
              </a:rPr>
              <a:t>条</a:t>
            </a:r>
          </a:p>
          <a:p>
            <a:pPr eaLnBrk="1" hangingPunct="1">
              <a:spcBef>
                <a:spcPct val="0"/>
              </a:spcBef>
              <a:buClrTx/>
              <a:buSzTx/>
              <a:buFont typeface="Wingdings" charset="2"/>
              <a:buChar char="u"/>
            </a:pPr>
            <a:r>
              <a:rPr lang="zh-CN" altLang="en-US" sz="2800" b="1">
                <a:latin typeface="楷体_GB2312" charset="0"/>
                <a:ea typeface="楷体_GB2312" charset="0"/>
              </a:rPr>
              <a:t>如果不签订借款合同，可能面临支付的利息不能完全扣除的风险。具体见第四部分介绍。</a:t>
            </a:r>
          </a:p>
        </p:txBody>
      </p:sp>
      <p:sp>
        <p:nvSpPr>
          <p:cNvPr id="72707" name="Rectangle 15"/>
          <p:cNvSpPr>
            <a:spLocks noChangeArrowheads="1"/>
          </p:cNvSpPr>
          <p:nvPr/>
        </p:nvSpPr>
        <p:spPr bwMode="auto">
          <a:xfrm>
            <a:off x="0" y="990600"/>
            <a:ext cx="9144000" cy="46038"/>
          </a:xfrm>
          <a:prstGeom prst="rect">
            <a:avLst/>
          </a:prstGeom>
          <a:gradFill rotWithShape="0">
            <a:gsLst>
              <a:gs pos="0">
                <a:srgbClr val="E55E1B"/>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zh-CN" altLang="zh-CN" sz="2400">
              <a:latin typeface="Tahoma" charset="0"/>
            </a:endParaRPr>
          </a:p>
        </p:txBody>
      </p:sp>
      <p:sp>
        <p:nvSpPr>
          <p:cNvPr id="72708" name="Rectangle 8"/>
          <p:cNvSpPr>
            <a:spLocks noGrp="1" noChangeArrowheads="1"/>
          </p:cNvSpPr>
          <p:nvPr>
            <p:ph type="title" idx="4294967295"/>
          </p:nvPr>
        </p:nvSpPr>
        <p:spPr>
          <a:xfrm>
            <a:off x="0" y="228600"/>
            <a:ext cx="9144000" cy="762000"/>
          </a:xfrm>
        </p:spPr>
        <p:txBody>
          <a:bodyPr wrap="none" lIns="92075" tIns="46038" rIns="92075" bIns="46038" anchorCtr="1"/>
          <a:lstStyle/>
          <a:p>
            <a:pPr eaLnBrk="1" hangingPunct="1"/>
            <a:r>
              <a:rPr lang="zh-CN" altLang="en-US" sz="3600" b="1">
                <a:solidFill>
                  <a:schemeClr val="tx1"/>
                </a:solidFill>
                <a:ea typeface="楷体_GB2312" charset="0"/>
              </a:rPr>
              <a:t>八、企业间拆借资金业务税收风险控制</a:t>
            </a:r>
          </a:p>
        </p:txBody>
      </p:sp>
    </p:spTree>
  </p:cSld>
  <p:clrMapOvr>
    <a:masterClrMapping/>
  </p:clrMapOvr>
  <p:transition>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灯片编号占位符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spcBef>
                <a:spcPct val="0"/>
              </a:spcBef>
              <a:buClrTx/>
              <a:buSzTx/>
              <a:buFontTx/>
              <a:buNone/>
            </a:pPr>
            <a:fld id="{52411858-B738-F544-9E62-AA72EA5B78FE}" type="slidenum">
              <a:rPr lang="en-US" altLang="zh-CN" sz="1400"/>
              <a:pPr>
                <a:spcBef>
                  <a:spcPct val="0"/>
                </a:spcBef>
                <a:buClrTx/>
                <a:buSzTx/>
                <a:buFontTx/>
                <a:buNone/>
              </a:pPr>
              <a:t>59</a:t>
            </a:fld>
            <a:endParaRPr lang="en-US" altLang="zh-CN" sz="1400"/>
          </a:p>
        </p:txBody>
      </p:sp>
      <p:sp>
        <p:nvSpPr>
          <p:cNvPr id="73730" name="TextBox 3"/>
          <p:cNvSpPr txBox="1">
            <a:spLocks noChangeArrowheads="1"/>
          </p:cNvSpPr>
          <p:nvPr/>
        </p:nvSpPr>
        <p:spPr bwMode="auto">
          <a:xfrm>
            <a:off x="304800" y="685800"/>
            <a:ext cx="8610600" cy="527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5000"/>
              <a:buFont typeface="Wingdings" charset="2"/>
              <a:buChar char="v"/>
              <a:defRPr sz="3200">
                <a:solidFill>
                  <a:schemeClr val="tx1"/>
                </a:solidFill>
                <a:latin typeface="Arial" charset="0"/>
                <a:ea typeface="宋体" charset="0"/>
              </a:defRPr>
            </a:lvl1pPr>
            <a:lvl2pPr marL="742950" indent="-285750">
              <a:spcBef>
                <a:spcPct val="20000"/>
              </a:spcBef>
              <a:buClr>
                <a:schemeClr val="accent2"/>
              </a:buClr>
              <a:buSzPct val="85000"/>
              <a:buFont typeface="Wingdings" charset="2"/>
              <a:buChar char=""/>
              <a:defRPr sz="2800">
                <a:solidFill>
                  <a:schemeClr val="tx1"/>
                </a:solidFill>
                <a:latin typeface="Arial" charset="0"/>
                <a:ea typeface="宋体" charset="0"/>
              </a:defRPr>
            </a:lvl2pPr>
            <a:lvl3pPr marL="1143000" indent="-228600">
              <a:spcBef>
                <a:spcPct val="20000"/>
              </a:spcBef>
              <a:buClr>
                <a:schemeClr val="hlink"/>
              </a:buClr>
              <a:buSzPct val="85000"/>
              <a:buFont typeface="Wingdings" charset="2"/>
              <a:buChar char="v"/>
              <a:defRPr sz="2400">
                <a:solidFill>
                  <a:schemeClr val="tx1"/>
                </a:solidFill>
                <a:latin typeface="Arial" charset="0"/>
                <a:ea typeface="宋体" charset="0"/>
              </a:defRPr>
            </a:lvl3pPr>
            <a:lvl4pPr marL="1600200" indent="-228600">
              <a:spcBef>
                <a:spcPct val="20000"/>
              </a:spcBef>
              <a:buClr>
                <a:schemeClr val="accent2"/>
              </a:buClr>
              <a:buSzPct val="90000"/>
              <a:buFont typeface="Wingdings" charset="2"/>
              <a:buChar char=""/>
              <a:defRPr sz="2000">
                <a:solidFill>
                  <a:schemeClr val="tx1"/>
                </a:solidFill>
                <a:latin typeface="Arial" charset="0"/>
                <a:ea typeface="宋体" charset="0"/>
              </a:defRPr>
            </a:lvl4pPr>
            <a:lvl5pPr marL="2057400" indent="-228600">
              <a:spcBef>
                <a:spcPct val="20000"/>
              </a:spcBef>
              <a:buClr>
                <a:schemeClr val="hlink"/>
              </a:buClr>
              <a:buSzPct val="85000"/>
              <a:buFont typeface="Wingdings" charset="2"/>
              <a:buChar char="v"/>
              <a:defRPr sz="2000">
                <a:solidFill>
                  <a:schemeClr val="tx1"/>
                </a:solidFill>
                <a:latin typeface="Arial" charset="0"/>
                <a:ea typeface="宋体" charset="0"/>
              </a:defRPr>
            </a:lvl5pPr>
            <a:lvl6pPr marL="25146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6pPr>
            <a:lvl7pPr marL="29718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7pPr>
            <a:lvl8pPr marL="34290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8pPr>
            <a:lvl9pPr marL="3886200" indent="-228600" eaLnBrk="0" fontAlgn="base" hangingPunct="0">
              <a:spcBef>
                <a:spcPct val="20000"/>
              </a:spcBef>
              <a:spcAft>
                <a:spcPct val="0"/>
              </a:spcAft>
              <a:buClr>
                <a:schemeClr val="hlink"/>
              </a:buClr>
              <a:buSzPct val="85000"/>
              <a:buFont typeface="Wingdings" charset="2"/>
              <a:buChar char="v"/>
              <a:defRPr sz="2000">
                <a:solidFill>
                  <a:schemeClr val="tx1"/>
                </a:solidFill>
                <a:latin typeface="Arial" charset="0"/>
                <a:ea typeface="宋体" charset="0"/>
              </a:defRPr>
            </a:lvl9pPr>
          </a:lstStyle>
          <a:p>
            <a:pPr algn="ctr" eaLnBrk="1" hangingPunct="1">
              <a:spcBef>
                <a:spcPct val="0"/>
              </a:spcBef>
              <a:buClrTx/>
              <a:buSzTx/>
              <a:buFontTx/>
              <a:buNone/>
            </a:pPr>
            <a:endParaRPr lang="en-US" altLang="zh-CN" sz="4400">
              <a:latin typeface="楷体_GB2312" charset="0"/>
              <a:ea typeface="楷体_GB2312" charset="0"/>
            </a:endParaRPr>
          </a:p>
          <a:p>
            <a:pPr algn="ctr" eaLnBrk="1" hangingPunct="1">
              <a:spcBef>
                <a:spcPct val="0"/>
              </a:spcBef>
              <a:buClrTx/>
              <a:buSzTx/>
              <a:buFontTx/>
              <a:buNone/>
            </a:pPr>
            <a:endParaRPr lang="en-US" altLang="zh-CN" sz="4400">
              <a:latin typeface="楷体_GB2312" charset="0"/>
              <a:ea typeface="楷体_GB2312" charset="0"/>
            </a:endParaRPr>
          </a:p>
          <a:p>
            <a:pPr algn="ctr" eaLnBrk="1" hangingPunct="1">
              <a:spcBef>
                <a:spcPct val="0"/>
              </a:spcBef>
              <a:buClrTx/>
              <a:buSzTx/>
              <a:buFontTx/>
              <a:buNone/>
            </a:pPr>
            <a:r>
              <a:rPr lang="zh-CN" altLang="en-US" sz="4400" b="1">
                <a:latin typeface="华文楷体" charset="-122"/>
                <a:ea typeface="楷体_GB2312" charset="0"/>
              </a:rPr>
              <a:t>谢谢</a:t>
            </a:r>
            <a:r>
              <a:rPr lang="zh-CN" altLang="en-US" sz="4400" b="1">
                <a:ea typeface="楷体_GB2312" charset="0"/>
              </a:rPr>
              <a:t>**</a:t>
            </a:r>
            <a:r>
              <a:rPr lang="zh-CN" altLang="en-US" sz="4400" b="1">
                <a:latin typeface="华文楷体" charset="-122"/>
                <a:ea typeface="楷体_GB2312" charset="0"/>
              </a:rPr>
              <a:t>诸位朋友</a:t>
            </a:r>
            <a:r>
              <a:rPr lang="zh-CN" altLang="en-US" sz="4400" b="1">
                <a:latin typeface="华文楷体" charset="-122"/>
                <a:ea typeface="华文楷体" charset="-122"/>
              </a:rPr>
              <a:t>！</a:t>
            </a:r>
          </a:p>
          <a:p>
            <a:pPr algn="ctr" eaLnBrk="1" hangingPunct="1">
              <a:spcBef>
                <a:spcPct val="0"/>
              </a:spcBef>
              <a:buClrTx/>
              <a:buSzTx/>
              <a:buFontTx/>
              <a:buNone/>
            </a:pPr>
            <a:endParaRPr lang="zh-CN" altLang="en-US" sz="4400" b="1">
              <a:latin typeface="华文楷体" charset="-122"/>
              <a:ea typeface="华文楷体" charset="-122"/>
            </a:endParaRPr>
          </a:p>
          <a:p>
            <a:pPr algn="ctr" eaLnBrk="1" hangingPunct="1">
              <a:spcBef>
                <a:spcPct val="0"/>
              </a:spcBef>
              <a:buClrTx/>
              <a:buSzTx/>
              <a:buFontTx/>
              <a:buNone/>
            </a:pPr>
            <a:fld id="{ABBFE0A2-8304-2E4E-954E-E2F6FB0E124B}" type="datetime3">
              <a:rPr lang="zh-CN" altLang="en-US" sz="4000" b="1">
                <a:latin typeface="华文楷体" charset="-122"/>
                <a:ea typeface="华文楷体" charset="-122"/>
              </a:rPr>
              <a:pPr algn="ctr" eaLnBrk="1" hangingPunct="1">
                <a:spcBef>
                  <a:spcPct val="0"/>
                </a:spcBef>
                <a:buClrTx/>
                <a:buSzTx/>
                <a:buFontTx/>
                <a:buNone/>
              </a:pPr>
              <a:t>2015年10月13日星期二</a:t>
            </a:fld>
            <a:endParaRPr lang="zh-CN" altLang="en-US" sz="4400" b="1">
              <a:latin typeface="华文楷体" charset="-122"/>
              <a:ea typeface="华文楷体" charset="-122"/>
            </a:endParaRPr>
          </a:p>
          <a:p>
            <a:pPr algn="ctr" eaLnBrk="1" hangingPunct="1">
              <a:spcBef>
                <a:spcPct val="0"/>
              </a:spcBef>
              <a:buClrTx/>
              <a:buSzTx/>
              <a:buFontTx/>
              <a:buNone/>
            </a:pPr>
            <a:r>
              <a:rPr lang="zh-CN" altLang="en-US" sz="2800" b="1">
                <a:latin typeface="华文楷体" charset="-122"/>
                <a:ea typeface="华文楷体" charset="-122"/>
              </a:rPr>
              <a:t>于大连**集团</a:t>
            </a:r>
          </a:p>
          <a:p>
            <a:pPr eaLnBrk="1" hangingPunct="1">
              <a:spcBef>
                <a:spcPct val="0"/>
              </a:spcBef>
              <a:buClrTx/>
              <a:buSzTx/>
              <a:buFontTx/>
              <a:buNone/>
            </a:pPr>
            <a:endParaRPr lang="zh-CN" altLang="en-US" b="1">
              <a:solidFill>
                <a:srgbClr val="0000CC"/>
              </a:solidFill>
              <a:latin typeface="黑体" charset="0"/>
              <a:ea typeface="黑体" charset="0"/>
            </a:endParaRPr>
          </a:p>
          <a:p>
            <a:pPr eaLnBrk="1" hangingPunct="1">
              <a:spcBef>
                <a:spcPct val="0"/>
              </a:spcBef>
              <a:buClrTx/>
              <a:buSzTx/>
              <a:buFontTx/>
              <a:buNone/>
            </a:pPr>
            <a:r>
              <a:rPr lang="zh-CN" altLang="en-US">
                <a:solidFill>
                  <a:srgbClr val="0000CC"/>
                </a:solidFill>
                <a:latin typeface="黑体" charset="0"/>
                <a:ea typeface="黑体" charset="0"/>
              </a:rPr>
              <a:t>         电话：</a:t>
            </a:r>
            <a:r>
              <a:rPr lang="en-US" altLang="zh-CN">
                <a:solidFill>
                  <a:srgbClr val="0000CC"/>
                </a:solidFill>
                <a:latin typeface="黑体" charset="0"/>
                <a:ea typeface="黑体" charset="0"/>
              </a:rPr>
              <a:t>15904250301</a:t>
            </a:r>
          </a:p>
          <a:p>
            <a:pPr eaLnBrk="1" hangingPunct="1">
              <a:spcBef>
                <a:spcPct val="0"/>
              </a:spcBef>
              <a:buClrTx/>
              <a:buSzTx/>
              <a:buFontTx/>
              <a:buNone/>
            </a:pPr>
            <a:r>
              <a:rPr lang="en-US" altLang="zh-CN">
                <a:solidFill>
                  <a:srgbClr val="0000CC"/>
                </a:solidFill>
                <a:latin typeface="黑体" charset="0"/>
                <a:ea typeface="黑体" charset="0"/>
              </a:rPr>
              <a:t>         </a:t>
            </a:r>
            <a:r>
              <a:rPr lang="zh-CN" altLang="en-US">
                <a:solidFill>
                  <a:srgbClr val="0000CC"/>
                </a:solidFill>
                <a:latin typeface="黑体" charset="0"/>
                <a:ea typeface="黑体" charset="0"/>
              </a:rPr>
              <a:t>邮箱：</a:t>
            </a:r>
            <a:r>
              <a:rPr lang="en-US" altLang="zh-CN">
                <a:solidFill>
                  <a:srgbClr val="0000CC"/>
                </a:solidFill>
                <a:latin typeface="黑体" charset="0"/>
                <a:ea typeface="黑体" charset="0"/>
              </a:rPr>
              <a:t>e1635@163.com</a:t>
            </a:r>
            <a:endParaRPr lang="zh-CN" altLang="zh-CN">
              <a:solidFill>
                <a:srgbClr val="0000CC"/>
              </a:solidFill>
              <a:latin typeface="黑体" charset="0"/>
              <a:ea typeface="黑体" charset="0"/>
            </a:endParaRP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诗情画意">
  <a:themeElements>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诗情画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诗情画意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诗情画意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诗情画意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诗情画意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诗情画意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诗情画意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诗情画意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CDESIGNL</Template>
  <TotalTime>0</TotalTime>
  <Words>6225</Words>
  <Application>Microsoft Macintosh PowerPoint</Application>
  <PresentationFormat>全屏显示(4:3)</PresentationFormat>
  <Paragraphs>523</Paragraphs>
  <Slides>59</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59</vt:i4>
      </vt:variant>
    </vt:vector>
  </HeadingPairs>
  <TitlesOfParts>
    <vt:vector size="67" baseType="lpstr">
      <vt:lpstr>Arial</vt:lpstr>
      <vt:lpstr>宋体</vt:lpstr>
      <vt:lpstr>Wingdings</vt:lpstr>
      <vt:lpstr>楷体_GB2312</vt:lpstr>
      <vt:lpstr>黑体</vt:lpstr>
      <vt:lpstr>Tahoma</vt:lpstr>
      <vt:lpstr>华文楷体</vt:lpstr>
      <vt:lpstr>诗情画意</vt:lpstr>
      <vt:lpstr>PowerPoint 演示文稿</vt:lpstr>
      <vt:lpstr>一、引子</vt:lpstr>
      <vt:lpstr>一、引子</vt:lpstr>
      <vt:lpstr>一、引子</vt:lpstr>
      <vt:lpstr>一、引子</vt:lpstr>
      <vt:lpstr>一、引子</vt:lpstr>
      <vt:lpstr>一、引子</vt:lpstr>
      <vt:lpstr>一、引子</vt:lpstr>
      <vt:lpstr>一、引子</vt:lpstr>
      <vt:lpstr>一、引子</vt:lpstr>
      <vt:lpstr>特别说明</vt:lpstr>
      <vt:lpstr>介绍提纲</vt:lpstr>
      <vt:lpstr>二、企业拆出资金业务涉及哪些税费？</vt:lpstr>
      <vt:lpstr>二、企业拆出资金业务涉及哪些税费？</vt:lpstr>
      <vt:lpstr>二、企业拆出资金业务涉及哪些税费？</vt:lpstr>
      <vt:lpstr>二、企业拆出资金业务涉及哪些税费？</vt:lpstr>
      <vt:lpstr>二、企业拆出资金业务涉及哪些税费？</vt:lpstr>
      <vt:lpstr>二、企业拆出资金业务涉及哪些税费？</vt:lpstr>
      <vt:lpstr>三、企业借款费用支出企业所得税基本规定</vt:lpstr>
      <vt:lpstr>三、企业借款费用支出企业所得税基本规定</vt:lpstr>
      <vt:lpstr>三、企业借款费用支出企业所得税基本规定</vt:lpstr>
      <vt:lpstr>三、企业借款费用支出企业所得税基本规定</vt:lpstr>
      <vt:lpstr>三、企业借款费用支出企业所得税基本规定</vt:lpstr>
      <vt:lpstr>四、向非金融企业借款利率的规定</vt:lpstr>
      <vt:lpstr>四、向非金融企业借款利率的规定</vt:lpstr>
      <vt:lpstr>四、向非金融企业借款利率的规定</vt:lpstr>
      <vt:lpstr>四、向非金融企业借款利率的规定 </vt:lpstr>
      <vt:lpstr>五、关联企业借款利息支出企业所得税特别规定</vt:lpstr>
      <vt:lpstr>五、关联企业借款利息支出企业所得税特别规定</vt:lpstr>
      <vt:lpstr>五、关联企业借款利息支出企业所得税特别规定</vt:lpstr>
      <vt:lpstr>五、关联企业借款利息支出企业所得税特别规定</vt:lpstr>
      <vt:lpstr>五、关联企业借款利息支出企业所得税特别规定</vt:lpstr>
      <vt:lpstr>五、关联企业借款利息支出企业所得税特别规定</vt:lpstr>
      <vt:lpstr>五、关联企业借款利息支出企业所得税特别规定</vt:lpstr>
      <vt:lpstr>五、关联企业借款利息支出企业所得税特别规定</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六、关联交易税收管理规定简介</vt:lpstr>
      <vt:lpstr>七、部分借款业务税收规定</vt:lpstr>
      <vt:lpstr>七、部分借款业务税收规定</vt:lpstr>
      <vt:lpstr>七、部分借款业务税收规定</vt:lpstr>
      <vt:lpstr>七、部分借款业务税收规定</vt:lpstr>
      <vt:lpstr>七、部分借款业务税收规定</vt:lpstr>
      <vt:lpstr>七、部分借款业务税收规定</vt:lpstr>
      <vt:lpstr>七、部分借款业务税收规定</vt:lpstr>
      <vt:lpstr>七、部分借款业务税收规定</vt:lpstr>
      <vt:lpstr>七、部分借款业务税收规定</vt:lpstr>
      <vt:lpstr>八、企业间拆借资金业务税收风险控制</vt:lpstr>
      <vt:lpstr>八、企业间拆借资金业务税收风险控制</vt:lpstr>
      <vt:lpstr>八、企业间拆借资金业务税收风险控制</vt:lpstr>
      <vt:lpstr>八、企业间拆借资金业务税收风险控制</vt:lpstr>
      <vt:lpstr>PowerPoint 演示文稿</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张艳坤</dc:creator>
  <cp:keywords/>
  <dc:description/>
  <cp:lastModifiedBy>张艳坤</cp:lastModifiedBy>
  <cp:revision>1</cp:revision>
  <cp:lastPrinted>1601-01-01T00:00:00Z</cp:lastPrinted>
  <dcterms:created xsi:type="dcterms:W3CDTF">2015-10-12T19:28:32Z</dcterms:created>
  <dcterms:modified xsi:type="dcterms:W3CDTF">2015-10-12T19:28:45Z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0</vt:i4>
  </property>
</Properties>
</file>