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compatMode="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zh-CN"/>
    </a:defPPr>
    <a:lvl1pPr algn="l" rtl="0" eaLnBrk="0" fontAlgn="base" hangingPunct="0">
      <a:spcBef>
        <a:spcPct val="0"/>
      </a:spcBef>
      <a:spcAft>
        <a:spcPct val="0"/>
      </a:spcAft>
      <a:defRPr kern="1200">
        <a:solidFill>
          <a:schemeClr val="tx1"/>
        </a:solidFill>
        <a:latin typeface="Arial" charset="0"/>
        <a:ea typeface="宋体" charset="0"/>
        <a:cs typeface="+mn-cs"/>
      </a:defRPr>
    </a:lvl1pPr>
    <a:lvl2pPr marL="457200" algn="l" rtl="0" eaLnBrk="0" fontAlgn="base" hangingPunct="0">
      <a:spcBef>
        <a:spcPct val="0"/>
      </a:spcBef>
      <a:spcAft>
        <a:spcPct val="0"/>
      </a:spcAft>
      <a:defRPr kern="1200">
        <a:solidFill>
          <a:schemeClr val="tx1"/>
        </a:solidFill>
        <a:latin typeface="Arial" charset="0"/>
        <a:ea typeface="宋体" charset="0"/>
        <a:cs typeface="+mn-cs"/>
      </a:defRPr>
    </a:lvl2pPr>
    <a:lvl3pPr marL="914400" algn="l" rtl="0" eaLnBrk="0" fontAlgn="base" hangingPunct="0">
      <a:spcBef>
        <a:spcPct val="0"/>
      </a:spcBef>
      <a:spcAft>
        <a:spcPct val="0"/>
      </a:spcAft>
      <a:defRPr kern="1200">
        <a:solidFill>
          <a:schemeClr val="tx1"/>
        </a:solidFill>
        <a:latin typeface="Arial" charset="0"/>
        <a:ea typeface="宋体" charset="0"/>
        <a:cs typeface="+mn-cs"/>
      </a:defRPr>
    </a:lvl3pPr>
    <a:lvl4pPr marL="1371600" algn="l" rtl="0" eaLnBrk="0" fontAlgn="base" hangingPunct="0">
      <a:spcBef>
        <a:spcPct val="0"/>
      </a:spcBef>
      <a:spcAft>
        <a:spcPct val="0"/>
      </a:spcAft>
      <a:defRPr kern="1200">
        <a:solidFill>
          <a:schemeClr val="tx1"/>
        </a:solidFill>
        <a:latin typeface="Arial" charset="0"/>
        <a:ea typeface="宋体" charset="0"/>
        <a:cs typeface="+mn-cs"/>
      </a:defRPr>
    </a:lvl4pPr>
    <a:lvl5pPr marL="1828800" algn="l" rtl="0" eaLnBrk="0" fontAlgn="base" hangingPunct="0">
      <a:spcBef>
        <a:spcPct val="0"/>
      </a:spcBef>
      <a:spcAft>
        <a:spcPct val="0"/>
      </a:spcAft>
      <a:defRPr kern="1200">
        <a:solidFill>
          <a:schemeClr val="tx1"/>
        </a:solidFill>
        <a:latin typeface="Arial" charset="0"/>
        <a:ea typeface="宋体" charset="0"/>
        <a:cs typeface="+mn-cs"/>
      </a:defRPr>
    </a:lvl5pPr>
    <a:lvl6pPr marL="2286000" algn="l" defTabSz="914400" rtl="0" eaLnBrk="1" latinLnBrk="0" hangingPunct="1">
      <a:defRPr kern="1200">
        <a:solidFill>
          <a:schemeClr val="tx1"/>
        </a:solidFill>
        <a:latin typeface="Arial" charset="0"/>
        <a:ea typeface="宋体" charset="0"/>
        <a:cs typeface="+mn-cs"/>
      </a:defRPr>
    </a:lvl6pPr>
    <a:lvl7pPr marL="2743200" algn="l" defTabSz="914400" rtl="0" eaLnBrk="1" latinLnBrk="0" hangingPunct="1">
      <a:defRPr kern="1200">
        <a:solidFill>
          <a:schemeClr val="tx1"/>
        </a:solidFill>
        <a:latin typeface="Arial" charset="0"/>
        <a:ea typeface="宋体" charset="0"/>
        <a:cs typeface="+mn-cs"/>
      </a:defRPr>
    </a:lvl7pPr>
    <a:lvl8pPr marL="3200400" algn="l" defTabSz="914400" rtl="0" eaLnBrk="1" latinLnBrk="0" hangingPunct="1">
      <a:defRPr kern="1200">
        <a:solidFill>
          <a:schemeClr val="tx1"/>
        </a:solidFill>
        <a:latin typeface="Arial" charset="0"/>
        <a:ea typeface="宋体" charset="0"/>
        <a:cs typeface="+mn-cs"/>
      </a:defRPr>
    </a:lvl8pPr>
    <a:lvl9pPr marL="3657600" algn="l" defTabSz="914400" rtl="0" eaLnBrk="1" latinLnBrk="0" hangingPunct="1">
      <a:defRPr kern="1200">
        <a:solidFill>
          <a:schemeClr val="tx1"/>
        </a:solidFill>
        <a:latin typeface="Arial" charset="0"/>
        <a:ea typeface="宋体" charset="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95"/>
  </p:normalViewPr>
  <p:slideViewPr>
    <p:cSldViewPr>
      <p:cViewPr varScale="1">
        <p:scale>
          <a:sx n="113" d="100"/>
          <a:sy n="113" d="100"/>
        </p:scale>
        <p:origin x="968"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6BAB51AA-EF19-DF45-9468-F9D16884C585}" type="slidenum">
              <a:rPr lang="en-US" altLang="zh-CN"/>
              <a:pPr>
                <a:defRPr/>
              </a:pPr>
              <a:t>‹#›</a:t>
            </a:fld>
            <a:endParaRPr lang="en-US" altLang="zh-CN"/>
          </a:p>
        </p:txBody>
      </p:sp>
    </p:spTree>
    <p:extLst>
      <p:ext uri="{BB962C8B-B14F-4D97-AF65-F5344CB8AC3E}">
        <p14:creationId xmlns:p14="http://schemas.microsoft.com/office/powerpoint/2010/main" val="1125139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79D007D8-5378-0F47-8D7E-06784AF5F803}" type="slidenum">
              <a:rPr lang="en-US" altLang="zh-CN"/>
              <a:pPr>
                <a:defRPr/>
              </a:pPr>
              <a:t>‹#›</a:t>
            </a:fld>
            <a:endParaRPr lang="en-US" altLang="zh-CN"/>
          </a:p>
        </p:txBody>
      </p:sp>
    </p:spTree>
    <p:extLst>
      <p:ext uri="{BB962C8B-B14F-4D97-AF65-F5344CB8AC3E}">
        <p14:creationId xmlns:p14="http://schemas.microsoft.com/office/powerpoint/2010/main" val="161774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5257CB4-8BC3-C143-88ED-1A33E60AAE02}" type="slidenum">
              <a:rPr lang="en-US" altLang="zh-CN"/>
              <a:pPr>
                <a:defRPr/>
              </a:pPr>
              <a:t>‹#›</a:t>
            </a:fld>
            <a:endParaRPr lang="en-US" altLang="zh-CN"/>
          </a:p>
        </p:txBody>
      </p:sp>
    </p:spTree>
    <p:extLst>
      <p:ext uri="{BB962C8B-B14F-4D97-AF65-F5344CB8AC3E}">
        <p14:creationId xmlns:p14="http://schemas.microsoft.com/office/powerpoint/2010/main" val="153121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DC4D8792-672B-9F4E-9D51-C346F03DD0A2}" type="slidenum">
              <a:rPr lang="en-US" altLang="zh-CN"/>
              <a:pPr>
                <a:defRPr/>
              </a:pPr>
              <a:t>‹#›</a:t>
            </a:fld>
            <a:endParaRPr lang="en-US" altLang="zh-CN"/>
          </a:p>
        </p:txBody>
      </p:sp>
    </p:spTree>
    <p:extLst>
      <p:ext uri="{BB962C8B-B14F-4D97-AF65-F5344CB8AC3E}">
        <p14:creationId xmlns:p14="http://schemas.microsoft.com/office/powerpoint/2010/main" val="831557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58169DEA-6456-D540-998A-C62E8B2F769C}" type="slidenum">
              <a:rPr lang="en-US" altLang="zh-CN"/>
              <a:pPr>
                <a:defRPr/>
              </a:pPr>
              <a:t>‹#›</a:t>
            </a:fld>
            <a:endParaRPr lang="en-US" altLang="zh-CN"/>
          </a:p>
        </p:txBody>
      </p:sp>
    </p:spTree>
    <p:extLst>
      <p:ext uri="{BB962C8B-B14F-4D97-AF65-F5344CB8AC3E}">
        <p14:creationId xmlns:p14="http://schemas.microsoft.com/office/powerpoint/2010/main" val="162067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8BC1FFAB-4121-8F45-A600-B61980269736}" type="slidenum">
              <a:rPr lang="en-US" altLang="zh-CN"/>
              <a:pPr>
                <a:defRPr/>
              </a:pPr>
              <a:t>‹#›</a:t>
            </a:fld>
            <a:endParaRPr lang="en-US" altLang="zh-CN"/>
          </a:p>
        </p:txBody>
      </p:sp>
    </p:spTree>
    <p:extLst>
      <p:ext uri="{BB962C8B-B14F-4D97-AF65-F5344CB8AC3E}">
        <p14:creationId xmlns:p14="http://schemas.microsoft.com/office/powerpoint/2010/main" val="855829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B7ADA2D5-C93E-EC47-BEA2-A8C1CCC70E27}" type="slidenum">
              <a:rPr lang="en-US" altLang="zh-CN"/>
              <a:pPr>
                <a:defRPr/>
              </a:pPr>
              <a:t>‹#›</a:t>
            </a:fld>
            <a:endParaRPr lang="en-US" altLang="zh-CN"/>
          </a:p>
        </p:txBody>
      </p:sp>
    </p:spTree>
    <p:extLst>
      <p:ext uri="{BB962C8B-B14F-4D97-AF65-F5344CB8AC3E}">
        <p14:creationId xmlns:p14="http://schemas.microsoft.com/office/powerpoint/2010/main" val="87611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EF37C1AB-FCDD-DE43-A0A7-2142DCDFB596}" type="slidenum">
              <a:rPr lang="en-US" altLang="zh-CN"/>
              <a:pPr>
                <a:defRPr/>
              </a:pPr>
              <a:t>‹#›</a:t>
            </a:fld>
            <a:endParaRPr lang="en-US" altLang="zh-CN"/>
          </a:p>
        </p:txBody>
      </p:sp>
    </p:spTree>
    <p:extLst>
      <p:ext uri="{BB962C8B-B14F-4D97-AF65-F5344CB8AC3E}">
        <p14:creationId xmlns:p14="http://schemas.microsoft.com/office/powerpoint/2010/main" val="1456367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D751AAF-9059-5A40-AFB6-25B576FFDAB2}" type="slidenum">
              <a:rPr lang="en-US" altLang="zh-CN"/>
              <a:pPr>
                <a:defRPr/>
              </a:pPr>
              <a:t>‹#›</a:t>
            </a:fld>
            <a:endParaRPr lang="en-US" altLang="zh-CN"/>
          </a:p>
        </p:txBody>
      </p:sp>
    </p:spTree>
    <p:extLst>
      <p:ext uri="{BB962C8B-B14F-4D97-AF65-F5344CB8AC3E}">
        <p14:creationId xmlns:p14="http://schemas.microsoft.com/office/powerpoint/2010/main" val="143510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4FBD524D-E98F-2749-AF3A-E56E0B8F05B6}" type="slidenum">
              <a:rPr lang="en-US" altLang="zh-CN"/>
              <a:pPr>
                <a:defRPr/>
              </a:pPr>
              <a:t>‹#›</a:t>
            </a:fld>
            <a:endParaRPr lang="en-US" altLang="zh-CN"/>
          </a:p>
        </p:txBody>
      </p:sp>
    </p:spTree>
    <p:extLst>
      <p:ext uri="{BB962C8B-B14F-4D97-AF65-F5344CB8AC3E}">
        <p14:creationId xmlns:p14="http://schemas.microsoft.com/office/powerpoint/2010/main" val="350215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0DE2497B-020B-304A-A652-B6DCC34CFACD}" type="slidenum">
              <a:rPr lang="en-US" altLang="zh-CN"/>
              <a:pPr>
                <a:defRPr/>
              </a:pPr>
              <a:t>‹#›</a:t>
            </a:fld>
            <a:endParaRPr lang="en-US" altLang="zh-CN"/>
          </a:p>
        </p:txBody>
      </p:sp>
    </p:spTree>
    <p:extLst>
      <p:ext uri="{BB962C8B-B14F-4D97-AF65-F5344CB8AC3E}">
        <p14:creationId xmlns:p14="http://schemas.microsoft.com/office/powerpoint/2010/main" val="19744637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6F0FB1DB-D86E-A04C-A022-424CBBD98B42}" type="slidenum">
              <a:rPr lang="en-US" altLang="zh-CN"/>
              <a:pPr>
                <a:defRPr/>
              </a:pPr>
              <a:t>‹#›</a:t>
            </a:fld>
            <a:endParaRPr lang="en-US" altLang="zh-CN"/>
          </a:p>
        </p:txBody>
      </p:sp>
    </p:spTree>
    <p:extLst>
      <p:ext uri="{BB962C8B-B14F-4D97-AF65-F5344CB8AC3E}">
        <p14:creationId xmlns:p14="http://schemas.microsoft.com/office/powerpoint/2010/main" val="189488238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ea typeface="宋体" pitchFamily="2" charset="-122"/>
              </a:defRPr>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ea typeface="宋体" pitchFamily="2" charset="-122"/>
              </a:defRPr>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A36DBD75-6E5E-8C4C-81C0-3F69EE7B5E32}"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baike.baidu.com/view/2122570.htm" TargetMode="External"/><Relationship Id="rId4" Type="http://schemas.openxmlformats.org/officeDocument/2006/relationships/hyperlink" Target="http://baike.baidu.com/view/433496.htm" TargetMode="External"/><Relationship Id="rId1" Type="http://schemas.openxmlformats.org/officeDocument/2006/relationships/slideLayout" Target="../slideLayouts/slideLayout4.xml"/><Relationship Id="rId2" Type="http://schemas.openxmlformats.org/officeDocument/2006/relationships/hyperlink" Target="http://baike.baidu.com/view/129688.ht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2"/>
          <p:cNvSpPr>
            <a:spLocks noGrp="1" noChangeAspect="1" noChangeArrowheads="1"/>
          </p:cNvSpPr>
          <p:nvPr>
            <p:ph type="ctrTitle"/>
          </p:nvPr>
        </p:nvSpPr>
        <p:spPr/>
        <p:txBody>
          <a:bodyPr/>
          <a:lstStyle/>
          <a:p>
            <a:pPr eaLnBrk="1" hangingPunct="1"/>
            <a:r>
              <a:rPr lang="zh-CN" altLang="en-US" b="1"/>
              <a:t>融资租赁</a:t>
            </a:r>
            <a:r>
              <a:rPr lang="en-US" altLang="zh-CN" b="1"/>
              <a:t>10</a:t>
            </a:r>
            <a:r>
              <a:rPr lang="zh-CN" altLang="en-US" b="1"/>
              <a:t>倍杠杆撬动境外资金 综合成本仅</a:t>
            </a:r>
            <a:r>
              <a:rPr lang="en-US" altLang="zh-CN" b="1"/>
              <a:t>4%</a:t>
            </a:r>
            <a:br>
              <a:rPr lang="en-US" altLang="zh-CN" b="1"/>
            </a:br>
            <a:r>
              <a:rPr lang="en-US" altLang="zh-CN" b="1"/>
              <a:t/>
            </a:r>
            <a:br>
              <a:rPr lang="en-US" altLang="zh-CN" b="1"/>
            </a:br>
            <a:r>
              <a:rPr lang="en-US" altLang="zh-CN" b="1"/>
              <a:t>MarkBBS</a:t>
            </a:r>
            <a:endParaRPr lang="en-US" altLang="zh-CN"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pPr eaLnBrk="1" hangingPunct="1"/>
            <a:r>
              <a:rPr lang="zh-CN" altLang="en-US"/>
              <a:t>具体的操作流程</a:t>
            </a:r>
          </a:p>
        </p:txBody>
      </p:sp>
      <p:sp>
        <p:nvSpPr>
          <p:cNvPr id="15362"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150000"/>
              </a:lnSpc>
              <a:buFontTx/>
              <a:buNone/>
            </a:pPr>
            <a:r>
              <a:rPr lang="en-US" altLang="zh-CN" sz="2400"/>
              <a:t>1)</a:t>
            </a:r>
            <a:r>
              <a:rPr lang="zh-CN" altLang="en-US" sz="2400"/>
              <a:t>境内银行向境外银行（或者其他出资机构）出具保函，为境外银行给融资租赁公司贷款提供担保；</a:t>
            </a:r>
          </a:p>
          <a:p>
            <a:pPr eaLnBrk="1" hangingPunct="1">
              <a:lnSpc>
                <a:spcPct val="150000"/>
              </a:lnSpc>
              <a:buFontTx/>
              <a:buNone/>
            </a:pPr>
            <a:r>
              <a:rPr lang="en-US" altLang="zh-CN" sz="2400"/>
              <a:t>2)</a:t>
            </a:r>
            <a:r>
              <a:rPr lang="zh-CN" altLang="en-US" sz="2400"/>
              <a:t>境外银行向融资租赁公司发放贷款；</a:t>
            </a:r>
          </a:p>
          <a:p>
            <a:pPr eaLnBrk="1" hangingPunct="1">
              <a:lnSpc>
                <a:spcPct val="150000"/>
              </a:lnSpc>
              <a:buFontTx/>
              <a:buNone/>
            </a:pPr>
            <a:r>
              <a:rPr lang="en-US" altLang="zh-CN" sz="2400"/>
              <a:t>3)</a:t>
            </a:r>
            <a:r>
              <a:rPr lang="zh-CN" altLang="en-US" sz="2400"/>
              <a:t>融资租赁公司获得资金后通过售后回租的方式给融资企业资金。</a:t>
            </a:r>
          </a:p>
          <a:p>
            <a:pPr eaLnBrk="1" hangingPunct="1">
              <a:lnSpc>
                <a:spcPct val="150000"/>
              </a:lnSpc>
              <a:buFontTx/>
              <a:buNone/>
            </a:pPr>
            <a:r>
              <a:rPr lang="en-US" altLang="zh-CN" sz="2400"/>
              <a:t>4)</a:t>
            </a:r>
            <a:r>
              <a:rPr lang="zh-CN" altLang="en-US" sz="2400"/>
              <a:t>在境内银行给境外银行的贷款出具保函的背后，融资企业也会给境内银行提供担保。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ChangeArrowheads="1"/>
          </p:cNvSpPr>
          <p:nvPr>
            <p:ph type="title"/>
          </p:nvPr>
        </p:nvSpPr>
        <p:spPr/>
        <p:txBody>
          <a:bodyPr/>
          <a:lstStyle/>
          <a:p>
            <a:pPr eaLnBrk="1" hangingPunct="1"/>
            <a:r>
              <a:rPr lang="zh-CN" altLang="en-US"/>
              <a:t>中资企业借入外债</a:t>
            </a:r>
          </a:p>
        </p:txBody>
      </p:sp>
      <p:sp>
        <p:nvSpPr>
          <p:cNvPr id="16386"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160000"/>
              </a:lnSpc>
            </a:pPr>
            <a:r>
              <a:rPr lang="zh-CN" altLang="en-US" sz="2400"/>
              <a:t>根据外汇局</a:t>
            </a:r>
            <a:r>
              <a:rPr lang="en-US" altLang="zh-CN" sz="2400"/>
              <a:t>2010</a:t>
            </a:r>
            <a:r>
              <a:rPr lang="zh-CN" altLang="en-US" sz="2400"/>
              <a:t>年下发的</a:t>
            </a:r>
            <a:r>
              <a:rPr lang="en-US" altLang="zh-CN" sz="2400"/>
              <a:t>《</a:t>
            </a:r>
            <a:r>
              <a:rPr lang="zh-CN" altLang="en-US" sz="2400"/>
              <a:t>国家外汇管理局关于下发</a:t>
            </a:r>
            <a:r>
              <a:rPr lang="en-US" altLang="zh-CN" sz="2400"/>
              <a:t>2010</a:t>
            </a:r>
            <a:r>
              <a:rPr lang="zh-CN" altLang="en-US" sz="2400"/>
              <a:t>年度短期外债余额指标有关问题的通知</a:t>
            </a:r>
            <a:r>
              <a:rPr lang="en-US" altLang="zh-CN" sz="2400"/>
              <a:t>》</a:t>
            </a:r>
            <a:r>
              <a:rPr lang="zh-CN" altLang="en-US" sz="2400"/>
              <a:t>，中资企业可以借入签约期限不超过一年（含）的短期外债，但不得结汇使用。且需各地外管局分局以余额方式核定给辖内符合条件的中资企业。</a:t>
            </a:r>
          </a:p>
          <a:p>
            <a:pPr eaLnBrk="1" hangingPunct="1">
              <a:lnSpc>
                <a:spcPct val="160000"/>
              </a:lnSpc>
            </a:pPr>
            <a:r>
              <a:rPr lang="zh-CN" altLang="en-US" sz="2400"/>
              <a:t>“也就是说不能在境内兑换成人民币使用，而且需要各地外汇局的审批额度，操作起来很不容易。”</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p:txBody>
          <a:bodyPr/>
          <a:lstStyle/>
          <a:p>
            <a:pPr eaLnBrk="1" hangingPunct="1"/>
            <a:r>
              <a:rPr lang="zh-CN" altLang="en-US"/>
              <a:t>外资企业借入外债</a:t>
            </a:r>
          </a:p>
        </p:txBody>
      </p:sp>
      <p:sp>
        <p:nvSpPr>
          <p:cNvPr id="17410"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170000"/>
              </a:lnSpc>
            </a:pPr>
            <a:r>
              <a:rPr lang="zh-CN" altLang="en-US" sz="2400"/>
              <a:t>根据相关规定，首先，投资总额与注册资本相等或未明确投资总额的外商投资企业，可以按照“投注差”管理原则借用外债。另外，外商投资性控股公司的外债规模按以下原则管理：注册资本不低于</a:t>
            </a:r>
            <a:r>
              <a:rPr lang="en-US" altLang="zh-CN" sz="2400"/>
              <a:t>3000</a:t>
            </a:r>
            <a:r>
              <a:rPr lang="zh-CN" altLang="en-US" sz="2400"/>
              <a:t>万美元的，其短期外债余额与中长期外债累计发生额之和不得超过已缴付注册资本的</a:t>
            </a:r>
            <a:r>
              <a:rPr lang="en-US" altLang="zh-CN" sz="2400"/>
              <a:t>4</a:t>
            </a:r>
            <a:r>
              <a:rPr lang="zh-CN" altLang="en-US" sz="2400"/>
              <a:t>倍；注册资本不低于</a:t>
            </a:r>
            <a:r>
              <a:rPr lang="en-US" altLang="zh-CN" sz="2400"/>
              <a:t>1</a:t>
            </a:r>
            <a:r>
              <a:rPr lang="zh-CN" altLang="en-US" sz="2400"/>
              <a:t>亿美元的，其短期外债余额与中长期外债累计发生额之和不得超过已缴付注册资本的</a:t>
            </a:r>
            <a:r>
              <a:rPr lang="en-US" altLang="zh-CN" sz="2400"/>
              <a:t>6</a:t>
            </a:r>
            <a:r>
              <a:rPr lang="zh-CN" altLang="en-US" sz="2400"/>
              <a:t>倍。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p:txBody>
          <a:bodyPr/>
          <a:lstStyle/>
          <a:p>
            <a:pPr eaLnBrk="1" hangingPunct="1"/>
            <a:r>
              <a:rPr lang="zh-CN" altLang="en-US"/>
              <a:t>外债余额的计算</a:t>
            </a:r>
          </a:p>
        </p:txBody>
      </p:sp>
      <p:sp>
        <p:nvSpPr>
          <p:cNvPr id="18434"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150000"/>
              </a:lnSpc>
              <a:buFontTx/>
              <a:buNone/>
            </a:pPr>
            <a:r>
              <a:rPr lang="en-US" altLang="zh-CN"/>
              <a:t>   </a:t>
            </a:r>
            <a:r>
              <a:rPr lang="zh-CN" altLang="en-US" sz="2800"/>
              <a:t>外商投资租赁公司对外借款，则根据租赁公司提供的上年度经审计的财务报表，计算出上年度末风险资产总额（</a:t>
            </a:r>
            <a:r>
              <a:rPr lang="en-US" altLang="zh-CN" sz="2800"/>
              <a:t>A</a:t>
            </a:r>
            <a:r>
              <a:rPr lang="zh-CN" altLang="en-US" sz="2800"/>
              <a:t>），再计算净资产的</a:t>
            </a:r>
            <a:r>
              <a:rPr lang="en-US" altLang="zh-CN" sz="2800"/>
              <a:t>10</a:t>
            </a:r>
            <a:r>
              <a:rPr lang="zh-CN" altLang="en-US" sz="2800"/>
              <a:t>倍（</a:t>
            </a:r>
            <a:r>
              <a:rPr lang="en-US" altLang="zh-CN" sz="2800"/>
              <a:t>B</a:t>
            </a:r>
            <a:r>
              <a:rPr lang="zh-CN" altLang="en-US" sz="2800"/>
              <a:t>），并将（</a:t>
            </a:r>
            <a:r>
              <a:rPr lang="en-US" altLang="zh-CN" sz="2800"/>
              <a:t>B-A</a:t>
            </a:r>
            <a:r>
              <a:rPr lang="zh-CN" altLang="en-US" sz="2800"/>
              <a:t>）作为新的年度中该公司可新借外债余额的最高限额。</a:t>
            </a:r>
          </a:p>
          <a:p>
            <a:pPr eaLnBrk="1" hangingPunct="1">
              <a:lnSpc>
                <a:spcPct val="150000"/>
              </a:lnSpc>
              <a:buFontTx/>
              <a:buNone/>
            </a:pPr>
            <a:r>
              <a:rPr lang="zh-CN" altLang="en-US" sz="2800"/>
              <a:t>“最高可以做到融资租赁公司注册资本的</a:t>
            </a:r>
            <a:r>
              <a:rPr lang="en-US" altLang="zh-CN" sz="2800"/>
              <a:t>10</a:t>
            </a:r>
            <a:r>
              <a:rPr lang="zh-CN" altLang="en-US" sz="2800"/>
              <a:t>倍。”</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r>
              <a:rPr lang="en-US" altLang="zh-CN" sz="2800"/>
              <a:t/>
            </a:r>
            <a:br>
              <a:rPr lang="en-US" altLang="zh-CN" sz="2800"/>
            </a:br>
            <a:r>
              <a:rPr lang="en-US" altLang="zh-CN" sz="2800"/>
              <a:t>“</a:t>
            </a:r>
            <a:r>
              <a:rPr lang="zh-CN" altLang="en-US" sz="2800"/>
              <a:t>融资租赁渠道”与“贸易渠道”境外融资异曲同工</a:t>
            </a:r>
            <a:br>
              <a:rPr lang="zh-CN" altLang="en-US" sz="2800"/>
            </a:br>
            <a:endParaRPr lang="zh-CN" altLang="en-US" sz="2800"/>
          </a:p>
        </p:txBody>
      </p:sp>
      <p:sp>
        <p:nvSpPr>
          <p:cNvPr id="19458" name="Rectangle 3"/>
          <p:cNvSpPr>
            <a:spLocks noGrp="1" noChangeArrowheads="1"/>
          </p:cNvSpPr>
          <p:nvPr>
            <p:ph type="body" idx="1"/>
          </p:nvPr>
        </p:nvSpPr>
        <p:spPr>
          <a:noFill/>
          <a:ln>
            <a:solidFill>
              <a:schemeClr val="tx1"/>
            </a:solidFill>
            <a:miter lim="800000"/>
            <a:headEnd/>
            <a:tailEnd/>
          </a:ln>
        </p:spPr>
        <p:txBody>
          <a:bodyPr/>
          <a:lstStyle/>
          <a:p>
            <a:pPr eaLnBrk="1" hangingPunct="1">
              <a:lnSpc>
                <a:spcPct val="160000"/>
              </a:lnSpc>
              <a:buFontTx/>
              <a:buNone/>
            </a:pPr>
            <a:r>
              <a:rPr lang="en-US" altLang="zh-CN"/>
              <a:t>   </a:t>
            </a:r>
            <a:r>
              <a:rPr lang="en-US" altLang="zh-CN" sz="2400"/>
              <a:t>“</a:t>
            </a:r>
            <a:r>
              <a:rPr lang="zh-CN" altLang="en-US" sz="2400"/>
              <a:t>在整个流程中，融资租赁公司只是充当了一个通道，利用融资租赁公司的外债额度优势先将资金引入境内，然后通过售后回租的方式最终给到融资企业。” 此前只不过是利用了“贸易”这个通道。以常见的转口贸易为例，企业以假合同虚构贸易背景，借转口之名滚动式向银行申请远期信用证，用新证的融资还旧证的钱，以达到短债长用的目的。</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a:xfrm>
            <a:off x="571500" y="2428875"/>
            <a:ext cx="8229600" cy="1143000"/>
          </a:xfrm>
        </p:spPr>
        <p:txBody>
          <a:bodyPr/>
          <a:lstStyle/>
          <a:p>
            <a:pPr eaLnBrk="1" hangingPunct="1"/>
            <a:r>
              <a:rPr lang="en-US" altLang="zh-CN"/>
              <a:t/>
            </a:r>
            <a:br>
              <a:rPr lang="en-US" altLang="zh-CN"/>
            </a:br>
            <a:r>
              <a:rPr lang="zh-CN" altLang="en-US"/>
              <a:t>附注</a:t>
            </a:r>
            <a:br>
              <a:rPr lang="zh-CN" altLang="en-US"/>
            </a:b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p:txBody>
          <a:bodyPr/>
          <a:lstStyle/>
          <a:p>
            <a:pPr eaLnBrk="1" hangingPunct="1"/>
            <a:r>
              <a:rPr lang="en-US" altLang="zh-CN"/>
              <a:t>“</a:t>
            </a:r>
            <a:r>
              <a:rPr lang="zh-CN" altLang="en-US"/>
              <a:t>投注差”及“借用外债规模”</a:t>
            </a:r>
          </a:p>
        </p:txBody>
      </p:sp>
      <p:sp>
        <p:nvSpPr>
          <p:cNvPr id="21506" name="Rectangle 3"/>
          <p:cNvSpPr>
            <a:spLocks noGrp="1" noChangeArrowheads="1"/>
          </p:cNvSpPr>
          <p:nvPr>
            <p:ph type="body" sz="half" idx="1"/>
          </p:nvPr>
        </p:nvSpPr>
        <p:spPr>
          <a:noFill/>
          <a:ln>
            <a:solidFill>
              <a:schemeClr val="tx1"/>
            </a:solidFill>
            <a:miter lim="800000"/>
            <a:headEnd/>
            <a:tailEnd/>
          </a:ln>
        </p:spPr>
        <p:txBody>
          <a:bodyPr/>
          <a:lstStyle/>
          <a:p>
            <a:pPr eaLnBrk="1" hangingPunct="1"/>
            <a:r>
              <a:rPr lang="en-US" altLang="zh-CN" sz="2400"/>
              <a:t>“</a:t>
            </a:r>
            <a:r>
              <a:rPr lang="zh-CN" altLang="en-US" sz="2400"/>
              <a:t>投注差”是指</a:t>
            </a:r>
            <a:r>
              <a:rPr lang="zh-CN" altLang="en-US" sz="2400">
                <a:hlinkClick r:id="rId2"/>
              </a:rPr>
              <a:t>外商投资企业</a:t>
            </a:r>
            <a:r>
              <a:rPr lang="zh-CN" altLang="en-US" sz="2400"/>
              <a:t>投资总额与注册资本的差额。 </a:t>
            </a:r>
          </a:p>
        </p:txBody>
      </p:sp>
      <p:sp>
        <p:nvSpPr>
          <p:cNvPr id="21507" name="Rectangle 4"/>
          <p:cNvSpPr>
            <a:spLocks noGrp="1" noChangeArrowheads="1"/>
          </p:cNvSpPr>
          <p:nvPr>
            <p:ph type="body" sz="half" idx="2"/>
          </p:nvPr>
        </p:nvSpPr>
        <p:spPr>
          <a:noFill/>
          <a:ln>
            <a:solidFill>
              <a:schemeClr val="tx1"/>
            </a:solidFill>
            <a:miter lim="800000"/>
            <a:headEnd/>
            <a:tailEnd/>
          </a:ln>
        </p:spPr>
        <p:txBody>
          <a:bodyPr/>
          <a:lstStyle/>
          <a:p>
            <a:pPr eaLnBrk="1" hangingPunct="1"/>
            <a:r>
              <a:rPr lang="zh-CN" altLang="en-US" sz="2400"/>
              <a:t>按现行有关外债管理规定，</a:t>
            </a:r>
            <a:r>
              <a:rPr lang="zh-CN" altLang="en-US" sz="2400">
                <a:hlinkClick r:id="rId2"/>
              </a:rPr>
              <a:t>外商投资企业</a:t>
            </a:r>
            <a:r>
              <a:rPr lang="zh-CN" altLang="en-US" sz="2400"/>
              <a:t>借用的外债规模不得超出其“投注差”，即外商投资企业借用的短期</a:t>
            </a:r>
            <a:r>
              <a:rPr lang="zh-CN" altLang="en-US" sz="2400">
                <a:hlinkClick r:id="rId3"/>
              </a:rPr>
              <a:t>外债余额</a:t>
            </a:r>
            <a:r>
              <a:rPr lang="zh-CN" altLang="en-US" sz="2400"/>
              <a:t>、中长期外债发生额及境外机构保证项下的履约余额之和不超过其投资总额与注册资本的差额。</a:t>
            </a:r>
          </a:p>
          <a:p>
            <a:pPr eaLnBrk="1" hangingPunct="1"/>
            <a:r>
              <a:rPr lang="zh-CN" altLang="en-US" sz="2400"/>
              <a:t>出自：</a:t>
            </a:r>
            <a:r>
              <a:rPr lang="en-US" altLang="zh-CN" sz="2400"/>
              <a:t>《</a:t>
            </a:r>
            <a:r>
              <a:rPr lang="zh-CN" altLang="en-US" sz="2400">
                <a:hlinkClick r:id="rId4"/>
              </a:rPr>
              <a:t>外债管理暂行办法</a:t>
            </a:r>
            <a:r>
              <a:rPr lang="en-US" altLang="zh-CN" sz="2400"/>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p:nvPr>
        </p:nvSpPr>
        <p:spPr/>
        <p:txBody>
          <a:bodyPr/>
          <a:lstStyle/>
          <a:p>
            <a:pPr eaLnBrk="1" hangingPunct="1"/>
            <a:r>
              <a:rPr lang="en-US" altLang="zh-CN" sz="3200"/>
              <a:t/>
            </a:r>
            <a:br>
              <a:rPr lang="en-US" altLang="zh-CN" sz="3200"/>
            </a:br>
            <a:r>
              <a:rPr lang="zh-CN" altLang="en-US" sz="3200"/>
              <a:t>外商投资企业投资总额与注册资本的关系</a:t>
            </a:r>
            <a:br>
              <a:rPr lang="zh-CN" altLang="en-US" sz="3200"/>
            </a:br>
            <a:endParaRPr lang="zh-CN" altLang="en-US" sz="3200"/>
          </a:p>
        </p:txBody>
      </p:sp>
      <p:sp>
        <p:nvSpPr>
          <p:cNvPr id="22530" name="Rectangle 3"/>
          <p:cNvSpPr>
            <a:spLocks noGrp="1" noChangeArrowheads="1"/>
          </p:cNvSpPr>
          <p:nvPr>
            <p:ph type="body" sz="half" idx="1"/>
          </p:nvPr>
        </p:nvSpPr>
        <p:spPr>
          <a:noFill/>
          <a:ln>
            <a:solidFill>
              <a:schemeClr val="tx1"/>
            </a:solidFill>
            <a:miter lim="800000"/>
            <a:headEnd/>
            <a:tailEnd/>
          </a:ln>
        </p:spPr>
        <p:txBody>
          <a:bodyPr/>
          <a:lstStyle/>
          <a:p>
            <a:pPr eaLnBrk="1" hangingPunct="1">
              <a:lnSpc>
                <a:spcPct val="90000"/>
              </a:lnSpc>
            </a:pPr>
            <a:r>
              <a:rPr lang="zh-CN" altLang="en-US" sz="2000"/>
              <a:t>（一） 注册资本在</a:t>
            </a:r>
            <a:r>
              <a:rPr lang="en-US" altLang="zh-CN" sz="2000"/>
              <a:t>210</a:t>
            </a:r>
            <a:r>
              <a:rPr lang="zh-CN" altLang="en-US" sz="2000"/>
              <a:t>万美元以下的，投资总额不得超过注册资本的七分之十；</a:t>
            </a:r>
          </a:p>
          <a:p>
            <a:pPr eaLnBrk="1" hangingPunct="1">
              <a:lnSpc>
                <a:spcPct val="90000"/>
              </a:lnSpc>
            </a:pPr>
            <a:r>
              <a:rPr lang="zh-CN" altLang="en-US" sz="2000"/>
              <a:t>（二） 注册资本在</a:t>
            </a:r>
            <a:r>
              <a:rPr lang="en-US" altLang="zh-CN" sz="2000"/>
              <a:t>210</a:t>
            </a:r>
            <a:r>
              <a:rPr lang="zh-CN" altLang="en-US" sz="2000"/>
              <a:t>万美元以上至</a:t>
            </a:r>
            <a:r>
              <a:rPr lang="en-US" altLang="zh-CN" sz="2000"/>
              <a:t>500</a:t>
            </a:r>
            <a:r>
              <a:rPr lang="zh-CN" altLang="en-US" sz="2000"/>
              <a:t>万美元的，投资总额不得超过注册资本的</a:t>
            </a:r>
            <a:r>
              <a:rPr lang="en-US" altLang="zh-CN" sz="2000"/>
              <a:t>2</a:t>
            </a:r>
            <a:r>
              <a:rPr lang="zh-CN" altLang="en-US" sz="2000"/>
              <a:t>倍；</a:t>
            </a:r>
          </a:p>
          <a:p>
            <a:pPr eaLnBrk="1" hangingPunct="1">
              <a:lnSpc>
                <a:spcPct val="90000"/>
              </a:lnSpc>
            </a:pPr>
            <a:r>
              <a:rPr lang="zh-CN" altLang="en-US" sz="2000"/>
              <a:t>（三） 注册资本在</a:t>
            </a:r>
            <a:r>
              <a:rPr lang="en-US" altLang="zh-CN" sz="2000"/>
              <a:t>500</a:t>
            </a:r>
            <a:r>
              <a:rPr lang="zh-CN" altLang="en-US" sz="2000"/>
              <a:t>万美元以上至</a:t>
            </a:r>
            <a:r>
              <a:rPr lang="en-US" altLang="zh-CN" sz="2000"/>
              <a:t>1200</a:t>
            </a:r>
            <a:r>
              <a:rPr lang="zh-CN" altLang="en-US" sz="2000"/>
              <a:t>万美元的，投资总额不得超过注册资本的</a:t>
            </a:r>
            <a:r>
              <a:rPr lang="en-US" altLang="zh-CN" sz="2000"/>
              <a:t>2.5</a:t>
            </a:r>
            <a:r>
              <a:rPr lang="zh-CN" altLang="en-US" sz="2000"/>
              <a:t>倍；</a:t>
            </a:r>
          </a:p>
          <a:p>
            <a:pPr eaLnBrk="1" hangingPunct="1">
              <a:lnSpc>
                <a:spcPct val="90000"/>
              </a:lnSpc>
            </a:pPr>
            <a:r>
              <a:rPr lang="zh-CN" altLang="en-US" sz="2000"/>
              <a:t>（四） 注册资本在</a:t>
            </a:r>
            <a:r>
              <a:rPr lang="en-US" altLang="zh-CN" sz="2000"/>
              <a:t>1200</a:t>
            </a:r>
            <a:r>
              <a:rPr lang="zh-CN" altLang="en-US" sz="2000"/>
              <a:t>万美元以上的，投资总额不得超过注册资本的</a:t>
            </a:r>
            <a:r>
              <a:rPr lang="en-US" altLang="zh-CN" sz="2000"/>
              <a:t>3</a:t>
            </a:r>
            <a:r>
              <a:rPr lang="zh-CN" altLang="en-US" sz="2000"/>
              <a:t>倍。</a:t>
            </a:r>
          </a:p>
        </p:txBody>
      </p:sp>
      <p:graphicFrame>
        <p:nvGraphicFramePr>
          <p:cNvPr id="4128" name="Group 32"/>
          <p:cNvGraphicFramePr>
            <a:graphicFrameLocks noGrp="1"/>
          </p:cNvGraphicFramePr>
          <p:nvPr>
            <p:ph sz="half" idx="2"/>
          </p:nvPr>
        </p:nvGraphicFramePr>
        <p:xfrm>
          <a:off x="4648200" y="1600200"/>
          <a:ext cx="4038600" cy="4525963"/>
        </p:xfrm>
        <a:graphic>
          <a:graphicData uri="http://schemas.openxmlformats.org/drawingml/2006/table">
            <a:tbl>
              <a:tblPr/>
              <a:tblGrid>
                <a:gridCol w="2019300"/>
                <a:gridCol w="2019300"/>
              </a:tblGrid>
              <a:tr h="904875">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注册资本（美元）</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投资总额（美元）</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小于</a:t>
                      </a:r>
                      <a:r>
                        <a:rPr kumimoji="0" lang="en-US" altLang="zh-CN" sz="2000" b="0" i="0" u="none" strike="noStrike" cap="none" normalizeH="0" baseline="0">
                          <a:ln>
                            <a:noFill/>
                          </a:ln>
                          <a:solidFill>
                            <a:schemeClr val="tx1"/>
                          </a:solidFill>
                          <a:effectLst/>
                          <a:latin typeface="Arial" charset="0"/>
                          <a:ea typeface="宋体" charset="0"/>
                        </a:rPr>
                        <a:t>210</a:t>
                      </a:r>
                      <a:r>
                        <a:rPr kumimoji="0" lang="zh-CN" altLang="en-US" sz="2000" b="0" i="0" u="none" strike="noStrike" cap="none" normalizeH="0" baseline="0">
                          <a:ln>
                            <a:noFill/>
                          </a:ln>
                          <a:solidFill>
                            <a:schemeClr val="tx1"/>
                          </a:solidFill>
                          <a:effectLst/>
                          <a:latin typeface="Arial" charset="0"/>
                          <a:ea typeface="宋体" charset="0"/>
                        </a:rPr>
                        <a:t>万</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小于</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1.43*210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210~500</a:t>
                      </a:r>
                      <a:r>
                        <a:rPr kumimoji="0" lang="zh-CN" altLang="en-US" sz="2000" b="0" i="0" u="none" strike="noStrike" cap="none" normalizeH="0" baseline="0">
                          <a:ln>
                            <a:noFill/>
                          </a:ln>
                          <a:solidFill>
                            <a:schemeClr val="tx1"/>
                          </a:solidFill>
                          <a:effectLst/>
                          <a:latin typeface="Arial" charset="0"/>
                          <a:ea typeface="宋体" charset="0"/>
                        </a:rPr>
                        <a:t>万</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小于</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2*</a:t>
                      </a:r>
                      <a:r>
                        <a:rPr kumimoji="0" lang="zh-CN" altLang="en-US" sz="2000" b="0" i="0" u="none" strike="noStrike" cap="none" normalizeH="0" baseline="0">
                          <a:ln>
                            <a:noFill/>
                          </a:ln>
                          <a:solidFill>
                            <a:schemeClr val="tx1"/>
                          </a:solidFill>
                          <a:effectLst/>
                          <a:latin typeface="Arial" charset="0"/>
                          <a:ea typeface="宋体" charset="0"/>
                        </a:rPr>
                        <a:t>（</a:t>
                      </a:r>
                      <a:r>
                        <a:rPr kumimoji="0" lang="en-US" altLang="zh-CN" sz="2000" b="0" i="0" u="none" strike="noStrike" cap="none" normalizeH="0" baseline="0">
                          <a:ln>
                            <a:noFill/>
                          </a:ln>
                          <a:solidFill>
                            <a:schemeClr val="tx1"/>
                          </a:solidFill>
                          <a:effectLst/>
                          <a:latin typeface="Arial" charset="0"/>
                          <a:ea typeface="宋体" charset="0"/>
                        </a:rPr>
                        <a:t>210~500</a:t>
                      </a:r>
                      <a:r>
                        <a:rPr kumimoji="0" lang="zh-CN" altLang="en-US" sz="2000" b="0" i="0" u="none" strike="noStrike" cap="none" normalizeH="0" baseline="0">
                          <a:ln>
                            <a:noFill/>
                          </a:ln>
                          <a:solidFill>
                            <a:schemeClr val="tx1"/>
                          </a:solidFill>
                          <a:effectLst/>
                          <a:latin typeface="Arial" charset="0"/>
                          <a:ea typeface="宋体"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500~1200</a:t>
                      </a:r>
                      <a:r>
                        <a:rPr kumimoji="0" lang="zh-CN" altLang="en-US" sz="2000" b="0" i="0" u="none" strike="noStrike" cap="none" normalizeH="0" baseline="0">
                          <a:ln>
                            <a:noFill/>
                          </a:ln>
                          <a:solidFill>
                            <a:schemeClr val="tx1"/>
                          </a:solidFill>
                          <a:effectLst/>
                          <a:latin typeface="Arial" charset="0"/>
                          <a:ea typeface="宋体" charset="0"/>
                        </a:rPr>
                        <a:t>万</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小于</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2.5</a:t>
                      </a:r>
                      <a:r>
                        <a:rPr kumimoji="0" lang="zh-CN" altLang="en-US" sz="2000" b="0" i="0" u="none" strike="noStrike" cap="none" normalizeH="0" baseline="0">
                          <a:ln>
                            <a:noFill/>
                          </a:ln>
                          <a:solidFill>
                            <a:schemeClr val="tx1"/>
                          </a:solidFill>
                          <a:effectLst/>
                          <a:latin typeface="Arial" charset="0"/>
                          <a:ea typeface="宋体" charset="0"/>
                        </a:rPr>
                        <a:t>（</a:t>
                      </a:r>
                      <a:r>
                        <a:rPr kumimoji="0" lang="en-US" altLang="zh-CN" sz="2000" b="0" i="0" u="none" strike="noStrike" cap="none" normalizeH="0" baseline="0">
                          <a:ln>
                            <a:noFill/>
                          </a:ln>
                          <a:solidFill>
                            <a:schemeClr val="tx1"/>
                          </a:solidFill>
                          <a:effectLst/>
                          <a:latin typeface="Arial" charset="0"/>
                          <a:ea typeface="宋体" charset="0"/>
                        </a:rPr>
                        <a:t>500~1200</a:t>
                      </a:r>
                      <a:r>
                        <a:rPr kumimoji="0" lang="zh-CN" altLang="en-US" sz="2000" b="0" i="0" u="none" strike="noStrike" cap="none" normalizeH="0" baseline="0">
                          <a:ln>
                            <a:noFill/>
                          </a:ln>
                          <a:solidFill>
                            <a:schemeClr val="tx1"/>
                          </a:solidFill>
                          <a:effectLst/>
                          <a:latin typeface="Arial" charset="0"/>
                          <a:ea typeface="宋体"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大于</a:t>
                      </a:r>
                      <a:r>
                        <a:rPr kumimoji="0" lang="en-US" altLang="zh-CN" sz="2000" b="0" i="0" u="none" strike="noStrike" cap="none" normalizeH="0" baseline="0">
                          <a:ln>
                            <a:noFill/>
                          </a:ln>
                          <a:solidFill>
                            <a:schemeClr val="tx1"/>
                          </a:solidFill>
                          <a:effectLst/>
                          <a:latin typeface="Arial" charset="0"/>
                          <a:ea typeface="宋体" charset="0"/>
                        </a:rPr>
                        <a:t>1200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charset="0"/>
                          <a:ea typeface="宋体" charset="0"/>
                        </a:defRPr>
                      </a:lvl1pPr>
                      <a:lvl2pPr marL="742950" indent="-285750" eaLnBrk="0" hangingPunct="0">
                        <a:spcBef>
                          <a:spcPct val="20000"/>
                        </a:spcBef>
                        <a:defRPr sz="2400">
                          <a:solidFill>
                            <a:schemeClr val="tx1"/>
                          </a:solidFill>
                          <a:latin typeface="Arial" charset="0"/>
                          <a:ea typeface="宋体" charset="0"/>
                        </a:defRPr>
                      </a:lvl2pPr>
                      <a:lvl3pPr marL="1143000" indent="-228600" eaLnBrk="0" hangingPunct="0">
                        <a:spcBef>
                          <a:spcPct val="20000"/>
                        </a:spcBef>
                        <a:defRPr sz="2000">
                          <a:solidFill>
                            <a:schemeClr val="tx1"/>
                          </a:solidFill>
                          <a:latin typeface="Arial" charset="0"/>
                          <a:ea typeface="宋体" charset="0"/>
                        </a:defRPr>
                      </a:lvl3pPr>
                      <a:lvl4pPr marL="1600200" indent="-228600" eaLnBrk="0" hangingPunct="0">
                        <a:spcBef>
                          <a:spcPct val="20000"/>
                        </a:spcBef>
                        <a:defRPr>
                          <a:solidFill>
                            <a:schemeClr val="tx1"/>
                          </a:solidFill>
                          <a:latin typeface="Arial" charset="0"/>
                          <a:ea typeface="宋体" charset="0"/>
                        </a:defRPr>
                      </a:lvl4pPr>
                      <a:lvl5pPr marL="2057400" indent="-228600" eaLnBrk="0" hangingPunct="0">
                        <a:spcBef>
                          <a:spcPct val="20000"/>
                        </a:spcBef>
                        <a:defRPr>
                          <a:solidFill>
                            <a:schemeClr val="tx1"/>
                          </a:solidFill>
                          <a:latin typeface="Arial" charset="0"/>
                          <a:ea typeface="宋体" charset="0"/>
                        </a:defRPr>
                      </a:lvl5pPr>
                      <a:lvl6pPr marL="2514600" indent="-228600" eaLnBrk="0" fontAlgn="base" hangingPunct="0">
                        <a:spcBef>
                          <a:spcPct val="20000"/>
                        </a:spcBef>
                        <a:spcAft>
                          <a:spcPct val="0"/>
                        </a:spcAft>
                        <a:defRPr>
                          <a:solidFill>
                            <a:schemeClr val="tx1"/>
                          </a:solidFill>
                          <a:latin typeface="Arial" charset="0"/>
                          <a:ea typeface="宋体" charset="0"/>
                        </a:defRPr>
                      </a:lvl6pPr>
                      <a:lvl7pPr marL="2971800" indent="-228600" eaLnBrk="0" fontAlgn="base" hangingPunct="0">
                        <a:spcBef>
                          <a:spcPct val="20000"/>
                        </a:spcBef>
                        <a:spcAft>
                          <a:spcPct val="0"/>
                        </a:spcAft>
                        <a:defRPr>
                          <a:solidFill>
                            <a:schemeClr val="tx1"/>
                          </a:solidFill>
                          <a:latin typeface="Arial" charset="0"/>
                          <a:ea typeface="宋体" charset="0"/>
                        </a:defRPr>
                      </a:lvl7pPr>
                      <a:lvl8pPr marL="3429000" indent="-228600" eaLnBrk="0" fontAlgn="base" hangingPunct="0">
                        <a:spcBef>
                          <a:spcPct val="20000"/>
                        </a:spcBef>
                        <a:spcAft>
                          <a:spcPct val="0"/>
                        </a:spcAft>
                        <a:defRPr>
                          <a:solidFill>
                            <a:schemeClr val="tx1"/>
                          </a:solidFill>
                          <a:latin typeface="Arial" charset="0"/>
                          <a:ea typeface="宋体" charset="0"/>
                        </a:defRPr>
                      </a:lvl8pPr>
                      <a:lvl9pPr marL="3886200" indent="-228600" eaLnBrk="0" fontAlgn="base" hangingPunct="0">
                        <a:spcBef>
                          <a:spcPct val="20000"/>
                        </a:spcBef>
                        <a:spcAft>
                          <a:spcPct val="0"/>
                        </a:spcAft>
                        <a:defRPr>
                          <a:solidFill>
                            <a:schemeClr val="tx1"/>
                          </a:solidFill>
                          <a:latin typeface="Arial" charset="0"/>
                          <a:ea typeface="宋体"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a:ln>
                            <a:noFill/>
                          </a:ln>
                          <a:solidFill>
                            <a:schemeClr val="tx1"/>
                          </a:solidFill>
                          <a:effectLst/>
                          <a:latin typeface="Arial" charset="0"/>
                          <a:ea typeface="宋体" charset="0"/>
                        </a:rPr>
                        <a:t>小于</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a:ln>
                            <a:noFill/>
                          </a:ln>
                          <a:solidFill>
                            <a:schemeClr val="tx1"/>
                          </a:solidFill>
                          <a:effectLst/>
                          <a:latin typeface="Arial" charset="0"/>
                          <a:ea typeface="宋体" charset="0"/>
                        </a:rPr>
                        <a:t>3</a:t>
                      </a:r>
                      <a:r>
                        <a:rPr kumimoji="0" lang="zh-CN" altLang="en-US" sz="2000" b="0" i="0" u="none" strike="noStrike" cap="none" normalizeH="0" baseline="0">
                          <a:ln>
                            <a:noFill/>
                          </a:ln>
                          <a:solidFill>
                            <a:schemeClr val="tx1"/>
                          </a:solidFill>
                          <a:effectLst/>
                          <a:latin typeface="Arial" charset="0"/>
                          <a:ea typeface="宋体" charset="0"/>
                        </a:rPr>
                        <a:t>（</a:t>
                      </a:r>
                      <a:r>
                        <a:rPr kumimoji="0" lang="en-US" altLang="zh-CN" sz="2000" b="0" i="0" u="none" strike="noStrike" cap="none" normalizeH="0" baseline="0">
                          <a:ln>
                            <a:noFill/>
                          </a:ln>
                          <a:solidFill>
                            <a:schemeClr val="tx1"/>
                          </a:solidFill>
                          <a:effectLst/>
                          <a:latin typeface="Arial" charset="0"/>
                          <a:ea typeface="宋体" charset="0"/>
                        </a:rPr>
                        <a:t>1200~    </a:t>
                      </a:r>
                      <a:r>
                        <a:rPr kumimoji="0" lang="zh-CN" altLang="en-US" sz="2000" b="0" i="0" u="none" strike="noStrike" cap="none" normalizeH="0" baseline="0">
                          <a:ln>
                            <a:noFill/>
                          </a:ln>
                          <a:solidFill>
                            <a:schemeClr val="tx1"/>
                          </a:solidFill>
                          <a:effectLst/>
                          <a:latin typeface="Arial" charset="0"/>
                          <a:ea typeface="宋体"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708</Words>
  <Application>Microsoft Macintosh PowerPoint</Application>
  <PresentationFormat>全屏显示(4:3)</PresentationFormat>
  <Paragraphs>40</Paragraphs>
  <Slides>9</Slides>
  <Notes>0</Notes>
  <HiddenSlides>0</HiddenSlides>
  <MMClips>0</MMClips>
  <ScaleCrop>false</ScaleCrop>
  <HeadingPairs>
    <vt:vector size="6" baseType="variant">
      <vt:variant>
        <vt:lpstr>已用的字体</vt:lpstr>
      </vt:variant>
      <vt:variant>
        <vt:i4>2</vt:i4>
      </vt:variant>
      <vt:variant>
        <vt:lpstr>主题</vt:lpstr>
      </vt:variant>
      <vt:variant>
        <vt:i4>1</vt:i4>
      </vt:variant>
      <vt:variant>
        <vt:lpstr>幻灯片标题</vt:lpstr>
      </vt:variant>
      <vt:variant>
        <vt:i4>9</vt:i4>
      </vt:variant>
    </vt:vector>
  </HeadingPairs>
  <TitlesOfParts>
    <vt:vector size="12" baseType="lpstr">
      <vt:lpstr>宋体</vt:lpstr>
      <vt:lpstr>Arial</vt:lpstr>
      <vt:lpstr>默认设计模板</vt:lpstr>
      <vt:lpstr>融资租赁10倍杠杆撬动境外资金 综合成本仅4%  MarkBBS</vt:lpstr>
      <vt:lpstr>具体的操作流程</vt:lpstr>
      <vt:lpstr>中资企业借入外债</vt:lpstr>
      <vt:lpstr>外资企业借入外债</vt:lpstr>
      <vt:lpstr>外债余额的计算</vt:lpstr>
      <vt:lpstr> “融资租赁渠道”与“贸易渠道”境外融资异曲同工 </vt:lpstr>
      <vt:lpstr> 附注 </vt:lpstr>
      <vt:lpstr>“投注差”及“借用外债规模”</vt:lpstr>
      <vt:lpstr> 外商投资企业投资总额与注册资本的关系 </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融资租赁10倍杠杆撬动境外资金 综合成本仅4%</dc:title>
  <dc:subject/>
  <dc:creator>张艳坤</dc:creator>
  <cp:keywords/>
  <dc:description/>
  <cp:lastModifiedBy>张艳坤</cp:lastModifiedBy>
  <cp:revision>2</cp:revision>
  <dcterms:created xsi:type="dcterms:W3CDTF">2015-10-30T15:24:14Z</dcterms:created>
  <dcterms:modified xsi:type="dcterms:W3CDTF">2015-10-30T15:24:51Z</dcterms:modified>
  <cp:category/>
</cp:coreProperties>
</file>