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0" r:id="rId1"/>
  </p:sldMasterIdLst>
  <p:notesMasterIdLst>
    <p:notesMasterId r:id="rId23"/>
  </p:notesMasterIdLst>
  <p:handoutMasterIdLst>
    <p:handoutMasterId r:id="rId24"/>
  </p:handoutMasterIdLst>
  <p:sldIdLst>
    <p:sldId id="344" r:id="rId2"/>
    <p:sldId id="287" r:id="rId3"/>
    <p:sldId id="355" r:id="rId4"/>
    <p:sldId id="370" r:id="rId5"/>
    <p:sldId id="357" r:id="rId6"/>
    <p:sldId id="372" r:id="rId7"/>
    <p:sldId id="369" r:id="rId8"/>
    <p:sldId id="373" r:id="rId9"/>
    <p:sldId id="359" r:id="rId10"/>
    <p:sldId id="360" r:id="rId11"/>
    <p:sldId id="374" r:id="rId12"/>
    <p:sldId id="385" r:id="rId13"/>
    <p:sldId id="361" r:id="rId14"/>
    <p:sldId id="376" r:id="rId15"/>
    <p:sldId id="378" r:id="rId16"/>
    <p:sldId id="379" r:id="rId17"/>
    <p:sldId id="363" r:id="rId18"/>
    <p:sldId id="383" r:id="rId19"/>
    <p:sldId id="380" r:id="rId20"/>
    <p:sldId id="384" r:id="rId21"/>
    <p:sldId id="353" r:id="rId2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57BD"/>
    <a:srgbClr val="FF0000"/>
    <a:srgbClr val="0033CC"/>
    <a:srgbClr val="CCFF33"/>
    <a:srgbClr val="FF9900"/>
    <a:srgbClr val="0000FF"/>
    <a:srgbClr val="FF9933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14" autoAdjust="0"/>
    <p:restoredTop sz="90574" autoAdjust="0"/>
  </p:normalViewPr>
  <p:slideViewPr>
    <p:cSldViewPr>
      <p:cViewPr varScale="1">
        <p:scale>
          <a:sx n="65" d="100"/>
          <a:sy n="65" d="100"/>
        </p:scale>
        <p:origin x="1338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Tx/>
              <a:buChar char="•"/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423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20000"/>
              </a:spcBef>
              <a:buFontTx/>
              <a:buChar char="•"/>
              <a:defRPr sz="1200">
                <a:latin typeface="Arial" charset="0"/>
              </a:defRPr>
            </a:lvl1pPr>
          </a:lstStyle>
          <a:p>
            <a:pPr>
              <a:defRPr/>
            </a:pPr>
            <a:fld id="{7E63F15C-6636-43CA-8967-25D4E5AFCB47}" type="datetimeFigureOut">
              <a:rPr lang="zh-CN" altLang="en-US"/>
              <a:pPr>
                <a:defRPr/>
              </a:pPr>
              <a:t>2016-02-04-Thursday</a:t>
            </a:fld>
            <a:endParaRPr lang="en-US" altLang="zh-CN"/>
          </a:p>
        </p:txBody>
      </p:sp>
      <p:sp>
        <p:nvSpPr>
          <p:cNvPr id="1423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Tx/>
              <a:buChar char="•"/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423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20000"/>
              </a:spcBef>
              <a:buFontTx/>
              <a:buChar char="•"/>
              <a:defRPr sz="1200">
                <a:latin typeface="Arial" panose="020B0604020202020204" pitchFamily="34" charset="0"/>
              </a:defRPr>
            </a:lvl1pPr>
          </a:lstStyle>
          <a:p>
            <a:fld id="{7D69832C-E8C8-4657-99A5-B11E0F7ED324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kumimoji="1"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kumimoji="1"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458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778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kumimoji="1"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78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1" sz="1200">
                <a:latin typeface="Times New Roman" panose="02020603050405020304" pitchFamily="18" charset="0"/>
              </a:defRPr>
            </a:lvl1pPr>
          </a:lstStyle>
          <a:p>
            <a:fld id="{EF05DE77-F9F5-44F1-9EE2-42FC64EDD56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CECD984A-69C2-494C-9C8D-B6B5D7FBD79C}" type="slidenum">
              <a:rPr lang="en-US" altLang="zh-CN">
                <a:latin typeface="Times New Roman" panose="02020603050405020304" pitchFamily="18" charset="0"/>
              </a:rPr>
              <a:pPr eaLnBrk="1" hangingPunct="1"/>
              <a:t>2</a:t>
            </a:fld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161804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61805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27456683-20E6-42F7-BA30-396B530D1072}" type="datetimeFigureOut">
              <a:rPr lang="zh-CN" altLang="en-US"/>
              <a:pPr>
                <a:defRPr/>
              </a:pPr>
              <a:t>2016-02-04-Thursday</a:t>
            </a:fld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8FB1363-2A60-44D8-A777-F2F3E8995D5D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32700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C7CF37-E1C1-48AA-B1C3-30A642E7DE8A}" type="datetimeFigureOut">
              <a:rPr lang="zh-CN" altLang="en-US"/>
              <a:pPr>
                <a:defRPr/>
              </a:pPr>
              <a:t>2016-02-04-Thursday</a:t>
            </a:fld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598D544-BAF8-4CEB-BDE8-DA1E14BF95BC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51373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1A8538-1C5F-4E50-81C6-9A1AD9B3B278}" type="datetimeFigureOut">
              <a:rPr lang="zh-CN" altLang="en-US"/>
              <a:pPr>
                <a:defRPr/>
              </a:pPr>
              <a:t>2016-02-04-Thursday</a:t>
            </a:fld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47115C-99FA-4CF6-8C8E-E02C5DAC247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06546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BB74B0-3030-439C-A5C6-68EB665B43AF}" type="datetimeFigureOut">
              <a:rPr lang="zh-CN" altLang="en-US"/>
              <a:pPr>
                <a:defRPr/>
              </a:pPr>
              <a:t>2016-02-04-Thursday</a:t>
            </a:fld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D6ED66-572F-428F-8175-CF390AB16D1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16570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D07DE5-B027-4345-9416-D79192B010F3}" type="datetimeFigureOut">
              <a:rPr lang="zh-CN" altLang="en-US"/>
              <a:pPr>
                <a:defRPr/>
              </a:pPr>
              <a:t>2016-02-04-Thursday</a:t>
            </a:fld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7285690-3551-4965-B733-0E1B482400DE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60492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20129A-276D-4033-90E7-BB1E20DBF1F4}" type="datetimeFigureOut">
              <a:rPr lang="zh-CN" altLang="en-US"/>
              <a:pPr>
                <a:defRPr/>
              </a:pPr>
              <a:t>2016-02-04-Thursday</a:t>
            </a:fld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AF8DF62-DB1F-4A38-ACAB-AF60628C3611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23987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84B3C0-6012-4E21-911E-3E641CFBD6E3}" type="datetimeFigureOut">
              <a:rPr lang="zh-CN" altLang="en-US"/>
              <a:pPr>
                <a:defRPr/>
              </a:pPr>
              <a:t>2016-02-04-Thursday</a:t>
            </a:fld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77BB5EB-812B-4259-A27B-F79D2C8DA5E7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37954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080DB9-C7D6-497B-AB47-10A63C367C87}" type="datetimeFigureOut">
              <a:rPr lang="zh-CN" altLang="en-US"/>
              <a:pPr>
                <a:defRPr/>
              </a:pPr>
              <a:t>2016-02-04-Thursday</a:t>
            </a:fld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E491F7-6791-4D13-AA5E-C1ECE7F170F2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429832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B728BB-DCDA-4F47-96DC-7FC25DDE8A26}" type="datetimeFigureOut">
              <a:rPr lang="zh-CN" altLang="en-US"/>
              <a:pPr>
                <a:defRPr/>
              </a:pPr>
              <a:t>2016-02-04-Thursday</a:t>
            </a:fld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C480B2-377B-443F-B922-0D7DBDE53AA0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70636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DEFC87-9B45-4FD5-A408-B7C3203E5904}" type="datetimeFigureOut">
              <a:rPr lang="zh-CN" altLang="en-US"/>
              <a:pPr>
                <a:defRPr/>
              </a:pPr>
              <a:t>2016-02-04-Thursday</a:t>
            </a:fld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6423E24-1360-46F9-9304-B0E274269C3D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61687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BEFFEA-988D-424A-8C30-ACF00D04FD9C}" type="datetimeFigureOut">
              <a:rPr lang="zh-CN" altLang="en-US"/>
              <a:pPr>
                <a:defRPr/>
              </a:pPr>
              <a:t>2016-02-04-Thursday</a:t>
            </a:fld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B830C1-9F31-40F3-935E-5DCBA0197BAB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518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en-US" sz="2400"/>
          </a:p>
        </p:txBody>
      </p:sp>
      <p:sp>
        <p:nvSpPr>
          <p:cNvPr id="160771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en-US" sz="2400"/>
          </a:p>
        </p:txBody>
      </p:sp>
      <p:sp>
        <p:nvSpPr>
          <p:cNvPr id="160772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en-US" sz="2400"/>
          </a:p>
        </p:txBody>
      </p:sp>
      <p:sp>
        <p:nvSpPr>
          <p:cNvPr id="160773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en-US" sz="2400"/>
          </a:p>
        </p:txBody>
      </p:sp>
      <p:sp>
        <p:nvSpPr>
          <p:cNvPr id="160774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en-US" sz="2400"/>
          </a:p>
        </p:txBody>
      </p:sp>
      <p:sp>
        <p:nvSpPr>
          <p:cNvPr id="160775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en-US" sz="2400"/>
          </a:p>
        </p:txBody>
      </p:sp>
      <p:sp>
        <p:nvSpPr>
          <p:cNvPr id="160776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en-US" sz="2400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6077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fld id="{11965965-B0D2-47F3-B3F9-3CBD0AE5BA48}" type="datetimeFigureOut">
              <a:rPr lang="zh-CN" altLang="en-US"/>
              <a:pPr>
                <a:defRPr/>
              </a:pPr>
              <a:t>2016-02-04-Thursday</a:t>
            </a:fld>
            <a:endParaRPr lang="en-US" altLang="zh-CN"/>
          </a:p>
        </p:txBody>
      </p:sp>
      <p:sp>
        <p:nvSpPr>
          <p:cNvPr id="16078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078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8459087-39EC-4A40-9077-ED5A3AF19F5B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79" r:id="rId2"/>
    <p:sldLayoutId id="2147483880" r:id="rId3"/>
    <p:sldLayoutId id="2147483881" r:id="rId4"/>
    <p:sldLayoutId id="2147483882" r:id="rId5"/>
    <p:sldLayoutId id="2147483883" r:id="rId6"/>
    <p:sldLayoutId id="2147483884" r:id="rId7"/>
    <p:sldLayoutId id="2147483885" r:id="rId8"/>
    <p:sldLayoutId id="2147483886" r:id="rId9"/>
    <p:sldLayoutId id="2147483887" r:id="rId10"/>
    <p:sldLayoutId id="214748388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4"/>
          <p:cNvSpPr txBox="1">
            <a:spLocks noChangeArrowheads="1"/>
          </p:cNvSpPr>
          <p:nvPr/>
        </p:nvSpPr>
        <p:spPr bwMode="auto">
          <a:xfrm>
            <a:off x="1403350" y="2276475"/>
            <a:ext cx="6215063" cy="321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400" b="1">
                <a:latin typeface="Arial" panose="020B0604020202020204" pitchFamily="34" charset="0"/>
                <a:ea typeface="仿宋_GB2312" panose="02010609030101010101" pitchFamily="49" charset="-122"/>
              </a:rPr>
              <a:t>关于金融控股集团</a:t>
            </a:r>
          </a:p>
          <a:p>
            <a:pPr algn="ctr" eaLnBrk="1" hangingPunct="1"/>
            <a:r>
              <a:rPr lang="zh-CN" altLang="en-US" sz="4400" b="1">
                <a:latin typeface="Arial" panose="020B0604020202020204" pitchFamily="34" charset="0"/>
                <a:ea typeface="仿宋_GB2312" panose="02010609030101010101" pitchFamily="49" charset="-122"/>
              </a:rPr>
              <a:t>信息化规划方案</a:t>
            </a:r>
            <a:endParaRPr lang="zh-CN" altLang="en-US" sz="4400" b="1">
              <a:solidFill>
                <a:schemeClr val="accent2"/>
              </a:solidFill>
              <a:latin typeface="Arial" panose="020B0604020202020204" pitchFamily="34" charset="0"/>
              <a:ea typeface="仿宋_GB2312" panose="02010609030101010101" pitchFamily="49" charset="-122"/>
            </a:endParaRPr>
          </a:p>
          <a:p>
            <a:pPr algn="ctr" eaLnBrk="1" hangingPunct="1">
              <a:spcBef>
                <a:spcPct val="20000"/>
              </a:spcBef>
              <a:buFontTx/>
              <a:buChar char="•"/>
            </a:pPr>
            <a:endParaRPr lang="zh-CN" altLang="en-US" sz="360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20000"/>
              </a:spcBef>
            </a:pPr>
            <a:r>
              <a:rPr lang="zh-CN" altLang="en-US" sz="2800" b="1">
                <a:solidFill>
                  <a:srgbClr val="4357BD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林振华</a:t>
            </a:r>
            <a:endParaRPr lang="en-US" altLang="zh-CN" sz="2800" b="1">
              <a:solidFill>
                <a:srgbClr val="4357BD"/>
              </a:solidFill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 algn="ctr" eaLnBrk="1" hangingPunct="1">
              <a:spcBef>
                <a:spcPct val="20000"/>
              </a:spcBef>
            </a:pPr>
            <a:r>
              <a:rPr lang="en-US" altLang="zh-CN" sz="3200" b="1">
                <a:solidFill>
                  <a:srgbClr val="4357BD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2011</a:t>
            </a:r>
            <a:r>
              <a:rPr lang="zh-CN" altLang="en-US" sz="3200" b="1">
                <a:solidFill>
                  <a:srgbClr val="4357BD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年</a:t>
            </a:r>
            <a:r>
              <a:rPr lang="en-US" altLang="zh-CN" sz="3200" b="1">
                <a:solidFill>
                  <a:srgbClr val="4357BD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4</a:t>
            </a:r>
            <a:r>
              <a:rPr lang="zh-CN" altLang="en-US" sz="3200" b="1">
                <a:solidFill>
                  <a:srgbClr val="4357BD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月</a:t>
            </a:r>
            <a:endParaRPr lang="en-US" altLang="zh-CN" sz="3200" b="1">
              <a:solidFill>
                <a:srgbClr val="4357BD"/>
              </a:solidFill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684213" y="1989138"/>
            <a:ext cx="7772400" cy="4287837"/>
          </a:xfrm>
          <a:noFill/>
        </p:spPr>
        <p:txBody>
          <a:bodyPr/>
          <a:lstStyle/>
          <a:p>
            <a:pPr lvl="2"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zh-CN" altLang="en-US" sz="2800" b="1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一、集团现状分析</a:t>
            </a:r>
          </a:p>
          <a:p>
            <a:pPr lvl="2"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zh-CN" altLang="en-US" sz="2800" b="1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二、建设目标</a:t>
            </a:r>
            <a:endParaRPr lang="en-US" altLang="zh-CN" sz="2800" b="1" smtClean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 lvl="2"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zh-CN" altLang="en-US" sz="2800" b="1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三、基本原则</a:t>
            </a:r>
          </a:p>
          <a:p>
            <a:pPr lvl="2"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zh-CN" altLang="en-US" sz="2800" b="1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四、重点工作</a:t>
            </a:r>
          </a:p>
          <a:p>
            <a:pPr lvl="2"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zh-CN" altLang="en-US" sz="2800" b="1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五、信息化建设体系框架</a:t>
            </a:r>
          </a:p>
          <a:p>
            <a:pPr lvl="2"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zh-CN" altLang="en-US" sz="2800" b="1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六、基础设施规划</a:t>
            </a:r>
          </a:p>
          <a:p>
            <a:pPr lvl="2"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zh-CN" altLang="en-US" sz="2800" b="1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七、信息系统规划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zh-CN" altLang="en-US" sz="2800" b="1" smtClean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1150938" y="476250"/>
            <a:ext cx="7793037" cy="1200150"/>
          </a:xfrm>
        </p:spPr>
        <p:txBody>
          <a:bodyPr anchor="ctr"/>
          <a:lstStyle/>
          <a:p>
            <a:pPr eaLnBrk="1" hangingPunct="1"/>
            <a:r>
              <a:rPr lang="zh-CN" altLang="en-US" b="1" smtClean="0">
                <a:ea typeface="仿宋_GB2312" panose="02010609030101010101" pitchFamily="49" charset="-122"/>
              </a:rPr>
              <a:t>概览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一、集团现状分析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zh-CN" altLang="en-US" b="1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（一）内部因素</a:t>
            </a:r>
            <a:endParaRPr lang="en-US" altLang="zh-CN" b="1" smtClean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zh-CN" altLang="en-US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根据集团管控模式，集团通过战略规划、人力资源、财务及信息技术的控制及管理，促进下属子公司各业务组合之间的协调发展，资金运作的战略优化和协调，及战略协同机制的形成。</a:t>
            </a:r>
            <a:endParaRPr lang="en-US" altLang="zh-CN" sz="2400" smtClean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 eaLnBrk="1" hangingPunct="1">
              <a:lnSpc>
                <a:spcPct val="90000"/>
              </a:lnSpc>
              <a:buFont typeface="Tahoma" panose="020B0604030504040204" pitchFamily="34" charset="0"/>
              <a:buChar char="–"/>
            </a:pPr>
            <a:r>
              <a:rPr lang="zh-CN" altLang="en-US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集团核心职能定位是负责集团的发展规划、财务资产管理、风险管理、投融资管理，及人才的培养、集团品牌建设、各业务版块间的协调管理；</a:t>
            </a:r>
            <a:endParaRPr lang="en-US" altLang="zh-CN" sz="2400" smtClean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 eaLnBrk="1" hangingPunct="1">
              <a:lnSpc>
                <a:spcPct val="90000"/>
              </a:lnSpc>
              <a:buFont typeface="Tahoma" panose="020B0604030504040204" pitchFamily="34" charset="0"/>
              <a:buChar char="–"/>
            </a:pPr>
            <a:r>
              <a:rPr lang="zh-CN" altLang="en-US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下属子公司核心职能定位是根据集团战略规划，落实自身业务的发展规划，以及与其他子公司间的业务协同操作。</a:t>
            </a:r>
            <a:endParaRPr lang="en-US" altLang="zh-CN" sz="2400" smtClean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zh-CN" altLang="en-US" sz="2400" b="1" smtClean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一、集团现状分析</a:t>
            </a:r>
          </a:p>
        </p:txBody>
      </p:sp>
      <p:sp>
        <p:nvSpPr>
          <p:cNvPr id="6147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CN" altLang="en-US" b="1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（二）外部环境</a:t>
            </a:r>
            <a:r>
              <a:rPr lang="zh-CN" altLang="en-US" sz="36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</a:t>
            </a:r>
          </a:p>
          <a:p>
            <a:pPr eaLnBrk="1" hangingPunct="1">
              <a:buFont typeface="Tahoma" panose="020B0604030504040204" pitchFamily="34" charset="0"/>
              <a:buChar char="–"/>
            </a:pPr>
            <a:r>
              <a:rPr lang="zh-CN" altLang="en-US" sz="28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相关金融监管部门逐步放宽资本市场，金控集团同时面临机遇和挑战；</a:t>
            </a:r>
          </a:p>
          <a:p>
            <a:pPr eaLnBrk="1" hangingPunct="1">
              <a:buFont typeface="Tahoma" panose="020B0604030504040204" pitchFamily="34" charset="0"/>
              <a:buChar char="–"/>
            </a:pPr>
            <a:r>
              <a:rPr lang="en-US" altLang="zh-CN" sz="28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《</a:t>
            </a:r>
            <a:r>
              <a:rPr lang="zh-CN" altLang="en-US" sz="28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反洗钱法</a:t>
            </a:r>
            <a:r>
              <a:rPr lang="en-US" altLang="zh-CN" sz="28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》</a:t>
            </a:r>
            <a:r>
              <a:rPr lang="zh-CN" altLang="en-US" sz="28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、</a:t>
            </a:r>
            <a:r>
              <a:rPr lang="en-US" altLang="zh-CN" sz="28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《</a:t>
            </a:r>
            <a:r>
              <a:rPr lang="zh-CN" altLang="en-US" sz="28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证券法</a:t>
            </a:r>
            <a:r>
              <a:rPr lang="en-US" altLang="zh-CN" sz="28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》</a:t>
            </a:r>
            <a:r>
              <a:rPr lang="zh-CN" altLang="en-US" sz="28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等相关政策的出台，对金控集团识别并管控金融风险提出了更高的要求；</a:t>
            </a:r>
            <a:endParaRPr lang="en-US" altLang="zh-CN" sz="2800" smtClean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 eaLnBrk="1" hangingPunct="1">
              <a:buFont typeface="Tahoma" panose="020B0604030504040204" pitchFamily="34" charset="0"/>
              <a:buChar char="–"/>
            </a:pPr>
            <a:r>
              <a:rPr lang="zh-CN" altLang="en-US" sz="28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同行的信息化建设的快速推进，“大集中”的信息化思路，</a:t>
            </a:r>
            <a:r>
              <a:rPr lang="zh-CN" altLang="en-US" sz="2800" smtClean="0">
                <a:latin typeface="Arial" panose="020B0604020202020204" pitchFamily="34" charset="0"/>
                <a:ea typeface="仿宋_GB2312" panose="02010609030101010101" pitchFamily="49" charset="-122"/>
              </a:rPr>
              <a:t>“</a:t>
            </a:r>
            <a:r>
              <a:rPr lang="zh-CN" altLang="en-US" sz="28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一站式</a:t>
            </a:r>
            <a:r>
              <a:rPr lang="zh-CN" altLang="en-US" sz="2800" smtClean="0">
                <a:latin typeface="Arial" panose="020B0604020202020204" pitchFamily="34" charset="0"/>
                <a:ea typeface="仿宋_GB2312" panose="02010609030101010101" pitchFamily="49" charset="-122"/>
              </a:rPr>
              <a:t>”的管理及</a:t>
            </a:r>
            <a:r>
              <a:rPr lang="zh-CN" altLang="en-US" sz="28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客户界面，逐步成为金融集团信息化发展趋势。</a:t>
            </a:r>
            <a:endParaRPr lang="zh-CN" alt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一、集团现状分析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zh-CN" altLang="en-US" sz="2800" b="1" smtClean="0"/>
              <a:t>（三）优势</a:t>
            </a:r>
          </a:p>
          <a:p>
            <a:pPr eaLnBrk="1" hangingPunct="1">
              <a:lnSpc>
                <a:spcPct val="150000"/>
              </a:lnSpc>
              <a:buFont typeface="Tahoma" panose="020B0604030504040204" pitchFamily="34" charset="0"/>
              <a:buChar char="–"/>
            </a:pPr>
            <a:r>
              <a:rPr lang="zh-CN" altLang="en-US" sz="2400" smtClean="0"/>
              <a:t>积累了丰富资源（客户、渠道、数据等）；</a:t>
            </a:r>
          </a:p>
          <a:p>
            <a:pPr eaLnBrk="1" hangingPunct="1">
              <a:lnSpc>
                <a:spcPct val="150000"/>
              </a:lnSpc>
              <a:buFont typeface="Tahoma" panose="020B0604030504040204" pitchFamily="34" charset="0"/>
              <a:buChar char="–"/>
            </a:pPr>
            <a:r>
              <a:rPr lang="zh-CN" altLang="en-US" sz="2400" smtClean="0"/>
              <a:t>具备了一定的信息化基础；</a:t>
            </a:r>
          </a:p>
          <a:p>
            <a:pPr eaLnBrk="1" hangingPunct="1">
              <a:lnSpc>
                <a:spcPct val="150000"/>
              </a:lnSpc>
              <a:buFont typeface="Tahoma" panose="020B0604030504040204" pitchFamily="34" charset="0"/>
              <a:buChar char="–"/>
            </a:pPr>
            <a:r>
              <a:rPr lang="zh-CN" altLang="en-US" sz="2400" smtClean="0"/>
              <a:t>建立了专业的金融产品及服务体系；</a:t>
            </a:r>
          </a:p>
          <a:p>
            <a:pPr eaLnBrk="1" hangingPunct="1">
              <a:lnSpc>
                <a:spcPct val="150000"/>
              </a:lnSpc>
              <a:buFont typeface="Tahoma" panose="020B0604030504040204" pitchFamily="34" charset="0"/>
              <a:buChar char="–"/>
            </a:pPr>
            <a:r>
              <a:rPr lang="zh-CN" altLang="en-US" sz="2400" smtClean="0"/>
              <a:t>建立了专业的人才队伍；</a:t>
            </a:r>
            <a:endParaRPr lang="en-US" altLang="zh-CN" sz="2400" smtClean="0"/>
          </a:p>
          <a:p>
            <a:pPr eaLnBrk="1" hangingPunct="1">
              <a:lnSpc>
                <a:spcPct val="150000"/>
              </a:lnSpc>
              <a:buFont typeface="Tahoma" panose="020B0604030504040204" pitchFamily="34" charset="0"/>
              <a:buChar char="–"/>
            </a:pPr>
            <a:r>
              <a:rPr lang="zh-CN" altLang="en-US" sz="2400" smtClean="0"/>
              <a:t>一定的集团品牌优势。</a:t>
            </a:r>
            <a:endParaRPr lang="zh-CN" altLang="en-US" sz="24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一、集团现状分析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zh-CN" altLang="en-US" sz="2800" b="1" smtClean="0"/>
              <a:t>（四）劣势</a:t>
            </a:r>
          </a:p>
          <a:p>
            <a:pPr eaLnBrk="1" hangingPunct="1">
              <a:lnSpc>
                <a:spcPct val="150000"/>
              </a:lnSpc>
              <a:buFont typeface="Tahoma" panose="020B0604030504040204" pitchFamily="34" charset="0"/>
              <a:buChar char="–"/>
            </a:pPr>
            <a:r>
              <a:rPr lang="zh-CN" altLang="en-US" sz="2400" smtClean="0"/>
              <a:t>部分金融产品或服务重复；</a:t>
            </a:r>
          </a:p>
          <a:p>
            <a:pPr eaLnBrk="1" hangingPunct="1">
              <a:lnSpc>
                <a:spcPct val="150000"/>
              </a:lnSpc>
              <a:buFont typeface="Tahoma" panose="020B0604030504040204" pitchFamily="34" charset="0"/>
              <a:buChar char="–"/>
            </a:pPr>
            <a:r>
              <a:rPr lang="zh-CN" altLang="en-US" sz="2400" smtClean="0"/>
              <a:t>各子公司间信息化建设水平参差不齐，系统重复建设，</a:t>
            </a:r>
            <a:r>
              <a:rPr lang="zh-CN" altLang="en-US" sz="2400" smtClean="0">
                <a:latin typeface="Arial" panose="020B0604020202020204" pitchFamily="34" charset="0"/>
              </a:rPr>
              <a:t>大量数据相互冗余；</a:t>
            </a:r>
            <a:endParaRPr lang="zh-CN" altLang="en-US" sz="2400" smtClean="0"/>
          </a:p>
          <a:p>
            <a:pPr eaLnBrk="1" hangingPunct="1">
              <a:lnSpc>
                <a:spcPct val="150000"/>
              </a:lnSpc>
              <a:buFont typeface="Tahoma" panose="020B0604030504040204" pitchFamily="34" charset="0"/>
              <a:buChar char="–"/>
            </a:pPr>
            <a:r>
              <a:rPr lang="zh-CN" altLang="en-US" sz="2400" smtClean="0"/>
              <a:t>信息系统相互孤立，形式</a:t>
            </a:r>
            <a:r>
              <a:rPr lang="zh-CN" altLang="en-US" sz="2400" smtClean="0">
                <a:latin typeface="Arial" panose="020B0604020202020204" pitchFamily="34" charset="0"/>
              </a:rPr>
              <a:t>“</a:t>
            </a:r>
            <a:r>
              <a:rPr lang="zh-CN" altLang="en-US" sz="2400" smtClean="0"/>
              <a:t>信息孤岛</a:t>
            </a:r>
            <a:r>
              <a:rPr lang="zh-CN" altLang="en-US" sz="2400" smtClean="0">
                <a:latin typeface="Arial" panose="020B0604020202020204" pitchFamily="34" charset="0"/>
              </a:rPr>
              <a:t>”；</a:t>
            </a:r>
          </a:p>
          <a:p>
            <a:pPr eaLnBrk="1" hangingPunct="1">
              <a:lnSpc>
                <a:spcPct val="150000"/>
              </a:lnSpc>
              <a:buFont typeface="Tahoma" panose="020B0604030504040204" pitchFamily="34" charset="0"/>
              <a:buChar char="–"/>
            </a:pPr>
            <a:r>
              <a:rPr lang="zh-CN" altLang="en-US" sz="2400" smtClean="0"/>
              <a:t>集团资源尚未有效整合，集团业务发展尚未形成合力。</a:t>
            </a:r>
            <a:endParaRPr lang="zh-CN" altLang="en-US" sz="2400" b="1" smtClean="0"/>
          </a:p>
          <a:p>
            <a:pPr eaLnBrk="1" hangingPunct="1">
              <a:buFont typeface="Wingdings" panose="05000000000000000000" pitchFamily="2" charset="2"/>
              <a:buNone/>
            </a:pPr>
            <a:endParaRPr lang="zh-CN" altLang="en-US" sz="28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z="4800" b="1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二、建设目标</a:t>
            </a:r>
            <a:endParaRPr lang="zh-CN" altLang="en-US" b="1" smtClean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>
              <a:lnSpc>
                <a:spcPct val="120000"/>
              </a:lnSpc>
              <a:spcBef>
                <a:spcPct val="40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zh-CN" altLang="en-US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（一）建立安全可靠的网络系统和运行环境；</a:t>
            </a:r>
          </a:p>
          <a:p>
            <a:pPr algn="just" eaLnBrk="1" hangingPunct="1">
              <a:lnSpc>
                <a:spcPct val="120000"/>
              </a:lnSpc>
              <a:spcBef>
                <a:spcPct val="40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zh-CN" altLang="en-US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（二）搭建基于流程和角色权限管理的业务、财务、人力资源、电子商务、办公等管理及信息交互平台，促进业务经营与公司管理互动，集团及下属公司以及下属公司之间的业务互动；</a:t>
            </a:r>
          </a:p>
          <a:p>
            <a:pPr algn="just" eaLnBrk="1" hangingPunct="1">
              <a:lnSpc>
                <a:spcPct val="120000"/>
              </a:lnSpc>
              <a:spcBef>
                <a:spcPct val="40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zh-CN" altLang="en-US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（三）搭建网络综合经营平台，推进客服中心、网上证券、网上基金等网络金融服务，实现集团的品牌宣传、客户网上支付、在线咨询等业务功能；</a:t>
            </a:r>
            <a:endParaRPr lang="zh-CN" altLang="en-US" sz="2000" smtClean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 eaLnBrk="1" hangingPunct="1"/>
            <a:endParaRPr lang="zh-CN" altLang="en-US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z="4800" b="1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二、建设目标</a:t>
            </a:r>
            <a:endParaRPr lang="zh-CN" altLang="en-US" b="1" smtClean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>
              <a:lnSpc>
                <a:spcPct val="120000"/>
              </a:lnSpc>
              <a:spcBef>
                <a:spcPct val="40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zh-CN" altLang="en-US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（四）搭建数据分析平台，整合各类信息资源，集中管理，深度分析挖掘，多层次应用。服务于领导战略决策的制定；金融风险的识别、跟踪及管控；满足各级监管部门上报数据需求；为开发组合产品或服务提供理论依据及数据基础。</a:t>
            </a:r>
            <a:endParaRPr lang="en-US" altLang="zh-CN" sz="2400" smtClean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 algn="just" eaLnBrk="1" hangingPunct="1">
              <a:lnSpc>
                <a:spcPct val="120000"/>
              </a:lnSpc>
              <a:spcBef>
                <a:spcPct val="40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zh-CN" altLang="en-US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（五）建立科学完善的信息化管理体系、标准化机制和信息安全管理及保障机制；</a:t>
            </a:r>
            <a:endParaRPr lang="en-US" altLang="zh-CN" sz="2400" smtClean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 algn="just" eaLnBrk="1" hangingPunct="1">
              <a:lnSpc>
                <a:spcPct val="120000"/>
              </a:lnSpc>
              <a:spcBef>
                <a:spcPct val="40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zh-CN" altLang="en-US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（六）建立一支专业的信息化人才队伍。</a:t>
            </a:r>
            <a:endParaRPr lang="zh-CN" altLang="en-US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z="4800" b="1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三、基本原则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08000" indent="-508000" eaLnBrk="1" hangingPunct="1"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zh-CN" altLang="en-US" sz="28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（一）以信息安全为基本前提，统一管理、统一规范、统一用户认证；</a:t>
            </a:r>
          </a:p>
          <a:p>
            <a:pPr marL="508000" indent="-508000" eaLnBrk="1" hangingPunct="1"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zh-CN" altLang="en-US" sz="28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（二）以稳定运行为基础，循序渐近、分步实施；</a:t>
            </a:r>
          </a:p>
          <a:p>
            <a:pPr marL="508000" indent="-508000" eaLnBrk="1" hangingPunct="1"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zh-CN" altLang="en-US" sz="28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（三）以集团整体战略发展为核心，长远规划、统筹安排，分层执行；</a:t>
            </a:r>
          </a:p>
          <a:p>
            <a:pPr marL="508000" indent="-508000" eaLnBrk="1" hangingPunct="1"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zh-CN" altLang="en-US" sz="28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（四）以服务客户、提高工作效率为主要目的，理顺关系、规范流程。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z="4800" b="1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四、重点工作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（一）统一思想，建议领导高度重视，给予政策支持；</a:t>
            </a:r>
            <a:endParaRPr lang="en-US" altLang="zh-CN" sz="2400" smtClean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（二）根据集团战略及管控模式，理顺内外部关系：</a:t>
            </a:r>
            <a:endParaRPr lang="en-US" altLang="zh-CN" sz="2400" smtClean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 lvl="1" eaLnBrk="1" hangingPunct="1">
              <a:lnSpc>
                <a:spcPct val="150000"/>
              </a:lnSpc>
              <a:buClr>
                <a:schemeClr val="tx1"/>
              </a:buClr>
              <a:buFont typeface="Tahoma" panose="020B0604030504040204" pitchFamily="34" charset="0"/>
              <a:buChar char="–"/>
            </a:pPr>
            <a:r>
              <a:rPr lang="zh-CN" altLang="en-US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理顺业务与</a:t>
            </a:r>
            <a:r>
              <a:rPr lang="en-US" altLang="zh-CN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IT</a:t>
            </a:r>
            <a:r>
              <a:rPr lang="zh-CN" altLang="en-US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的关系；</a:t>
            </a:r>
            <a:endParaRPr lang="en-US" altLang="zh-CN" sz="2400" smtClean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 lvl="1" eaLnBrk="1" hangingPunct="1">
              <a:lnSpc>
                <a:spcPct val="150000"/>
              </a:lnSpc>
              <a:buClr>
                <a:schemeClr val="tx1"/>
              </a:buClr>
              <a:buFont typeface="Tahoma" panose="020B0604030504040204" pitchFamily="34" charset="0"/>
              <a:buChar char="–"/>
            </a:pPr>
            <a:r>
              <a:rPr lang="zh-CN" altLang="en-US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理顺集团与下属子公司的信息化职责定位；</a:t>
            </a:r>
          </a:p>
          <a:p>
            <a:pPr eaLnBrk="1" hangingPunct="1">
              <a:lnSpc>
                <a:spcPct val="150000"/>
              </a:lnSpc>
              <a:buClr>
                <a:schemeClr val="tx1"/>
              </a:buClr>
              <a:buFont typeface="Tahoma" panose="020B0604030504040204" pitchFamily="34" charset="0"/>
              <a:buNone/>
            </a:pPr>
            <a:r>
              <a:rPr lang="zh-CN" altLang="en-US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（三）建立健全信息化管理体系，建议成立信息化管理委员会，推进集团战略及信息化建设的落实，推进信息安全管理、标准化管理机制的形成；</a:t>
            </a:r>
            <a:endParaRPr lang="en-US" altLang="zh-CN" sz="2400" smtClean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z="4800" b="1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四、重点工作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（四）制度建设，通过</a:t>
            </a:r>
            <a:r>
              <a:rPr lang="en-US" altLang="zh-CN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《</a:t>
            </a:r>
            <a:r>
              <a:rPr lang="zh-CN" altLang="en-US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信息安全管理办法</a:t>
            </a:r>
            <a:r>
              <a:rPr lang="en-US" altLang="zh-CN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》</a:t>
            </a:r>
            <a:r>
              <a:rPr lang="zh-CN" altLang="en-US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r>
              <a:rPr lang="en-US" altLang="zh-CN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《</a:t>
            </a:r>
            <a:r>
              <a:rPr lang="zh-CN" altLang="en-US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系统建设需求管理办法</a:t>
            </a:r>
            <a:r>
              <a:rPr lang="en-US" altLang="zh-CN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》</a:t>
            </a:r>
            <a:r>
              <a:rPr lang="zh-CN" altLang="en-US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等规章制度的出台，规范业务与</a:t>
            </a:r>
            <a:r>
              <a:rPr lang="en-US" altLang="zh-CN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IT</a:t>
            </a:r>
            <a:r>
              <a:rPr lang="zh-CN" altLang="en-US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人员，及集团</a:t>
            </a:r>
            <a:r>
              <a:rPr lang="en-US" altLang="zh-CN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IT</a:t>
            </a:r>
            <a:r>
              <a:rPr lang="zh-CN" altLang="en-US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同下属公司</a:t>
            </a:r>
            <a:r>
              <a:rPr lang="en-US" altLang="zh-CN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IT</a:t>
            </a:r>
            <a:r>
              <a:rPr lang="zh-CN" altLang="en-US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之间的职责分工，促进集团信息化建设稳步推进；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（五）团队建设，加强</a:t>
            </a:r>
            <a:r>
              <a:rPr lang="en-US" altLang="zh-CN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IT</a:t>
            </a:r>
            <a:r>
              <a:rPr lang="zh-CN" altLang="en-US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团队的服务意识、市场意识、全局意识、团队意识的培养，加强</a:t>
            </a:r>
            <a:r>
              <a:rPr lang="en-US" altLang="zh-CN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IT</a:t>
            </a:r>
            <a:r>
              <a:rPr lang="zh-CN" altLang="en-US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团队的沟通技巧、技术技能、业务知识的学习及交流 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800" b="1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五、</a:t>
            </a:r>
            <a:r>
              <a:rPr lang="zh-CN" altLang="en-US" b="1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信息化建设体系框架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30000"/>
              </a:lnSpc>
              <a:buFont typeface="Tahoma" panose="020B0604030504040204" pitchFamily="34" charset="0"/>
              <a:buNone/>
            </a:pPr>
            <a:r>
              <a:rPr lang="zh-CN" altLang="en-US" sz="2400" smtClean="0">
                <a:ea typeface="仿宋_GB2312" panose="02010609030101010101" pitchFamily="49" charset="-122"/>
              </a:rPr>
              <a:t>（一）根据集团战略及业务发展需要，</a:t>
            </a:r>
            <a:r>
              <a:rPr lang="zh-CN" altLang="en-US" sz="2400" b="1" smtClean="0">
                <a:ea typeface="仿宋_GB2312" panose="02010609030101010101" pitchFamily="49" charset="-122"/>
              </a:rPr>
              <a:t>集团总部</a:t>
            </a:r>
            <a:r>
              <a:rPr lang="zh-CN" altLang="en-US" sz="2400" smtClean="0">
                <a:ea typeface="仿宋_GB2312" panose="02010609030101010101" pitchFamily="49" charset="-122"/>
              </a:rPr>
              <a:t>统筹规划整体信息化建设，负责整体信息化推进及协调，负责集团信息化投入策略、信息安全策略、标准化及总部职能的信息化建设， 对下属公司的信息化建设提出指导意见。</a:t>
            </a:r>
          </a:p>
          <a:p>
            <a:pPr>
              <a:lnSpc>
                <a:spcPct val="130000"/>
              </a:lnSpc>
              <a:buFont typeface="Tahoma" panose="020B0604030504040204" pitchFamily="34" charset="0"/>
              <a:buNone/>
            </a:pPr>
            <a:r>
              <a:rPr lang="zh-CN" altLang="en-US" sz="2400" smtClean="0">
                <a:ea typeface="仿宋_GB2312" panose="02010609030101010101" pitchFamily="49" charset="-122"/>
              </a:rPr>
              <a:t>（二）</a:t>
            </a:r>
            <a:r>
              <a:rPr lang="zh-CN" altLang="en-US" sz="2400" b="1" smtClean="0">
                <a:ea typeface="仿宋_GB2312" panose="02010609030101010101" pitchFamily="49" charset="-122"/>
              </a:rPr>
              <a:t>下属公司</a:t>
            </a:r>
            <a:r>
              <a:rPr lang="zh-CN" altLang="en-US" sz="2400" smtClean="0">
                <a:ea typeface="仿宋_GB2312" panose="02010609030101010101" pitchFamily="49" charset="-122"/>
              </a:rPr>
              <a:t>根据战略部署及集团信息化规划，负责本部职能信息化建设（模块）、核心业务信息化及基础设施建设，配合与集团及其他集团下属公司间的信息化融合。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z="4800" b="1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五、</a:t>
            </a:r>
            <a:r>
              <a:rPr lang="zh-CN" altLang="en-US" b="1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信息化建设体系框架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15364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pic>
        <p:nvPicPr>
          <p:cNvPr id="15365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17700"/>
            <a:ext cx="8713788" cy="482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800" b="1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六、基础设施建设规划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CN" altLang="en-US" sz="2800" smtClean="0">
                <a:ea typeface="仿宋_GB2312" panose="02010609030101010101" pitchFamily="49" charset="-122"/>
              </a:rPr>
              <a:t>（一）网络建设及安全规划</a:t>
            </a:r>
          </a:p>
          <a:p>
            <a:pPr>
              <a:lnSpc>
                <a:spcPct val="80000"/>
              </a:lnSpc>
              <a:buFont typeface="Tahoma" panose="020B0604030504040204" pitchFamily="34" charset="0"/>
              <a:buChar char="–"/>
            </a:pPr>
            <a:r>
              <a:rPr lang="zh-CN" altLang="en-US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中心机房自动监控和报警，达到无人值守要求；</a:t>
            </a:r>
          </a:p>
          <a:p>
            <a:pPr>
              <a:lnSpc>
                <a:spcPct val="80000"/>
              </a:lnSpc>
              <a:buFont typeface="Tahoma" panose="020B0604030504040204" pitchFamily="34" charset="0"/>
              <a:buChar char="–"/>
            </a:pPr>
            <a:r>
              <a:rPr lang="zh-CN" altLang="en-US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集团局域网主交换机实现双系统互备份工作，主干采用千兆以太网技术，实现服务器、存储设备和交换机的千兆互连，实现桌面的百兆交换；</a:t>
            </a:r>
          </a:p>
          <a:p>
            <a:pPr>
              <a:lnSpc>
                <a:spcPct val="80000"/>
              </a:lnSpc>
              <a:buFont typeface="Tahoma" panose="020B0604030504040204" pitchFamily="34" charset="0"/>
              <a:buChar char="–"/>
            </a:pPr>
            <a:r>
              <a:rPr kumimoji="1" lang="zh-CN" altLang="en-US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集团及下属子公司间广域网设备冗余备份，建立</a:t>
            </a:r>
            <a:r>
              <a:rPr kumimoji="1" lang="en-US" altLang="zh-CN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Internet VPN</a:t>
            </a:r>
            <a:r>
              <a:rPr kumimoji="1" lang="zh-CN" altLang="en-US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或双专线连接，实现集团到各分支机构的线路备份；</a:t>
            </a:r>
          </a:p>
          <a:p>
            <a:pPr>
              <a:lnSpc>
                <a:spcPct val="80000"/>
              </a:lnSpc>
              <a:buFont typeface="Tahoma" panose="020B0604030504040204" pitchFamily="34" charset="0"/>
              <a:buChar char="–"/>
            </a:pPr>
            <a:r>
              <a:rPr kumimoji="1" lang="zh-CN" altLang="en-US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互联网接入线路，实现双备份；</a:t>
            </a:r>
          </a:p>
          <a:p>
            <a:pPr>
              <a:lnSpc>
                <a:spcPct val="80000"/>
              </a:lnSpc>
              <a:buFont typeface="Tahoma" panose="020B0604030504040204" pitchFamily="34" charset="0"/>
              <a:buChar char="–"/>
            </a:pPr>
            <a:r>
              <a:rPr kumimoji="1" lang="zh-CN" altLang="en-US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建立防病毒、防火墙系统和策略，建立防攻击及入侵检测、加密认证、网闸等安全策略及安全设备；</a:t>
            </a:r>
          </a:p>
          <a:p>
            <a:pPr>
              <a:lnSpc>
                <a:spcPct val="80000"/>
              </a:lnSpc>
              <a:buFont typeface="Tahoma" panose="020B0604030504040204" pitchFamily="34" charset="0"/>
              <a:buChar char="–"/>
            </a:pPr>
            <a:r>
              <a:rPr kumimoji="1" lang="zh-CN" altLang="en-US" sz="24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建立实时有效的网管系统和网管规章制度。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800" b="1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六、基础设施建设规划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zh-CN" altLang="en-US" smtClean="0">
                <a:ea typeface="仿宋_GB2312" panose="02010609030101010101" pitchFamily="49" charset="-122"/>
              </a:rPr>
              <a:t>（二）存储及备份规划</a:t>
            </a:r>
          </a:p>
          <a:p>
            <a:pPr lvl="1">
              <a:lnSpc>
                <a:spcPct val="130000"/>
              </a:lnSpc>
              <a:buClr>
                <a:schemeClr val="folHlink"/>
              </a:buClr>
              <a:buFont typeface="Tahoma" panose="020B0604030504040204" pitchFamily="34" charset="0"/>
              <a:buChar char="–"/>
            </a:pPr>
            <a:r>
              <a:rPr kumimoji="1" lang="zh-CN" altLang="en-US" sz="2400" smtClean="0"/>
              <a:t>整合各种数据、文档的存取，使管理使用更加方便有效；</a:t>
            </a:r>
          </a:p>
          <a:p>
            <a:pPr lvl="1">
              <a:lnSpc>
                <a:spcPct val="130000"/>
              </a:lnSpc>
              <a:buClr>
                <a:schemeClr val="folHlink"/>
              </a:buClr>
              <a:buFont typeface="Tahoma" panose="020B0604030504040204" pitchFamily="34" charset="0"/>
              <a:buChar char="–"/>
            </a:pPr>
            <a:r>
              <a:rPr kumimoji="1" lang="zh-CN" altLang="en-US" sz="2400" smtClean="0"/>
              <a:t> 建立应用数据设备的区域网，实现设备的瞬间大容量存储及各类数据的自动备份和恢复；</a:t>
            </a:r>
          </a:p>
          <a:p>
            <a:pPr lvl="1">
              <a:lnSpc>
                <a:spcPct val="130000"/>
              </a:lnSpc>
              <a:buClr>
                <a:schemeClr val="folHlink"/>
              </a:buClr>
              <a:buFont typeface="Tahoma" panose="020B0604030504040204" pitchFamily="34" charset="0"/>
              <a:buChar char="–"/>
            </a:pPr>
            <a:r>
              <a:rPr kumimoji="1" lang="zh-CN" altLang="en-US" sz="2400" smtClean="0"/>
              <a:t>建立同中心机房相同功能和服务的同城灾备中心和异地灾备中心，最大程度保障信息系统的安全运营。</a:t>
            </a:r>
          </a:p>
          <a:p>
            <a:pPr lvl="1">
              <a:lnSpc>
                <a:spcPct val="90000"/>
              </a:lnSpc>
              <a:buFont typeface="Wingdings" panose="05000000000000000000" pitchFamily="2" charset="2"/>
              <a:buNone/>
            </a:pPr>
            <a:endParaRPr kumimoji="1" lang="zh-CN" altLang="en-US" sz="240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800" b="1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六、基础设施建设规划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zh-CN" altLang="en-US" smtClean="0">
                <a:ea typeface="仿宋_GB2312" panose="02010609030101010101" pitchFamily="49" charset="-122"/>
              </a:rPr>
              <a:t>（三）互联网增值服务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kumimoji="1" lang="zh-CN" altLang="en-US" sz="28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  最大程度地利用现有网络资源，开发和提供：网络传真功能、</a:t>
            </a:r>
            <a:r>
              <a:rPr kumimoji="1" lang="en-US" altLang="zh-CN" sz="28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VOIP</a:t>
            </a:r>
            <a:r>
              <a:rPr kumimoji="1" lang="zh-CN" altLang="en-US" sz="28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、点对点视频等增值应用服务。</a:t>
            </a:r>
          </a:p>
          <a:p>
            <a:endParaRPr kumimoji="1" lang="zh-CN" altLang="en-US" sz="2800" smtClean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z="4800" b="1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七、信息系统建设规划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zh-CN" altLang="en-US" sz="28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（一）内部办公及协同管理类</a:t>
            </a:r>
          </a:p>
          <a:p>
            <a:pPr>
              <a:lnSpc>
                <a:spcPct val="90000"/>
              </a:lnSpc>
              <a:buFont typeface="Tahoma" panose="020B0604030504040204" pitchFamily="34" charset="0"/>
              <a:buChar char="–"/>
            </a:pPr>
            <a:r>
              <a:rPr kumimoji="1" lang="zh-CN" altLang="en-US" sz="28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建立员工办公应用平台，解决集团公文签报、档案管理、信息发布等日常公务运营问题；</a:t>
            </a:r>
          </a:p>
          <a:p>
            <a:pPr>
              <a:lnSpc>
                <a:spcPct val="90000"/>
              </a:lnSpc>
              <a:buFont typeface="Tahoma" panose="020B0604030504040204" pitchFamily="34" charset="0"/>
              <a:buChar char="–"/>
            </a:pPr>
            <a:r>
              <a:rPr kumimoji="1" lang="zh-CN" altLang="en-US" sz="28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建立人力资源管理及知识库平台，加强集团对人力资源的培养、考核及管理；通过对智力资源的积累沉淀、整合、管理和利用，更加有效的提高员工技术技能、优化业务，增加人文交流，提高核心竞争力 。</a:t>
            </a:r>
          </a:p>
          <a:p>
            <a:pPr>
              <a:lnSpc>
                <a:spcPct val="90000"/>
              </a:lnSpc>
              <a:buFont typeface="Tahoma" panose="020B0604030504040204" pitchFamily="34" charset="0"/>
              <a:buNone/>
            </a:pPr>
            <a:r>
              <a:rPr lang="zh-CN" altLang="en-US" sz="28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集团总部及下属子公司负责本职能的功能建设。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800" b="1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七、信息系统建设规划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zh-CN" altLang="en-US" smtClean="0">
                <a:ea typeface="仿宋_GB2312" panose="02010609030101010101" pitchFamily="49" charset="-122"/>
              </a:rPr>
              <a:t>（二）核心业务类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800" smtClean="0">
                <a:ea typeface="仿宋_GB2312" panose="02010609030101010101" pitchFamily="49" charset="-122"/>
              </a:rPr>
              <a:t>         建立或整合集团下属各类核心业务的信息系统，进一步规范核心业务的业务流程、业务规则、计费规则及管理规定。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800" smtClean="0">
                <a:ea typeface="仿宋_GB2312" panose="02010609030101010101" pitchFamily="49" charset="-122"/>
              </a:rPr>
              <a:t>        集团总体规划，各下属子公司具体实施。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800" b="1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七、信息系统建设规划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kumimoji="1" lang="zh-CN" altLang="en-US" sz="2800" smtClean="0">
                <a:ea typeface="仿宋_GB2312" panose="02010609030101010101" pitchFamily="49" charset="-122"/>
              </a:rPr>
              <a:t>（三）数据应用及信息管理类</a:t>
            </a:r>
          </a:p>
          <a:p>
            <a:pPr>
              <a:buFont typeface="Wingdings" panose="05000000000000000000" pitchFamily="2" charset="2"/>
              <a:buNone/>
            </a:pPr>
            <a:r>
              <a:rPr lang="zh-CN" altLang="en-US" sz="2800" smtClean="0">
                <a:ea typeface="仿宋_GB2312" panose="02010609030101010101" pitchFamily="49" charset="-122"/>
              </a:rPr>
              <a:t>        利用数据仓库技术和商业智能技术，</a:t>
            </a:r>
            <a:r>
              <a:rPr kumimoji="1" lang="zh-CN" altLang="en-US" sz="2800" smtClean="0">
                <a:ea typeface="仿宋_GB2312" panose="02010609030101010101" pitchFamily="49" charset="-122"/>
              </a:rPr>
              <a:t>充分利用集团各类数据资源，搭建数据分析平台，开发战略发展及经营分析系统、财务管理系统、</a:t>
            </a:r>
            <a:r>
              <a:rPr kumimoji="1" lang="en-US" altLang="zh-CN" sz="2800" smtClean="0">
                <a:ea typeface="仿宋_GB2312" panose="02010609030101010101" pitchFamily="49" charset="-122"/>
              </a:rPr>
              <a:t>CRM</a:t>
            </a:r>
            <a:r>
              <a:rPr kumimoji="1" lang="zh-CN" altLang="en-US" sz="2800" smtClean="0">
                <a:ea typeface="仿宋_GB2312" panose="02010609030101010101" pitchFamily="49" charset="-122"/>
              </a:rPr>
              <a:t>系统、渠道管理系统、风险分析系统等，提高数据价值，为战略制定、业务管理提供决策支持和理论依据。</a:t>
            </a:r>
          </a:p>
          <a:p>
            <a:pPr>
              <a:buFont typeface="Wingdings" panose="05000000000000000000" pitchFamily="2" charset="2"/>
              <a:buNone/>
            </a:pPr>
            <a:r>
              <a:rPr kumimoji="1" lang="zh-CN" altLang="en-US" sz="2800" smtClean="0">
                <a:ea typeface="仿宋_GB2312" panose="02010609030101010101" pitchFamily="49" charset="-122"/>
              </a:rPr>
              <a:t>       集团牵头，集团和下属子公司分级建设。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800" b="1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七、信息系统建设规划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zh-CN" altLang="en-US" smtClean="0">
                <a:ea typeface="仿宋_GB2312" panose="02010609030101010101" pitchFamily="49" charset="-122"/>
              </a:rPr>
              <a:t>（四）网络综合经营类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zh-CN" altLang="en-US" smtClean="0">
                <a:ea typeface="仿宋_GB2312" panose="02010609030101010101" pitchFamily="49" charset="-122"/>
              </a:rPr>
              <a:t>        </a:t>
            </a:r>
            <a:r>
              <a:rPr lang="zh-CN" altLang="en-US" sz="28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利用互联网技术，搭建集团统一信息门户网站，开发各下属子公司核心业务网上业务平台。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zh-CN" altLang="en-US" sz="28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  集团统一规划，搭建信息门户网站，各下属子公司建设本部网上业务平台。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051"/>
          <p:cNvSpPr>
            <a:spLocks noGrp="1" noChangeArrowheads="1"/>
          </p:cNvSpPr>
          <p:nvPr>
            <p:ph type="body" idx="4294967295"/>
          </p:nvPr>
        </p:nvSpPr>
        <p:spPr>
          <a:xfrm>
            <a:off x="1182688" y="3265488"/>
            <a:ext cx="7772400" cy="1316037"/>
          </a:xfrm>
          <a:noFill/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zh-CN" altLang="en-US" sz="66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谢谢大家</a:t>
            </a:r>
            <a:r>
              <a:rPr lang="en-US" altLang="zh-CN" sz="66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!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zh-CN" sz="6600" smtClean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180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                                  zhenhualincn@yahoo.com.cn</a:t>
            </a:r>
            <a:r>
              <a:rPr lang="zh-CN" altLang="en-US" sz="180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9296</TotalTime>
  <Words>1471</Words>
  <Application>Microsoft Office PowerPoint</Application>
  <PresentationFormat>全屏显示(4:3)</PresentationFormat>
  <Paragraphs>99</Paragraphs>
  <Slides>21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8" baseType="lpstr">
      <vt:lpstr>Tahoma</vt:lpstr>
      <vt:lpstr>宋体</vt:lpstr>
      <vt:lpstr>Arial</vt:lpstr>
      <vt:lpstr>Wingdings</vt:lpstr>
      <vt:lpstr>Times New Roman</vt:lpstr>
      <vt:lpstr>仿宋_GB2312</vt:lpstr>
      <vt:lpstr>Blends</vt:lpstr>
      <vt:lpstr>PowerPoint 演示文稿</vt:lpstr>
      <vt:lpstr>概览</vt:lpstr>
      <vt:lpstr>一、集团现状分析</vt:lpstr>
      <vt:lpstr>一、集团现状分析</vt:lpstr>
      <vt:lpstr>一、集团现状分析</vt:lpstr>
      <vt:lpstr>一、集团现状分析</vt:lpstr>
      <vt:lpstr>二、建设目标</vt:lpstr>
      <vt:lpstr>二、建设目标</vt:lpstr>
      <vt:lpstr>三、基本原则</vt:lpstr>
      <vt:lpstr>四、重点工作</vt:lpstr>
      <vt:lpstr>四、重点工作</vt:lpstr>
      <vt:lpstr>五、信息化建设体系框架</vt:lpstr>
      <vt:lpstr>五、信息化建设体系框架</vt:lpstr>
      <vt:lpstr>六、基础设施建设规划</vt:lpstr>
      <vt:lpstr>六、基础设施建设规划</vt:lpstr>
      <vt:lpstr>六、基础设施建设规划</vt:lpstr>
      <vt:lpstr>七、信息系统建设规划</vt:lpstr>
      <vt:lpstr>七、信息系统建设规划</vt:lpstr>
      <vt:lpstr>七、信息系统建设规划</vt:lpstr>
      <vt:lpstr>七、信息系统建设规划</vt:lpstr>
      <vt:lpstr>PowerPoint 演示文稿</vt:lpstr>
    </vt:vector>
  </TitlesOfParts>
  <Company>Lenovo (Beijing) Limited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关于金控集团信息化规划方案</dc:title>
  <dc:creator>林振华</dc:creator>
  <cp:lastModifiedBy>坤FL</cp:lastModifiedBy>
  <cp:revision>492</cp:revision>
  <dcterms:created xsi:type="dcterms:W3CDTF">2010-05-24T03:08:06Z</dcterms:created>
  <dcterms:modified xsi:type="dcterms:W3CDTF">2016-02-04T06:41:19Z</dcterms:modified>
</cp:coreProperties>
</file>