
<file path=[Content_Types].xml><?xml version="1.0" encoding="utf-8"?>
<Types xmlns="http://schemas.openxmlformats.org/package/2006/content-types">
  <Default Extension="bin" ContentType="application/vnd.openxmlformats-officedocument.oleObject"/>
  <Default Extension="wmf" ContentType="image/x-wmf"/>
  <Default Extension="rels" ContentType="application/vnd.openxmlformats-package.relationships+xml"/>
  <Default Extension="xml" ContentType="application/xml"/>
  <Default Extension="wav" ContentType="audio/x-wav"/>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50"/>
  </p:notesMasterIdLst>
  <p:handoutMasterIdLst>
    <p:handoutMasterId r:id="rId51"/>
  </p:handoutMasterIdLst>
  <p:sldIdLst>
    <p:sldId id="256" r:id="rId2"/>
    <p:sldId id="320" r:id="rId3"/>
    <p:sldId id="321" r:id="rId4"/>
    <p:sldId id="322" r:id="rId5"/>
    <p:sldId id="325" r:id="rId6"/>
    <p:sldId id="326" r:id="rId7"/>
    <p:sldId id="327" r:id="rId8"/>
    <p:sldId id="328" r:id="rId9"/>
    <p:sldId id="330" r:id="rId10"/>
    <p:sldId id="323" r:id="rId11"/>
    <p:sldId id="324" r:id="rId12"/>
    <p:sldId id="331" r:id="rId13"/>
    <p:sldId id="332" r:id="rId14"/>
    <p:sldId id="333" r:id="rId15"/>
    <p:sldId id="334" r:id="rId16"/>
    <p:sldId id="335" r:id="rId17"/>
    <p:sldId id="336" r:id="rId18"/>
    <p:sldId id="337" r:id="rId19"/>
    <p:sldId id="338" r:id="rId20"/>
    <p:sldId id="339" r:id="rId21"/>
    <p:sldId id="341" r:id="rId22"/>
    <p:sldId id="342" r:id="rId23"/>
    <p:sldId id="343" r:id="rId24"/>
    <p:sldId id="344" r:id="rId25"/>
    <p:sldId id="346" r:id="rId26"/>
    <p:sldId id="347" r:id="rId27"/>
    <p:sldId id="345" r:id="rId28"/>
    <p:sldId id="340" r:id="rId29"/>
    <p:sldId id="349" r:id="rId30"/>
    <p:sldId id="348" r:id="rId31"/>
    <p:sldId id="350" r:id="rId32"/>
    <p:sldId id="352" r:id="rId33"/>
    <p:sldId id="353" r:id="rId34"/>
    <p:sldId id="354" r:id="rId35"/>
    <p:sldId id="351" r:id="rId36"/>
    <p:sldId id="355" r:id="rId37"/>
    <p:sldId id="356" r:id="rId38"/>
    <p:sldId id="357" r:id="rId39"/>
    <p:sldId id="358" r:id="rId40"/>
    <p:sldId id="359" r:id="rId41"/>
    <p:sldId id="360" r:id="rId42"/>
    <p:sldId id="361" r:id="rId43"/>
    <p:sldId id="362" r:id="rId44"/>
    <p:sldId id="363" r:id="rId45"/>
    <p:sldId id="364" r:id="rId46"/>
    <p:sldId id="365" r:id="rId47"/>
    <p:sldId id="366" r:id="rId48"/>
    <p:sldId id="308" r:id="rId49"/>
  </p:sldIdLst>
  <p:sldSz cx="9144000" cy="6858000" type="screen4x3"/>
  <p:notesSz cx="6858000" cy="9144000"/>
  <p:defaultTextStyle>
    <a:defPPr>
      <a:defRPr lang="zh-CN"/>
    </a:defPPr>
    <a:lvl1pPr algn="l" rtl="0" fontAlgn="base">
      <a:spcBef>
        <a:spcPct val="0"/>
      </a:spcBef>
      <a:spcAft>
        <a:spcPct val="0"/>
      </a:spcAft>
      <a:defRPr kumimoji="1" sz="2400" kern="1200">
        <a:solidFill>
          <a:schemeClr val="tx1"/>
        </a:solidFill>
        <a:latin typeface="Tahoma" panose="020B0604030504040204" pitchFamily="34" charset="0"/>
        <a:ea typeface="宋体" panose="02010600030101010101" pitchFamily="2" charset="-122"/>
        <a:cs typeface="+mn-cs"/>
      </a:defRPr>
    </a:lvl1pPr>
    <a:lvl2pPr marL="457200" algn="l" rtl="0" fontAlgn="base">
      <a:spcBef>
        <a:spcPct val="0"/>
      </a:spcBef>
      <a:spcAft>
        <a:spcPct val="0"/>
      </a:spcAft>
      <a:defRPr kumimoji="1" sz="2400" kern="1200">
        <a:solidFill>
          <a:schemeClr val="tx1"/>
        </a:solidFill>
        <a:latin typeface="Tahoma" panose="020B0604030504040204" pitchFamily="34" charset="0"/>
        <a:ea typeface="宋体" panose="02010600030101010101" pitchFamily="2" charset="-122"/>
        <a:cs typeface="+mn-cs"/>
      </a:defRPr>
    </a:lvl2pPr>
    <a:lvl3pPr marL="914400" algn="l" rtl="0" fontAlgn="base">
      <a:spcBef>
        <a:spcPct val="0"/>
      </a:spcBef>
      <a:spcAft>
        <a:spcPct val="0"/>
      </a:spcAft>
      <a:defRPr kumimoji="1" sz="2400" kern="1200">
        <a:solidFill>
          <a:schemeClr val="tx1"/>
        </a:solidFill>
        <a:latin typeface="Tahoma" panose="020B0604030504040204" pitchFamily="34" charset="0"/>
        <a:ea typeface="宋体" panose="02010600030101010101" pitchFamily="2" charset="-122"/>
        <a:cs typeface="+mn-cs"/>
      </a:defRPr>
    </a:lvl3pPr>
    <a:lvl4pPr marL="1371600" algn="l" rtl="0" fontAlgn="base">
      <a:spcBef>
        <a:spcPct val="0"/>
      </a:spcBef>
      <a:spcAft>
        <a:spcPct val="0"/>
      </a:spcAft>
      <a:defRPr kumimoji="1" sz="2400" kern="1200">
        <a:solidFill>
          <a:schemeClr val="tx1"/>
        </a:solidFill>
        <a:latin typeface="Tahoma" panose="020B0604030504040204" pitchFamily="34" charset="0"/>
        <a:ea typeface="宋体" panose="02010600030101010101" pitchFamily="2" charset="-122"/>
        <a:cs typeface="+mn-cs"/>
      </a:defRPr>
    </a:lvl4pPr>
    <a:lvl5pPr marL="1828800" algn="l" rtl="0" fontAlgn="base">
      <a:spcBef>
        <a:spcPct val="0"/>
      </a:spcBef>
      <a:spcAft>
        <a:spcPct val="0"/>
      </a:spcAft>
      <a:defRPr kumimoji="1" sz="2400" kern="1200">
        <a:solidFill>
          <a:schemeClr val="tx1"/>
        </a:solidFill>
        <a:latin typeface="Tahoma" panose="020B0604030504040204" pitchFamily="34" charset="0"/>
        <a:ea typeface="宋体" panose="02010600030101010101" pitchFamily="2" charset="-122"/>
        <a:cs typeface="+mn-cs"/>
      </a:defRPr>
    </a:lvl5pPr>
    <a:lvl6pPr marL="2286000" algn="l" defTabSz="914400" rtl="0" eaLnBrk="1" latinLnBrk="0" hangingPunct="1">
      <a:defRPr kumimoji="1" sz="2400" kern="1200">
        <a:solidFill>
          <a:schemeClr val="tx1"/>
        </a:solidFill>
        <a:latin typeface="Tahoma" panose="020B0604030504040204" pitchFamily="34" charset="0"/>
        <a:ea typeface="宋体" panose="02010600030101010101" pitchFamily="2" charset="-122"/>
        <a:cs typeface="+mn-cs"/>
      </a:defRPr>
    </a:lvl6pPr>
    <a:lvl7pPr marL="2743200" algn="l" defTabSz="914400" rtl="0" eaLnBrk="1" latinLnBrk="0" hangingPunct="1">
      <a:defRPr kumimoji="1" sz="2400" kern="1200">
        <a:solidFill>
          <a:schemeClr val="tx1"/>
        </a:solidFill>
        <a:latin typeface="Tahoma" panose="020B0604030504040204" pitchFamily="34" charset="0"/>
        <a:ea typeface="宋体" panose="02010600030101010101" pitchFamily="2" charset="-122"/>
        <a:cs typeface="+mn-cs"/>
      </a:defRPr>
    </a:lvl7pPr>
    <a:lvl8pPr marL="3200400" algn="l" defTabSz="914400" rtl="0" eaLnBrk="1" latinLnBrk="0" hangingPunct="1">
      <a:defRPr kumimoji="1" sz="2400" kern="1200">
        <a:solidFill>
          <a:schemeClr val="tx1"/>
        </a:solidFill>
        <a:latin typeface="Tahoma" panose="020B0604030504040204" pitchFamily="34" charset="0"/>
        <a:ea typeface="宋体" panose="02010600030101010101" pitchFamily="2" charset="-122"/>
        <a:cs typeface="+mn-cs"/>
      </a:defRPr>
    </a:lvl8pPr>
    <a:lvl9pPr marL="3657600" algn="l" defTabSz="914400" rtl="0" eaLnBrk="1" latinLnBrk="0" hangingPunct="1">
      <a:defRPr kumimoji="1" sz="2400" kern="1200">
        <a:solidFill>
          <a:schemeClr val="tx1"/>
        </a:solidFill>
        <a:latin typeface="Tahoma" panose="020B060403050404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00"/>
    <a:srgbClr val="660033"/>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29" autoAdjust="0"/>
    <p:restoredTop sz="98118" autoAdjust="0"/>
  </p:normalViewPr>
  <p:slideViewPr>
    <p:cSldViewPr>
      <p:cViewPr varScale="1">
        <p:scale>
          <a:sx n="74" d="100"/>
          <a:sy n="74" d="100"/>
        </p:scale>
        <p:origin x="155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40" d="100"/>
          <a:sy n="40" d="100"/>
        </p:scale>
        <p:origin x="-1542"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r>
              <a:rPr lang="en-US" altLang="zh-CN"/>
              <a:t>第四章 长期筹资决策</a:t>
            </a:r>
          </a:p>
        </p:txBody>
      </p:sp>
      <p:sp>
        <p:nvSpPr>
          <p:cNvPr id="41987"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41988"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zh-CN"/>
          </a:p>
        </p:txBody>
      </p:sp>
      <p:sp>
        <p:nvSpPr>
          <p:cNvPr id="41989"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7BE6FE9E-AAFC-4866-94F7-5312A71F0A3C}" type="slidenum">
              <a:rPr lang="en-US" altLang="zh-CN"/>
              <a:pPr/>
              <a:t>‹#›</a:t>
            </a:fld>
            <a:endParaRPr lang="en-US" altLang="zh-CN"/>
          </a:p>
        </p:txBody>
      </p:sp>
    </p:spTree>
    <p:extLst>
      <p:ext uri="{BB962C8B-B14F-4D97-AF65-F5344CB8AC3E}">
        <p14:creationId xmlns:p14="http://schemas.microsoft.com/office/powerpoint/2010/main" val="39570892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r>
              <a:rPr lang="en-US" altLang="zh-CN"/>
              <a:t>第四章 长期筹资决策</a:t>
            </a:r>
          </a:p>
        </p:txBody>
      </p:sp>
      <p:sp>
        <p:nvSpPr>
          <p:cNvPr id="39939"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39940"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9941"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9942"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zh-CN"/>
          </a:p>
        </p:txBody>
      </p:sp>
      <p:sp>
        <p:nvSpPr>
          <p:cNvPr id="39943"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50F5E275-C780-4E60-99A5-569E50353EFB}" type="slidenum">
              <a:rPr lang="en-US" altLang="zh-CN"/>
              <a:pPr/>
              <a:t>‹#›</a:t>
            </a:fld>
            <a:endParaRPr lang="en-US" altLang="zh-CN"/>
          </a:p>
        </p:txBody>
      </p:sp>
    </p:spTree>
    <p:extLst>
      <p:ext uri="{BB962C8B-B14F-4D97-AF65-F5344CB8AC3E}">
        <p14:creationId xmlns:p14="http://schemas.microsoft.com/office/powerpoint/2010/main" val="1877293623"/>
      </p:ext>
    </p:extLst>
  </p:cSld>
  <p:clrMap bg1="lt1" tx1="dk1" bg2="lt2" tx2="dk2" accent1="accent1" accent2="accent2" accent3="accent3" accent4="accent4" accent5="accent5" accent6="accent6" hlink="hlink" folHlink="folHlink"/>
  <p:hf ftr="0" dt="0"/>
  <p:notesStyle>
    <a:lvl1pPr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标题幻灯片">
    <p:spTree>
      <p:nvGrpSpPr>
        <p:cNvPr id="1" name=""/>
        <p:cNvGrpSpPr/>
        <p:nvPr/>
      </p:nvGrpSpPr>
      <p:grpSpPr>
        <a:xfrm>
          <a:off x="0" y="0"/>
          <a:ext cx="0" cy="0"/>
          <a:chOff x="0" y="0"/>
          <a:chExt cx="0" cy="0"/>
        </a:xfrm>
      </p:grpSpPr>
      <p:grpSp>
        <p:nvGrpSpPr>
          <p:cNvPr id="22530" name="Group 2"/>
          <p:cNvGrpSpPr>
            <a:grpSpLocks/>
          </p:cNvGrpSpPr>
          <p:nvPr/>
        </p:nvGrpSpPr>
        <p:grpSpPr bwMode="auto">
          <a:xfrm>
            <a:off x="0" y="2438400"/>
            <a:ext cx="9009063" cy="1052513"/>
            <a:chOff x="0" y="1536"/>
            <a:chExt cx="5675" cy="663"/>
          </a:xfrm>
        </p:grpSpPr>
        <p:grpSp>
          <p:nvGrpSpPr>
            <p:cNvPr id="22531" name="Group 3"/>
            <p:cNvGrpSpPr>
              <a:grpSpLocks/>
            </p:cNvGrpSpPr>
            <p:nvPr/>
          </p:nvGrpSpPr>
          <p:grpSpPr bwMode="auto">
            <a:xfrm>
              <a:off x="183" y="1604"/>
              <a:ext cx="448" cy="299"/>
              <a:chOff x="720" y="336"/>
              <a:chExt cx="624" cy="432"/>
            </a:xfrm>
          </p:grpSpPr>
          <p:sp>
            <p:nvSpPr>
              <p:cNvPr id="2253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3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22534" name="Group 6"/>
            <p:cNvGrpSpPr>
              <a:grpSpLocks/>
            </p:cNvGrpSpPr>
            <p:nvPr/>
          </p:nvGrpSpPr>
          <p:grpSpPr bwMode="auto">
            <a:xfrm>
              <a:off x="261" y="1870"/>
              <a:ext cx="465" cy="299"/>
              <a:chOff x="912" y="2640"/>
              <a:chExt cx="672" cy="432"/>
            </a:xfrm>
          </p:grpSpPr>
          <p:sp>
            <p:nvSpPr>
              <p:cNvPr id="22535"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36"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253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3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53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22540" name="Rectangle 12"/>
          <p:cNvSpPr>
            <a:spLocks noGrp="1" noChangeArrowheads="1"/>
          </p:cNvSpPr>
          <p:nvPr>
            <p:ph type="ctrTitle"/>
          </p:nvPr>
        </p:nvSpPr>
        <p:spPr>
          <a:xfrm>
            <a:off x="990600" y="1828800"/>
            <a:ext cx="7772400" cy="1143000"/>
          </a:xfrm>
        </p:spPr>
        <p:txBody>
          <a:bodyPr/>
          <a:lstStyle>
            <a:lvl1pPr>
              <a:defRPr/>
            </a:lvl1pPr>
          </a:lstStyle>
          <a:p>
            <a:pPr lvl="0"/>
            <a:r>
              <a:rPr lang="zh-CN" altLang="en-US" noProof="0" smtClean="0"/>
              <a:t>单击此处编辑母版标题样式</a:t>
            </a:r>
          </a:p>
        </p:txBody>
      </p:sp>
      <p:sp>
        <p:nvSpPr>
          <p:cNvPr id="22541"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zh-CN" altLang="en-US" noProof="0" smtClean="0"/>
              <a:t>单击此处编辑母版副标题样式</a:t>
            </a:r>
          </a:p>
        </p:txBody>
      </p:sp>
      <p:sp>
        <p:nvSpPr>
          <p:cNvPr id="22542"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zh-CN"/>
          </a:p>
        </p:txBody>
      </p:sp>
      <p:sp>
        <p:nvSpPr>
          <p:cNvPr id="22543"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zh-CN"/>
          </a:p>
        </p:txBody>
      </p:sp>
      <p:sp>
        <p:nvSpPr>
          <p:cNvPr id="22544"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C012BA44-E72F-4439-BB23-C8F41528C4C2}" type="slidenum">
              <a:rPr lang="en-US" altLang="zh-CN"/>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56814C1-1C08-40DE-BD74-67013A3E146C}" type="slidenum">
              <a:rPr lang="en-US" altLang="zh-CN"/>
              <a:pPr/>
              <a:t>‹#›</a:t>
            </a:fld>
            <a:endParaRPr lang="en-US" altLang="zh-CN"/>
          </a:p>
        </p:txBody>
      </p:sp>
    </p:spTree>
    <p:extLst>
      <p:ext uri="{BB962C8B-B14F-4D97-AF65-F5344CB8AC3E}">
        <p14:creationId xmlns:p14="http://schemas.microsoft.com/office/powerpoint/2010/main" val="2014248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6F8C2EC-E96C-49DF-9B81-FE7FBFD0D225}" type="slidenum">
              <a:rPr lang="en-US" altLang="zh-CN"/>
              <a:pPr/>
              <a:t>‹#›</a:t>
            </a:fld>
            <a:endParaRPr lang="en-US" altLang="zh-CN"/>
          </a:p>
        </p:txBody>
      </p:sp>
    </p:spTree>
    <p:extLst>
      <p:ext uri="{BB962C8B-B14F-4D97-AF65-F5344CB8AC3E}">
        <p14:creationId xmlns:p14="http://schemas.microsoft.com/office/powerpoint/2010/main" val="4187365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228600" y="1981200"/>
            <a:ext cx="4381500" cy="45720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762500" y="1981200"/>
            <a:ext cx="4381500" cy="45720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C1160E9-E8CD-46C3-8E98-AF95E1340E15}" type="slidenum">
              <a:rPr lang="en-US" altLang="zh-CN"/>
              <a:pPr/>
              <a:t>‹#›</a:t>
            </a:fld>
            <a:endParaRPr lang="en-US" altLang="zh-CN"/>
          </a:p>
        </p:txBody>
      </p:sp>
    </p:spTree>
    <p:extLst>
      <p:ext uri="{BB962C8B-B14F-4D97-AF65-F5344CB8AC3E}">
        <p14:creationId xmlns:p14="http://schemas.microsoft.com/office/powerpoint/2010/main" val="1424512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7A476E9B-9D49-43AE-A677-53E567D5AE99}" type="slidenum">
              <a:rPr lang="en-US" altLang="zh-CN"/>
              <a:pPr/>
              <a:t>‹#›</a:t>
            </a:fld>
            <a:endParaRPr lang="en-US" altLang="zh-CN"/>
          </a:p>
        </p:txBody>
      </p:sp>
    </p:spTree>
    <p:extLst>
      <p:ext uri="{BB962C8B-B14F-4D97-AF65-F5344CB8AC3E}">
        <p14:creationId xmlns:p14="http://schemas.microsoft.com/office/powerpoint/2010/main" val="3999462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B2C28B39-A693-4DC4-8863-6117D6405BB7}" type="slidenum">
              <a:rPr lang="en-US" altLang="zh-CN"/>
              <a:pPr/>
              <a:t>‹#›</a:t>
            </a:fld>
            <a:endParaRPr lang="en-US" altLang="zh-CN"/>
          </a:p>
        </p:txBody>
      </p:sp>
    </p:spTree>
    <p:extLst>
      <p:ext uri="{BB962C8B-B14F-4D97-AF65-F5344CB8AC3E}">
        <p14:creationId xmlns:p14="http://schemas.microsoft.com/office/powerpoint/2010/main" val="3057047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281297B4-4760-4538-93EA-6A53FF488F3E}" type="slidenum">
              <a:rPr lang="en-US" altLang="zh-CN"/>
              <a:pPr/>
              <a:t>‹#›</a:t>
            </a:fld>
            <a:endParaRPr lang="en-US" altLang="zh-CN"/>
          </a:p>
        </p:txBody>
      </p:sp>
    </p:spTree>
    <p:extLst>
      <p:ext uri="{BB962C8B-B14F-4D97-AF65-F5344CB8AC3E}">
        <p14:creationId xmlns:p14="http://schemas.microsoft.com/office/powerpoint/2010/main" val="1499860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04C95641-7F66-4A9E-B351-4D93CC83E755}" type="slidenum">
              <a:rPr lang="en-US" altLang="zh-CN"/>
              <a:pPr/>
              <a:t>‹#›</a:t>
            </a:fld>
            <a:endParaRPr lang="en-US" altLang="zh-CN"/>
          </a:p>
        </p:txBody>
      </p:sp>
    </p:spTree>
    <p:extLst>
      <p:ext uri="{BB962C8B-B14F-4D97-AF65-F5344CB8AC3E}">
        <p14:creationId xmlns:p14="http://schemas.microsoft.com/office/powerpoint/2010/main" val="3114076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FCAFA9E-5D48-4A5B-93FB-C2A4D8BEC2D9}" type="slidenum">
              <a:rPr lang="en-US" altLang="zh-CN"/>
              <a:pPr/>
              <a:t>‹#›</a:t>
            </a:fld>
            <a:endParaRPr lang="en-US" altLang="zh-CN"/>
          </a:p>
        </p:txBody>
      </p:sp>
    </p:spTree>
    <p:extLst>
      <p:ext uri="{BB962C8B-B14F-4D97-AF65-F5344CB8AC3E}">
        <p14:creationId xmlns:p14="http://schemas.microsoft.com/office/powerpoint/2010/main" val="2759073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0B54FA7-54BD-4B8C-B453-8358D293A16D}" type="slidenum">
              <a:rPr lang="en-US" altLang="zh-CN"/>
              <a:pPr/>
              <a:t>‹#›</a:t>
            </a:fld>
            <a:endParaRPr lang="en-US" altLang="zh-CN"/>
          </a:p>
        </p:txBody>
      </p:sp>
    </p:spTree>
    <p:extLst>
      <p:ext uri="{BB962C8B-B14F-4D97-AF65-F5344CB8AC3E}">
        <p14:creationId xmlns:p14="http://schemas.microsoft.com/office/powerpoint/2010/main" val="458785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915150" y="990600"/>
            <a:ext cx="2228850" cy="5562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228600" y="990600"/>
            <a:ext cx="6534150" cy="5562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6820E29-0363-4F95-B117-7EEEC0003042}" type="slidenum">
              <a:rPr lang="en-US" altLang="zh-CN"/>
              <a:pPr/>
              <a:t>‹#›</a:t>
            </a:fld>
            <a:endParaRPr lang="en-US" altLang="zh-CN"/>
          </a:p>
        </p:txBody>
      </p:sp>
    </p:spTree>
    <p:extLst>
      <p:ext uri="{BB962C8B-B14F-4D97-AF65-F5344CB8AC3E}">
        <p14:creationId xmlns:p14="http://schemas.microsoft.com/office/powerpoint/2010/main" val="2171693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50000">
              <a:srgbClr val="FFFFFF"/>
            </a:gs>
            <a:gs pos="100000">
              <a:schemeClr val="bg1"/>
            </a:gs>
          </a:gsLst>
          <a:lin ang="5400000" scaled="1"/>
        </a:gradFill>
        <a:effectLst/>
      </p:bgPr>
    </p:bg>
    <p:spTree>
      <p:nvGrpSpPr>
        <p:cNvPr id="1" name=""/>
        <p:cNvGrpSpPr/>
        <p:nvPr/>
      </p:nvGrpSpPr>
      <p:grpSpPr>
        <a:xfrm>
          <a:off x="0" y="0"/>
          <a:ext cx="0" cy="0"/>
          <a:chOff x="0" y="0"/>
          <a:chExt cx="0" cy="0"/>
        </a:xfrm>
      </p:grpSpPr>
      <p:sp>
        <p:nvSpPr>
          <p:cNvPr id="21506"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2150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21508"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2150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2151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21511"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2151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21513" name="Rectangle 9"/>
          <p:cNvSpPr>
            <a:spLocks noGrp="1" noChangeArrowheads="1"/>
          </p:cNvSpPr>
          <p:nvPr>
            <p:ph type="title"/>
          </p:nvPr>
        </p:nvSpPr>
        <p:spPr bwMode="auto">
          <a:xfrm>
            <a:off x="1295400" y="990600"/>
            <a:ext cx="7459663" cy="693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21514" name="Rectangle 10"/>
          <p:cNvSpPr>
            <a:spLocks noGrp="1" noChangeArrowheads="1"/>
          </p:cNvSpPr>
          <p:nvPr>
            <p:ph type="body" idx="1"/>
          </p:nvPr>
        </p:nvSpPr>
        <p:spPr bwMode="auto">
          <a:xfrm>
            <a:off x="228600" y="1981200"/>
            <a:ext cx="89154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21515" name="Rectangle 11"/>
          <p:cNvSpPr>
            <a:spLocks noGrp="1" noChangeArrowheads="1"/>
          </p:cNvSpPr>
          <p:nvPr>
            <p:ph type="dt" sz="half" idx="2"/>
          </p:nvPr>
        </p:nvSpPr>
        <p:spPr bwMode="auto">
          <a:xfrm>
            <a:off x="9144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400"/>
            </a:lvl1pPr>
          </a:lstStyle>
          <a:p>
            <a:endParaRPr lang="en-US" altLang="zh-CN"/>
          </a:p>
        </p:txBody>
      </p:sp>
      <p:sp>
        <p:nvSpPr>
          <p:cNvPr id="21516" name="Rectangle 12"/>
          <p:cNvSpPr>
            <a:spLocks noGrp="1" noChangeArrowheads="1"/>
          </p:cNvSpPr>
          <p:nvPr>
            <p:ph type="ftr" sz="quarter" idx="3"/>
          </p:nvPr>
        </p:nvSpPr>
        <p:spPr bwMode="auto">
          <a:xfrm>
            <a:off x="33528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kumimoji="0" sz="1400"/>
            </a:lvl1pPr>
          </a:lstStyle>
          <a:p>
            <a:endParaRPr lang="en-US" altLang="zh-CN"/>
          </a:p>
        </p:txBody>
      </p:sp>
      <p:sp>
        <p:nvSpPr>
          <p:cNvPr id="21517" name="Rectangle 13"/>
          <p:cNvSpPr>
            <a:spLocks noGrp="1" noChangeArrowheads="1"/>
          </p:cNvSpPr>
          <p:nvPr>
            <p:ph type="sldNum" sz="quarter" idx="4"/>
          </p:nvPr>
        </p:nvSpPr>
        <p:spPr bwMode="auto">
          <a:xfrm>
            <a:off x="6781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sz="1400"/>
            </a:lvl1pPr>
          </a:lstStyle>
          <a:p>
            <a:fld id="{0BA84AA6-9265-43BF-84C3-688AD05CBF39}" type="slidenum">
              <a:rPr lang="en-US" altLang="zh-CN"/>
              <a:pPr/>
              <a:t>‹#›</a:t>
            </a:fld>
            <a:endParaRPr lang="en-US" altLang="zh-CN"/>
          </a:p>
        </p:txBody>
      </p:sp>
      <p:sp>
        <p:nvSpPr>
          <p:cNvPr id="21518" name="Rectangle 14"/>
          <p:cNvSpPr>
            <a:spLocks noChangeArrowheads="1"/>
          </p:cNvSpPr>
          <p:nvPr/>
        </p:nvSpPr>
        <p:spPr bwMode="auto">
          <a:xfrm>
            <a:off x="5113338" y="0"/>
            <a:ext cx="4030662" cy="525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defRPr kumimoji="1" sz="2400">
                <a:solidFill>
                  <a:schemeClr val="tx1"/>
                </a:solidFill>
                <a:latin typeface="Times New Roman" panose="02020603050405020304" pitchFamily="18" charset="0"/>
                <a:ea typeface="宋体" panose="02010600030101010101" pitchFamily="2" charset="-122"/>
              </a:defRPr>
            </a:lvl1pPr>
            <a:lvl2pPr>
              <a:defRPr kumimoji="1" sz="2400">
                <a:solidFill>
                  <a:schemeClr val="tx1"/>
                </a:solidFill>
                <a:latin typeface="Times New Roman" panose="02020603050405020304" pitchFamily="18" charset="0"/>
                <a:ea typeface="宋体" panose="02010600030101010101" pitchFamily="2" charset="-122"/>
              </a:defRPr>
            </a:lvl2pPr>
            <a:lvl3pPr>
              <a:defRPr kumimoji="1" sz="2400">
                <a:solidFill>
                  <a:schemeClr val="tx1"/>
                </a:solidFill>
                <a:latin typeface="Times New Roman" panose="02020603050405020304" pitchFamily="18" charset="0"/>
                <a:ea typeface="宋体" panose="02010600030101010101" pitchFamily="2" charset="-122"/>
              </a:defRPr>
            </a:lvl3pPr>
            <a:lvl4pPr>
              <a:defRPr kumimoji="1" sz="2400">
                <a:solidFill>
                  <a:schemeClr val="tx1"/>
                </a:solidFill>
                <a:latin typeface="Times New Roman" panose="02020603050405020304" pitchFamily="18" charset="0"/>
                <a:ea typeface="宋体" panose="02010600030101010101" pitchFamily="2" charset="-122"/>
              </a:defRPr>
            </a:lvl4pPr>
            <a:lvl5pPr>
              <a:defRPr kumimoji="1" sz="2400">
                <a:solidFill>
                  <a:schemeClr val="tx1"/>
                </a:solidFill>
                <a:latin typeface="Times New Roman" panose="02020603050405020304" pitchFamily="18" charset="0"/>
                <a:ea typeface="宋体" panose="02010600030101010101" pitchFamily="2" charset="-122"/>
              </a:defRPr>
            </a:lvl5pPr>
            <a:lvl6pPr marL="4572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9144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1371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18288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r"/>
            <a:r>
              <a:rPr lang="zh-CN" altLang="en-US">
                <a:solidFill>
                  <a:srgbClr val="000066"/>
                </a:solidFill>
                <a:latin typeface="Tahoma" panose="020B0604030504040204" pitchFamily="34" charset="0"/>
                <a:ea typeface="隶书" pitchFamily="49" charset="-122"/>
              </a:rPr>
              <a:t>第四章 长期筹资决策</a:t>
            </a: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513"/>
                                        </p:tgtEl>
                                        <p:attrNameLst>
                                          <p:attrName>style.visibility</p:attrName>
                                        </p:attrNameLst>
                                      </p:cBhvr>
                                      <p:to>
                                        <p:strVal val="visible"/>
                                      </p:to>
                                    </p:set>
                                    <p:anim calcmode="lin" valueType="num">
                                      <p:cBhvr additive="base">
                                        <p:cTn id="7" dur="500" fill="hold"/>
                                        <p:tgtEl>
                                          <p:spTgt spid="21513"/>
                                        </p:tgtEl>
                                        <p:attrNameLst>
                                          <p:attrName>ppt_x</p:attrName>
                                        </p:attrNameLst>
                                      </p:cBhvr>
                                      <p:tavLst>
                                        <p:tav tm="0">
                                          <p:val>
                                            <p:strVal val="0-#ppt_w/2"/>
                                          </p:val>
                                        </p:tav>
                                        <p:tav tm="100000">
                                          <p:val>
                                            <p:strVal val="#ppt_x"/>
                                          </p:val>
                                        </p:tav>
                                      </p:tavLst>
                                    </p:anim>
                                    <p:anim calcmode="lin" valueType="num">
                                      <p:cBhvr additive="base">
                                        <p:cTn id="8" dur="500" fill="hold"/>
                                        <p:tgtEl>
                                          <p:spTgt spid="2151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21514">
                                            <p:txEl>
                                              <p:pRg st="0" end="0"/>
                                            </p:txEl>
                                          </p:spTgt>
                                        </p:tgtEl>
                                        <p:attrNameLst>
                                          <p:attrName>style.visibility</p:attrName>
                                        </p:attrNameLst>
                                      </p:cBhvr>
                                      <p:to>
                                        <p:strVal val="visible"/>
                                      </p:to>
                                    </p:set>
                                    <p:animEffect transition="in" filter="dissolve">
                                      <p:cBhvr>
                                        <p:cTn id="13" dur="500"/>
                                        <p:tgtEl>
                                          <p:spTgt spid="21514">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21514">
                                            <p:txEl>
                                              <p:pRg st="1" end="1"/>
                                            </p:txEl>
                                          </p:spTgt>
                                        </p:tgtEl>
                                        <p:attrNameLst>
                                          <p:attrName>style.visibility</p:attrName>
                                        </p:attrNameLst>
                                      </p:cBhvr>
                                      <p:to>
                                        <p:strVal val="visible"/>
                                      </p:to>
                                    </p:set>
                                    <p:animEffect transition="in" filter="dissolve">
                                      <p:cBhvr>
                                        <p:cTn id="18" dur="500"/>
                                        <p:tgtEl>
                                          <p:spTgt spid="21514">
                                            <p:txEl>
                                              <p:pRg st="1" end="1"/>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21514">
                                            <p:txEl>
                                              <p:pRg st="2" end="2"/>
                                            </p:txEl>
                                          </p:spTgt>
                                        </p:tgtEl>
                                        <p:attrNameLst>
                                          <p:attrName>style.visibility</p:attrName>
                                        </p:attrNameLst>
                                      </p:cBhvr>
                                      <p:to>
                                        <p:strVal val="visible"/>
                                      </p:to>
                                    </p:set>
                                    <p:animEffect transition="in" filter="dissolve">
                                      <p:cBhvr>
                                        <p:cTn id="21" dur="500"/>
                                        <p:tgtEl>
                                          <p:spTgt spid="21514">
                                            <p:txEl>
                                              <p:pRg st="2" end="2"/>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21514">
                                            <p:txEl>
                                              <p:pRg st="3" end="3"/>
                                            </p:txEl>
                                          </p:spTgt>
                                        </p:tgtEl>
                                        <p:attrNameLst>
                                          <p:attrName>style.visibility</p:attrName>
                                        </p:attrNameLst>
                                      </p:cBhvr>
                                      <p:to>
                                        <p:strVal val="visible"/>
                                      </p:to>
                                    </p:set>
                                    <p:animEffect transition="in" filter="dissolve">
                                      <p:cBhvr>
                                        <p:cTn id="24" dur="500"/>
                                        <p:tgtEl>
                                          <p:spTgt spid="21514">
                                            <p:txEl>
                                              <p:pRg st="3" end="3"/>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1514">
                                            <p:txEl>
                                              <p:pRg st="4" end="4"/>
                                            </p:txEl>
                                          </p:spTgt>
                                        </p:tgtEl>
                                        <p:attrNameLst>
                                          <p:attrName>style.visibility</p:attrName>
                                        </p:attrNameLst>
                                      </p:cBhvr>
                                      <p:to>
                                        <p:strVal val="visible"/>
                                      </p:to>
                                    </p:set>
                                    <p:animEffect transition="in" filter="dissolve">
                                      <p:cBhvr>
                                        <p:cTn id="27" dur="500"/>
                                        <p:tgtEl>
                                          <p:spTgt spid="215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3" grpId="0" autoUpdateAnimBg="0"/>
      <p:bldP spid="21514" grpId="0" build="p" bldLvl="2" autoUpdateAnimBg="0">
        <p:tmplLst>
          <p:tmpl lvl="1">
            <p:tnLst>
              <p:par>
                <p:cTn presetID="9" presetClass="entr" presetSubtype="0" fill="hold" nodeType="clickEffect">
                  <p:stCondLst>
                    <p:cond delay="0"/>
                  </p:stCondLst>
                  <p:childTnLst>
                    <p:set>
                      <p:cBhvr>
                        <p:cTn dur="1" fill="hold">
                          <p:stCondLst>
                            <p:cond delay="0"/>
                          </p:stCondLst>
                        </p:cTn>
                        <p:tgtEl>
                          <p:spTgt spid="21514"/>
                        </p:tgtEl>
                        <p:attrNameLst>
                          <p:attrName>style.visibility</p:attrName>
                        </p:attrNameLst>
                      </p:cBhvr>
                      <p:to>
                        <p:strVal val="visible"/>
                      </p:to>
                    </p:set>
                    <p:animEffect transition="in" filter="dissolve">
                      <p:cBhvr>
                        <p:cTn dur="500"/>
                        <p:tgtEl>
                          <p:spTgt spid="21514"/>
                        </p:tgtEl>
                      </p:cBhvr>
                    </p:animEffect>
                  </p:childTnLst>
                </p:cTn>
              </p:par>
            </p:tnLst>
          </p:tmpl>
          <p:tmpl lvl="2">
            <p:tnLst>
              <p:par>
                <p:cTn presetID="9" presetClass="entr" presetSubtype="0" fill="hold" nodeType="clickEffect">
                  <p:stCondLst>
                    <p:cond delay="0"/>
                  </p:stCondLst>
                  <p:childTnLst>
                    <p:set>
                      <p:cBhvr>
                        <p:cTn dur="1" fill="hold">
                          <p:stCondLst>
                            <p:cond delay="0"/>
                          </p:stCondLst>
                        </p:cTn>
                        <p:tgtEl>
                          <p:spTgt spid="21514"/>
                        </p:tgtEl>
                        <p:attrNameLst>
                          <p:attrName>style.visibility</p:attrName>
                        </p:attrNameLst>
                      </p:cBhvr>
                      <p:to>
                        <p:strVal val="visible"/>
                      </p:to>
                    </p:set>
                    <p:animEffect transition="in" filter="dissolve">
                      <p:cBhvr>
                        <p:cTn dur="500"/>
                        <p:tgtEl>
                          <p:spTgt spid="21514"/>
                        </p:tgtEl>
                      </p:cBhvr>
                    </p:animEffect>
                  </p:childTnLst>
                </p:cTn>
              </p:par>
            </p:tnLst>
          </p:tmpl>
          <p:tmpl lvl="3">
            <p:tnLst>
              <p:par>
                <p:cTn presetID="9" presetClass="entr" presetSubtype="0" fill="hold" nodeType="withEffect">
                  <p:stCondLst>
                    <p:cond delay="0"/>
                  </p:stCondLst>
                  <p:childTnLst>
                    <p:set>
                      <p:cBhvr>
                        <p:cTn dur="1" fill="hold">
                          <p:stCondLst>
                            <p:cond delay="0"/>
                          </p:stCondLst>
                        </p:cTn>
                        <p:tgtEl>
                          <p:spTgt spid="21514"/>
                        </p:tgtEl>
                        <p:attrNameLst>
                          <p:attrName>style.visibility</p:attrName>
                        </p:attrNameLst>
                      </p:cBhvr>
                      <p:to>
                        <p:strVal val="visible"/>
                      </p:to>
                    </p:set>
                    <p:animEffect transition="in" filter="dissolve">
                      <p:cBhvr>
                        <p:cTn dur="500"/>
                        <p:tgtEl>
                          <p:spTgt spid="21514"/>
                        </p:tgtEl>
                      </p:cBhvr>
                    </p:animEffect>
                  </p:childTnLst>
                </p:cTn>
              </p:par>
            </p:tnLst>
          </p:tmpl>
          <p:tmpl lvl="4">
            <p:tnLst>
              <p:par>
                <p:cTn presetID="9" presetClass="entr" presetSubtype="0" fill="hold" nodeType="withEffect">
                  <p:stCondLst>
                    <p:cond delay="0"/>
                  </p:stCondLst>
                  <p:childTnLst>
                    <p:set>
                      <p:cBhvr>
                        <p:cTn dur="1" fill="hold">
                          <p:stCondLst>
                            <p:cond delay="0"/>
                          </p:stCondLst>
                        </p:cTn>
                        <p:tgtEl>
                          <p:spTgt spid="21514"/>
                        </p:tgtEl>
                        <p:attrNameLst>
                          <p:attrName>style.visibility</p:attrName>
                        </p:attrNameLst>
                      </p:cBhvr>
                      <p:to>
                        <p:strVal val="visible"/>
                      </p:to>
                    </p:set>
                    <p:animEffect transition="in" filter="dissolve">
                      <p:cBhvr>
                        <p:cTn dur="500"/>
                        <p:tgtEl>
                          <p:spTgt spid="21514"/>
                        </p:tgtEl>
                      </p:cBhvr>
                    </p:animEffect>
                  </p:childTnLst>
                </p:cTn>
              </p:par>
            </p:tnLst>
          </p:tmpl>
          <p:tmpl lvl="5">
            <p:tnLst>
              <p:par>
                <p:cTn presetID="9" presetClass="entr" presetSubtype="0" fill="hold" nodeType="withEffect">
                  <p:stCondLst>
                    <p:cond delay="0"/>
                  </p:stCondLst>
                  <p:childTnLst>
                    <p:set>
                      <p:cBhvr>
                        <p:cTn dur="1" fill="hold">
                          <p:stCondLst>
                            <p:cond delay="0"/>
                          </p:stCondLst>
                        </p:cTn>
                        <p:tgtEl>
                          <p:spTgt spid="21514"/>
                        </p:tgtEl>
                        <p:attrNameLst>
                          <p:attrName>style.visibility</p:attrName>
                        </p:attrNameLst>
                      </p:cBhvr>
                      <p:to>
                        <p:strVal val="visible"/>
                      </p:to>
                    </p:set>
                    <p:animEffect transition="in" filter="dissolve">
                      <p:cBhvr>
                        <p:cTn dur="500"/>
                        <p:tgtEl>
                          <p:spTgt spid="21514"/>
                        </p:tgtEl>
                      </p:cBhvr>
                    </p:animEffect>
                  </p:childTnLst>
                </p:cTn>
              </p:par>
            </p:tnLst>
          </p:tmpl>
        </p:tmplLst>
      </p:bldP>
    </p:bldLst>
  </p:timing>
  <p:hf hdr="0" ftr="0" dt="0"/>
  <p:txStyles>
    <p:titleStyle>
      <a:lvl1pPr algn="l" rtl="0" fontAlgn="base">
        <a:lnSpc>
          <a:spcPct val="90000"/>
        </a:lnSpc>
        <a:spcBef>
          <a:spcPct val="0"/>
        </a:spcBef>
        <a:spcAft>
          <a:spcPct val="0"/>
        </a:spcAft>
        <a:defRPr kumimoji="1" sz="4000" kern="1200">
          <a:solidFill>
            <a:schemeClr val="tx2"/>
          </a:solidFill>
          <a:latin typeface="+mj-lt"/>
          <a:ea typeface="+mj-ea"/>
          <a:cs typeface="+mj-cs"/>
        </a:defRPr>
      </a:lvl1pPr>
      <a:lvl2pPr algn="l" rtl="0" fontAlgn="base">
        <a:lnSpc>
          <a:spcPct val="90000"/>
        </a:lnSpc>
        <a:spcBef>
          <a:spcPct val="0"/>
        </a:spcBef>
        <a:spcAft>
          <a:spcPct val="0"/>
        </a:spcAft>
        <a:defRPr kumimoji="1" sz="4000">
          <a:solidFill>
            <a:schemeClr val="tx2"/>
          </a:solidFill>
          <a:latin typeface="Tahoma" panose="020B0604030504040204" pitchFamily="34" charset="0"/>
          <a:ea typeface="宋体" panose="02010600030101010101" pitchFamily="2" charset="-122"/>
        </a:defRPr>
      </a:lvl2pPr>
      <a:lvl3pPr algn="l" rtl="0" fontAlgn="base">
        <a:lnSpc>
          <a:spcPct val="90000"/>
        </a:lnSpc>
        <a:spcBef>
          <a:spcPct val="0"/>
        </a:spcBef>
        <a:spcAft>
          <a:spcPct val="0"/>
        </a:spcAft>
        <a:defRPr kumimoji="1" sz="4000">
          <a:solidFill>
            <a:schemeClr val="tx2"/>
          </a:solidFill>
          <a:latin typeface="Tahoma" panose="020B0604030504040204" pitchFamily="34" charset="0"/>
          <a:ea typeface="宋体" panose="02010600030101010101" pitchFamily="2" charset="-122"/>
        </a:defRPr>
      </a:lvl3pPr>
      <a:lvl4pPr algn="l" rtl="0" fontAlgn="base">
        <a:lnSpc>
          <a:spcPct val="90000"/>
        </a:lnSpc>
        <a:spcBef>
          <a:spcPct val="0"/>
        </a:spcBef>
        <a:spcAft>
          <a:spcPct val="0"/>
        </a:spcAft>
        <a:defRPr kumimoji="1" sz="4000">
          <a:solidFill>
            <a:schemeClr val="tx2"/>
          </a:solidFill>
          <a:latin typeface="Tahoma" panose="020B0604030504040204" pitchFamily="34" charset="0"/>
          <a:ea typeface="宋体" panose="02010600030101010101" pitchFamily="2" charset="-122"/>
        </a:defRPr>
      </a:lvl4pPr>
      <a:lvl5pPr algn="l" rtl="0" fontAlgn="base">
        <a:lnSpc>
          <a:spcPct val="90000"/>
        </a:lnSpc>
        <a:spcBef>
          <a:spcPct val="0"/>
        </a:spcBef>
        <a:spcAft>
          <a:spcPct val="0"/>
        </a:spcAft>
        <a:defRPr kumimoji="1" sz="4000">
          <a:solidFill>
            <a:schemeClr val="tx2"/>
          </a:solidFill>
          <a:latin typeface="Tahoma" panose="020B0604030504040204" pitchFamily="34" charset="0"/>
          <a:ea typeface="宋体" panose="02010600030101010101" pitchFamily="2" charset="-122"/>
        </a:defRPr>
      </a:lvl5pPr>
      <a:lvl6pPr marL="457200" algn="l" rtl="0" fontAlgn="base">
        <a:lnSpc>
          <a:spcPct val="90000"/>
        </a:lnSpc>
        <a:spcBef>
          <a:spcPct val="0"/>
        </a:spcBef>
        <a:spcAft>
          <a:spcPct val="0"/>
        </a:spcAft>
        <a:defRPr kumimoji="1" sz="4000">
          <a:solidFill>
            <a:schemeClr val="tx2"/>
          </a:solidFill>
          <a:latin typeface="Tahoma" panose="020B0604030504040204" pitchFamily="34" charset="0"/>
          <a:ea typeface="宋体" panose="02010600030101010101" pitchFamily="2" charset="-122"/>
        </a:defRPr>
      </a:lvl6pPr>
      <a:lvl7pPr marL="914400" algn="l" rtl="0" fontAlgn="base">
        <a:lnSpc>
          <a:spcPct val="90000"/>
        </a:lnSpc>
        <a:spcBef>
          <a:spcPct val="0"/>
        </a:spcBef>
        <a:spcAft>
          <a:spcPct val="0"/>
        </a:spcAft>
        <a:defRPr kumimoji="1" sz="4000">
          <a:solidFill>
            <a:schemeClr val="tx2"/>
          </a:solidFill>
          <a:latin typeface="Tahoma" panose="020B0604030504040204" pitchFamily="34" charset="0"/>
          <a:ea typeface="宋体" panose="02010600030101010101" pitchFamily="2" charset="-122"/>
        </a:defRPr>
      </a:lvl7pPr>
      <a:lvl8pPr marL="1371600" algn="l" rtl="0" fontAlgn="base">
        <a:lnSpc>
          <a:spcPct val="90000"/>
        </a:lnSpc>
        <a:spcBef>
          <a:spcPct val="0"/>
        </a:spcBef>
        <a:spcAft>
          <a:spcPct val="0"/>
        </a:spcAft>
        <a:defRPr kumimoji="1" sz="4000">
          <a:solidFill>
            <a:schemeClr val="tx2"/>
          </a:solidFill>
          <a:latin typeface="Tahoma" panose="020B0604030504040204" pitchFamily="34" charset="0"/>
          <a:ea typeface="宋体" panose="02010600030101010101" pitchFamily="2" charset="-122"/>
        </a:defRPr>
      </a:lvl8pPr>
      <a:lvl9pPr marL="1828800" algn="l" rtl="0" fontAlgn="base">
        <a:lnSpc>
          <a:spcPct val="90000"/>
        </a:lnSpc>
        <a:spcBef>
          <a:spcPct val="0"/>
        </a:spcBef>
        <a:spcAft>
          <a:spcPct val="0"/>
        </a:spcAft>
        <a:defRPr kumimoji="1" sz="4000">
          <a:solidFill>
            <a:schemeClr val="tx2"/>
          </a:solidFill>
          <a:latin typeface="Tahoma" panose="020B0604030504040204" pitchFamily="34" charset="0"/>
          <a:ea typeface="宋体" panose="02010600030101010101" pitchFamily="2" charset="-122"/>
        </a:defRPr>
      </a:lvl9pPr>
    </p:titleStyle>
    <p:bodyStyle>
      <a:lvl1pPr marL="342900" indent="-342900" algn="l" rtl="0" fontAlgn="base">
        <a:spcBef>
          <a:spcPct val="20000"/>
        </a:spcBef>
        <a:spcAft>
          <a:spcPct val="0"/>
        </a:spcAft>
        <a:buClr>
          <a:srgbClr val="000066"/>
        </a:buClr>
        <a:buSzPct val="60000"/>
        <a:buFont typeface="Wingdings" pitchFamily="2" charset="2"/>
        <a:buChar char="v"/>
        <a:defRPr kumimoji="1" sz="3200" kern="1200">
          <a:solidFill>
            <a:schemeClr val="tx1"/>
          </a:solidFill>
          <a:latin typeface="+mn-lt"/>
          <a:ea typeface="+mn-ea"/>
          <a:cs typeface="+mn-cs"/>
        </a:defRPr>
      </a:lvl1pPr>
      <a:lvl2pPr marL="742950" indent="-285750" algn="l" rtl="0" fontAlgn="base">
        <a:spcBef>
          <a:spcPct val="20000"/>
        </a:spcBef>
        <a:spcAft>
          <a:spcPct val="0"/>
        </a:spcAft>
        <a:buClr>
          <a:srgbClr val="660033"/>
        </a:buClr>
        <a:buSzPct val="55000"/>
        <a:buFont typeface="Wingdings" pitchFamily="2" charset="2"/>
        <a:buChar char="Ø"/>
        <a:defRPr kumimoji="1" sz="2800" kern="1200">
          <a:solidFill>
            <a:schemeClr val="tx1"/>
          </a:solidFill>
          <a:latin typeface="+mn-lt"/>
          <a:ea typeface="+mn-ea"/>
          <a:cs typeface="+mn-cs"/>
        </a:defRPr>
      </a:lvl2pPr>
      <a:lvl3pPr marL="1143000" indent="-228600" algn="l" rtl="0" fontAlgn="base">
        <a:spcBef>
          <a:spcPct val="20000"/>
        </a:spcBef>
        <a:spcAft>
          <a:spcPct val="0"/>
        </a:spcAft>
        <a:buClr>
          <a:srgbClr val="993300"/>
        </a:buClr>
        <a:buSzPct val="50000"/>
        <a:buFont typeface="Wingdings" pitchFamily="2" charset="2"/>
        <a:buChar char="n"/>
        <a:defRPr kumimoji="1"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itchFamily="2" charset="2"/>
        <a:buChar char="n"/>
        <a:defRPr kumimoji="1"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itchFamily="2" charset="2"/>
        <a:buChar char="n"/>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 name="灯片编号占位符 5"/>
          <p:cNvSpPr>
            <a:spLocks noGrp="1"/>
          </p:cNvSpPr>
          <p:nvPr>
            <p:ph type="sldNum" sz="quarter" idx="12"/>
          </p:nvPr>
        </p:nvSpPr>
        <p:spPr/>
        <p:txBody>
          <a:bodyPr/>
          <a:lstStyle/>
          <a:p>
            <a:fld id="{8B2C7473-271F-463F-9F6D-831E0896F479}" type="slidenum">
              <a:rPr lang="en-US" altLang="zh-CN"/>
              <a:pPr/>
              <a:t>1</a:t>
            </a:fld>
            <a:endParaRPr lang="en-US" altLang="zh-CN"/>
          </a:p>
        </p:txBody>
      </p:sp>
      <p:sp>
        <p:nvSpPr>
          <p:cNvPr id="2050" name="Rectangle 2"/>
          <p:cNvSpPr>
            <a:spLocks noGrp="1" noChangeArrowheads="1"/>
          </p:cNvSpPr>
          <p:nvPr>
            <p:ph type="title"/>
          </p:nvPr>
        </p:nvSpPr>
        <p:spPr>
          <a:xfrm>
            <a:off x="1219200" y="762000"/>
            <a:ext cx="7459663" cy="998538"/>
          </a:xfrm>
        </p:spPr>
        <p:txBody>
          <a:bodyPr/>
          <a:lstStyle/>
          <a:p>
            <a:r>
              <a:rPr lang="zh-CN" altLang="en-US" b="1"/>
              <a:t>第四章   企业筹资决策</a:t>
            </a:r>
          </a:p>
        </p:txBody>
      </p:sp>
      <p:sp>
        <p:nvSpPr>
          <p:cNvPr id="2051" name="Rectangle 3"/>
          <p:cNvSpPr>
            <a:spLocks noGrp="1" noChangeArrowheads="1"/>
          </p:cNvSpPr>
          <p:nvPr>
            <p:ph type="body" idx="1"/>
          </p:nvPr>
        </p:nvSpPr>
        <p:spPr/>
        <p:txBody>
          <a:bodyPr/>
          <a:lstStyle/>
          <a:p>
            <a:r>
              <a:rPr lang="zh-CN" altLang="en-US"/>
              <a:t>本章主要内容：</a:t>
            </a:r>
          </a:p>
          <a:p>
            <a:pPr lvl="1">
              <a:buFont typeface="Wingdings" pitchFamily="2" charset="2"/>
              <a:buNone/>
            </a:pPr>
            <a:r>
              <a:rPr lang="zh-CN" altLang="en-US"/>
              <a:t>  资本成本</a:t>
            </a:r>
          </a:p>
          <a:p>
            <a:pPr lvl="1">
              <a:buFont typeface="Wingdings" pitchFamily="2" charset="2"/>
              <a:buNone/>
            </a:pPr>
            <a:r>
              <a:rPr lang="zh-CN" altLang="en-US"/>
              <a:t>  杠杆利益与风险</a:t>
            </a:r>
          </a:p>
          <a:p>
            <a:pPr lvl="1">
              <a:buFont typeface="Wingdings" pitchFamily="2" charset="2"/>
              <a:buNone/>
            </a:pPr>
            <a:r>
              <a:rPr lang="zh-CN" altLang="en-US"/>
              <a:t>  资本结构决策</a:t>
            </a:r>
          </a:p>
          <a:p>
            <a:pPr lvl="1">
              <a:buFont typeface="Wingdings" pitchFamily="2" charset="2"/>
              <a:buNone/>
            </a:pPr>
            <a:r>
              <a:rPr lang="zh-CN" altLang="en-US"/>
              <a:t>  资本结构理论</a:t>
            </a:r>
          </a:p>
        </p:txBody>
      </p:sp>
      <p:pic>
        <p:nvPicPr>
          <p:cNvPr id="2053" name="Picture 5" descr="icon-4on">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590800"/>
            <a:ext cx="993775" cy="4000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con-4on">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04800" y="3124200"/>
            <a:ext cx="993775" cy="40005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icon-4on">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81000" y="3733800"/>
            <a:ext cx="993775" cy="40005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con-4on">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724400"/>
            <a:ext cx="993775" cy="4000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con-4on">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191000"/>
            <a:ext cx="993775"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0-#ppt_w/2"/>
                                          </p:val>
                                        </p:tav>
                                        <p:tav tm="100000">
                                          <p:val>
                                            <p:strVal val="#ppt_x"/>
                                          </p:val>
                                        </p:tav>
                                      </p:tavLst>
                                    </p:anim>
                                    <p:anim calcmode="lin" valueType="num">
                                      <p:cBhvr additive="base">
                                        <p:cTn id="8" dur="500" fill="hold"/>
                                        <p:tgtEl>
                                          <p:spTgt spid="205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053"/>
                                        </p:tgtEl>
                                        <p:attrNameLst>
                                          <p:attrName>style.visibility</p:attrName>
                                        </p:attrNameLst>
                                      </p:cBhvr>
                                      <p:to>
                                        <p:strVal val="visible"/>
                                      </p:to>
                                    </p:set>
                                    <p:anim calcmode="lin" valueType="num">
                                      <p:cBhvr additive="base">
                                        <p:cTn id="13" dur="500" fill="hold"/>
                                        <p:tgtEl>
                                          <p:spTgt spid="2053"/>
                                        </p:tgtEl>
                                        <p:attrNameLst>
                                          <p:attrName>ppt_x</p:attrName>
                                        </p:attrNameLst>
                                      </p:cBhvr>
                                      <p:tavLst>
                                        <p:tav tm="0">
                                          <p:val>
                                            <p:strVal val="0-#ppt_w/2"/>
                                          </p:val>
                                        </p:tav>
                                        <p:tav tm="100000">
                                          <p:val>
                                            <p:strVal val="#ppt_x"/>
                                          </p:val>
                                        </p:tav>
                                      </p:tavLst>
                                    </p:anim>
                                    <p:anim calcmode="lin" valueType="num">
                                      <p:cBhvr additive="base">
                                        <p:cTn id="14" dur="500" fill="hold"/>
                                        <p:tgtEl>
                                          <p:spTgt spid="205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2054"/>
                                        </p:tgtEl>
                                        <p:attrNameLst>
                                          <p:attrName>style.visibility</p:attrName>
                                        </p:attrNameLst>
                                      </p:cBhvr>
                                      <p:to>
                                        <p:strVal val="visible"/>
                                      </p:to>
                                    </p:set>
                                    <p:anim calcmode="lin" valueType="num">
                                      <p:cBhvr additive="base">
                                        <p:cTn id="19" dur="500" fill="hold"/>
                                        <p:tgtEl>
                                          <p:spTgt spid="2054"/>
                                        </p:tgtEl>
                                        <p:attrNameLst>
                                          <p:attrName>ppt_x</p:attrName>
                                        </p:attrNameLst>
                                      </p:cBhvr>
                                      <p:tavLst>
                                        <p:tav tm="0">
                                          <p:val>
                                            <p:strVal val="0-#ppt_w/2"/>
                                          </p:val>
                                        </p:tav>
                                        <p:tav tm="100000">
                                          <p:val>
                                            <p:strVal val="#ppt_x"/>
                                          </p:val>
                                        </p:tav>
                                      </p:tavLst>
                                    </p:anim>
                                    <p:anim calcmode="lin" valueType="num">
                                      <p:cBhvr additive="base">
                                        <p:cTn id="20" dur="500" fill="hold"/>
                                        <p:tgtEl>
                                          <p:spTgt spid="2054"/>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2055"/>
                                        </p:tgtEl>
                                        <p:attrNameLst>
                                          <p:attrName>style.visibility</p:attrName>
                                        </p:attrNameLst>
                                      </p:cBhvr>
                                      <p:to>
                                        <p:strVal val="visible"/>
                                      </p:to>
                                    </p:set>
                                    <p:anim calcmode="lin" valueType="num">
                                      <p:cBhvr additive="base">
                                        <p:cTn id="25" dur="500" fill="hold"/>
                                        <p:tgtEl>
                                          <p:spTgt spid="2055"/>
                                        </p:tgtEl>
                                        <p:attrNameLst>
                                          <p:attrName>ppt_x</p:attrName>
                                        </p:attrNameLst>
                                      </p:cBhvr>
                                      <p:tavLst>
                                        <p:tav tm="0">
                                          <p:val>
                                            <p:strVal val="0-#ppt_w/2"/>
                                          </p:val>
                                        </p:tav>
                                        <p:tav tm="100000">
                                          <p:val>
                                            <p:strVal val="#ppt_x"/>
                                          </p:val>
                                        </p:tav>
                                      </p:tavLst>
                                    </p:anim>
                                    <p:anim calcmode="lin" valueType="num">
                                      <p:cBhvr additive="base">
                                        <p:cTn id="26" dur="500" fill="hold"/>
                                        <p:tgtEl>
                                          <p:spTgt spid="2055"/>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2058"/>
                                        </p:tgtEl>
                                        <p:attrNameLst>
                                          <p:attrName>style.visibility</p:attrName>
                                        </p:attrNameLst>
                                      </p:cBhvr>
                                      <p:to>
                                        <p:strVal val="visible"/>
                                      </p:to>
                                    </p:set>
                                    <p:anim calcmode="lin" valueType="num">
                                      <p:cBhvr additive="base">
                                        <p:cTn id="31" dur="500" fill="hold"/>
                                        <p:tgtEl>
                                          <p:spTgt spid="2058"/>
                                        </p:tgtEl>
                                        <p:attrNameLst>
                                          <p:attrName>ppt_x</p:attrName>
                                        </p:attrNameLst>
                                      </p:cBhvr>
                                      <p:tavLst>
                                        <p:tav tm="0">
                                          <p:val>
                                            <p:strVal val="0-#ppt_w/2"/>
                                          </p:val>
                                        </p:tav>
                                        <p:tav tm="100000">
                                          <p:val>
                                            <p:strVal val="#ppt_x"/>
                                          </p:val>
                                        </p:tav>
                                      </p:tavLst>
                                    </p:anim>
                                    <p:anim calcmode="lin" valueType="num">
                                      <p:cBhvr additive="base">
                                        <p:cTn id="32" dur="500" fill="hold"/>
                                        <p:tgtEl>
                                          <p:spTgt spid="2058"/>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2056"/>
                                        </p:tgtEl>
                                        <p:attrNameLst>
                                          <p:attrName>style.visibility</p:attrName>
                                        </p:attrNameLst>
                                      </p:cBhvr>
                                      <p:to>
                                        <p:strVal val="visible"/>
                                      </p:to>
                                    </p:set>
                                    <p:anim calcmode="lin" valueType="num">
                                      <p:cBhvr additive="base">
                                        <p:cTn id="37" dur="500" fill="hold"/>
                                        <p:tgtEl>
                                          <p:spTgt spid="2056"/>
                                        </p:tgtEl>
                                        <p:attrNameLst>
                                          <p:attrName>ppt_x</p:attrName>
                                        </p:attrNameLst>
                                      </p:cBhvr>
                                      <p:tavLst>
                                        <p:tav tm="0">
                                          <p:val>
                                            <p:strVal val="0-#ppt_w/2"/>
                                          </p:val>
                                        </p:tav>
                                        <p:tav tm="100000">
                                          <p:val>
                                            <p:strVal val="#ppt_x"/>
                                          </p:val>
                                        </p:tav>
                                      </p:tavLst>
                                    </p:anim>
                                    <p:anim calcmode="lin" valueType="num">
                                      <p:cBhvr additive="base">
                                        <p:cTn id="38" dur="500" fill="hold"/>
                                        <p:tgtEl>
                                          <p:spTgt spid="2056"/>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2051">
                                            <p:txEl>
                                              <p:pRg st="0" end="0"/>
                                            </p:txEl>
                                          </p:spTgt>
                                        </p:tgtEl>
                                        <p:attrNameLst>
                                          <p:attrName>style.visibility</p:attrName>
                                        </p:attrNameLst>
                                      </p:cBhvr>
                                      <p:to>
                                        <p:strVal val="visible"/>
                                      </p:to>
                                    </p:set>
                                    <p:animEffect transition="in" filter="dissolve">
                                      <p:cBhvr>
                                        <p:cTn id="43" dur="500"/>
                                        <p:tgtEl>
                                          <p:spTgt spid="2051">
                                            <p:txEl>
                                              <p:pRg st="0" end="0"/>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2051">
                                            <p:txEl>
                                              <p:pRg st="1" end="1"/>
                                            </p:txEl>
                                          </p:spTgt>
                                        </p:tgtEl>
                                        <p:attrNameLst>
                                          <p:attrName>style.visibility</p:attrName>
                                        </p:attrNameLst>
                                      </p:cBhvr>
                                      <p:to>
                                        <p:strVal val="visible"/>
                                      </p:to>
                                    </p:set>
                                    <p:animEffect transition="in" filter="dissolve">
                                      <p:cBhvr>
                                        <p:cTn id="48" dur="500"/>
                                        <p:tgtEl>
                                          <p:spTgt spid="2051">
                                            <p:txEl>
                                              <p:pRg st="1" end="1"/>
                                            </p:txEl>
                                          </p:spTgt>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2051">
                                            <p:txEl>
                                              <p:pRg st="2" end="2"/>
                                            </p:txEl>
                                          </p:spTgt>
                                        </p:tgtEl>
                                        <p:attrNameLst>
                                          <p:attrName>style.visibility</p:attrName>
                                        </p:attrNameLst>
                                      </p:cBhvr>
                                      <p:to>
                                        <p:strVal val="visible"/>
                                      </p:to>
                                    </p:set>
                                    <p:animEffect transition="in" filter="dissolve">
                                      <p:cBhvr>
                                        <p:cTn id="53" dur="500"/>
                                        <p:tgtEl>
                                          <p:spTgt spid="2051">
                                            <p:txEl>
                                              <p:pRg st="2" end="2"/>
                                            </p:txEl>
                                          </p:spTgt>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9" presetClass="entr" presetSubtype="0" fill="hold" grpId="0" nodeType="clickEffect">
                                  <p:stCondLst>
                                    <p:cond delay="0"/>
                                  </p:stCondLst>
                                  <p:childTnLst>
                                    <p:set>
                                      <p:cBhvr>
                                        <p:cTn id="57" dur="1" fill="hold">
                                          <p:stCondLst>
                                            <p:cond delay="0"/>
                                          </p:stCondLst>
                                        </p:cTn>
                                        <p:tgtEl>
                                          <p:spTgt spid="2051">
                                            <p:txEl>
                                              <p:pRg st="3" end="3"/>
                                            </p:txEl>
                                          </p:spTgt>
                                        </p:tgtEl>
                                        <p:attrNameLst>
                                          <p:attrName>style.visibility</p:attrName>
                                        </p:attrNameLst>
                                      </p:cBhvr>
                                      <p:to>
                                        <p:strVal val="visible"/>
                                      </p:to>
                                    </p:set>
                                    <p:animEffect transition="in" filter="dissolve">
                                      <p:cBhvr>
                                        <p:cTn id="58" dur="500"/>
                                        <p:tgtEl>
                                          <p:spTgt spid="2051">
                                            <p:txEl>
                                              <p:pRg st="3" end="3"/>
                                            </p:txEl>
                                          </p:spTgt>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2051">
                                            <p:txEl>
                                              <p:pRg st="4" end="4"/>
                                            </p:txEl>
                                          </p:spTgt>
                                        </p:tgtEl>
                                        <p:attrNameLst>
                                          <p:attrName>style.visibility</p:attrName>
                                        </p:attrNameLst>
                                      </p:cBhvr>
                                      <p:to>
                                        <p:strVal val="visible"/>
                                      </p:to>
                                    </p:set>
                                    <p:animEffect transition="in" filter="dissolve">
                                      <p:cBhvr>
                                        <p:cTn id="63" dur="500"/>
                                        <p:tgtEl>
                                          <p:spTgt spid="20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P spid="2051" grpId="0" build="p" bldLvl="2"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4444CB4A-4185-4284-BB80-258A67499527}" type="slidenum">
              <a:rPr lang="en-US" altLang="zh-CN"/>
              <a:pPr/>
              <a:t>2</a:t>
            </a:fld>
            <a:endParaRPr lang="en-US" altLang="zh-CN"/>
          </a:p>
        </p:txBody>
      </p:sp>
      <p:sp>
        <p:nvSpPr>
          <p:cNvPr id="143362" name="Rectangle 2"/>
          <p:cNvSpPr>
            <a:spLocks noGrp="1" noChangeArrowheads="1"/>
          </p:cNvSpPr>
          <p:nvPr>
            <p:ph type="title"/>
          </p:nvPr>
        </p:nvSpPr>
        <p:spPr/>
        <p:txBody>
          <a:bodyPr/>
          <a:lstStyle/>
          <a:p>
            <a:r>
              <a:rPr lang="zh-CN" altLang="en-US"/>
              <a:t>第一节    资本成本</a:t>
            </a:r>
          </a:p>
        </p:txBody>
      </p:sp>
      <p:sp>
        <p:nvSpPr>
          <p:cNvPr id="143363" name="Rectangle 3"/>
          <p:cNvSpPr>
            <a:spLocks noGrp="1" noChangeArrowheads="1"/>
          </p:cNvSpPr>
          <p:nvPr>
            <p:ph type="body" idx="1"/>
          </p:nvPr>
        </p:nvSpPr>
        <p:spPr/>
        <p:txBody>
          <a:bodyPr/>
          <a:lstStyle/>
          <a:p>
            <a:r>
              <a:rPr lang="zh-CN" altLang="en-US"/>
              <a:t>一、什么是资本成本？</a:t>
            </a:r>
          </a:p>
          <a:p>
            <a:r>
              <a:rPr lang="zh-CN" altLang="en-US"/>
              <a:t>二、个别资本成本的估算</a:t>
            </a:r>
          </a:p>
          <a:p>
            <a:r>
              <a:rPr lang="zh-CN" altLang="en-US"/>
              <a:t>三、加权资本成本</a:t>
            </a:r>
          </a:p>
          <a:p>
            <a:r>
              <a:rPr lang="zh-CN" altLang="en-US"/>
              <a:t>四、边际资本成本</a:t>
            </a:r>
          </a:p>
          <a:p>
            <a:endParaRPr lang="en-US" altLang="zh-CN"/>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8B6EC0F2-1065-4E8A-A5AF-441FFAAEAD8A}" type="slidenum">
              <a:rPr lang="en-US" altLang="zh-CN"/>
              <a:pPr/>
              <a:t>3</a:t>
            </a:fld>
            <a:endParaRPr lang="en-US" altLang="zh-CN"/>
          </a:p>
        </p:txBody>
      </p:sp>
      <p:sp>
        <p:nvSpPr>
          <p:cNvPr id="144386" name="Rectangle 2"/>
          <p:cNvSpPr>
            <a:spLocks noGrp="1" noChangeArrowheads="1"/>
          </p:cNvSpPr>
          <p:nvPr>
            <p:ph type="title"/>
          </p:nvPr>
        </p:nvSpPr>
        <p:spPr/>
        <p:txBody>
          <a:bodyPr/>
          <a:lstStyle/>
          <a:p>
            <a:r>
              <a:rPr lang="zh-CN" altLang="en-US"/>
              <a:t>一、什么是资本成本？</a:t>
            </a:r>
          </a:p>
        </p:txBody>
      </p:sp>
      <p:sp>
        <p:nvSpPr>
          <p:cNvPr id="144387" name="Rectangle 3"/>
          <p:cNvSpPr>
            <a:spLocks noGrp="1" noChangeArrowheads="1"/>
          </p:cNvSpPr>
          <p:nvPr>
            <p:ph type="body" idx="1"/>
          </p:nvPr>
        </p:nvSpPr>
        <p:spPr/>
        <p:txBody>
          <a:bodyPr/>
          <a:lstStyle/>
          <a:p>
            <a:r>
              <a:rPr lang="zh-CN" altLang="en-US"/>
              <a:t>实际成本：取得和使用资本而支付的各种费用或代价。</a:t>
            </a:r>
          </a:p>
          <a:p>
            <a:pPr lvl="1"/>
            <a:r>
              <a:rPr lang="zh-CN" altLang="en-US"/>
              <a:t>筹资费用</a:t>
            </a:r>
          </a:p>
          <a:p>
            <a:pPr lvl="1"/>
            <a:r>
              <a:rPr lang="zh-CN" altLang="en-US"/>
              <a:t>用资费用</a:t>
            </a:r>
          </a:p>
          <a:p>
            <a:r>
              <a:rPr lang="zh-CN" altLang="en-US"/>
              <a:t>预期成本：资本提供者要求获得的最低报酬率。</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EE5AC634-D332-4B85-A629-19B7B54C63A7}" type="slidenum">
              <a:rPr lang="en-US" altLang="zh-CN"/>
              <a:pPr/>
              <a:t>4</a:t>
            </a:fld>
            <a:endParaRPr lang="en-US" altLang="zh-CN"/>
          </a:p>
        </p:txBody>
      </p:sp>
      <p:sp>
        <p:nvSpPr>
          <p:cNvPr id="145410" name="Rectangle 2"/>
          <p:cNvSpPr>
            <a:spLocks noGrp="1" noChangeArrowheads="1"/>
          </p:cNvSpPr>
          <p:nvPr>
            <p:ph type="title"/>
          </p:nvPr>
        </p:nvSpPr>
        <p:spPr/>
        <p:txBody>
          <a:bodyPr/>
          <a:lstStyle/>
          <a:p>
            <a:r>
              <a:rPr lang="zh-CN" altLang="en-US"/>
              <a:t>二、个别资本成本的估算</a:t>
            </a:r>
          </a:p>
        </p:txBody>
      </p:sp>
      <p:sp>
        <p:nvSpPr>
          <p:cNvPr id="145411" name="Rectangle 3"/>
          <p:cNvSpPr>
            <a:spLocks noGrp="1" noChangeArrowheads="1"/>
          </p:cNvSpPr>
          <p:nvPr>
            <p:ph type="body" idx="1"/>
          </p:nvPr>
        </p:nvSpPr>
        <p:spPr/>
        <p:txBody>
          <a:bodyPr/>
          <a:lstStyle/>
          <a:p>
            <a:r>
              <a:rPr lang="zh-CN" altLang="en-US"/>
              <a:t>（一）债券成本</a:t>
            </a:r>
          </a:p>
          <a:p>
            <a:r>
              <a:rPr lang="zh-CN" altLang="en-US"/>
              <a:t>（二）银行借款成本</a:t>
            </a:r>
          </a:p>
          <a:p>
            <a:r>
              <a:rPr lang="zh-CN" altLang="en-US"/>
              <a:t>（三）优先股成本</a:t>
            </a:r>
          </a:p>
          <a:p>
            <a:r>
              <a:rPr lang="zh-CN" altLang="en-US"/>
              <a:t>（四）普通股成本</a:t>
            </a:r>
          </a:p>
          <a:p>
            <a:r>
              <a:rPr lang="zh-CN" altLang="en-US"/>
              <a:t>（五）留存收益成本</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5"/>
          <p:cNvSpPr>
            <a:spLocks noGrp="1"/>
          </p:cNvSpPr>
          <p:nvPr>
            <p:ph type="sldNum" sz="quarter" idx="12"/>
          </p:nvPr>
        </p:nvSpPr>
        <p:spPr/>
        <p:txBody>
          <a:bodyPr/>
          <a:lstStyle/>
          <a:p>
            <a:fld id="{D97C71F5-4C17-48EC-94FF-FE1D86871EBA}" type="slidenum">
              <a:rPr lang="en-US" altLang="zh-CN"/>
              <a:pPr/>
              <a:t>5</a:t>
            </a:fld>
            <a:endParaRPr lang="en-US" altLang="zh-CN"/>
          </a:p>
        </p:txBody>
      </p:sp>
      <p:sp>
        <p:nvSpPr>
          <p:cNvPr id="148482" name="Rectangle 1026"/>
          <p:cNvSpPr>
            <a:spLocks noGrp="1" noChangeArrowheads="1"/>
          </p:cNvSpPr>
          <p:nvPr>
            <p:ph type="title"/>
          </p:nvPr>
        </p:nvSpPr>
        <p:spPr/>
        <p:txBody>
          <a:bodyPr/>
          <a:lstStyle/>
          <a:p>
            <a:r>
              <a:rPr lang="zh-CN" altLang="en-US"/>
              <a:t>（一）债券成本</a:t>
            </a:r>
          </a:p>
        </p:txBody>
      </p:sp>
      <p:sp>
        <p:nvSpPr>
          <p:cNvPr id="148483" name="Rectangle 1027"/>
          <p:cNvSpPr>
            <a:spLocks noGrp="1" noChangeArrowheads="1"/>
          </p:cNvSpPr>
          <p:nvPr>
            <p:ph type="body" idx="1"/>
          </p:nvPr>
        </p:nvSpPr>
        <p:spPr/>
        <p:txBody>
          <a:bodyPr/>
          <a:lstStyle/>
          <a:p>
            <a:endParaRPr lang="en-US" altLang="zh-CN"/>
          </a:p>
          <a:p>
            <a:r>
              <a:rPr lang="en-US" altLang="zh-CN"/>
              <a:t>                 I*(1-T)</a:t>
            </a:r>
          </a:p>
          <a:p>
            <a:r>
              <a:rPr lang="en-US" altLang="zh-CN"/>
              <a:t>       K</a:t>
            </a:r>
            <a:r>
              <a:rPr lang="en-US" altLang="zh-CN" baseline="-25000"/>
              <a:t>b</a:t>
            </a:r>
            <a:r>
              <a:rPr lang="en-US" altLang="zh-CN"/>
              <a:t>=</a:t>
            </a:r>
          </a:p>
          <a:p>
            <a:r>
              <a:rPr lang="en-US" altLang="zh-CN"/>
              <a:t>                 B</a:t>
            </a:r>
            <a:r>
              <a:rPr lang="en-US" altLang="zh-CN" baseline="-25000"/>
              <a:t>0</a:t>
            </a:r>
            <a:r>
              <a:rPr lang="en-US" altLang="zh-CN"/>
              <a:t>*(1-f)</a:t>
            </a:r>
          </a:p>
          <a:p>
            <a:r>
              <a:rPr lang="en-US" altLang="zh-CN"/>
              <a:t>                B*i*(1-T)</a:t>
            </a:r>
          </a:p>
          <a:p>
            <a:r>
              <a:rPr lang="en-US" altLang="zh-CN"/>
              <a:t>       K</a:t>
            </a:r>
            <a:r>
              <a:rPr lang="en-US" altLang="zh-CN" baseline="-25000"/>
              <a:t>b</a:t>
            </a:r>
            <a:r>
              <a:rPr lang="en-US" altLang="zh-CN"/>
              <a:t>=</a:t>
            </a:r>
          </a:p>
          <a:p>
            <a:r>
              <a:rPr lang="en-US" altLang="zh-CN"/>
              <a:t>                 B</a:t>
            </a:r>
            <a:r>
              <a:rPr lang="en-US" altLang="zh-CN" baseline="-25000"/>
              <a:t>0</a:t>
            </a:r>
            <a:r>
              <a:rPr lang="en-US" altLang="zh-CN"/>
              <a:t>*(1-f)</a:t>
            </a:r>
          </a:p>
          <a:p>
            <a:endParaRPr lang="en-US" altLang="zh-CN"/>
          </a:p>
        </p:txBody>
      </p:sp>
      <p:sp>
        <p:nvSpPr>
          <p:cNvPr id="148484" name="Line 1028"/>
          <p:cNvSpPr>
            <a:spLocks noChangeShapeType="1"/>
          </p:cNvSpPr>
          <p:nvPr/>
        </p:nvSpPr>
        <p:spPr bwMode="auto">
          <a:xfrm>
            <a:off x="2743200" y="3429000"/>
            <a:ext cx="15240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48486" name="Line 1030"/>
          <p:cNvSpPr>
            <a:spLocks noChangeShapeType="1"/>
          </p:cNvSpPr>
          <p:nvPr/>
        </p:nvSpPr>
        <p:spPr bwMode="auto">
          <a:xfrm>
            <a:off x="2514600" y="5181600"/>
            <a:ext cx="19050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5"/>
          <p:cNvSpPr>
            <a:spLocks noGrp="1"/>
          </p:cNvSpPr>
          <p:nvPr>
            <p:ph type="sldNum" sz="quarter" idx="12"/>
          </p:nvPr>
        </p:nvSpPr>
        <p:spPr/>
        <p:txBody>
          <a:bodyPr/>
          <a:lstStyle/>
          <a:p>
            <a:fld id="{D1F6382E-DCE1-48CD-80C0-799E0396908D}" type="slidenum">
              <a:rPr lang="en-US" altLang="zh-CN"/>
              <a:pPr/>
              <a:t>6</a:t>
            </a:fld>
            <a:endParaRPr lang="en-US" altLang="zh-CN"/>
          </a:p>
        </p:txBody>
      </p:sp>
      <p:sp>
        <p:nvSpPr>
          <p:cNvPr id="149506" name="Rectangle 2"/>
          <p:cNvSpPr>
            <a:spLocks noGrp="1" noChangeArrowheads="1"/>
          </p:cNvSpPr>
          <p:nvPr>
            <p:ph type="title"/>
          </p:nvPr>
        </p:nvSpPr>
        <p:spPr/>
        <p:txBody>
          <a:bodyPr/>
          <a:lstStyle/>
          <a:p>
            <a:r>
              <a:rPr lang="zh-CN" altLang="en-US"/>
              <a:t>（二）银行借款成本</a:t>
            </a:r>
          </a:p>
        </p:txBody>
      </p:sp>
      <p:sp>
        <p:nvSpPr>
          <p:cNvPr id="149507" name="Rectangle 3"/>
          <p:cNvSpPr>
            <a:spLocks noGrp="1" noChangeArrowheads="1"/>
          </p:cNvSpPr>
          <p:nvPr>
            <p:ph type="body" idx="1"/>
          </p:nvPr>
        </p:nvSpPr>
        <p:spPr/>
        <p:txBody>
          <a:bodyPr/>
          <a:lstStyle/>
          <a:p>
            <a:pPr>
              <a:lnSpc>
                <a:spcPct val="90000"/>
              </a:lnSpc>
            </a:pPr>
            <a:r>
              <a:rPr lang="en-US" altLang="zh-CN" sz="2800"/>
              <a:t>                 I*(1-T)</a:t>
            </a:r>
          </a:p>
          <a:p>
            <a:pPr>
              <a:lnSpc>
                <a:spcPct val="90000"/>
              </a:lnSpc>
            </a:pPr>
            <a:r>
              <a:rPr lang="en-US" altLang="zh-CN" sz="2800"/>
              <a:t>       K</a:t>
            </a:r>
            <a:r>
              <a:rPr lang="en-US" altLang="zh-CN" sz="2800" baseline="-25000"/>
              <a:t>l</a:t>
            </a:r>
            <a:r>
              <a:rPr lang="en-US" altLang="zh-CN" sz="2800"/>
              <a:t>=</a:t>
            </a:r>
          </a:p>
          <a:p>
            <a:pPr>
              <a:lnSpc>
                <a:spcPct val="90000"/>
              </a:lnSpc>
            </a:pPr>
            <a:r>
              <a:rPr lang="en-US" altLang="zh-CN" sz="2800"/>
              <a:t>                 L*(1-f)</a:t>
            </a:r>
          </a:p>
          <a:p>
            <a:pPr>
              <a:lnSpc>
                <a:spcPct val="90000"/>
              </a:lnSpc>
            </a:pPr>
            <a:endParaRPr lang="en-US" altLang="zh-CN" sz="2800"/>
          </a:p>
          <a:p>
            <a:pPr>
              <a:lnSpc>
                <a:spcPct val="90000"/>
              </a:lnSpc>
            </a:pPr>
            <a:r>
              <a:rPr lang="en-US" altLang="zh-CN" sz="2800"/>
              <a:t>                L*i*(1-T)</a:t>
            </a:r>
          </a:p>
          <a:p>
            <a:pPr>
              <a:lnSpc>
                <a:spcPct val="90000"/>
              </a:lnSpc>
            </a:pPr>
            <a:r>
              <a:rPr lang="en-US" altLang="zh-CN" sz="2800"/>
              <a:t>       K</a:t>
            </a:r>
            <a:r>
              <a:rPr lang="en-US" altLang="zh-CN" sz="2800" baseline="-25000"/>
              <a:t>l</a:t>
            </a:r>
            <a:r>
              <a:rPr lang="en-US" altLang="zh-CN" sz="2800"/>
              <a:t>=                      </a:t>
            </a:r>
          </a:p>
          <a:p>
            <a:pPr>
              <a:lnSpc>
                <a:spcPct val="90000"/>
              </a:lnSpc>
            </a:pPr>
            <a:r>
              <a:rPr lang="en-US" altLang="zh-CN" sz="2800"/>
              <a:t>                 L*(1-f)</a:t>
            </a:r>
          </a:p>
          <a:p>
            <a:pPr>
              <a:lnSpc>
                <a:spcPct val="90000"/>
              </a:lnSpc>
            </a:pPr>
            <a:endParaRPr lang="en-US" altLang="zh-CN" sz="2800"/>
          </a:p>
          <a:p>
            <a:pPr>
              <a:lnSpc>
                <a:spcPct val="90000"/>
              </a:lnSpc>
            </a:pPr>
            <a:r>
              <a:rPr lang="en-US" altLang="zh-CN" sz="2800"/>
              <a:t>       K</a:t>
            </a:r>
            <a:r>
              <a:rPr lang="en-US" altLang="zh-CN" sz="2800" baseline="-25000"/>
              <a:t>l</a:t>
            </a:r>
            <a:r>
              <a:rPr lang="en-US" altLang="zh-CN" sz="2800"/>
              <a:t>=     i*(1-T)</a:t>
            </a:r>
          </a:p>
          <a:p>
            <a:pPr>
              <a:lnSpc>
                <a:spcPct val="90000"/>
              </a:lnSpc>
            </a:pPr>
            <a:endParaRPr lang="en-US" altLang="zh-CN" sz="2800"/>
          </a:p>
        </p:txBody>
      </p:sp>
      <p:sp>
        <p:nvSpPr>
          <p:cNvPr id="149508" name="Line 4"/>
          <p:cNvSpPr>
            <a:spLocks noChangeShapeType="1"/>
          </p:cNvSpPr>
          <p:nvPr/>
        </p:nvSpPr>
        <p:spPr bwMode="auto">
          <a:xfrm>
            <a:off x="2133600" y="2743200"/>
            <a:ext cx="19050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49509" name="Line 5"/>
          <p:cNvSpPr>
            <a:spLocks noChangeShapeType="1"/>
          </p:cNvSpPr>
          <p:nvPr/>
        </p:nvSpPr>
        <p:spPr bwMode="auto">
          <a:xfrm>
            <a:off x="2057400" y="4572000"/>
            <a:ext cx="20574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5"/>
          <p:cNvSpPr>
            <a:spLocks noGrp="1"/>
          </p:cNvSpPr>
          <p:nvPr>
            <p:ph type="sldNum" sz="quarter" idx="12"/>
          </p:nvPr>
        </p:nvSpPr>
        <p:spPr/>
        <p:txBody>
          <a:bodyPr/>
          <a:lstStyle/>
          <a:p>
            <a:fld id="{07578906-B858-4581-A6AF-552D996C56EE}" type="slidenum">
              <a:rPr lang="en-US" altLang="zh-CN"/>
              <a:pPr/>
              <a:t>7</a:t>
            </a:fld>
            <a:endParaRPr lang="en-US" altLang="zh-CN"/>
          </a:p>
        </p:txBody>
      </p:sp>
      <p:sp>
        <p:nvSpPr>
          <p:cNvPr id="150530" name="Rectangle 2"/>
          <p:cNvSpPr>
            <a:spLocks noGrp="1" noChangeArrowheads="1"/>
          </p:cNvSpPr>
          <p:nvPr>
            <p:ph type="title"/>
          </p:nvPr>
        </p:nvSpPr>
        <p:spPr/>
        <p:txBody>
          <a:bodyPr/>
          <a:lstStyle/>
          <a:p>
            <a:r>
              <a:rPr lang="zh-CN" altLang="en-US"/>
              <a:t>（三）优先股成本</a:t>
            </a:r>
          </a:p>
        </p:txBody>
      </p:sp>
      <p:sp>
        <p:nvSpPr>
          <p:cNvPr id="150531" name="Rectangle 3"/>
          <p:cNvSpPr>
            <a:spLocks noGrp="1" noChangeArrowheads="1"/>
          </p:cNvSpPr>
          <p:nvPr>
            <p:ph type="body" idx="1"/>
          </p:nvPr>
        </p:nvSpPr>
        <p:spPr/>
        <p:txBody>
          <a:bodyPr/>
          <a:lstStyle/>
          <a:p>
            <a:r>
              <a:rPr lang="en-US" altLang="zh-CN"/>
              <a:t>                     D</a:t>
            </a:r>
          </a:p>
          <a:p>
            <a:r>
              <a:rPr lang="en-US" altLang="zh-CN"/>
              <a:t>       K</a:t>
            </a:r>
            <a:r>
              <a:rPr lang="en-US" altLang="zh-CN" baseline="-25000"/>
              <a:t>P</a:t>
            </a:r>
            <a:r>
              <a:rPr lang="en-US" altLang="zh-CN"/>
              <a:t>=</a:t>
            </a:r>
          </a:p>
          <a:p>
            <a:r>
              <a:rPr lang="en-US" altLang="zh-CN"/>
              <a:t>                 P</a:t>
            </a:r>
            <a:r>
              <a:rPr lang="en-US" altLang="zh-CN" baseline="-25000"/>
              <a:t>0</a:t>
            </a:r>
            <a:r>
              <a:rPr lang="en-US" altLang="zh-CN"/>
              <a:t>*(1-f)</a:t>
            </a:r>
          </a:p>
          <a:p>
            <a:endParaRPr lang="en-US" altLang="zh-CN"/>
          </a:p>
          <a:p>
            <a:r>
              <a:rPr lang="en-US" altLang="zh-CN"/>
              <a:t>                  P*i</a:t>
            </a:r>
          </a:p>
          <a:p>
            <a:r>
              <a:rPr lang="en-US" altLang="zh-CN"/>
              <a:t>       K</a:t>
            </a:r>
            <a:r>
              <a:rPr lang="en-US" altLang="zh-CN" baseline="-25000"/>
              <a:t>P</a:t>
            </a:r>
            <a:r>
              <a:rPr lang="en-US" altLang="zh-CN"/>
              <a:t>=                      </a:t>
            </a:r>
          </a:p>
          <a:p>
            <a:r>
              <a:rPr lang="en-US" altLang="zh-CN"/>
              <a:t>               P</a:t>
            </a:r>
            <a:r>
              <a:rPr lang="en-US" altLang="zh-CN" baseline="-25000"/>
              <a:t>0</a:t>
            </a:r>
            <a:r>
              <a:rPr lang="en-US" altLang="zh-CN"/>
              <a:t> *(1-f)</a:t>
            </a:r>
          </a:p>
          <a:p>
            <a:endParaRPr lang="en-US" altLang="zh-CN"/>
          </a:p>
        </p:txBody>
      </p:sp>
      <p:sp>
        <p:nvSpPr>
          <p:cNvPr id="150532" name="Line 4"/>
          <p:cNvSpPr>
            <a:spLocks noChangeShapeType="1"/>
          </p:cNvSpPr>
          <p:nvPr/>
        </p:nvSpPr>
        <p:spPr bwMode="auto">
          <a:xfrm>
            <a:off x="2667000" y="2895600"/>
            <a:ext cx="16002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50533" name="Line 5"/>
          <p:cNvSpPr>
            <a:spLocks noChangeShapeType="1"/>
          </p:cNvSpPr>
          <p:nvPr/>
        </p:nvSpPr>
        <p:spPr bwMode="auto">
          <a:xfrm>
            <a:off x="2438400" y="5257800"/>
            <a:ext cx="22098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EBA2BCE0-2B7A-4E9B-8318-2FA8B4F21927}" type="slidenum">
              <a:rPr lang="en-US" altLang="zh-CN"/>
              <a:pPr/>
              <a:t>8</a:t>
            </a:fld>
            <a:endParaRPr lang="en-US" altLang="zh-CN"/>
          </a:p>
        </p:txBody>
      </p:sp>
      <p:sp>
        <p:nvSpPr>
          <p:cNvPr id="151554" name="Rectangle 2"/>
          <p:cNvSpPr>
            <a:spLocks noGrp="1" noChangeArrowheads="1"/>
          </p:cNvSpPr>
          <p:nvPr>
            <p:ph type="title"/>
          </p:nvPr>
        </p:nvSpPr>
        <p:spPr/>
        <p:txBody>
          <a:bodyPr/>
          <a:lstStyle/>
          <a:p>
            <a:r>
              <a:rPr lang="zh-CN" altLang="en-US"/>
              <a:t>（四）普通股成本</a:t>
            </a:r>
            <a:r>
              <a:rPr lang="en-US" altLang="zh-CN"/>
              <a:t>(1)</a:t>
            </a:r>
          </a:p>
        </p:txBody>
      </p:sp>
      <p:graphicFrame>
        <p:nvGraphicFramePr>
          <p:cNvPr id="151556" name="Object 4"/>
          <p:cNvGraphicFramePr>
            <a:graphicFrameLocks noChangeAspect="1"/>
          </p:cNvGraphicFramePr>
          <p:nvPr>
            <p:ph type="body" idx="1"/>
          </p:nvPr>
        </p:nvGraphicFramePr>
        <p:xfrm>
          <a:off x="838200" y="2057400"/>
          <a:ext cx="6958013" cy="4572000"/>
        </p:xfrm>
        <a:graphic>
          <a:graphicData uri="http://schemas.openxmlformats.org/presentationml/2006/ole">
            <mc:AlternateContent xmlns:mc="http://schemas.openxmlformats.org/markup-compatibility/2006">
              <mc:Choice xmlns:v="urn:schemas-microsoft-com:vml" Requires="v">
                <p:oleObj spid="_x0000_s192512" name="公式" r:id="rId3" imgW="444240" imgH="291960" progId="Equation.3">
                  <p:embed/>
                </p:oleObj>
              </mc:Choice>
              <mc:Fallback>
                <p:oleObj name="公式" r:id="rId3" imgW="444240" imgH="29196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2057400"/>
                        <a:ext cx="6958013"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DFE16B04-8FC6-4457-A49C-901A07AB46F2}" type="slidenum">
              <a:rPr lang="en-US" altLang="zh-CN"/>
              <a:pPr/>
              <a:t>9</a:t>
            </a:fld>
            <a:endParaRPr lang="en-US" altLang="zh-CN"/>
          </a:p>
        </p:txBody>
      </p:sp>
      <p:sp>
        <p:nvSpPr>
          <p:cNvPr id="153602" name="Rectangle 2"/>
          <p:cNvSpPr>
            <a:spLocks noGrp="1" noChangeArrowheads="1"/>
          </p:cNvSpPr>
          <p:nvPr>
            <p:ph type="title"/>
          </p:nvPr>
        </p:nvSpPr>
        <p:spPr/>
        <p:txBody>
          <a:bodyPr/>
          <a:lstStyle/>
          <a:p>
            <a:r>
              <a:rPr lang="zh-CN" altLang="en-US"/>
              <a:t>资本成本</a:t>
            </a:r>
          </a:p>
        </p:txBody>
      </p:sp>
      <p:sp>
        <p:nvSpPr>
          <p:cNvPr id="153603" name="Rectangle 3"/>
          <p:cNvSpPr>
            <a:spLocks noGrp="1" noChangeArrowheads="1"/>
          </p:cNvSpPr>
          <p:nvPr>
            <p:ph type="body" idx="1"/>
          </p:nvPr>
        </p:nvSpPr>
        <p:spPr/>
        <p:txBody>
          <a:bodyPr/>
          <a:lstStyle/>
          <a:p>
            <a:r>
              <a:rPr lang="zh-CN" altLang="en-US" sz="4000"/>
              <a:t>（四）普通股成本</a:t>
            </a:r>
            <a:r>
              <a:rPr lang="en-US" altLang="zh-CN" sz="4000"/>
              <a:t>(2)</a:t>
            </a:r>
          </a:p>
          <a:p>
            <a:pPr lvl="1"/>
            <a:r>
              <a:rPr lang="zh-CN" altLang="en-US" sz="3600"/>
              <a:t>Ｋ</a:t>
            </a:r>
            <a:r>
              <a:rPr lang="en-US" altLang="zh-CN" sz="3600" baseline="-30000"/>
              <a:t>j</a:t>
            </a:r>
            <a:r>
              <a:rPr lang="zh-CN" altLang="en-US" sz="3600"/>
              <a:t>＝</a:t>
            </a:r>
            <a:r>
              <a:rPr lang="en-US" altLang="zh-CN" sz="3600"/>
              <a:t>R</a:t>
            </a:r>
            <a:r>
              <a:rPr lang="en-US" altLang="zh-CN" sz="3600" baseline="-30000"/>
              <a:t>f</a:t>
            </a:r>
            <a:r>
              <a:rPr lang="zh-CN" altLang="en-US" sz="3600"/>
              <a:t>＋</a:t>
            </a:r>
            <a:r>
              <a:rPr lang="en-US" altLang="zh-CN" sz="3600"/>
              <a:t>β</a:t>
            </a:r>
            <a:r>
              <a:rPr lang="en-US" altLang="zh-CN" sz="3600" baseline="-30000"/>
              <a:t>j</a:t>
            </a:r>
            <a:r>
              <a:rPr lang="en-US" altLang="zh-CN" sz="3600"/>
              <a:t>×(R</a:t>
            </a:r>
            <a:r>
              <a:rPr lang="en-US" altLang="zh-CN" sz="3600" baseline="-30000"/>
              <a:t>m</a:t>
            </a:r>
            <a:r>
              <a:rPr lang="zh-CN" altLang="en-US" sz="3600"/>
              <a:t>－</a:t>
            </a:r>
            <a:r>
              <a:rPr lang="en-US" altLang="zh-CN" sz="3600"/>
              <a:t>R</a:t>
            </a:r>
            <a:r>
              <a:rPr lang="en-US" altLang="zh-CN" sz="3600" baseline="-30000"/>
              <a:t>f</a:t>
            </a:r>
            <a:r>
              <a:rPr lang="en-US" altLang="zh-CN" sz="3600"/>
              <a:t>)</a:t>
            </a:r>
            <a:r>
              <a:rPr lang="en-US" altLang="zh-CN"/>
              <a:t> </a:t>
            </a:r>
          </a:p>
          <a:p>
            <a:r>
              <a:rPr lang="zh-CN" altLang="en-US" sz="4000"/>
              <a:t>（五）留存收益成本</a:t>
            </a:r>
          </a:p>
          <a:p>
            <a:pPr lvl="1"/>
            <a:r>
              <a:rPr lang="zh-CN" altLang="en-US" sz="3600"/>
              <a:t>与普通股成本估计方法相同</a:t>
            </a:r>
          </a:p>
          <a:p>
            <a:pPr lvl="1"/>
            <a:r>
              <a:rPr lang="zh-CN" altLang="en-US" sz="3600"/>
              <a:t>因为没有所得税和交易成本，因此略低于普通股成本</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F97276CE-D8CC-424E-ADBE-2A9A1ABE4FA0}" type="slidenum">
              <a:rPr lang="en-US" altLang="zh-CN"/>
              <a:pPr/>
              <a:t>10</a:t>
            </a:fld>
            <a:endParaRPr lang="en-US" altLang="zh-CN"/>
          </a:p>
        </p:txBody>
      </p:sp>
      <p:sp>
        <p:nvSpPr>
          <p:cNvPr id="146434" name="Rectangle 2"/>
          <p:cNvSpPr>
            <a:spLocks noGrp="1" noChangeArrowheads="1"/>
          </p:cNvSpPr>
          <p:nvPr>
            <p:ph type="title"/>
          </p:nvPr>
        </p:nvSpPr>
        <p:spPr/>
        <p:txBody>
          <a:bodyPr/>
          <a:lstStyle/>
          <a:p>
            <a:r>
              <a:rPr lang="zh-CN" altLang="en-US"/>
              <a:t>三、加权资本成本</a:t>
            </a:r>
          </a:p>
        </p:txBody>
      </p:sp>
      <p:sp>
        <p:nvSpPr>
          <p:cNvPr id="146435" name="Rectangle 3"/>
          <p:cNvSpPr>
            <a:spLocks noGrp="1" noChangeArrowheads="1"/>
          </p:cNvSpPr>
          <p:nvPr>
            <p:ph type="body" idx="1"/>
          </p:nvPr>
        </p:nvSpPr>
        <p:spPr/>
        <p:txBody>
          <a:bodyPr/>
          <a:lstStyle/>
          <a:p>
            <a:r>
              <a:rPr lang="en-US" altLang="zh-CN" sz="3600"/>
              <a:t>K</a:t>
            </a:r>
            <a:r>
              <a:rPr lang="en-US" altLang="zh-CN" sz="3600" baseline="-25000"/>
              <a:t>W</a:t>
            </a:r>
            <a:r>
              <a:rPr lang="en-US" altLang="zh-CN" sz="3600"/>
              <a:t>=W</a:t>
            </a:r>
            <a:r>
              <a:rPr lang="en-US" altLang="zh-CN" sz="3600" baseline="-25000"/>
              <a:t>b*</a:t>
            </a:r>
            <a:r>
              <a:rPr lang="en-US" altLang="zh-CN" sz="3600"/>
              <a:t>K</a:t>
            </a:r>
            <a:r>
              <a:rPr lang="en-US" altLang="zh-CN" sz="3600" baseline="-25000"/>
              <a:t>b</a:t>
            </a:r>
            <a:r>
              <a:rPr lang="en-US" altLang="zh-CN" sz="3600"/>
              <a:t>+W</a:t>
            </a:r>
            <a:r>
              <a:rPr lang="en-US" altLang="zh-CN" sz="3600" baseline="-25000"/>
              <a:t>l*</a:t>
            </a:r>
            <a:r>
              <a:rPr lang="en-US" altLang="zh-CN" sz="3600"/>
              <a:t>K</a:t>
            </a:r>
            <a:r>
              <a:rPr lang="en-US" altLang="zh-CN" sz="3600" baseline="-25000"/>
              <a:t>l</a:t>
            </a:r>
            <a:r>
              <a:rPr lang="en-US" altLang="zh-CN" sz="3600"/>
              <a:t>+W</a:t>
            </a:r>
            <a:r>
              <a:rPr lang="en-US" altLang="zh-CN" sz="3600" baseline="-25000"/>
              <a:t>P*</a:t>
            </a:r>
            <a:r>
              <a:rPr lang="en-US" altLang="zh-CN" sz="3600"/>
              <a:t>K</a:t>
            </a:r>
            <a:r>
              <a:rPr lang="en-US" altLang="zh-CN" sz="3600" baseline="-25000"/>
              <a:t>P</a:t>
            </a:r>
            <a:r>
              <a:rPr lang="en-US" altLang="zh-CN" sz="3600"/>
              <a:t>+W</a:t>
            </a:r>
            <a:r>
              <a:rPr lang="en-US" altLang="zh-CN" sz="3600" baseline="-25000"/>
              <a:t>e*</a:t>
            </a:r>
            <a:r>
              <a:rPr lang="en-US" altLang="zh-CN" sz="3600"/>
              <a:t>K</a:t>
            </a:r>
            <a:r>
              <a:rPr lang="en-US" altLang="zh-CN" sz="3600" baseline="-25000"/>
              <a:t>e</a:t>
            </a:r>
            <a:r>
              <a:rPr lang="en-US" altLang="zh-CN" sz="3600"/>
              <a:t>+W</a:t>
            </a:r>
            <a:r>
              <a:rPr lang="en-US" altLang="zh-CN" sz="3600" baseline="-25000"/>
              <a:t>s*</a:t>
            </a:r>
            <a:r>
              <a:rPr lang="en-US" altLang="zh-CN" sz="3600"/>
              <a:t>K</a:t>
            </a:r>
            <a:r>
              <a:rPr lang="en-US" altLang="zh-CN" sz="3600" baseline="-25000"/>
              <a:t>s</a:t>
            </a:r>
            <a:endParaRPr lang="en-US" altLang="zh-CN" sz="3600"/>
          </a:p>
          <a:p>
            <a:r>
              <a:rPr lang="zh-CN" altLang="en-US" sz="3600"/>
              <a:t>资金比重（权数）的计算</a:t>
            </a:r>
          </a:p>
          <a:p>
            <a:pPr lvl="1"/>
            <a:r>
              <a:rPr lang="zh-CN" altLang="en-US" sz="3200"/>
              <a:t>某种资金的比重</a:t>
            </a:r>
            <a:r>
              <a:rPr lang="en-US" altLang="zh-CN" sz="3200"/>
              <a:t>=</a:t>
            </a:r>
            <a:r>
              <a:rPr lang="zh-CN" altLang="en-US" sz="3200"/>
              <a:t>该种资金</a:t>
            </a:r>
            <a:r>
              <a:rPr lang="en-US" altLang="zh-CN" sz="3200"/>
              <a:t>/</a:t>
            </a:r>
            <a:r>
              <a:rPr lang="zh-CN" altLang="en-US" sz="3200"/>
              <a:t>资金总额</a:t>
            </a:r>
          </a:p>
          <a:p>
            <a:pPr lvl="1"/>
            <a:r>
              <a:rPr lang="zh-CN" altLang="en-US" sz="3200"/>
              <a:t>权数：账面价值、市场价值、目标价值</a:t>
            </a:r>
          </a:p>
          <a:p>
            <a:pPr lvl="1"/>
            <a:endParaRPr lang="en-US" altLang="zh-CN" baseline="-25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灯片编号占位符 5"/>
          <p:cNvSpPr>
            <a:spLocks noGrp="1"/>
          </p:cNvSpPr>
          <p:nvPr>
            <p:ph type="sldNum" sz="quarter" idx="12"/>
          </p:nvPr>
        </p:nvSpPr>
        <p:spPr/>
        <p:txBody>
          <a:bodyPr/>
          <a:lstStyle/>
          <a:p>
            <a:fld id="{56639A6A-8B27-40F2-98A6-2C71EAEB9BBB}" type="slidenum">
              <a:rPr lang="en-US" altLang="zh-CN"/>
              <a:pPr/>
              <a:t>11</a:t>
            </a:fld>
            <a:endParaRPr lang="en-US" altLang="zh-CN"/>
          </a:p>
        </p:txBody>
      </p:sp>
      <p:sp>
        <p:nvSpPr>
          <p:cNvPr id="147458" name="Rectangle 2"/>
          <p:cNvSpPr>
            <a:spLocks noGrp="1" noChangeArrowheads="1"/>
          </p:cNvSpPr>
          <p:nvPr>
            <p:ph type="title"/>
          </p:nvPr>
        </p:nvSpPr>
        <p:spPr/>
        <p:txBody>
          <a:bodyPr/>
          <a:lstStyle/>
          <a:p>
            <a:r>
              <a:rPr lang="zh-CN" altLang="en-US"/>
              <a:t>四、边际资本成本</a:t>
            </a:r>
          </a:p>
        </p:txBody>
      </p:sp>
      <p:sp>
        <p:nvSpPr>
          <p:cNvPr id="147459" name="Rectangle 3"/>
          <p:cNvSpPr>
            <a:spLocks noGrp="1" noChangeArrowheads="1"/>
          </p:cNvSpPr>
          <p:nvPr>
            <p:ph type="body" idx="1"/>
          </p:nvPr>
        </p:nvSpPr>
        <p:spPr/>
        <p:txBody>
          <a:bodyPr/>
          <a:lstStyle/>
          <a:p>
            <a:r>
              <a:rPr lang="zh-CN" altLang="en-US"/>
              <a:t>资料</a:t>
            </a:r>
            <a:r>
              <a:rPr lang="en-US" altLang="zh-CN"/>
              <a:t>1</a:t>
            </a:r>
            <a:r>
              <a:rPr lang="zh-CN" altLang="en-US"/>
              <a:t>： 投资项目及其预期收益率</a:t>
            </a:r>
          </a:p>
          <a:p>
            <a:endParaRPr lang="en-US" altLang="zh-CN"/>
          </a:p>
        </p:txBody>
      </p:sp>
      <p:graphicFrame>
        <p:nvGraphicFramePr>
          <p:cNvPr id="147460" name="Group 4"/>
          <p:cNvGraphicFramePr>
            <a:graphicFrameLocks noGrp="1"/>
          </p:cNvGraphicFramePr>
          <p:nvPr/>
        </p:nvGraphicFramePr>
        <p:xfrm>
          <a:off x="1143000" y="2743200"/>
          <a:ext cx="5791200" cy="2967038"/>
        </p:xfrm>
        <a:graphic>
          <a:graphicData uri="http://schemas.openxmlformats.org/drawingml/2006/table">
            <a:tbl>
              <a:tblPr/>
              <a:tblGrid>
                <a:gridCol w="1295400"/>
                <a:gridCol w="3048000"/>
                <a:gridCol w="1447800"/>
              </a:tblGrid>
              <a:tr h="76200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项目</a:t>
                      </a:r>
                    </a:p>
                  </a:txBody>
                  <a:tcPr horzOverflow="overflow">
                    <a:lnL cap="flat">
                      <a:noFill/>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投资额（百万元）</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收益率</a:t>
                      </a:r>
                    </a:p>
                  </a:txBody>
                  <a:tcPr horzOverflow="overflow">
                    <a:lnL w="12700" cap="flat" cmpd="sng" algn="ctr">
                      <a:solidFill>
                        <a:schemeClr val="tx1"/>
                      </a:solidFill>
                      <a:prstDash val="solid"/>
                      <a:round/>
                      <a:headEnd type="none" w="med" len="med"/>
                      <a:tailEnd type="none" w="med" len="med"/>
                    </a:lnL>
                    <a:lnR cap="flat">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1838">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a:t>
                      </a: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13.8%</a:t>
                      </a: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660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B</a:t>
                      </a: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13%</a:t>
                      </a: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660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C</a:t>
                      </a: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11.05%</a:t>
                      </a: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2D5E8C36-24BB-40AD-89BE-6427F644A56A}" type="slidenum">
              <a:rPr lang="en-US" altLang="zh-CN"/>
              <a:pPr/>
              <a:t>12</a:t>
            </a:fld>
            <a:endParaRPr lang="en-US" altLang="zh-CN"/>
          </a:p>
        </p:txBody>
      </p:sp>
      <p:sp>
        <p:nvSpPr>
          <p:cNvPr id="154626" name="Rectangle 2"/>
          <p:cNvSpPr>
            <a:spLocks noGrp="1" noChangeArrowheads="1"/>
          </p:cNvSpPr>
          <p:nvPr>
            <p:ph type="title"/>
          </p:nvPr>
        </p:nvSpPr>
        <p:spPr/>
        <p:txBody>
          <a:bodyPr/>
          <a:lstStyle/>
          <a:p>
            <a:r>
              <a:rPr lang="zh-CN" altLang="en-US"/>
              <a:t>资料</a:t>
            </a:r>
            <a:r>
              <a:rPr lang="en-US" altLang="zh-CN"/>
              <a:t>2</a:t>
            </a:r>
            <a:r>
              <a:rPr lang="zh-CN" altLang="en-US"/>
              <a:t>：目标资本结构</a:t>
            </a:r>
          </a:p>
        </p:txBody>
      </p:sp>
      <p:sp>
        <p:nvSpPr>
          <p:cNvPr id="154627" name="Rectangle 3"/>
          <p:cNvSpPr>
            <a:spLocks noGrp="1" noChangeArrowheads="1"/>
          </p:cNvSpPr>
          <p:nvPr>
            <p:ph type="body" idx="1"/>
          </p:nvPr>
        </p:nvSpPr>
        <p:spPr/>
        <p:txBody>
          <a:bodyPr/>
          <a:lstStyle/>
          <a:p>
            <a:r>
              <a:rPr lang="zh-CN" altLang="en-US"/>
              <a:t>长期负债</a:t>
            </a:r>
            <a:r>
              <a:rPr lang="en-US" altLang="zh-CN"/>
              <a:t>32 </a:t>
            </a:r>
            <a:r>
              <a:rPr lang="zh-CN" altLang="en-US"/>
              <a:t>（百万元）</a:t>
            </a:r>
          </a:p>
          <a:p>
            <a:r>
              <a:rPr lang="zh-CN" altLang="en-US"/>
              <a:t>优先股</a:t>
            </a:r>
            <a:r>
              <a:rPr lang="en-US" altLang="zh-CN"/>
              <a:t>8 </a:t>
            </a:r>
            <a:r>
              <a:rPr lang="zh-CN" altLang="en-US"/>
              <a:t>（百万元）</a:t>
            </a:r>
          </a:p>
          <a:p>
            <a:r>
              <a:rPr lang="zh-CN" altLang="en-US"/>
              <a:t>普通股</a:t>
            </a:r>
            <a:r>
              <a:rPr lang="en-US" altLang="zh-CN"/>
              <a:t>40 </a:t>
            </a:r>
            <a:r>
              <a:rPr lang="zh-CN" altLang="en-US"/>
              <a:t>（百万元）</a:t>
            </a:r>
          </a:p>
          <a:p>
            <a:r>
              <a:rPr lang="zh-CN" altLang="en-US"/>
              <a:t>该结构即是企业的目标资本结构。</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D99F3EE6-0291-4481-A653-16C129E5C32A}" type="slidenum">
              <a:rPr lang="en-US" altLang="zh-CN"/>
              <a:pPr/>
              <a:t>13</a:t>
            </a:fld>
            <a:endParaRPr lang="en-US" altLang="zh-CN"/>
          </a:p>
        </p:txBody>
      </p:sp>
      <p:sp>
        <p:nvSpPr>
          <p:cNvPr id="155650" name="Rectangle 2"/>
          <p:cNvSpPr>
            <a:spLocks noGrp="1" noChangeArrowheads="1"/>
          </p:cNvSpPr>
          <p:nvPr>
            <p:ph type="title"/>
          </p:nvPr>
        </p:nvSpPr>
        <p:spPr/>
        <p:txBody>
          <a:bodyPr/>
          <a:lstStyle/>
          <a:p>
            <a:r>
              <a:rPr lang="zh-CN" altLang="en-US"/>
              <a:t>资本成本数据</a:t>
            </a:r>
          </a:p>
        </p:txBody>
      </p:sp>
      <p:sp>
        <p:nvSpPr>
          <p:cNvPr id="155651" name="Rectangle 3"/>
          <p:cNvSpPr>
            <a:spLocks noGrp="1" noChangeArrowheads="1"/>
          </p:cNvSpPr>
          <p:nvPr>
            <p:ph type="body" idx="1"/>
          </p:nvPr>
        </p:nvSpPr>
        <p:spPr/>
        <p:txBody>
          <a:bodyPr/>
          <a:lstStyle/>
          <a:p>
            <a:pPr algn="just">
              <a:lnSpc>
                <a:spcPct val="90000"/>
              </a:lnSpc>
            </a:pPr>
            <a:r>
              <a:rPr lang="en-US" altLang="zh-CN" sz="2800"/>
              <a:t>1</a:t>
            </a:r>
            <a:r>
              <a:rPr lang="zh-CN" altLang="en-US" sz="2800"/>
              <a:t>、</a:t>
            </a:r>
            <a:r>
              <a:rPr lang="en-US" altLang="zh-CN" sz="2800"/>
              <a:t>M</a:t>
            </a:r>
            <a:r>
              <a:rPr lang="zh-CN" altLang="en-US" sz="2800"/>
              <a:t>公司在</a:t>
            </a:r>
            <a:r>
              <a:rPr lang="en-US" altLang="zh-CN" sz="2800"/>
              <a:t>5</a:t>
            </a:r>
            <a:r>
              <a:rPr lang="zh-CN" altLang="en-US" sz="2800"/>
              <a:t>百万元范围内能按税前</a:t>
            </a:r>
            <a:r>
              <a:rPr lang="en-US" altLang="zh-CN" sz="2800"/>
              <a:t>9%</a:t>
            </a:r>
            <a:r>
              <a:rPr lang="zh-CN" altLang="en-US" sz="2800"/>
              <a:t>成本负债筹资，而当负债筹资额超过</a:t>
            </a:r>
            <a:r>
              <a:rPr lang="en-US" altLang="zh-CN" sz="2800"/>
              <a:t>5</a:t>
            </a:r>
            <a:r>
              <a:rPr lang="zh-CN" altLang="en-US" sz="2800"/>
              <a:t>百万元后，将使债务成本上升到</a:t>
            </a:r>
            <a:r>
              <a:rPr lang="en-US" altLang="zh-CN" sz="2800"/>
              <a:t>10%</a:t>
            </a:r>
            <a:r>
              <a:rPr lang="zh-CN" altLang="en-US" sz="2800"/>
              <a:t>。</a:t>
            </a:r>
          </a:p>
          <a:p>
            <a:pPr algn="just">
              <a:lnSpc>
                <a:spcPct val="90000"/>
              </a:lnSpc>
            </a:pPr>
            <a:r>
              <a:rPr lang="en-US" altLang="zh-CN" sz="2800"/>
              <a:t>2</a:t>
            </a:r>
            <a:r>
              <a:rPr lang="zh-CN" altLang="en-US" sz="2800"/>
              <a:t>、优先股成本为</a:t>
            </a:r>
            <a:r>
              <a:rPr lang="en-US" altLang="zh-CN" sz="2800"/>
              <a:t>10%</a:t>
            </a:r>
            <a:r>
              <a:rPr lang="zh-CN" altLang="en-US" sz="2800"/>
              <a:t>。</a:t>
            </a:r>
          </a:p>
          <a:p>
            <a:pPr algn="just">
              <a:lnSpc>
                <a:spcPct val="90000"/>
              </a:lnSpc>
            </a:pPr>
            <a:r>
              <a:rPr lang="en-US" altLang="zh-CN" sz="2800"/>
              <a:t>3</a:t>
            </a:r>
            <a:r>
              <a:rPr lang="zh-CN" altLang="en-US" sz="2800"/>
              <a:t>、</a:t>
            </a:r>
            <a:r>
              <a:rPr lang="en-US" altLang="zh-CN" sz="2800"/>
              <a:t>M</a:t>
            </a:r>
            <a:r>
              <a:rPr lang="zh-CN" altLang="en-US" sz="2800"/>
              <a:t>公司的所得税率为</a:t>
            </a:r>
            <a:r>
              <a:rPr lang="en-US" altLang="zh-CN" sz="2800"/>
              <a:t>40%(</a:t>
            </a:r>
            <a:r>
              <a:rPr lang="zh-CN" altLang="en-US" sz="2800"/>
              <a:t>为简便起见</a:t>
            </a:r>
            <a:r>
              <a:rPr lang="en-US" altLang="zh-CN" sz="2800"/>
              <a:t>)</a:t>
            </a:r>
            <a:r>
              <a:rPr lang="zh-CN" altLang="en-US" sz="2800"/>
              <a:t>。</a:t>
            </a:r>
          </a:p>
          <a:p>
            <a:pPr algn="just">
              <a:lnSpc>
                <a:spcPct val="90000"/>
              </a:lnSpc>
            </a:pPr>
            <a:r>
              <a:rPr lang="en-US" altLang="zh-CN" sz="2800">
                <a:latin typeface="Times New Roman" panose="02020603050405020304" pitchFamily="18" charset="0"/>
              </a:rPr>
              <a:t>4</a:t>
            </a:r>
            <a:r>
              <a:rPr lang="zh-CN" altLang="en-US" sz="2800">
                <a:latin typeface="Times New Roman" panose="02020603050405020304" pitchFamily="18" charset="0"/>
              </a:rPr>
              <a:t>、该公司期望未来年度将有</a:t>
            </a:r>
            <a:r>
              <a:rPr lang="en-US" altLang="zh-CN" sz="2800"/>
              <a:t>10</a:t>
            </a:r>
            <a:r>
              <a:rPr lang="zh-CN" altLang="en-US" sz="2800">
                <a:latin typeface="Times New Roman" panose="02020603050405020304" pitchFamily="18" charset="0"/>
              </a:rPr>
              <a:t>百万元的内部留存用于投资，</a:t>
            </a:r>
            <a:r>
              <a:rPr lang="en-US" altLang="zh-CN" sz="2800"/>
              <a:t>M</a:t>
            </a:r>
            <a:r>
              <a:rPr lang="zh-CN" altLang="en-US" sz="2800">
                <a:latin typeface="Times New Roman" panose="02020603050405020304" pitchFamily="18" charset="0"/>
              </a:rPr>
              <a:t>公司现时的股利</a:t>
            </a:r>
            <a:r>
              <a:rPr lang="en-US" altLang="zh-CN" sz="2800"/>
              <a:t>(D</a:t>
            </a:r>
            <a:r>
              <a:rPr lang="en-US" altLang="zh-CN" sz="2800" baseline="-30000"/>
              <a:t>0</a:t>
            </a:r>
            <a:r>
              <a:rPr lang="en-US" altLang="zh-CN" sz="2800"/>
              <a:t>)</a:t>
            </a:r>
            <a:r>
              <a:rPr lang="zh-CN" altLang="en-US" sz="2800">
                <a:latin typeface="Times New Roman" panose="02020603050405020304" pitchFamily="18" charset="0"/>
              </a:rPr>
              <a:t>是每股</a:t>
            </a:r>
            <a:r>
              <a:rPr lang="en-US" altLang="zh-CN" sz="2800"/>
              <a:t>2</a:t>
            </a:r>
            <a:r>
              <a:rPr lang="zh-CN" altLang="en-US" sz="2800">
                <a:latin typeface="Times New Roman" panose="02020603050405020304" pitchFamily="18" charset="0"/>
              </a:rPr>
              <a:t>元；其普通股现时售价为每股</a:t>
            </a:r>
            <a:r>
              <a:rPr lang="en-US" altLang="zh-CN" sz="2800"/>
              <a:t>25</a:t>
            </a:r>
            <a:r>
              <a:rPr lang="zh-CN" altLang="en-US" sz="2800">
                <a:latin typeface="Times New Roman" panose="02020603050405020304" pitchFamily="18" charset="0"/>
              </a:rPr>
              <a:t>元，而未来新股发行价定为每股</a:t>
            </a:r>
            <a:r>
              <a:rPr lang="en-US" altLang="zh-CN" sz="2800"/>
              <a:t>24</a:t>
            </a:r>
            <a:r>
              <a:rPr lang="zh-CN" altLang="en-US" sz="2800">
                <a:latin typeface="Times New Roman" panose="02020603050405020304" pitchFamily="18" charset="0"/>
              </a:rPr>
              <a:t>元。假定该公司收益及股利增长率为</a:t>
            </a:r>
            <a:r>
              <a:rPr lang="en-US" altLang="zh-CN" sz="2800"/>
              <a:t>7%</a:t>
            </a:r>
            <a:r>
              <a:rPr lang="zh-CN" altLang="en-US" sz="2800">
                <a:latin typeface="Times New Roman" panose="02020603050405020304" pitchFamily="18" charset="0"/>
              </a:rPr>
              <a:t>，公司股利支付率也将保持不变。</a:t>
            </a:r>
            <a:r>
              <a:rPr lang="zh-CN" altLang="en-US" sz="280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6B99D5E0-B0E8-4A86-BA69-58EEE8783C38}" type="slidenum">
              <a:rPr lang="en-US" altLang="zh-CN"/>
              <a:pPr/>
              <a:t>14</a:t>
            </a:fld>
            <a:endParaRPr lang="en-US" altLang="zh-CN"/>
          </a:p>
        </p:txBody>
      </p:sp>
      <p:sp>
        <p:nvSpPr>
          <p:cNvPr id="156674" name="Rectangle 2"/>
          <p:cNvSpPr>
            <a:spLocks noGrp="1" noChangeArrowheads="1"/>
          </p:cNvSpPr>
          <p:nvPr>
            <p:ph type="title"/>
          </p:nvPr>
        </p:nvSpPr>
        <p:spPr/>
        <p:txBody>
          <a:bodyPr/>
          <a:lstStyle/>
          <a:p>
            <a:r>
              <a:rPr lang="zh-CN" altLang="en-US"/>
              <a:t>要求：判断哪些项目可行？</a:t>
            </a:r>
          </a:p>
        </p:txBody>
      </p:sp>
      <p:sp>
        <p:nvSpPr>
          <p:cNvPr id="156675" name="Rectangle 3"/>
          <p:cNvSpPr>
            <a:spLocks noGrp="1" noChangeArrowheads="1"/>
          </p:cNvSpPr>
          <p:nvPr>
            <p:ph type="body" idx="1"/>
          </p:nvPr>
        </p:nvSpPr>
        <p:spPr/>
        <p:txBody>
          <a:bodyPr/>
          <a:lstStyle/>
          <a:p>
            <a:r>
              <a:rPr lang="zh-CN" altLang="en-US"/>
              <a:t>第一步：计算目标资本结构</a:t>
            </a:r>
          </a:p>
          <a:p>
            <a:r>
              <a:rPr lang="zh-CN" altLang="en-US"/>
              <a:t>负债：</a:t>
            </a:r>
            <a:r>
              <a:rPr lang="en-US" altLang="zh-CN"/>
              <a:t>32/80=40%</a:t>
            </a:r>
          </a:p>
          <a:p>
            <a:r>
              <a:rPr lang="zh-CN" altLang="en-US"/>
              <a:t>优先股：</a:t>
            </a:r>
            <a:r>
              <a:rPr lang="en-US" altLang="zh-CN"/>
              <a:t>8/80=10%</a:t>
            </a:r>
          </a:p>
          <a:p>
            <a:r>
              <a:rPr lang="zh-CN" altLang="en-US"/>
              <a:t>普通股：</a:t>
            </a:r>
            <a:r>
              <a:rPr lang="en-US" altLang="zh-CN"/>
              <a:t>40/80=50%</a:t>
            </a:r>
          </a:p>
          <a:p>
            <a:r>
              <a:rPr lang="zh-CN" altLang="en-US"/>
              <a:t>注意：计算目标资本结构时不包括流动负债</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89EEBF8F-D993-4B9F-BF11-094CDAA28ABE}" type="slidenum">
              <a:rPr lang="en-US" altLang="zh-CN"/>
              <a:pPr/>
              <a:t>15</a:t>
            </a:fld>
            <a:endParaRPr lang="en-US" altLang="zh-CN"/>
          </a:p>
        </p:txBody>
      </p:sp>
      <p:sp>
        <p:nvSpPr>
          <p:cNvPr id="157698" name="Rectangle 2"/>
          <p:cNvSpPr>
            <a:spLocks noGrp="1" noChangeArrowheads="1"/>
          </p:cNvSpPr>
          <p:nvPr>
            <p:ph type="title"/>
          </p:nvPr>
        </p:nvSpPr>
        <p:spPr/>
        <p:txBody>
          <a:bodyPr/>
          <a:lstStyle/>
          <a:p>
            <a:r>
              <a:rPr lang="zh-CN" altLang="en-US"/>
              <a:t>第二步：计算个别资本成本</a:t>
            </a:r>
          </a:p>
        </p:txBody>
      </p:sp>
      <p:sp>
        <p:nvSpPr>
          <p:cNvPr id="157699" name="Rectangle 3"/>
          <p:cNvSpPr>
            <a:spLocks noGrp="1" noChangeArrowheads="1"/>
          </p:cNvSpPr>
          <p:nvPr>
            <p:ph type="body" idx="1"/>
          </p:nvPr>
        </p:nvSpPr>
        <p:spPr/>
        <p:txBody>
          <a:bodyPr/>
          <a:lstStyle/>
          <a:p>
            <a:pPr>
              <a:lnSpc>
                <a:spcPct val="90000"/>
              </a:lnSpc>
            </a:pPr>
            <a:r>
              <a:rPr lang="zh-CN" altLang="en-US"/>
              <a:t>债务资本成本</a:t>
            </a:r>
          </a:p>
          <a:p>
            <a:pPr>
              <a:lnSpc>
                <a:spcPct val="90000"/>
              </a:lnSpc>
            </a:pPr>
            <a:r>
              <a:rPr lang="zh-CN" altLang="en-US"/>
              <a:t>         </a:t>
            </a:r>
            <a:r>
              <a:rPr lang="en-US" altLang="zh-CN"/>
              <a:t>=9%×</a:t>
            </a:r>
            <a:r>
              <a:rPr lang="zh-CN" altLang="en-US"/>
              <a:t>（</a:t>
            </a:r>
            <a:r>
              <a:rPr lang="en-US" altLang="zh-CN"/>
              <a:t>1-40%</a:t>
            </a:r>
            <a:r>
              <a:rPr lang="zh-CN" altLang="en-US"/>
              <a:t>）</a:t>
            </a:r>
            <a:r>
              <a:rPr lang="en-US" altLang="zh-CN"/>
              <a:t>=5.4%</a:t>
            </a:r>
            <a:r>
              <a:rPr lang="zh-CN" altLang="en-US"/>
              <a:t>（</a:t>
            </a:r>
            <a:r>
              <a:rPr lang="en-US" altLang="zh-CN"/>
              <a:t>1-5</a:t>
            </a:r>
            <a:r>
              <a:rPr lang="zh-CN" altLang="en-US"/>
              <a:t>百万）</a:t>
            </a:r>
          </a:p>
          <a:p>
            <a:pPr>
              <a:lnSpc>
                <a:spcPct val="90000"/>
              </a:lnSpc>
            </a:pPr>
            <a:r>
              <a:rPr lang="zh-CN" altLang="en-US"/>
              <a:t>或     </a:t>
            </a:r>
            <a:r>
              <a:rPr lang="en-US" altLang="zh-CN"/>
              <a:t>=10%×</a:t>
            </a:r>
            <a:r>
              <a:rPr lang="zh-CN" altLang="en-US"/>
              <a:t>（</a:t>
            </a:r>
            <a:r>
              <a:rPr lang="en-US" altLang="zh-CN"/>
              <a:t>1-40%</a:t>
            </a:r>
            <a:r>
              <a:rPr lang="zh-CN" altLang="en-US"/>
              <a:t>）</a:t>
            </a:r>
            <a:r>
              <a:rPr lang="en-US" altLang="zh-CN"/>
              <a:t>=6%</a:t>
            </a:r>
            <a:r>
              <a:rPr lang="zh-CN" altLang="en-US"/>
              <a:t>（</a:t>
            </a:r>
            <a:r>
              <a:rPr lang="en-US" altLang="zh-CN"/>
              <a:t>5</a:t>
            </a:r>
            <a:r>
              <a:rPr lang="zh-CN" altLang="en-US"/>
              <a:t>百万以上）</a:t>
            </a:r>
          </a:p>
          <a:p>
            <a:pPr>
              <a:lnSpc>
                <a:spcPct val="90000"/>
              </a:lnSpc>
            </a:pPr>
            <a:r>
              <a:rPr lang="zh-CN" altLang="en-US"/>
              <a:t>优先股成本</a:t>
            </a:r>
            <a:r>
              <a:rPr lang="en-US" altLang="zh-CN"/>
              <a:t>=10%</a:t>
            </a:r>
            <a:r>
              <a:rPr lang="zh-CN" altLang="en-US"/>
              <a:t>（已知）</a:t>
            </a:r>
          </a:p>
          <a:p>
            <a:pPr>
              <a:lnSpc>
                <a:spcPct val="90000"/>
              </a:lnSpc>
            </a:pPr>
            <a:r>
              <a:rPr lang="zh-CN" altLang="en-US"/>
              <a:t>权益资本成本：</a:t>
            </a:r>
          </a:p>
          <a:p>
            <a:pPr>
              <a:lnSpc>
                <a:spcPct val="90000"/>
              </a:lnSpc>
            </a:pPr>
            <a:r>
              <a:rPr lang="zh-CN" altLang="en-US"/>
              <a:t>内部留存成本</a:t>
            </a:r>
            <a:r>
              <a:rPr lang="en-US" altLang="zh-CN"/>
              <a:t>=2 ×</a:t>
            </a:r>
            <a:r>
              <a:rPr lang="zh-CN" altLang="en-US"/>
              <a:t>（</a:t>
            </a:r>
            <a:r>
              <a:rPr lang="en-US" altLang="zh-CN"/>
              <a:t>1+7%</a:t>
            </a:r>
            <a:r>
              <a:rPr lang="zh-CN" altLang="en-US"/>
              <a:t>）</a:t>
            </a:r>
            <a:r>
              <a:rPr lang="en-US" altLang="zh-CN"/>
              <a:t>/25+7%=15.6%</a:t>
            </a:r>
          </a:p>
          <a:p>
            <a:pPr>
              <a:lnSpc>
                <a:spcPct val="90000"/>
              </a:lnSpc>
            </a:pPr>
            <a:r>
              <a:rPr lang="zh-CN" altLang="en-US"/>
              <a:t>发行新股成本</a:t>
            </a:r>
            <a:r>
              <a:rPr lang="en-US" altLang="zh-CN"/>
              <a:t>=2 ×</a:t>
            </a:r>
            <a:r>
              <a:rPr lang="zh-CN" altLang="en-US"/>
              <a:t>（</a:t>
            </a:r>
            <a:r>
              <a:rPr lang="en-US" altLang="zh-CN"/>
              <a:t>1+7%</a:t>
            </a:r>
            <a:r>
              <a:rPr lang="zh-CN" altLang="en-US"/>
              <a:t>）</a:t>
            </a:r>
            <a:r>
              <a:rPr lang="en-US" altLang="zh-CN"/>
              <a:t>/24+7%=15.9%</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F3C51D7F-E712-44CF-8D03-9B7E899CDAC1}" type="slidenum">
              <a:rPr lang="en-US" altLang="zh-CN"/>
              <a:pPr/>
              <a:t>16</a:t>
            </a:fld>
            <a:endParaRPr lang="en-US" altLang="zh-CN"/>
          </a:p>
        </p:txBody>
      </p:sp>
      <p:sp>
        <p:nvSpPr>
          <p:cNvPr id="158722" name="Rectangle 2"/>
          <p:cNvSpPr>
            <a:spLocks noGrp="1" noChangeArrowheads="1"/>
          </p:cNvSpPr>
          <p:nvPr>
            <p:ph type="title"/>
          </p:nvPr>
        </p:nvSpPr>
        <p:spPr/>
        <p:txBody>
          <a:bodyPr/>
          <a:lstStyle/>
          <a:p>
            <a:r>
              <a:rPr lang="zh-CN" altLang="en-US"/>
              <a:t>第三步：计算筹资突破点</a:t>
            </a:r>
          </a:p>
        </p:txBody>
      </p:sp>
      <p:sp>
        <p:nvSpPr>
          <p:cNvPr id="158723" name="Rectangle 3"/>
          <p:cNvSpPr>
            <a:spLocks noGrp="1" noChangeArrowheads="1"/>
          </p:cNvSpPr>
          <p:nvPr>
            <p:ph type="body" idx="1"/>
          </p:nvPr>
        </p:nvSpPr>
        <p:spPr/>
        <p:txBody>
          <a:bodyPr/>
          <a:lstStyle/>
          <a:p>
            <a:r>
              <a:rPr lang="zh-CN" altLang="en-US"/>
              <a:t>筹资突破点</a:t>
            </a:r>
          </a:p>
          <a:p>
            <a:r>
              <a:rPr lang="zh-CN" altLang="en-US"/>
              <a:t>  </a:t>
            </a:r>
            <a:r>
              <a:rPr lang="en-US" altLang="zh-CN"/>
              <a:t>=</a:t>
            </a:r>
            <a:r>
              <a:rPr lang="zh-CN" altLang="en-US"/>
              <a:t>某种资金来源筹资额</a:t>
            </a:r>
            <a:r>
              <a:rPr lang="en-US" altLang="zh-CN"/>
              <a:t>/</a:t>
            </a:r>
            <a:r>
              <a:rPr lang="zh-CN" altLang="en-US"/>
              <a:t>该种资金来源所占比重</a:t>
            </a:r>
          </a:p>
          <a:p>
            <a:r>
              <a:rPr lang="zh-CN" altLang="en-US"/>
              <a:t>突破点</a:t>
            </a:r>
            <a:r>
              <a:rPr lang="en-US" altLang="zh-CN"/>
              <a:t>1=5/40%=12.5</a:t>
            </a:r>
            <a:r>
              <a:rPr lang="zh-CN" altLang="en-US"/>
              <a:t>（百万）</a:t>
            </a:r>
          </a:p>
          <a:p>
            <a:r>
              <a:rPr lang="zh-CN" altLang="en-US"/>
              <a:t>突破点</a:t>
            </a:r>
            <a:r>
              <a:rPr lang="en-US" altLang="zh-CN"/>
              <a:t>2=10/50%=20</a:t>
            </a:r>
            <a:r>
              <a:rPr lang="zh-CN" altLang="en-US"/>
              <a:t>（百万）</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灯片编号占位符 5"/>
          <p:cNvSpPr>
            <a:spLocks noGrp="1"/>
          </p:cNvSpPr>
          <p:nvPr>
            <p:ph type="sldNum" sz="quarter" idx="12"/>
          </p:nvPr>
        </p:nvSpPr>
        <p:spPr/>
        <p:txBody>
          <a:bodyPr/>
          <a:lstStyle/>
          <a:p>
            <a:fld id="{740CEF02-3A94-4672-8B2D-5072A385B978}" type="slidenum">
              <a:rPr lang="en-US" altLang="zh-CN"/>
              <a:pPr/>
              <a:t>17</a:t>
            </a:fld>
            <a:endParaRPr lang="en-US" altLang="zh-CN"/>
          </a:p>
        </p:txBody>
      </p:sp>
      <p:sp>
        <p:nvSpPr>
          <p:cNvPr id="159746" name="Rectangle 2"/>
          <p:cNvSpPr>
            <a:spLocks noGrp="1" noChangeArrowheads="1"/>
          </p:cNvSpPr>
          <p:nvPr>
            <p:ph type="title"/>
          </p:nvPr>
        </p:nvSpPr>
        <p:spPr/>
        <p:txBody>
          <a:bodyPr/>
          <a:lstStyle/>
          <a:p>
            <a:r>
              <a:rPr lang="zh-CN" altLang="en-US" sz="3200"/>
              <a:t>确定筹资范围及相应的个别资本成本</a:t>
            </a:r>
          </a:p>
        </p:txBody>
      </p:sp>
      <p:graphicFrame>
        <p:nvGraphicFramePr>
          <p:cNvPr id="159748" name="Group 4"/>
          <p:cNvGraphicFramePr>
            <a:graphicFrameLocks noGrp="1"/>
          </p:cNvGraphicFramePr>
          <p:nvPr>
            <p:ph type="body" idx="1"/>
          </p:nvPr>
        </p:nvGraphicFramePr>
        <p:xfrm>
          <a:off x="228600" y="1981200"/>
          <a:ext cx="8915400" cy="4572000"/>
        </p:xfrm>
        <a:graphic>
          <a:graphicData uri="http://schemas.openxmlformats.org/drawingml/2006/table">
            <a:tbl>
              <a:tblPr/>
              <a:tblGrid>
                <a:gridCol w="2884488"/>
                <a:gridCol w="6030912"/>
              </a:tblGrid>
              <a:tr h="523875">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筹资额</a:t>
                      </a: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百万元</a:t>
                      </a: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p>
                  </a:txBody>
                  <a:tcPr horzOverflow="overflow">
                    <a:lnL cap="flat">
                      <a:noFill/>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个别资本成本</a:t>
                      </a:r>
                    </a:p>
                  </a:txBody>
                  <a:tcPr horzOverflow="overflow">
                    <a:lnL w="12700" cap="flat" cmpd="sng" algn="ctr">
                      <a:solidFill>
                        <a:schemeClr val="tx1"/>
                      </a:solidFill>
                      <a:prstDash val="solid"/>
                      <a:round/>
                      <a:headEnd type="none" w="med" len="med"/>
                      <a:tailEnd type="none" w="med" len="med"/>
                    </a:lnL>
                    <a:lnR cap="flat">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49375">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0--12.5</a:t>
                      </a: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负债成本</a:t>
                      </a: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=5.4%</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优先股成本</a:t>
                      </a: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留存收益成本</a:t>
                      </a: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=15.6%</a:t>
                      </a: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49375">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12.5--20</a:t>
                      </a: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负债成本</a:t>
                      </a: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=6%</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优先股成本</a:t>
                      </a: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留存收益成本</a:t>
                      </a: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=15.6%</a:t>
                      </a:r>
                      <a:endPar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49375">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20</a:t>
                      </a: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以上</a:t>
                      </a: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负债成本</a:t>
                      </a: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=6%</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优先股成本</a:t>
                      </a: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新股成本</a:t>
                      </a: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=15.9%</a:t>
                      </a:r>
                      <a:endPar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灯片编号占位符 5"/>
          <p:cNvSpPr>
            <a:spLocks noGrp="1"/>
          </p:cNvSpPr>
          <p:nvPr>
            <p:ph type="sldNum" sz="quarter" idx="12"/>
          </p:nvPr>
        </p:nvSpPr>
        <p:spPr/>
        <p:txBody>
          <a:bodyPr/>
          <a:lstStyle/>
          <a:p>
            <a:fld id="{FC54EAB8-FA50-4307-A257-A382943D088A}" type="slidenum">
              <a:rPr lang="en-US" altLang="zh-CN"/>
              <a:pPr/>
              <a:t>18</a:t>
            </a:fld>
            <a:endParaRPr lang="en-US" altLang="zh-CN"/>
          </a:p>
        </p:txBody>
      </p:sp>
      <p:sp>
        <p:nvSpPr>
          <p:cNvPr id="160770" name="Rectangle 2"/>
          <p:cNvSpPr>
            <a:spLocks noGrp="1" noChangeArrowheads="1"/>
          </p:cNvSpPr>
          <p:nvPr>
            <p:ph type="title"/>
          </p:nvPr>
        </p:nvSpPr>
        <p:spPr/>
        <p:txBody>
          <a:bodyPr/>
          <a:lstStyle/>
          <a:p>
            <a:r>
              <a:rPr lang="zh-CN" altLang="en-US"/>
              <a:t>边际资本成本的计算结果</a:t>
            </a:r>
          </a:p>
        </p:txBody>
      </p:sp>
      <p:graphicFrame>
        <p:nvGraphicFramePr>
          <p:cNvPr id="160795" name="Group 27"/>
          <p:cNvGraphicFramePr>
            <a:graphicFrameLocks noGrp="1"/>
          </p:cNvGraphicFramePr>
          <p:nvPr>
            <p:ph type="body" idx="1"/>
          </p:nvPr>
        </p:nvGraphicFramePr>
        <p:xfrm>
          <a:off x="228600" y="1981200"/>
          <a:ext cx="8915400" cy="3276600"/>
        </p:xfrm>
        <a:graphic>
          <a:graphicData uri="http://schemas.openxmlformats.org/drawingml/2006/table">
            <a:tbl>
              <a:tblPr/>
              <a:tblGrid>
                <a:gridCol w="2943225"/>
                <a:gridCol w="5972175"/>
              </a:tblGrid>
              <a:tr h="68580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筹资额</a:t>
                      </a: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百万元</a:t>
                      </a: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p>
                  </a:txBody>
                  <a:tcPr horzOverflow="overflow">
                    <a:lnL cap="flat">
                      <a:noFill/>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加权平均资本成本</a:t>
                      </a:r>
                    </a:p>
                  </a:txBody>
                  <a:tcPr horzOverflow="overflow">
                    <a:lnL w="12700" cap="flat" cmpd="sng" algn="ctr">
                      <a:solidFill>
                        <a:schemeClr val="tx1"/>
                      </a:solidFill>
                      <a:prstDash val="solid"/>
                      <a:round/>
                      <a:headEnd type="none" w="med" len="med"/>
                      <a:tailEnd type="none" w="med" len="med"/>
                    </a:lnL>
                    <a:lnR cap="flat">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820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0--12.5</a:t>
                      </a: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40%×5.4%</a:t>
                      </a:r>
                      <a:r>
                        <a:rPr kumimoji="1" lang="zh-CN" altLang="en-US"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10%×10%</a:t>
                      </a:r>
                      <a:r>
                        <a:rPr kumimoji="1" lang="zh-CN" altLang="en-US"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50%×15.6%</a:t>
                      </a:r>
                    </a:p>
                    <a:p>
                      <a:pPr marL="0" marR="0" lvl="0" indent="0" algn="just"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10.96%</a:t>
                      </a: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440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12.5--20</a:t>
                      </a: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40%×6%</a:t>
                      </a:r>
                      <a:r>
                        <a:rPr kumimoji="1" lang="zh-CN" altLang="en-US"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10%×10%</a:t>
                      </a:r>
                      <a:r>
                        <a:rPr kumimoji="1" lang="zh-CN" altLang="en-US"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50%×15.6%</a:t>
                      </a:r>
                    </a:p>
                    <a:p>
                      <a:pPr marL="0" marR="0" lvl="0" indent="0" algn="just"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11.2% </a:t>
                      </a: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820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20</a:t>
                      </a:r>
                      <a:r>
                        <a:rPr kumimoji="1" lang="zh-CN" altLang="en-US" sz="28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以上</a:t>
                      </a:r>
                    </a:p>
                  </a:txBody>
                  <a:tcPr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40%×6%</a:t>
                      </a:r>
                      <a:r>
                        <a:rPr kumimoji="1" lang="zh-CN" altLang="en-US"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10%×10%</a:t>
                      </a:r>
                      <a:r>
                        <a:rPr kumimoji="1" lang="zh-CN" altLang="en-US"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50%×15.9%</a:t>
                      </a:r>
                    </a:p>
                    <a:p>
                      <a:pPr marL="0" marR="0" lvl="0" indent="0" algn="just"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a:t>
                      </a: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11.35% </a:t>
                      </a:r>
                    </a:p>
                  </a:txBody>
                  <a:tcPr horzOverflow="overflow">
                    <a:lnL w="12700" cap="flat" cmpd="sng" algn="ctr">
                      <a:solidFill>
                        <a:schemeClr val="tx1"/>
                      </a:solidFill>
                      <a:prstDash val="solid"/>
                      <a:round/>
                      <a:headEnd type="none" w="med" len="med"/>
                      <a:tailEnd type="none" w="med" len="med"/>
                    </a:lnL>
                    <a:lnR cap="flat">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CE57173F-F6E5-4392-9451-9E356EC759EF}" type="slidenum">
              <a:rPr lang="en-US" altLang="zh-CN"/>
              <a:pPr/>
              <a:t>19</a:t>
            </a:fld>
            <a:endParaRPr lang="en-US" altLang="zh-CN"/>
          </a:p>
        </p:txBody>
      </p:sp>
      <p:sp>
        <p:nvSpPr>
          <p:cNvPr id="161794" name="Rectangle 2"/>
          <p:cNvSpPr>
            <a:spLocks noGrp="1" noChangeArrowheads="1"/>
          </p:cNvSpPr>
          <p:nvPr>
            <p:ph type="title"/>
          </p:nvPr>
        </p:nvSpPr>
        <p:spPr/>
        <p:txBody>
          <a:bodyPr/>
          <a:lstStyle/>
          <a:p>
            <a:r>
              <a:rPr lang="zh-CN" altLang="en-US"/>
              <a:t>结论</a:t>
            </a:r>
          </a:p>
        </p:txBody>
      </p:sp>
      <p:sp>
        <p:nvSpPr>
          <p:cNvPr id="161795" name="Rectangle 3"/>
          <p:cNvSpPr>
            <a:spLocks noGrp="1" noChangeArrowheads="1"/>
          </p:cNvSpPr>
          <p:nvPr>
            <p:ph type="body" idx="1"/>
          </p:nvPr>
        </p:nvSpPr>
        <p:spPr/>
        <p:txBody>
          <a:bodyPr/>
          <a:lstStyle/>
          <a:p>
            <a:r>
              <a:rPr lang="en-US" altLang="zh-CN"/>
              <a:t>A</a:t>
            </a:r>
            <a:r>
              <a:rPr lang="zh-CN" altLang="en-US"/>
              <a:t>、</a:t>
            </a:r>
            <a:r>
              <a:rPr lang="en-US" altLang="zh-CN"/>
              <a:t>B</a:t>
            </a:r>
            <a:r>
              <a:rPr lang="zh-CN" altLang="en-US"/>
              <a:t>项目可行</a:t>
            </a:r>
          </a:p>
          <a:p>
            <a:r>
              <a:rPr lang="en-US" altLang="zh-CN"/>
              <a:t>C</a:t>
            </a:r>
            <a:r>
              <a:rPr lang="zh-CN" altLang="en-US"/>
              <a:t>项目不可行</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E6DEA28B-C5F8-41EB-ADFE-B38AEF5EE4EB}" type="slidenum">
              <a:rPr lang="en-US" altLang="zh-CN"/>
              <a:pPr/>
              <a:t>20</a:t>
            </a:fld>
            <a:endParaRPr lang="en-US" altLang="zh-CN"/>
          </a:p>
        </p:txBody>
      </p:sp>
      <p:sp>
        <p:nvSpPr>
          <p:cNvPr id="162818" name="Rectangle 2"/>
          <p:cNvSpPr>
            <a:spLocks noGrp="1" noChangeArrowheads="1"/>
          </p:cNvSpPr>
          <p:nvPr>
            <p:ph type="title"/>
          </p:nvPr>
        </p:nvSpPr>
        <p:spPr/>
        <p:txBody>
          <a:bodyPr/>
          <a:lstStyle/>
          <a:p>
            <a:r>
              <a:rPr lang="zh-CN" altLang="en-US"/>
              <a:t>第二节 杠杆收益与风险</a:t>
            </a:r>
          </a:p>
        </p:txBody>
      </p:sp>
      <p:sp>
        <p:nvSpPr>
          <p:cNvPr id="162819" name="Rectangle 3"/>
          <p:cNvSpPr>
            <a:spLocks noGrp="1" noChangeArrowheads="1"/>
          </p:cNvSpPr>
          <p:nvPr>
            <p:ph type="body" idx="1"/>
          </p:nvPr>
        </p:nvSpPr>
        <p:spPr/>
        <p:txBody>
          <a:bodyPr/>
          <a:lstStyle/>
          <a:p>
            <a:r>
              <a:rPr lang="zh-CN" altLang="en-US"/>
              <a:t>一、成本习性分析</a:t>
            </a:r>
          </a:p>
          <a:p>
            <a:r>
              <a:rPr lang="zh-CN" altLang="en-US"/>
              <a:t>二、杠杆与利润表</a:t>
            </a:r>
          </a:p>
          <a:p>
            <a:r>
              <a:rPr lang="zh-CN" altLang="en-US"/>
              <a:t>三、经营杠杆与经营风险</a:t>
            </a:r>
          </a:p>
          <a:p>
            <a:r>
              <a:rPr lang="zh-CN" altLang="en-US"/>
              <a:t>四、财务杠杆与财务风险</a:t>
            </a:r>
          </a:p>
          <a:p>
            <a:r>
              <a:rPr lang="zh-CN" altLang="en-US"/>
              <a:t>五、联合杠杆与总风险</a:t>
            </a:r>
          </a:p>
          <a:p>
            <a:r>
              <a:rPr lang="zh-CN" altLang="en-US"/>
              <a:t>六、杠杆原理与资本结构决策</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85DB9AE6-E099-46DB-AA6E-76534AF404B0}" type="slidenum">
              <a:rPr lang="en-US" altLang="zh-CN"/>
              <a:pPr/>
              <a:t>21</a:t>
            </a:fld>
            <a:endParaRPr lang="en-US" altLang="zh-CN"/>
          </a:p>
        </p:txBody>
      </p:sp>
      <p:sp>
        <p:nvSpPr>
          <p:cNvPr id="164866" name="Rectangle 2"/>
          <p:cNvSpPr>
            <a:spLocks noGrp="1" noChangeArrowheads="1"/>
          </p:cNvSpPr>
          <p:nvPr>
            <p:ph type="title"/>
          </p:nvPr>
        </p:nvSpPr>
        <p:spPr/>
        <p:txBody>
          <a:bodyPr/>
          <a:lstStyle/>
          <a:p>
            <a:r>
              <a:rPr lang="zh-CN" altLang="en-US"/>
              <a:t>一、成本习性分析</a:t>
            </a:r>
          </a:p>
        </p:txBody>
      </p:sp>
      <p:sp>
        <p:nvSpPr>
          <p:cNvPr id="164867" name="Rectangle 3"/>
          <p:cNvSpPr>
            <a:spLocks noGrp="1" noChangeArrowheads="1"/>
          </p:cNvSpPr>
          <p:nvPr>
            <p:ph type="body" idx="1"/>
          </p:nvPr>
        </p:nvSpPr>
        <p:spPr/>
        <p:txBody>
          <a:bodyPr/>
          <a:lstStyle/>
          <a:p>
            <a:r>
              <a:rPr lang="zh-CN" altLang="en-US"/>
              <a:t>成本习性</a:t>
            </a:r>
            <a:r>
              <a:rPr lang="en-US" altLang="zh-CN">
                <a:latin typeface="Times New Roman" panose="02020603050405020304" pitchFamily="18" charset="0"/>
              </a:rPr>
              <a:t>——</a:t>
            </a:r>
            <a:r>
              <a:rPr lang="zh-CN" altLang="en-US"/>
              <a:t>成本总额与业务量之间的关系</a:t>
            </a:r>
          </a:p>
          <a:p>
            <a:r>
              <a:rPr lang="zh-CN" altLang="en-US"/>
              <a:t>固定成本</a:t>
            </a:r>
          </a:p>
          <a:p>
            <a:pPr lvl="1"/>
            <a:r>
              <a:rPr lang="zh-CN" altLang="en-US"/>
              <a:t>约束性固定成本</a:t>
            </a:r>
          </a:p>
          <a:p>
            <a:pPr lvl="1"/>
            <a:r>
              <a:rPr lang="zh-CN" altLang="en-US"/>
              <a:t>酌量性固定成本</a:t>
            </a:r>
          </a:p>
          <a:p>
            <a:r>
              <a:rPr lang="zh-CN" altLang="en-US"/>
              <a:t>变动成本</a:t>
            </a:r>
          </a:p>
          <a:p>
            <a:r>
              <a:rPr lang="zh-CN" altLang="en-US"/>
              <a:t>混合成本</a:t>
            </a:r>
          </a:p>
          <a:p>
            <a:r>
              <a:rPr lang="zh-CN" altLang="en-US"/>
              <a:t>总成本模型   </a:t>
            </a:r>
            <a:r>
              <a:rPr lang="en-US" altLang="zh-CN"/>
              <a:t>y=a+bx</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FD3DBD10-80A8-453D-B7DA-6248B2328471}" type="slidenum">
              <a:rPr lang="en-US" altLang="zh-CN"/>
              <a:pPr/>
              <a:t>22</a:t>
            </a:fld>
            <a:endParaRPr lang="en-US" altLang="zh-CN"/>
          </a:p>
        </p:txBody>
      </p:sp>
      <p:sp>
        <p:nvSpPr>
          <p:cNvPr id="165890" name="Rectangle 2"/>
          <p:cNvSpPr>
            <a:spLocks noGrp="1" noChangeArrowheads="1"/>
          </p:cNvSpPr>
          <p:nvPr>
            <p:ph type="title"/>
          </p:nvPr>
        </p:nvSpPr>
        <p:spPr/>
        <p:txBody>
          <a:bodyPr/>
          <a:lstStyle/>
          <a:p>
            <a:r>
              <a:rPr lang="zh-CN" altLang="en-US"/>
              <a:t>二、杠杆与利润表</a:t>
            </a:r>
          </a:p>
        </p:txBody>
      </p:sp>
      <p:sp>
        <p:nvSpPr>
          <p:cNvPr id="165891" name="Rectangle 3"/>
          <p:cNvSpPr>
            <a:spLocks noGrp="1" noChangeArrowheads="1"/>
          </p:cNvSpPr>
          <p:nvPr>
            <p:ph type="body" idx="1"/>
          </p:nvPr>
        </p:nvSpPr>
        <p:spPr/>
        <p:txBody>
          <a:bodyPr/>
          <a:lstStyle/>
          <a:p>
            <a:pPr algn="just">
              <a:lnSpc>
                <a:spcPct val="90000"/>
              </a:lnSpc>
            </a:pPr>
            <a:r>
              <a:rPr lang="zh-CN" altLang="en-US" sz="2000"/>
              <a:t>杠杆分析用利润表</a:t>
            </a:r>
            <a:r>
              <a:rPr lang="en-US" altLang="zh-CN" sz="2000">
                <a:latin typeface="Courier New" panose="02070309020205020404" pitchFamily="49" charset="0"/>
              </a:rPr>
              <a:t>——</a:t>
            </a:r>
            <a:r>
              <a:rPr lang="en-US" altLang="zh-CN" sz="2000"/>
              <a:t>A</a:t>
            </a:r>
            <a:r>
              <a:rPr lang="zh-CN" altLang="en-US" sz="2000"/>
              <a:t>公司</a:t>
            </a:r>
            <a:r>
              <a:rPr lang="zh-CN" altLang="en-US" sz="2000">
                <a:latin typeface="Courier New" panose="02070309020205020404" pitchFamily="49" charset="0"/>
              </a:rPr>
              <a:t> </a:t>
            </a:r>
            <a:endParaRPr lang="zh-CN" altLang="en-US" sz="2000"/>
          </a:p>
          <a:p>
            <a:pPr algn="just">
              <a:lnSpc>
                <a:spcPct val="90000"/>
              </a:lnSpc>
            </a:pPr>
            <a:r>
              <a:rPr lang="zh-CN" altLang="en-US" sz="2000"/>
              <a:t>销售                                                       </a:t>
            </a:r>
            <a:r>
              <a:rPr lang="en-US" altLang="zh-CN" sz="2000"/>
              <a:t>5000000</a:t>
            </a:r>
          </a:p>
          <a:p>
            <a:pPr algn="just">
              <a:lnSpc>
                <a:spcPct val="90000"/>
              </a:lnSpc>
            </a:pPr>
            <a:r>
              <a:rPr lang="en-US" altLang="zh-CN" sz="2000">
                <a:latin typeface="Courier New" panose="02070309020205020404" pitchFamily="49" charset="0"/>
              </a:rPr>
              <a:t>—</a:t>
            </a:r>
            <a:r>
              <a:rPr lang="zh-CN" altLang="en-US" sz="2000"/>
              <a:t>变动成本                   </a:t>
            </a:r>
            <a:r>
              <a:rPr lang="zh-CN" altLang="en-US" sz="2000" u="sng"/>
              <a:t> </a:t>
            </a:r>
            <a:r>
              <a:rPr lang="en-US" altLang="zh-CN" sz="2000" u="sng"/>
              <a:t>3000000</a:t>
            </a:r>
          </a:p>
          <a:p>
            <a:pPr algn="just">
              <a:lnSpc>
                <a:spcPct val="90000"/>
              </a:lnSpc>
            </a:pPr>
            <a:r>
              <a:rPr lang="zh-CN" altLang="en-US" sz="2000"/>
              <a:t>贡献毛益                                                 </a:t>
            </a:r>
            <a:r>
              <a:rPr lang="en-US" altLang="zh-CN" sz="2000"/>
              <a:t>2000000</a:t>
            </a:r>
          </a:p>
          <a:p>
            <a:pPr algn="just">
              <a:lnSpc>
                <a:spcPct val="90000"/>
              </a:lnSpc>
            </a:pPr>
            <a:r>
              <a:rPr lang="en-US" altLang="zh-CN" sz="2000">
                <a:latin typeface="Courier New" panose="02070309020205020404" pitchFamily="49" charset="0"/>
              </a:rPr>
              <a:t>—</a:t>
            </a:r>
            <a:r>
              <a:rPr lang="zh-CN" altLang="en-US" sz="2000"/>
              <a:t>固定成本                   </a:t>
            </a:r>
            <a:r>
              <a:rPr lang="zh-CN" altLang="en-US" sz="2000" u="sng"/>
              <a:t> </a:t>
            </a:r>
            <a:r>
              <a:rPr lang="en-US" altLang="zh-CN" sz="2000" u="sng"/>
              <a:t>1000000</a:t>
            </a:r>
            <a:endParaRPr lang="en-US" altLang="zh-CN" sz="2000"/>
          </a:p>
          <a:p>
            <a:pPr algn="just">
              <a:lnSpc>
                <a:spcPct val="90000"/>
              </a:lnSpc>
            </a:pPr>
            <a:r>
              <a:rPr lang="zh-CN" altLang="en-US" sz="2000"/>
              <a:t>息税前利润</a:t>
            </a:r>
            <a:r>
              <a:rPr lang="en-US" altLang="zh-CN" sz="2000"/>
              <a:t>EBIT                                  </a:t>
            </a:r>
            <a:r>
              <a:rPr lang="en-US" altLang="zh-CN" sz="2000">
                <a:solidFill>
                  <a:srgbClr val="FF3300"/>
                </a:solidFill>
              </a:rPr>
              <a:t>1000000</a:t>
            </a:r>
          </a:p>
          <a:p>
            <a:pPr algn="just">
              <a:lnSpc>
                <a:spcPct val="90000"/>
              </a:lnSpc>
            </a:pPr>
            <a:r>
              <a:rPr lang="en-US" altLang="zh-CN" sz="2000">
                <a:latin typeface="Courier New" panose="02070309020205020404" pitchFamily="49" charset="0"/>
              </a:rPr>
              <a:t>—</a:t>
            </a:r>
            <a:r>
              <a:rPr lang="zh-CN" altLang="en-US" sz="2000"/>
              <a:t>利息                                                       </a:t>
            </a:r>
            <a:r>
              <a:rPr lang="en-US" altLang="zh-CN" sz="2000"/>
              <a:t>250000</a:t>
            </a:r>
          </a:p>
          <a:p>
            <a:pPr algn="just">
              <a:lnSpc>
                <a:spcPct val="90000"/>
              </a:lnSpc>
            </a:pPr>
            <a:r>
              <a:rPr lang="zh-CN" altLang="en-US" sz="2000"/>
              <a:t>税前利润</a:t>
            </a:r>
            <a:r>
              <a:rPr lang="en-US" altLang="zh-CN" sz="2000"/>
              <a:t>EBT                                          </a:t>
            </a:r>
            <a:r>
              <a:rPr lang="en-US" altLang="zh-CN" sz="2000">
                <a:solidFill>
                  <a:srgbClr val="FF3300"/>
                </a:solidFill>
              </a:rPr>
              <a:t>750000</a:t>
            </a:r>
          </a:p>
          <a:p>
            <a:pPr algn="just">
              <a:lnSpc>
                <a:spcPct val="90000"/>
              </a:lnSpc>
            </a:pPr>
            <a:r>
              <a:rPr lang="en-US" altLang="zh-CN" sz="2000">
                <a:latin typeface="Courier New" panose="02070309020205020404" pitchFamily="49" charset="0"/>
              </a:rPr>
              <a:t>—</a:t>
            </a:r>
            <a:r>
              <a:rPr lang="zh-CN" altLang="en-US" sz="2000"/>
              <a:t>所得税（</a:t>
            </a:r>
            <a:r>
              <a:rPr lang="en-US" altLang="zh-CN" sz="2000"/>
              <a:t>40</a:t>
            </a:r>
            <a:r>
              <a:rPr lang="zh-CN" altLang="en-US" sz="2000"/>
              <a:t>％）                                   </a:t>
            </a:r>
            <a:r>
              <a:rPr lang="en-US" altLang="zh-CN" sz="2000"/>
              <a:t>300000</a:t>
            </a:r>
          </a:p>
          <a:p>
            <a:pPr algn="just">
              <a:lnSpc>
                <a:spcPct val="90000"/>
              </a:lnSpc>
            </a:pPr>
            <a:r>
              <a:rPr lang="zh-CN" altLang="en-US" sz="2000"/>
              <a:t>税后利润</a:t>
            </a:r>
            <a:r>
              <a:rPr lang="en-US" altLang="zh-CN" sz="2000"/>
              <a:t>EAT                                          </a:t>
            </a:r>
            <a:r>
              <a:rPr lang="en-US" altLang="zh-CN" sz="2000">
                <a:solidFill>
                  <a:srgbClr val="FF3300"/>
                </a:solidFill>
              </a:rPr>
              <a:t>450000</a:t>
            </a:r>
          </a:p>
          <a:p>
            <a:pPr algn="just">
              <a:lnSpc>
                <a:spcPct val="90000"/>
              </a:lnSpc>
            </a:pPr>
            <a:r>
              <a:rPr lang="en-US" altLang="zh-CN" sz="2000">
                <a:latin typeface="Courier New" panose="02070309020205020404" pitchFamily="49" charset="0"/>
              </a:rPr>
              <a:t>—</a:t>
            </a:r>
            <a:r>
              <a:rPr lang="zh-CN" altLang="en-US" sz="2000"/>
              <a:t>优先股利                                               </a:t>
            </a:r>
            <a:r>
              <a:rPr lang="en-US" altLang="zh-CN" sz="2000"/>
              <a:t>150000</a:t>
            </a:r>
          </a:p>
          <a:p>
            <a:pPr algn="just">
              <a:lnSpc>
                <a:spcPct val="90000"/>
              </a:lnSpc>
            </a:pPr>
            <a:r>
              <a:rPr lang="zh-CN" altLang="en-US" sz="2000"/>
              <a:t>普通股收益                                            </a:t>
            </a:r>
            <a:r>
              <a:rPr lang="zh-CN" altLang="en-US" sz="2000" u="sng"/>
              <a:t> </a:t>
            </a:r>
            <a:r>
              <a:rPr lang="en-US" altLang="zh-CN" sz="2000" u="sng">
                <a:solidFill>
                  <a:srgbClr val="FF3300"/>
                </a:solidFill>
              </a:rPr>
              <a:t>300000</a:t>
            </a:r>
            <a:endParaRPr lang="en-US" altLang="zh-CN" sz="2000">
              <a:solidFill>
                <a:srgbClr val="FF3300"/>
              </a:solidFill>
            </a:endParaRPr>
          </a:p>
          <a:p>
            <a:pPr algn="just">
              <a:lnSpc>
                <a:spcPct val="90000"/>
              </a:lnSpc>
            </a:pPr>
            <a:r>
              <a:rPr lang="zh-CN" altLang="en-US" sz="2000"/>
              <a:t>每股收益                                                 </a:t>
            </a:r>
            <a:r>
              <a:rPr lang="en-US" altLang="zh-CN" sz="2000"/>
              <a:t>3.00</a:t>
            </a:r>
            <a:endParaRPr lang="en-US" altLang="zh-CN" sz="28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386E9634-1633-42B9-A169-4CD1DFE2851D}" type="slidenum">
              <a:rPr lang="en-US" altLang="zh-CN"/>
              <a:pPr/>
              <a:t>23</a:t>
            </a:fld>
            <a:endParaRPr lang="en-US" altLang="zh-CN"/>
          </a:p>
        </p:txBody>
      </p:sp>
      <p:sp>
        <p:nvSpPr>
          <p:cNvPr id="166914" name="Rectangle 2"/>
          <p:cNvSpPr>
            <a:spLocks noGrp="1" noChangeArrowheads="1"/>
          </p:cNvSpPr>
          <p:nvPr>
            <p:ph type="title"/>
          </p:nvPr>
        </p:nvSpPr>
        <p:spPr/>
        <p:txBody>
          <a:bodyPr/>
          <a:lstStyle/>
          <a:p>
            <a:r>
              <a:rPr lang="zh-CN" altLang="en-US"/>
              <a:t>三、经营杠杆与经营风险</a:t>
            </a:r>
          </a:p>
        </p:txBody>
      </p:sp>
      <p:sp>
        <p:nvSpPr>
          <p:cNvPr id="166915" name="Rectangle 3"/>
          <p:cNvSpPr>
            <a:spLocks noGrp="1" noChangeArrowheads="1"/>
          </p:cNvSpPr>
          <p:nvPr>
            <p:ph type="body" idx="1"/>
          </p:nvPr>
        </p:nvSpPr>
        <p:spPr/>
        <p:txBody>
          <a:bodyPr/>
          <a:lstStyle/>
          <a:p>
            <a:r>
              <a:rPr lang="zh-CN" altLang="en-US"/>
              <a:t>经营杠杆：由于固定成本的存在，而引起的</a:t>
            </a:r>
            <a:r>
              <a:rPr lang="en-US" altLang="zh-CN"/>
              <a:t>EBIT</a:t>
            </a:r>
            <a:r>
              <a:rPr lang="zh-CN" altLang="en-US"/>
              <a:t>变动率大于销售变动率的现象。</a:t>
            </a:r>
          </a:p>
          <a:p>
            <a:r>
              <a:rPr lang="zh-CN" altLang="en-US"/>
              <a:t> </a:t>
            </a:r>
          </a:p>
          <a:p>
            <a:r>
              <a:rPr lang="zh-CN" altLang="en-US"/>
              <a:t>经营杠杆系数</a:t>
            </a:r>
            <a:r>
              <a:rPr lang="en-US" altLang="zh-CN"/>
              <a:t>(DOL)= EBIT</a:t>
            </a:r>
            <a:r>
              <a:rPr lang="zh-CN" altLang="en-US"/>
              <a:t>变动率</a:t>
            </a:r>
            <a:r>
              <a:rPr lang="en-US" altLang="zh-CN"/>
              <a:t>/</a:t>
            </a:r>
            <a:r>
              <a:rPr lang="zh-CN" altLang="en-US"/>
              <a:t>销售变动率</a:t>
            </a:r>
          </a:p>
          <a:p>
            <a:r>
              <a:rPr lang="zh-CN" altLang="en-US"/>
              <a:t>                       </a:t>
            </a:r>
            <a:r>
              <a:rPr lang="en-US" altLang="zh-CN"/>
              <a:t>= </a:t>
            </a:r>
            <a:r>
              <a:rPr lang="zh-CN" altLang="en-US"/>
              <a:t>（</a:t>
            </a:r>
            <a:r>
              <a:rPr lang="en-US" altLang="zh-CN"/>
              <a:t>EBIT+</a:t>
            </a:r>
            <a:r>
              <a:rPr lang="zh-CN" altLang="en-US"/>
              <a:t>固定成本）</a:t>
            </a:r>
            <a:r>
              <a:rPr lang="en-US" altLang="zh-CN"/>
              <a:t>/EBIT</a:t>
            </a:r>
          </a:p>
          <a:p>
            <a:endParaRPr lang="en-US" altLang="zh-CN"/>
          </a:p>
          <a:p>
            <a:r>
              <a:rPr lang="zh-CN" altLang="en-US"/>
              <a:t>其它因素不变的情况下，经营杠杆系数的高低取决于固定成本的高低。</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灯片编号占位符 5"/>
          <p:cNvSpPr>
            <a:spLocks noGrp="1"/>
          </p:cNvSpPr>
          <p:nvPr>
            <p:ph type="sldNum" sz="quarter" idx="12"/>
          </p:nvPr>
        </p:nvSpPr>
        <p:spPr/>
        <p:txBody>
          <a:bodyPr/>
          <a:lstStyle/>
          <a:p>
            <a:fld id="{73D463CB-CEE7-4D74-9B18-F41B910AA786}" type="slidenum">
              <a:rPr lang="en-US" altLang="zh-CN"/>
              <a:pPr/>
              <a:t>24</a:t>
            </a:fld>
            <a:endParaRPr lang="en-US" altLang="zh-CN"/>
          </a:p>
        </p:txBody>
      </p:sp>
      <p:sp>
        <p:nvSpPr>
          <p:cNvPr id="167938" name="Rectangle 2"/>
          <p:cNvSpPr>
            <a:spLocks noGrp="1" noChangeArrowheads="1"/>
          </p:cNvSpPr>
          <p:nvPr>
            <p:ph type="title"/>
          </p:nvPr>
        </p:nvSpPr>
        <p:spPr/>
        <p:txBody>
          <a:bodyPr/>
          <a:lstStyle/>
          <a:p>
            <a:r>
              <a:rPr lang="zh-CN" altLang="en-US" sz="3200"/>
              <a:t>经营杠杆与经营风险的关系</a:t>
            </a:r>
          </a:p>
        </p:txBody>
      </p:sp>
      <p:sp>
        <p:nvSpPr>
          <p:cNvPr id="167939" name="Rectangle 3"/>
          <p:cNvSpPr>
            <a:spLocks noGrp="1" noChangeArrowheads="1"/>
          </p:cNvSpPr>
          <p:nvPr>
            <p:ph type="body" idx="1"/>
          </p:nvPr>
        </p:nvSpPr>
        <p:spPr/>
        <p:txBody>
          <a:bodyPr/>
          <a:lstStyle/>
          <a:p>
            <a:r>
              <a:rPr lang="zh-CN" altLang="en-US" sz="2400"/>
              <a:t>例如：</a:t>
            </a:r>
          </a:p>
          <a:p>
            <a:endParaRPr lang="zh-CN" altLang="en-US" sz="2400"/>
          </a:p>
          <a:p>
            <a:endParaRPr lang="zh-CN" altLang="en-US" sz="2400"/>
          </a:p>
          <a:p>
            <a:endParaRPr lang="zh-CN" altLang="en-US" sz="2400"/>
          </a:p>
          <a:p>
            <a:endParaRPr lang="zh-CN" altLang="en-US" sz="2400"/>
          </a:p>
          <a:p>
            <a:endParaRPr lang="zh-CN" altLang="en-US" sz="2400"/>
          </a:p>
          <a:p>
            <a:pPr lvl="1"/>
            <a:endParaRPr lang="zh-CN" altLang="en-US" sz="2000"/>
          </a:p>
          <a:p>
            <a:pPr lvl="1"/>
            <a:r>
              <a:rPr lang="zh-CN" altLang="en-US" sz="2000"/>
              <a:t>经营杠杆系数越大，</a:t>
            </a:r>
            <a:r>
              <a:rPr lang="en-US" altLang="zh-CN" sz="2000"/>
              <a:t>EBIT</a:t>
            </a:r>
            <a:r>
              <a:rPr lang="zh-CN" altLang="en-US" sz="2000"/>
              <a:t>的变动幅度越大，由此，经营风险也就越大；</a:t>
            </a:r>
          </a:p>
          <a:p>
            <a:pPr lvl="1"/>
            <a:r>
              <a:rPr lang="zh-CN" altLang="en-US" sz="2000"/>
              <a:t>某一公司的经营杠杆实质上表现为生产过程的函数，当公司采用资本密集型组织生产时，由于固定成本较高而变动成本较低，从而其杠杆系数较高；反之，劳动密集型的生产组织，其杠杆率相对较低。 </a:t>
            </a:r>
          </a:p>
          <a:p>
            <a:endParaRPr lang="en-US" altLang="zh-CN" sz="2400"/>
          </a:p>
        </p:txBody>
      </p:sp>
      <p:graphicFrame>
        <p:nvGraphicFramePr>
          <p:cNvPr id="167940" name="Group 4"/>
          <p:cNvGraphicFramePr>
            <a:graphicFrameLocks noGrp="1"/>
          </p:cNvGraphicFramePr>
          <p:nvPr/>
        </p:nvGraphicFramePr>
        <p:xfrm>
          <a:off x="1295400" y="2590800"/>
          <a:ext cx="6096000" cy="2132013"/>
        </p:xfrm>
        <a:graphic>
          <a:graphicData uri="http://schemas.openxmlformats.org/drawingml/2006/table">
            <a:tbl>
              <a:tblPr/>
              <a:tblGrid>
                <a:gridCol w="2032000"/>
                <a:gridCol w="2032000"/>
                <a:gridCol w="2032000"/>
              </a:tblGrid>
              <a:tr h="53340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经营杠杆</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销售变动率</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EBIT</a:t>
                      </a:r>
                      <a:r>
                        <a: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变动率</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820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     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+20%</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6250">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     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000066"/>
                        </a:buClr>
                        <a:buSzPct val="60000"/>
                        <a:buFont typeface="Wingdings" pitchFamily="2" charset="2"/>
                        <a:defRPr kumimoji="1" sz="2800">
                          <a:solidFill>
                            <a:schemeClr val="tx1"/>
                          </a:solidFill>
                          <a:latin typeface="Tahoma" panose="020B0604030504040204" pitchFamily="34" charset="0"/>
                          <a:ea typeface="宋体" panose="02010600030101010101" pitchFamily="2" charset="-122"/>
                        </a:defRPr>
                      </a:lvl1pPr>
                      <a:lvl2pPr>
                        <a:spcBef>
                          <a:spcPct val="20000"/>
                        </a:spcBef>
                        <a:buClr>
                          <a:srgbClr val="660033"/>
                        </a:buClr>
                        <a:buSzPct val="55000"/>
                        <a:buFont typeface="Wingdings" pitchFamily="2" charset="2"/>
                        <a:defRPr kumimoji="1" sz="2400">
                          <a:solidFill>
                            <a:schemeClr val="tx1"/>
                          </a:solidFill>
                          <a:latin typeface="Tahoma" panose="020B0604030504040204" pitchFamily="34" charset="0"/>
                          <a:ea typeface="宋体" panose="02010600030101010101" pitchFamily="2" charset="-122"/>
                        </a:defRPr>
                      </a:lvl2pPr>
                      <a:lvl3pPr>
                        <a:spcBef>
                          <a:spcPct val="20000"/>
                        </a:spcBef>
                        <a:buClr>
                          <a:srgbClr val="993300"/>
                        </a:buClr>
                        <a:buSzPct val="50000"/>
                        <a:buFont typeface="Wingdings" pitchFamily="2" charset="2"/>
                        <a:defRPr kumimoji="1" sz="2000">
                          <a:solidFill>
                            <a:schemeClr val="tx1"/>
                          </a:solidFill>
                          <a:latin typeface="Tahoma" panose="020B0604030504040204" pitchFamily="34" charset="0"/>
                          <a:ea typeface="宋体" panose="02010600030101010101" pitchFamily="2" charset="-122"/>
                        </a:defRPr>
                      </a:lvl3pPr>
                      <a:lvl4pPr>
                        <a:spcBef>
                          <a:spcPct val="20000"/>
                        </a:spcBef>
                        <a:buClr>
                          <a:schemeClr val="accent2"/>
                        </a:buClr>
                        <a:buSzPct val="55000"/>
                        <a:buFont typeface="Wingdings" pitchFamily="2" charset="2"/>
                        <a:defRPr kumimoji="1">
                          <a:solidFill>
                            <a:schemeClr val="tx1"/>
                          </a:solidFill>
                          <a:latin typeface="Tahoma" panose="020B0604030504040204" pitchFamily="34" charset="0"/>
                          <a:ea typeface="宋体" panose="02010600030101010101" pitchFamily="2" charset="-122"/>
                        </a:defRPr>
                      </a:lvl4pPr>
                      <a:lvl5pPr>
                        <a:spcBef>
                          <a:spcPct val="20000"/>
                        </a:spcBef>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5pPr>
                      <a:lvl6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6pPr>
                      <a:lvl7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7pPr>
                      <a:lvl8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8pPr>
                      <a:lvl9pPr fontAlgn="base">
                        <a:spcBef>
                          <a:spcPct val="20000"/>
                        </a:spcBef>
                        <a:spcAft>
                          <a:spcPct val="0"/>
                        </a:spcAft>
                        <a:buClr>
                          <a:schemeClr val="accent1"/>
                        </a:buClr>
                        <a:buSzPct val="50000"/>
                        <a:buFont typeface="Wingdings" pitchFamily="2" charset="2"/>
                        <a:defRPr kumimoji="1">
                          <a:solidFill>
                            <a:schemeClr val="tx1"/>
                          </a:solidFill>
                          <a:latin typeface="Tahom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+40%</a:t>
                      </a:r>
                    </a:p>
                    <a:p>
                      <a:pPr marL="0" marR="0" lvl="0" indent="0" algn="l" defTabSz="914400" rtl="0" eaLnBrk="1" fontAlgn="base" latinLnBrk="0" hangingPunct="1">
                        <a:lnSpc>
                          <a:spcPct val="100000"/>
                        </a:lnSpc>
                        <a:spcBef>
                          <a:spcPct val="20000"/>
                        </a:spcBef>
                        <a:spcAft>
                          <a:spcPct val="0"/>
                        </a:spcAft>
                        <a:buClr>
                          <a:srgbClr val="000066"/>
                        </a:buClr>
                        <a:buSzPct val="60000"/>
                        <a:buFont typeface="Wingdings" pitchFamily="2" charset="2"/>
                        <a:buNone/>
                        <a:tabLst/>
                      </a:pPr>
                      <a:r>
                        <a:rPr kumimoji="1" lang="en-US" altLang="zh-CN" sz="20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rPr>
                        <a:t>-40%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0858A15B-0356-4695-A1D0-36CBDA25E93D}" type="slidenum">
              <a:rPr lang="en-US" altLang="zh-CN"/>
              <a:pPr/>
              <a:t>25</a:t>
            </a:fld>
            <a:endParaRPr lang="en-US" altLang="zh-CN"/>
          </a:p>
        </p:txBody>
      </p:sp>
      <p:sp>
        <p:nvSpPr>
          <p:cNvPr id="169986" name="Rectangle 1026"/>
          <p:cNvSpPr>
            <a:spLocks noGrp="1" noChangeArrowheads="1"/>
          </p:cNvSpPr>
          <p:nvPr>
            <p:ph type="title"/>
          </p:nvPr>
        </p:nvSpPr>
        <p:spPr/>
        <p:txBody>
          <a:bodyPr/>
          <a:lstStyle/>
          <a:p>
            <a:r>
              <a:rPr lang="zh-CN" altLang="en-US"/>
              <a:t>四、财务杠杆与财务风险</a:t>
            </a:r>
          </a:p>
        </p:txBody>
      </p:sp>
      <p:sp>
        <p:nvSpPr>
          <p:cNvPr id="169987" name="Rectangle 1027"/>
          <p:cNvSpPr>
            <a:spLocks noGrp="1" noChangeArrowheads="1"/>
          </p:cNvSpPr>
          <p:nvPr>
            <p:ph type="body" idx="1"/>
          </p:nvPr>
        </p:nvSpPr>
        <p:spPr/>
        <p:txBody>
          <a:bodyPr/>
          <a:lstStyle/>
          <a:p>
            <a:pPr>
              <a:lnSpc>
                <a:spcPct val="90000"/>
              </a:lnSpc>
            </a:pPr>
            <a:r>
              <a:rPr lang="zh-CN" altLang="en-US" sz="2800"/>
              <a:t>负债经营的潜在收益与风险</a:t>
            </a:r>
          </a:p>
          <a:p>
            <a:pPr>
              <a:lnSpc>
                <a:spcPct val="90000"/>
              </a:lnSpc>
            </a:pPr>
            <a:r>
              <a:rPr lang="zh-CN" altLang="en-US" sz="2800"/>
              <a:t>负债经营的前提：期望资产收益率</a:t>
            </a:r>
            <a:r>
              <a:rPr lang="en-US" altLang="zh-CN" sz="2800"/>
              <a:t>〉</a:t>
            </a:r>
            <a:r>
              <a:rPr lang="zh-CN" altLang="en-US" sz="2800"/>
              <a:t>债务利率</a:t>
            </a:r>
          </a:p>
          <a:p>
            <a:pPr>
              <a:lnSpc>
                <a:spcPct val="90000"/>
              </a:lnSpc>
            </a:pPr>
            <a:r>
              <a:rPr lang="zh-CN" altLang="en-US" sz="2800"/>
              <a:t>财务杠杆系数</a:t>
            </a:r>
            <a:r>
              <a:rPr lang="en-US" altLang="zh-CN" sz="2800"/>
              <a:t>(DFL)</a:t>
            </a:r>
            <a:r>
              <a:rPr lang="en-US" altLang="zh-CN" sz="2800">
                <a:latin typeface="Times New Roman" panose="02020603050405020304" pitchFamily="18" charset="0"/>
              </a:rPr>
              <a:t>——</a:t>
            </a:r>
            <a:r>
              <a:rPr lang="zh-CN" altLang="en-US" sz="2800"/>
              <a:t>财务风险高低的描述</a:t>
            </a:r>
          </a:p>
          <a:p>
            <a:pPr lvl="1">
              <a:lnSpc>
                <a:spcPct val="90000"/>
              </a:lnSpc>
            </a:pPr>
            <a:r>
              <a:rPr lang="en-US" altLang="zh-CN" sz="2400"/>
              <a:t>DFL=EPS</a:t>
            </a:r>
            <a:r>
              <a:rPr lang="zh-CN" altLang="en-US" sz="2400"/>
              <a:t>变动率</a:t>
            </a:r>
            <a:r>
              <a:rPr lang="en-US" altLang="zh-CN" sz="2400"/>
              <a:t>/EBIT</a:t>
            </a:r>
            <a:r>
              <a:rPr lang="zh-CN" altLang="en-US" sz="2400"/>
              <a:t>变化率</a:t>
            </a:r>
          </a:p>
          <a:p>
            <a:pPr lvl="1">
              <a:lnSpc>
                <a:spcPct val="90000"/>
              </a:lnSpc>
            </a:pPr>
            <a:r>
              <a:rPr lang="zh-CN" altLang="en-US" sz="2400"/>
              <a:t>     </a:t>
            </a:r>
            <a:r>
              <a:rPr lang="en-US" altLang="zh-CN" sz="2400"/>
              <a:t>=EBIT/[EBIT-I-D</a:t>
            </a:r>
            <a:r>
              <a:rPr lang="en-US" altLang="zh-CN" sz="2400" baseline="-25000"/>
              <a:t>P</a:t>
            </a:r>
            <a:r>
              <a:rPr lang="en-US" altLang="zh-CN" sz="2400"/>
              <a:t>/(1-T)]</a:t>
            </a:r>
          </a:p>
          <a:p>
            <a:pPr>
              <a:lnSpc>
                <a:spcPct val="90000"/>
              </a:lnSpc>
            </a:pPr>
            <a:r>
              <a:rPr lang="en-US" altLang="zh-CN" sz="2800"/>
              <a:t>DFL</a:t>
            </a:r>
            <a:r>
              <a:rPr lang="zh-CN" altLang="en-US" sz="2800">
                <a:latin typeface="Times New Roman" panose="02020603050405020304" pitchFamily="18" charset="0"/>
              </a:rPr>
              <a:t>的高低取决于公司固定的财务费用的大小，而固定性财务费用的大小又取决于公司资本结构中负债及优先股筹资所占比例，比例越高，</a:t>
            </a:r>
            <a:r>
              <a:rPr lang="en-US" altLang="zh-CN" sz="2800"/>
              <a:t>DFL</a:t>
            </a:r>
            <a:r>
              <a:rPr lang="zh-CN" altLang="en-US" sz="2800">
                <a:latin typeface="Times New Roman" panose="02020603050405020304" pitchFamily="18" charset="0"/>
              </a:rPr>
              <a:t>越大，财务风险也越高；反之则相反。基于这种判断，</a:t>
            </a:r>
            <a:r>
              <a:rPr lang="en-US" altLang="zh-CN" sz="2800"/>
              <a:t>DFL</a:t>
            </a:r>
            <a:r>
              <a:rPr lang="zh-CN" altLang="en-US" sz="2800">
                <a:latin typeface="Times New Roman" panose="02020603050405020304" pitchFamily="18" charset="0"/>
              </a:rPr>
              <a:t>系数也成为判断公司财务风险的重要标志之一。</a:t>
            </a:r>
            <a:r>
              <a:rPr lang="zh-CN" altLang="en-US" sz="2800"/>
              <a:t> </a:t>
            </a:r>
            <a:endParaRPr lang="zh-CN"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A1A4867F-4C71-4027-B550-504B3AC371E3}" type="slidenum">
              <a:rPr lang="en-US" altLang="zh-CN"/>
              <a:pPr/>
              <a:t>26</a:t>
            </a:fld>
            <a:endParaRPr lang="en-US" altLang="zh-CN"/>
          </a:p>
        </p:txBody>
      </p:sp>
      <p:sp>
        <p:nvSpPr>
          <p:cNvPr id="171010" name="Rectangle 2"/>
          <p:cNvSpPr>
            <a:spLocks noGrp="1" noChangeArrowheads="1"/>
          </p:cNvSpPr>
          <p:nvPr>
            <p:ph type="title"/>
          </p:nvPr>
        </p:nvSpPr>
        <p:spPr/>
        <p:txBody>
          <a:bodyPr/>
          <a:lstStyle/>
          <a:p>
            <a:r>
              <a:rPr lang="zh-CN" altLang="en-US"/>
              <a:t>五、联合杠杆与总风险</a:t>
            </a:r>
          </a:p>
        </p:txBody>
      </p:sp>
      <p:sp>
        <p:nvSpPr>
          <p:cNvPr id="171011" name="Rectangle 3"/>
          <p:cNvSpPr>
            <a:spLocks noGrp="1" noChangeArrowheads="1"/>
          </p:cNvSpPr>
          <p:nvPr>
            <p:ph type="body" idx="1"/>
          </p:nvPr>
        </p:nvSpPr>
        <p:spPr/>
        <p:txBody>
          <a:bodyPr/>
          <a:lstStyle/>
          <a:p>
            <a:r>
              <a:rPr lang="zh-CN" altLang="en-US"/>
              <a:t>联合杠杆反映了销售变动对</a:t>
            </a:r>
            <a:r>
              <a:rPr lang="en-US" altLang="zh-CN"/>
              <a:t>EPS</a:t>
            </a:r>
            <a:r>
              <a:rPr lang="zh-CN" altLang="en-US"/>
              <a:t>变动的影响程度，反映了企业的总体风险。</a:t>
            </a:r>
          </a:p>
          <a:p>
            <a:r>
              <a:rPr lang="zh-CN" altLang="en-US"/>
              <a:t>联合杠杆系数</a:t>
            </a:r>
            <a:r>
              <a:rPr lang="en-US" altLang="zh-CN"/>
              <a:t>(DCL)=EPS</a:t>
            </a:r>
            <a:r>
              <a:rPr lang="zh-CN" altLang="en-US"/>
              <a:t>变动率</a:t>
            </a:r>
            <a:r>
              <a:rPr lang="en-US" altLang="zh-CN"/>
              <a:t>/</a:t>
            </a:r>
            <a:r>
              <a:rPr lang="zh-CN" altLang="en-US"/>
              <a:t>销售变动率</a:t>
            </a:r>
          </a:p>
          <a:p>
            <a:r>
              <a:rPr lang="zh-CN" altLang="en-US"/>
              <a:t>           </a:t>
            </a:r>
            <a:r>
              <a:rPr lang="en-US" altLang="zh-CN"/>
              <a:t>=</a:t>
            </a:r>
            <a:r>
              <a:rPr lang="zh-CN" altLang="en-US"/>
              <a:t>经营杠杆系数</a:t>
            </a:r>
            <a:r>
              <a:rPr lang="en-US" altLang="zh-CN"/>
              <a:t>×</a:t>
            </a:r>
            <a:r>
              <a:rPr lang="zh-CN" altLang="en-US"/>
              <a:t>财务杠杆系数</a:t>
            </a:r>
          </a:p>
          <a:p>
            <a:r>
              <a:rPr lang="zh-CN" altLang="en-US"/>
              <a:t>联合杠杆现象是固定成本、固定财务费用共同作用的结果。</a:t>
            </a:r>
          </a:p>
          <a:p>
            <a:endParaRPr lang="en-US" altLang="zh-CN"/>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3240F40D-A575-4D6B-8DDE-6E1D7247D1D9}" type="slidenum">
              <a:rPr lang="en-US" altLang="zh-CN"/>
              <a:pPr/>
              <a:t>27</a:t>
            </a:fld>
            <a:endParaRPr lang="en-US" altLang="zh-CN"/>
          </a:p>
        </p:txBody>
      </p:sp>
      <p:sp>
        <p:nvSpPr>
          <p:cNvPr id="168962" name="Rectangle 2050"/>
          <p:cNvSpPr>
            <a:spLocks noGrp="1" noChangeArrowheads="1"/>
          </p:cNvSpPr>
          <p:nvPr>
            <p:ph type="title"/>
          </p:nvPr>
        </p:nvSpPr>
        <p:spPr/>
        <p:txBody>
          <a:bodyPr/>
          <a:lstStyle/>
          <a:p>
            <a:r>
              <a:rPr lang="zh-CN" altLang="en-US"/>
              <a:t>六、杠杆原理与资本结构决策</a:t>
            </a:r>
          </a:p>
        </p:txBody>
      </p:sp>
      <p:sp>
        <p:nvSpPr>
          <p:cNvPr id="168963" name="Rectangle 2051"/>
          <p:cNvSpPr>
            <a:spLocks noGrp="1" noChangeArrowheads="1"/>
          </p:cNvSpPr>
          <p:nvPr>
            <p:ph type="body" idx="1"/>
          </p:nvPr>
        </p:nvSpPr>
        <p:spPr/>
        <p:txBody>
          <a:bodyPr/>
          <a:lstStyle/>
          <a:p>
            <a:r>
              <a:rPr lang="zh-CN" altLang="en-US"/>
              <a:t>一个企业承受风险的能力总是一定的；</a:t>
            </a:r>
          </a:p>
          <a:p>
            <a:r>
              <a:rPr lang="zh-CN" altLang="en-US"/>
              <a:t>经营风险较低的企业，可以安排较高负债率的资本结构；</a:t>
            </a:r>
          </a:p>
          <a:p>
            <a:r>
              <a:rPr lang="zh-CN" altLang="en-US"/>
              <a:t>经营风险较高的企业，必须安排较低负债率的资本结构</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664789A9-3945-41F2-998F-9C1AF33CF68F}" type="slidenum">
              <a:rPr lang="en-US" altLang="zh-CN"/>
              <a:pPr/>
              <a:t>28</a:t>
            </a:fld>
            <a:endParaRPr lang="en-US" altLang="zh-CN"/>
          </a:p>
        </p:txBody>
      </p:sp>
      <p:sp>
        <p:nvSpPr>
          <p:cNvPr id="163842" name="Rectangle 2"/>
          <p:cNvSpPr>
            <a:spLocks noGrp="1" noChangeArrowheads="1"/>
          </p:cNvSpPr>
          <p:nvPr>
            <p:ph type="title"/>
          </p:nvPr>
        </p:nvSpPr>
        <p:spPr/>
        <p:txBody>
          <a:bodyPr/>
          <a:lstStyle/>
          <a:p>
            <a:r>
              <a:rPr lang="zh-CN" altLang="en-US"/>
              <a:t>第三节  资本结构决策</a:t>
            </a:r>
          </a:p>
        </p:txBody>
      </p:sp>
      <p:sp>
        <p:nvSpPr>
          <p:cNvPr id="163843" name="Rectangle 3"/>
          <p:cNvSpPr>
            <a:spLocks noGrp="1" noChangeArrowheads="1"/>
          </p:cNvSpPr>
          <p:nvPr>
            <p:ph type="body" idx="1"/>
          </p:nvPr>
        </p:nvSpPr>
        <p:spPr/>
        <p:txBody>
          <a:bodyPr/>
          <a:lstStyle/>
          <a:p>
            <a:r>
              <a:rPr lang="zh-CN" altLang="en-US"/>
              <a:t>一、最优资本结构</a:t>
            </a:r>
          </a:p>
          <a:p>
            <a:r>
              <a:rPr lang="zh-CN" altLang="en-US"/>
              <a:t>二、</a:t>
            </a:r>
            <a:r>
              <a:rPr lang="en-US" altLang="zh-CN"/>
              <a:t>EBIT-EPS</a:t>
            </a:r>
            <a:r>
              <a:rPr lang="zh-CN" altLang="en-US"/>
              <a:t>分析法</a:t>
            </a:r>
          </a:p>
          <a:p>
            <a:r>
              <a:rPr lang="zh-CN" altLang="en-US"/>
              <a:t>三、比较资金成本法</a:t>
            </a:r>
          </a:p>
          <a:p>
            <a:r>
              <a:rPr lang="zh-CN" altLang="en-US"/>
              <a:t>四、因素分析法</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1A651BAC-4DF2-4202-B429-80725CABEB7B}" type="slidenum">
              <a:rPr lang="en-US" altLang="zh-CN"/>
              <a:pPr/>
              <a:t>29</a:t>
            </a:fld>
            <a:endParaRPr lang="en-US" altLang="zh-CN"/>
          </a:p>
        </p:txBody>
      </p:sp>
      <p:sp>
        <p:nvSpPr>
          <p:cNvPr id="174082" name="Rectangle 2"/>
          <p:cNvSpPr>
            <a:spLocks noGrp="1" noChangeArrowheads="1"/>
          </p:cNvSpPr>
          <p:nvPr>
            <p:ph type="title"/>
          </p:nvPr>
        </p:nvSpPr>
        <p:spPr/>
        <p:txBody>
          <a:bodyPr/>
          <a:lstStyle/>
          <a:p>
            <a:r>
              <a:rPr lang="zh-CN" altLang="en-US"/>
              <a:t>一、最优资本结构</a:t>
            </a:r>
          </a:p>
        </p:txBody>
      </p:sp>
      <p:sp>
        <p:nvSpPr>
          <p:cNvPr id="174083" name="Rectangle 3"/>
          <p:cNvSpPr>
            <a:spLocks noGrp="1" noChangeArrowheads="1"/>
          </p:cNvSpPr>
          <p:nvPr>
            <p:ph type="body" idx="1"/>
          </p:nvPr>
        </p:nvSpPr>
        <p:spPr/>
        <p:txBody>
          <a:bodyPr/>
          <a:lstStyle/>
          <a:p>
            <a:r>
              <a:rPr lang="zh-CN" altLang="en-US"/>
              <a:t>加权平均资本成本最低</a:t>
            </a:r>
          </a:p>
          <a:p>
            <a:r>
              <a:rPr lang="zh-CN" altLang="en-US"/>
              <a:t>企业价值最大</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灯片编号占位符 5"/>
          <p:cNvSpPr>
            <a:spLocks noGrp="1"/>
          </p:cNvSpPr>
          <p:nvPr>
            <p:ph type="sldNum" sz="quarter" idx="12"/>
          </p:nvPr>
        </p:nvSpPr>
        <p:spPr/>
        <p:txBody>
          <a:bodyPr/>
          <a:lstStyle/>
          <a:p>
            <a:fld id="{47852026-5F79-45B2-9298-8A2DEBBA0162}" type="slidenum">
              <a:rPr lang="en-US" altLang="zh-CN"/>
              <a:pPr/>
              <a:t>30</a:t>
            </a:fld>
            <a:endParaRPr lang="en-US" altLang="zh-CN"/>
          </a:p>
        </p:txBody>
      </p:sp>
      <p:sp>
        <p:nvSpPr>
          <p:cNvPr id="172034" name="Rectangle 2"/>
          <p:cNvSpPr>
            <a:spLocks noGrp="1" noChangeArrowheads="1"/>
          </p:cNvSpPr>
          <p:nvPr>
            <p:ph type="title"/>
          </p:nvPr>
        </p:nvSpPr>
        <p:spPr/>
        <p:txBody>
          <a:bodyPr/>
          <a:lstStyle/>
          <a:p>
            <a:r>
              <a:rPr lang="zh-CN" altLang="en-US" sz="3200"/>
              <a:t>二、</a:t>
            </a:r>
            <a:r>
              <a:rPr lang="en-US" altLang="zh-CN" sz="3200"/>
              <a:t>EBIT-EPS</a:t>
            </a:r>
            <a:r>
              <a:rPr lang="zh-CN" altLang="en-US" sz="3200"/>
              <a:t>分析法</a:t>
            </a:r>
          </a:p>
        </p:txBody>
      </p:sp>
      <p:sp>
        <p:nvSpPr>
          <p:cNvPr id="172035" name="Rectangle 3"/>
          <p:cNvSpPr>
            <a:spLocks noGrp="1" noChangeArrowheads="1"/>
          </p:cNvSpPr>
          <p:nvPr>
            <p:ph type="body" idx="1"/>
          </p:nvPr>
        </p:nvSpPr>
        <p:spPr/>
        <p:txBody>
          <a:bodyPr/>
          <a:lstStyle/>
          <a:p>
            <a:r>
              <a:rPr lang="en-US" altLang="zh-CN" sz="2000"/>
              <a:t>       </a:t>
            </a:r>
            <a:r>
              <a:rPr lang="zh-CN" altLang="en-US" sz="2000"/>
              <a:t>权益筹资优势区       负债筹资优势区</a:t>
            </a:r>
          </a:p>
          <a:p>
            <a:r>
              <a:rPr lang="zh-CN" altLang="en-US" sz="2000"/>
              <a:t>                                                                       负债筹资线</a:t>
            </a:r>
          </a:p>
          <a:p>
            <a:endParaRPr lang="zh-CN" altLang="en-US" sz="2000"/>
          </a:p>
          <a:p>
            <a:r>
              <a:rPr lang="zh-CN" altLang="en-US" sz="2000"/>
              <a:t> </a:t>
            </a:r>
          </a:p>
          <a:p>
            <a:r>
              <a:rPr lang="zh-CN" altLang="en-US" sz="2000"/>
              <a:t>                                                                       权益筹资线</a:t>
            </a:r>
          </a:p>
          <a:p>
            <a:r>
              <a:rPr lang="zh-CN" altLang="en-US" sz="2000"/>
              <a:t>                                        </a:t>
            </a:r>
            <a:r>
              <a:rPr lang="en-US" altLang="zh-CN" sz="2000"/>
              <a:t>EBIT-EPS</a:t>
            </a:r>
            <a:r>
              <a:rPr lang="zh-CN" altLang="en-US" sz="2000"/>
              <a:t>无差异点</a:t>
            </a:r>
          </a:p>
          <a:p>
            <a:endParaRPr lang="zh-CN" altLang="en-US" sz="2000"/>
          </a:p>
          <a:p>
            <a:endParaRPr lang="zh-CN" altLang="en-US" sz="2000"/>
          </a:p>
          <a:p>
            <a:endParaRPr lang="zh-CN" altLang="en-US" sz="2000"/>
          </a:p>
          <a:p>
            <a:endParaRPr lang="zh-CN" altLang="en-US" sz="2000"/>
          </a:p>
          <a:p>
            <a:r>
              <a:rPr lang="zh-CN" altLang="en-US" sz="2000"/>
              <a:t>                                     </a:t>
            </a:r>
            <a:r>
              <a:rPr lang="en-US" altLang="zh-CN" sz="2000"/>
              <a:t>EBIT-EPS</a:t>
            </a:r>
            <a:r>
              <a:rPr lang="zh-CN" altLang="en-US" sz="2000"/>
              <a:t>分析原理</a:t>
            </a:r>
          </a:p>
          <a:p>
            <a:endParaRPr lang="en-US" altLang="zh-CN"/>
          </a:p>
        </p:txBody>
      </p:sp>
      <p:grpSp>
        <p:nvGrpSpPr>
          <p:cNvPr id="172036" name="Group 4"/>
          <p:cNvGrpSpPr>
            <a:grpSpLocks/>
          </p:cNvGrpSpPr>
          <p:nvPr/>
        </p:nvGrpSpPr>
        <p:grpSpPr bwMode="auto">
          <a:xfrm>
            <a:off x="1143000" y="1828800"/>
            <a:ext cx="4953000" cy="4114800"/>
            <a:chOff x="864" y="1104"/>
            <a:chExt cx="3120" cy="2592"/>
          </a:xfrm>
        </p:grpSpPr>
        <p:grpSp>
          <p:nvGrpSpPr>
            <p:cNvPr id="172037" name="Group 5"/>
            <p:cNvGrpSpPr>
              <a:grpSpLocks/>
            </p:cNvGrpSpPr>
            <p:nvPr/>
          </p:nvGrpSpPr>
          <p:grpSpPr bwMode="auto">
            <a:xfrm>
              <a:off x="864" y="1104"/>
              <a:ext cx="3120" cy="2592"/>
              <a:chOff x="864" y="1104"/>
              <a:chExt cx="3120" cy="2592"/>
            </a:xfrm>
          </p:grpSpPr>
          <p:grpSp>
            <p:nvGrpSpPr>
              <p:cNvPr id="172038" name="Group 6"/>
              <p:cNvGrpSpPr>
                <a:grpSpLocks/>
              </p:cNvGrpSpPr>
              <p:nvPr/>
            </p:nvGrpSpPr>
            <p:grpSpPr bwMode="auto">
              <a:xfrm>
                <a:off x="864" y="1104"/>
                <a:ext cx="2688" cy="2592"/>
                <a:chOff x="1440" y="1056"/>
                <a:chExt cx="2688" cy="2592"/>
              </a:xfrm>
            </p:grpSpPr>
            <p:sp>
              <p:nvSpPr>
                <p:cNvPr id="172039" name="Line 7"/>
                <p:cNvSpPr>
                  <a:spLocks noChangeShapeType="1"/>
                </p:cNvSpPr>
                <p:nvPr/>
              </p:nvSpPr>
              <p:spPr bwMode="auto">
                <a:xfrm>
                  <a:off x="3264" y="1536"/>
                  <a:ext cx="0" cy="1584"/>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nvGrpSpPr>
                <p:cNvPr id="172040" name="Group 8"/>
                <p:cNvGrpSpPr>
                  <a:grpSpLocks/>
                </p:cNvGrpSpPr>
                <p:nvPr/>
              </p:nvGrpSpPr>
              <p:grpSpPr bwMode="auto">
                <a:xfrm>
                  <a:off x="1440" y="1056"/>
                  <a:ext cx="2688" cy="2592"/>
                  <a:chOff x="1008" y="1584"/>
                  <a:chExt cx="2688" cy="2592"/>
                </a:xfrm>
              </p:grpSpPr>
              <p:sp>
                <p:nvSpPr>
                  <p:cNvPr id="172041" name="Line 9"/>
                  <p:cNvSpPr>
                    <a:spLocks noChangeShapeType="1"/>
                  </p:cNvSpPr>
                  <p:nvPr/>
                </p:nvSpPr>
                <p:spPr bwMode="auto">
                  <a:xfrm>
                    <a:off x="1008" y="3648"/>
                    <a:ext cx="268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42" name="Line 10"/>
                  <p:cNvSpPr>
                    <a:spLocks noChangeShapeType="1"/>
                  </p:cNvSpPr>
                  <p:nvPr/>
                </p:nvSpPr>
                <p:spPr bwMode="auto">
                  <a:xfrm flipV="1">
                    <a:off x="1008" y="1680"/>
                    <a:ext cx="0" cy="196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43" name="Line 11"/>
                  <p:cNvSpPr>
                    <a:spLocks noChangeShapeType="1"/>
                  </p:cNvSpPr>
                  <p:nvPr/>
                </p:nvSpPr>
                <p:spPr bwMode="auto">
                  <a:xfrm flipV="1">
                    <a:off x="1008" y="2016"/>
                    <a:ext cx="2256" cy="163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44" name="Line 12"/>
                  <p:cNvSpPr>
                    <a:spLocks noChangeShapeType="1"/>
                  </p:cNvSpPr>
                  <p:nvPr/>
                </p:nvSpPr>
                <p:spPr bwMode="auto">
                  <a:xfrm flipV="1">
                    <a:off x="1008" y="1584"/>
                    <a:ext cx="2256" cy="24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45" name="Line 13"/>
                  <p:cNvSpPr>
                    <a:spLocks noChangeShapeType="1"/>
                  </p:cNvSpPr>
                  <p:nvPr/>
                </p:nvSpPr>
                <p:spPr bwMode="auto">
                  <a:xfrm>
                    <a:off x="2160" y="1824"/>
                    <a:ext cx="0" cy="182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46" name="Line 14"/>
                  <p:cNvSpPr>
                    <a:spLocks noChangeShapeType="1"/>
                  </p:cNvSpPr>
                  <p:nvPr/>
                </p:nvSpPr>
                <p:spPr bwMode="auto">
                  <a:xfrm flipH="1">
                    <a:off x="1008" y="2304"/>
                    <a:ext cx="1872" cy="0"/>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47" name="Line 15"/>
                  <p:cNvSpPr>
                    <a:spLocks noChangeShapeType="1"/>
                  </p:cNvSpPr>
                  <p:nvPr/>
                </p:nvSpPr>
                <p:spPr bwMode="auto">
                  <a:xfrm flipH="1">
                    <a:off x="1008" y="2016"/>
                    <a:ext cx="1824" cy="0"/>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48" name="Line 16"/>
                  <p:cNvSpPr>
                    <a:spLocks noChangeShapeType="1"/>
                  </p:cNvSpPr>
                  <p:nvPr/>
                </p:nvSpPr>
                <p:spPr bwMode="auto">
                  <a:xfrm>
                    <a:off x="1776" y="3072"/>
                    <a:ext cx="0" cy="576"/>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49" name="Line 17"/>
                  <p:cNvSpPr>
                    <a:spLocks noChangeShapeType="1"/>
                  </p:cNvSpPr>
                  <p:nvPr/>
                </p:nvSpPr>
                <p:spPr bwMode="auto">
                  <a:xfrm flipH="1">
                    <a:off x="1008" y="3072"/>
                    <a:ext cx="768" cy="0"/>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50" name="Line 18"/>
                  <p:cNvSpPr>
                    <a:spLocks noChangeShapeType="1"/>
                  </p:cNvSpPr>
                  <p:nvPr/>
                </p:nvSpPr>
                <p:spPr bwMode="auto">
                  <a:xfrm flipH="1">
                    <a:off x="1008" y="3216"/>
                    <a:ext cx="768" cy="0"/>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51" name="Line 19"/>
                  <p:cNvSpPr>
                    <a:spLocks noChangeShapeType="1"/>
                  </p:cNvSpPr>
                  <p:nvPr/>
                </p:nvSpPr>
                <p:spPr bwMode="auto">
                  <a:xfrm>
                    <a:off x="1008" y="1920"/>
                    <a:ext cx="1152"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52" name="Line 20"/>
                  <p:cNvSpPr>
                    <a:spLocks noChangeShapeType="1"/>
                  </p:cNvSpPr>
                  <p:nvPr/>
                </p:nvSpPr>
                <p:spPr bwMode="auto">
                  <a:xfrm>
                    <a:off x="2160" y="1872"/>
                    <a:ext cx="1104"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53" name="Line 21"/>
                  <p:cNvSpPr>
                    <a:spLocks noChangeShapeType="1"/>
                  </p:cNvSpPr>
                  <p:nvPr/>
                </p:nvSpPr>
                <p:spPr bwMode="auto">
                  <a:xfrm>
                    <a:off x="1008" y="3600"/>
                    <a:ext cx="0" cy="57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sp>
            <p:nvSpPr>
              <p:cNvPr id="172054" name="Line 22"/>
              <p:cNvSpPr>
                <a:spLocks noChangeShapeType="1"/>
              </p:cNvSpPr>
              <p:nvPr/>
            </p:nvSpPr>
            <p:spPr bwMode="auto">
              <a:xfrm flipH="1" flipV="1">
                <a:off x="2832" y="1824"/>
                <a:ext cx="1104" cy="43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2055" name="Line 23"/>
              <p:cNvSpPr>
                <a:spLocks noChangeShapeType="1"/>
              </p:cNvSpPr>
              <p:nvPr/>
            </p:nvSpPr>
            <p:spPr bwMode="auto">
              <a:xfrm flipH="1">
                <a:off x="2784" y="1488"/>
                <a:ext cx="12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72056" name="Line 24"/>
            <p:cNvSpPr>
              <a:spLocks noChangeShapeType="1"/>
            </p:cNvSpPr>
            <p:nvPr/>
          </p:nvSpPr>
          <p:spPr bwMode="auto">
            <a:xfrm flipH="1" flipV="1">
              <a:off x="2064" y="2352"/>
              <a:ext cx="384" cy="9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灯片编号占位符 5"/>
          <p:cNvSpPr>
            <a:spLocks noGrp="1"/>
          </p:cNvSpPr>
          <p:nvPr>
            <p:ph type="sldNum" sz="quarter" idx="12"/>
          </p:nvPr>
        </p:nvSpPr>
        <p:spPr/>
        <p:txBody>
          <a:bodyPr/>
          <a:lstStyle/>
          <a:p>
            <a:fld id="{1F4D4540-AD42-4DAE-9C19-6709D8A62D43}" type="slidenum">
              <a:rPr lang="en-US" altLang="zh-CN"/>
              <a:pPr/>
              <a:t>31</a:t>
            </a:fld>
            <a:endParaRPr lang="en-US" altLang="zh-CN"/>
          </a:p>
        </p:txBody>
      </p:sp>
      <p:sp>
        <p:nvSpPr>
          <p:cNvPr id="175106" name="Rectangle 2"/>
          <p:cNvSpPr>
            <a:spLocks noGrp="1" noChangeArrowheads="1"/>
          </p:cNvSpPr>
          <p:nvPr>
            <p:ph type="title"/>
          </p:nvPr>
        </p:nvSpPr>
        <p:spPr/>
        <p:txBody>
          <a:bodyPr/>
          <a:lstStyle/>
          <a:p>
            <a:r>
              <a:rPr lang="en-US" altLang="zh-CN" sz="3200"/>
              <a:t>EBIT-EPS</a:t>
            </a:r>
            <a:r>
              <a:rPr lang="zh-CN" altLang="en-US" sz="3200"/>
              <a:t>无差别点的计算</a:t>
            </a:r>
          </a:p>
        </p:txBody>
      </p:sp>
      <p:sp>
        <p:nvSpPr>
          <p:cNvPr id="175107" name="Rectangle 3"/>
          <p:cNvSpPr>
            <a:spLocks noGrp="1" noChangeArrowheads="1"/>
          </p:cNvSpPr>
          <p:nvPr>
            <p:ph type="body" idx="1"/>
          </p:nvPr>
        </p:nvSpPr>
        <p:spPr/>
        <p:txBody>
          <a:bodyPr/>
          <a:lstStyle/>
          <a:p>
            <a:r>
              <a:rPr lang="en-US" altLang="zh-CN"/>
              <a:t>(EBIT-I</a:t>
            </a:r>
            <a:r>
              <a:rPr lang="en-US" altLang="zh-CN" baseline="-25000"/>
              <a:t>1</a:t>
            </a:r>
            <a:r>
              <a:rPr lang="en-US" altLang="zh-CN"/>
              <a:t>)(1-T)-D</a:t>
            </a:r>
            <a:r>
              <a:rPr lang="en-US" altLang="zh-CN" baseline="-25000"/>
              <a:t>1</a:t>
            </a:r>
            <a:r>
              <a:rPr lang="en-US" altLang="zh-CN"/>
              <a:t>         (EBIT-I</a:t>
            </a:r>
            <a:r>
              <a:rPr lang="en-US" altLang="zh-CN" baseline="-25000"/>
              <a:t>2</a:t>
            </a:r>
            <a:r>
              <a:rPr lang="en-US" altLang="zh-CN"/>
              <a:t>)(1-T)-D</a:t>
            </a:r>
            <a:r>
              <a:rPr lang="en-US" altLang="zh-CN" baseline="-25000"/>
              <a:t>2</a:t>
            </a:r>
            <a:r>
              <a:rPr lang="en-US" altLang="zh-CN"/>
              <a:t> </a:t>
            </a:r>
          </a:p>
          <a:p>
            <a:r>
              <a:rPr lang="en-US" altLang="zh-CN"/>
              <a:t>                           =</a:t>
            </a:r>
          </a:p>
          <a:p>
            <a:r>
              <a:rPr lang="en-US" altLang="zh-CN"/>
              <a:t>         N</a:t>
            </a:r>
            <a:r>
              <a:rPr lang="en-US" altLang="zh-CN" baseline="-25000"/>
              <a:t>1</a:t>
            </a:r>
            <a:r>
              <a:rPr lang="en-US" altLang="zh-CN"/>
              <a:t>                             N</a:t>
            </a:r>
            <a:r>
              <a:rPr lang="en-US" altLang="zh-CN" baseline="-25000"/>
              <a:t>2</a:t>
            </a:r>
          </a:p>
          <a:p>
            <a:r>
              <a:rPr lang="zh-CN" altLang="en-US"/>
              <a:t>判别标准：</a:t>
            </a:r>
          </a:p>
          <a:p>
            <a:r>
              <a:rPr lang="zh-CN" altLang="en-US"/>
              <a:t>当实际或预计</a:t>
            </a:r>
            <a:r>
              <a:rPr lang="en-US" altLang="zh-CN"/>
              <a:t>EBIT 〉 EBIT</a:t>
            </a:r>
            <a:r>
              <a:rPr lang="zh-CN" altLang="en-US"/>
              <a:t>时，负债融资较优；</a:t>
            </a:r>
          </a:p>
          <a:p>
            <a:r>
              <a:rPr lang="zh-CN" altLang="en-US"/>
              <a:t>当实际或预计</a:t>
            </a:r>
            <a:r>
              <a:rPr lang="en-US" altLang="zh-CN"/>
              <a:t>EBIT = EBIT</a:t>
            </a:r>
            <a:r>
              <a:rPr lang="zh-CN" altLang="en-US"/>
              <a:t>时，两种方式皆可；</a:t>
            </a:r>
          </a:p>
          <a:p>
            <a:r>
              <a:rPr lang="zh-CN" altLang="en-US"/>
              <a:t>当实际或预计</a:t>
            </a:r>
            <a:r>
              <a:rPr lang="en-US" altLang="zh-CN"/>
              <a:t>EBIT 〈 EBIT</a:t>
            </a:r>
            <a:r>
              <a:rPr lang="zh-CN" altLang="en-US"/>
              <a:t>时，权益融资较优；</a:t>
            </a:r>
          </a:p>
        </p:txBody>
      </p:sp>
      <p:sp>
        <p:nvSpPr>
          <p:cNvPr id="175108" name="Line 4"/>
          <p:cNvSpPr>
            <a:spLocks noChangeShapeType="1"/>
          </p:cNvSpPr>
          <p:nvPr/>
        </p:nvSpPr>
        <p:spPr bwMode="auto">
          <a:xfrm>
            <a:off x="762000" y="2895600"/>
            <a:ext cx="29718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5110" name="Line 6"/>
          <p:cNvSpPr>
            <a:spLocks noChangeShapeType="1"/>
          </p:cNvSpPr>
          <p:nvPr/>
        </p:nvSpPr>
        <p:spPr bwMode="auto">
          <a:xfrm>
            <a:off x="4572000" y="2895600"/>
            <a:ext cx="35814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5112" name="Line 8"/>
          <p:cNvSpPr>
            <a:spLocks noChangeShapeType="1"/>
          </p:cNvSpPr>
          <p:nvPr/>
        </p:nvSpPr>
        <p:spPr bwMode="auto">
          <a:xfrm>
            <a:off x="838200" y="2057400"/>
            <a:ext cx="7620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5113" name="Line 9"/>
          <p:cNvSpPr>
            <a:spLocks noChangeShapeType="1"/>
          </p:cNvSpPr>
          <p:nvPr/>
        </p:nvSpPr>
        <p:spPr bwMode="auto">
          <a:xfrm>
            <a:off x="5105400" y="2057400"/>
            <a:ext cx="6858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5114" name="Line 10"/>
          <p:cNvSpPr>
            <a:spLocks noChangeShapeType="1"/>
          </p:cNvSpPr>
          <p:nvPr/>
        </p:nvSpPr>
        <p:spPr bwMode="auto">
          <a:xfrm>
            <a:off x="4648200" y="4419600"/>
            <a:ext cx="7620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5115" name="Line 11"/>
          <p:cNvSpPr>
            <a:spLocks noChangeShapeType="1"/>
          </p:cNvSpPr>
          <p:nvPr/>
        </p:nvSpPr>
        <p:spPr bwMode="auto">
          <a:xfrm>
            <a:off x="4648200" y="4953000"/>
            <a:ext cx="7620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175116" name="Line 12"/>
          <p:cNvSpPr>
            <a:spLocks noChangeShapeType="1"/>
          </p:cNvSpPr>
          <p:nvPr/>
        </p:nvSpPr>
        <p:spPr bwMode="auto">
          <a:xfrm>
            <a:off x="4648200" y="5562600"/>
            <a:ext cx="838200" cy="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1C3273F2-53F1-4322-B3EC-89FA59C0CA0A}" type="slidenum">
              <a:rPr lang="en-US" altLang="zh-CN"/>
              <a:pPr/>
              <a:t>32</a:t>
            </a:fld>
            <a:endParaRPr lang="en-US" altLang="zh-CN"/>
          </a:p>
        </p:txBody>
      </p:sp>
      <p:sp>
        <p:nvSpPr>
          <p:cNvPr id="177154" name="Rectangle 2"/>
          <p:cNvSpPr>
            <a:spLocks noGrp="1" noChangeArrowheads="1"/>
          </p:cNvSpPr>
          <p:nvPr>
            <p:ph type="title"/>
          </p:nvPr>
        </p:nvSpPr>
        <p:spPr/>
        <p:txBody>
          <a:bodyPr/>
          <a:lstStyle/>
          <a:p>
            <a:r>
              <a:rPr lang="zh-CN" altLang="en-US"/>
              <a:t>例题</a:t>
            </a:r>
          </a:p>
        </p:txBody>
      </p:sp>
      <p:sp>
        <p:nvSpPr>
          <p:cNvPr id="177155" name="Rectangle 3"/>
          <p:cNvSpPr>
            <a:spLocks noGrp="1" noChangeArrowheads="1"/>
          </p:cNvSpPr>
          <p:nvPr>
            <p:ph type="body" idx="1"/>
          </p:nvPr>
        </p:nvSpPr>
        <p:spPr/>
        <p:txBody>
          <a:bodyPr/>
          <a:lstStyle/>
          <a:p>
            <a:pPr>
              <a:lnSpc>
                <a:spcPct val="90000"/>
              </a:lnSpc>
            </a:pPr>
            <a:r>
              <a:rPr lang="en-US" altLang="zh-CN"/>
              <a:t>A</a:t>
            </a:r>
            <a:r>
              <a:rPr lang="zh-CN" altLang="en-US">
                <a:latin typeface="Times New Roman" panose="02020603050405020304" pitchFamily="18" charset="0"/>
              </a:rPr>
              <a:t>公司现时资本结构中仅有普通股</a:t>
            </a:r>
            <a:r>
              <a:rPr lang="en-US" altLang="zh-CN"/>
              <a:t>35</a:t>
            </a:r>
            <a:r>
              <a:rPr lang="zh-CN" altLang="en-US">
                <a:latin typeface="Times New Roman" panose="02020603050405020304" pitchFamily="18" charset="0"/>
              </a:rPr>
              <a:t>百万股，假如该公司正考虑其资本支出计划且所需资本</a:t>
            </a:r>
            <a:r>
              <a:rPr lang="en-US" altLang="zh-CN"/>
              <a:t>300</a:t>
            </a:r>
            <a:r>
              <a:rPr lang="zh-CN" altLang="en-US">
                <a:latin typeface="Times New Roman" panose="02020603050405020304" pitchFamily="18" charset="0"/>
              </a:rPr>
              <a:t>百万元，有两个方案：</a:t>
            </a:r>
            <a:r>
              <a:rPr lang="en-US" altLang="zh-CN"/>
              <a:t>(1)</a:t>
            </a:r>
            <a:r>
              <a:rPr lang="zh-CN" altLang="en-US">
                <a:latin typeface="Times New Roman" panose="02020603050405020304" pitchFamily="18" charset="0"/>
              </a:rPr>
              <a:t>全部用权益筹资，它将意味着要发行另外</a:t>
            </a:r>
            <a:r>
              <a:rPr lang="en-US" altLang="zh-CN"/>
              <a:t>15</a:t>
            </a:r>
            <a:r>
              <a:rPr lang="zh-CN" altLang="en-US">
                <a:latin typeface="Times New Roman" panose="02020603050405020304" pitchFamily="18" charset="0"/>
              </a:rPr>
              <a:t>百万股</a:t>
            </a:r>
            <a:r>
              <a:rPr lang="en-US" altLang="zh-CN"/>
              <a:t>(</a:t>
            </a:r>
            <a:r>
              <a:rPr lang="zh-CN" altLang="en-US">
                <a:latin typeface="Times New Roman" panose="02020603050405020304" pitchFamily="18" charset="0"/>
              </a:rPr>
              <a:t>每股市价</a:t>
            </a:r>
            <a:r>
              <a:rPr lang="en-US" altLang="zh-CN"/>
              <a:t>20</a:t>
            </a:r>
            <a:r>
              <a:rPr lang="zh-CN" altLang="en-US">
                <a:latin typeface="Times New Roman" panose="02020603050405020304" pitchFamily="18" charset="0"/>
              </a:rPr>
              <a:t>元</a:t>
            </a:r>
            <a:r>
              <a:rPr lang="en-US" altLang="zh-CN"/>
              <a:t>)</a:t>
            </a:r>
            <a:r>
              <a:rPr lang="zh-CN" altLang="en-US">
                <a:latin typeface="Times New Roman" panose="02020603050405020304" pitchFamily="18" charset="0"/>
              </a:rPr>
              <a:t>；</a:t>
            </a:r>
            <a:r>
              <a:rPr lang="en-US" altLang="zh-CN"/>
              <a:t>(2)</a:t>
            </a:r>
            <a:r>
              <a:rPr lang="zh-CN" altLang="en-US">
                <a:latin typeface="Times New Roman" panose="02020603050405020304" pitchFamily="18" charset="0"/>
              </a:rPr>
              <a:t>用债务筹资，它将意味着发行</a:t>
            </a:r>
            <a:r>
              <a:rPr lang="en-US" altLang="zh-CN"/>
              <a:t>300</a:t>
            </a:r>
            <a:r>
              <a:rPr lang="zh-CN" altLang="en-US">
                <a:latin typeface="Times New Roman" panose="02020603050405020304" pitchFamily="18" charset="0"/>
              </a:rPr>
              <a:t>百万元，年利率为</a:t>
            </a:r>
            <a:r>
              <a:rPr lang="en-US" altLang="zh-CN"/>
              <a:t>10%</a:t>
            </a:r>
            <a:r>
              <a:rPr lang="zh-CN" altLang="en-US">
                <a:latin typeface="Times New Roman" panose="02020603050405020304" pitchFamily="18" charset="0"/>
              </a:rPr>
              <a:t>的长期债券。所得税税率为</a:t>
            </a:r>
            <a:r>
              <a:rPr lang="en-US" altLang="zh-CN">
                <a:latin typeface="Times New Roman" panose="02020603050405020304" pitchFamily="18" charset="0"/>
              </a:rPr>
              <a:t>40%</a:t>
            </a:r>
            <a:r>
              <a:rPr lang="zh-CN" altLang="en-US">
                <a:latin typeface="Times New Roman" panose="02020603050405020304" pitchFamily="18" charset="0"/>
              </a:rPr>
              <a:t>。</a:t>
            </a:r>
            <a:r>
              <a:rPr lang="zh-CN" altLang="en-US"/>
              <a:t> </a:t>
            </a:r>
          </a:p>
          <a:p>
            <a:pPr>
              <a:lnSpc>
                <a:spcPct val="90000"/>
              </a:lnSpc>
            </a:pPr>
            <a:r>
              <a:rPr lang="zh-CN" altLang="en-US"/>
              <a:t>假设企业预计</a:t>
            </a:r>
            <a:r>
              <a:rPr lang="en-US" altLang="zh-CN"/>
              <a:t>EBIT</a:t>
            </a:r>
            <a:r>
              <a:rPr lang="zh-CN" altLang="en-US"/>
              <a:t>为</a:t>
            </a:r>
            <a:r>
              <a:rPr lang="en-US" altLang="zh-CN"/>
              <a:t>125</a:t>
            </a:r>
            <a:r>
              <a:rPr lang="zh-CN" altLang="en-US"/>
              <a:t>百万元，要求判断企业应采用何种筹资方式？</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7A11F649-86E7-4E43-9DCF-7D38BC4CE39F}" type="slidenum">
              <a:rPr lang="en-US" altLang="zh-CN"/>
              <a:pPr/>
              <a:t>33</a:t>
            </a:fld>
            <a:endParaRPr lang="en-US" altLang="zh-CN"/>
          </a:p>
        </p:txBody>
      </p:sp>
      <p:sp>
        <p:nvSpPr>
          <p:cNvPr id="178178" name="Rectangle 1026"/>
          <p:cNvSpPr>
            <a:spLocks noGrp="1" noChangeArrowheads="1"/>
          </p:cNvSpPr>
          <p:nvPr>
            <p:ph type="title"/>
          </p:nvPr>
        </p:nvSpPr>
        <p:spPr/>
        <p:txBody>
          <a:bodyPr/>
          <a:lstStyle/>
          <a:p>
            <a:r>
              <a:rPr lang="zh-CN" altLang="en-US"/>
              <a:t>解题</a:t>
            </a:r>
          </a:p>
        </p:txBody>
      </p:sp>
      <p:sp>
        <p:nvSpPr>
          <p:cNvPr id="178179" name="Rectangle 1027"/>
          <p:cNvSpPr>
            <a:spLocks noGrp="1" noChangeArrowheads="1"/>
          </p:cNvSpPr>
          <p:nvPr>
            <p:ph type="body" idx="1"/>
          </p:nvPr>
        </p:nvSpPr>
        <p:spPr/>
        <p:txBody>
          <a:bodyPr/>
          <a:lstStyle/>
          <a:p>
            <a:pPr algn="just"/>
            <a:r>
              <a:rPr lang="en-US" altLang="zh-CN"/>
              <a:t>[(EBIT</a:t>
            </a:r>
            <a:r>
              <a:rPr lang="zh-CN" altLang="en-US"/>
              <a:t>－</a:t>
            </a:r>
            <a:r>
              <a:rPr lang="en-US" altLang="zh-CN"/>
              <a:t>30)×(1</a:t>
            </a:r>
            <a:r>
              <a:rPr lang="zh-CN" altLang="en-US"/>
              <a:t>－</a:t>
            </a:r>
            <a:r>
              <a:rPr lang="en-US" altLang="zh-CN"/>
              <a:t>40%)</a:t>
            </a:r>
            <a:r>
              <a:rPr lang="zh-CN" altLang="en-US"/>
              <a:t>－</a:t>
            </a:r>
            <a:r>
              <a:rPr lang="en-US" altLang="zh-CN"/>
              <a:t>0]/35</a:t>
            </a:r>
          </a:p>
          <a:p>
            <a:pPr algn="just"/>
            <a:r>
              <a:rPr lang="zh-CN" altLang="en-US"/>
              <a:t>＝</a:t>
            </a:r>
            <a:r>
              <a:rPr lang="en-US" altLang="zh-CN"/>
              <a:t>[(EBIT</a:t>
            </a:r>
            <a:r>
              <a:rPr lang="zh-CN" altLang="en-US"/>
              <a:t>－</a:t>
            </a:r>
            <a:r>
              <a:rPr lang="en-US" altLang="zh-CN"/>
              <a:t>0)×(1</a:t>
            </a:r>
            <a:r>
              <a:rPr lang="zh-CN" altLang="en-US"/>
              <a:t>－</a:t>
            </a:r>
            <a:r>
              <a:rPr lang="en-US" altLang="zh-CN"/>
              <a:t>40%)</a:t>
            </a:r>
            <a:r>
              <a:rPr lang="zh-CN" altLang="en-US"/>
              <a:t>－</a:t>
            </a:r>
            <a:r>
              <a:rPr lang="en-US" altLang="zh-CN"/>
              <a:t>0]/(35</a:t>
            </a:r>
            <a:r>
              <a:rPr lang="zh-CN" altLang="en-US"/>
              <a:t>＋</a:t>
            </a:r>
            <a:r>
              <a:rPr lang="en-US" altLang="zh-CN"/>
              <a:t>15)</a:t>
            </a:r>
          </a:p>
          <a:p>
            <a:r>
              <a:rPr lang="en-US" altLang="zh-CN"/>
              <a:t>    </a:t>
            </a:r>
            <a:r>
              <a:rPr lang="zh-CN" altLang="en-US">
                <a:latin typeface="Times New Roman" panose="02020603050405020304" pitchFamily="18" charset="0"/>
              </a:rPr>
              <a:t>得</a:t>
            </a:r>
            <a:r>
              <a:rPr lang="en-US" altLang="zh-CN"/>
              <a:t>EBIT</a:t>
            </a:r>
            <a:r>
              <a:rPr lang="zh-CN" altLang="en-US">
                <a:latin typeface="Times New Roman" panose="02020603050405020304" pitchFamily="18" charset="0"/>
              </a:rPr>
              <a:t>＝</a:t>
            </a:r>
            <a:r>
              <a:rPr lang="en-US" altLang="zh-CN"/>
              <a:t>100(</a:t>
            </a:r>
            <a:r>
              <a:rPr lang="zh-CN" altLang="en-US">
                <a:latin typeface="Times New Roman" panose="02020603050405020304" pitchFamily="18" charset="0"/>
              </a:rPr>
              <a:t>百万元</a:t>
            </a:r>
            <a:r>
              <a:rPr lang="en-US" altLang="zh-CN"/>
              <a:t>)</a:t>
            </a:r>
            <a:endParaRPr lang="en-US" altLang="zh-CN">
              <a:latin typeface="Times New Roman" panose="02020603050405020304" pitchFamily="18" charset="0"/>
            </a:endParaRPr>
          </a:p>
          <a:p>
            <a:r>
              <a:rPr lang="en-US" altLang="zh-CN"/>
              <a:t> </a:t>
            </a:r>
            <a:r>
              <a:rPr lang="zh-CN" altLang="en-US"/>
              <a:t>判断？</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B2F0CF44-3E65-42B9-B590-A1DBDDA795C9}" type="slidenum">
              <a:rPr lang="en-US" altLang="zh-CN"/>
              <a:pPr/>
              <a:t>34</a:t>
            </a:fld>
            <a:endParaRPr lang="en-US" altLang="zh-CN"/>
          </a:p>
        </p:txBody>
      </p:sp>
      <p:sp>
        <p:nvSpPr>
          <p:cNvPr id="179202" name="Rectangle 2"/>
          <p:cNvSpPr>
            <a:spLocks noGrp="1" noChangeArrowheads="1"/>
          </p:cNvSpPr>
          <p:nvPr>
            <p:ph type="title"/>
          </p:nvPr>
        </p:nvSpPr>
        <p:spPr/>
        <p:txBody>
          <a:bodyPr/>
          <a:lstStyle/>
          <a:p>
            <a:r>
              <a:rPr lang="zh-CN" altLang="en-US"/>
              <a:t>三、比较资金成本法</a:t>
            </a:r>
          </a:p>
        </p:txBody>
      </p:sp>
      <p:sp>
        <p:nvSpPr>
          <p:cNvPr id="179203" name="Rectangle 3"/>
          <p:cNvSpPr>
            <a:spLocks noGrp="1" noChangeArrowheads="1"/>
          </p:cNvSpPr>
          <p:nvPr>
            <p:ph type="body" idx="1"/>
          </p:nvPr>
        </p:nvSpPr>
        <p:spPr/>
        <p:txBody>
          <a:bodyPr/>
          <a:lstStyle/>
          <a:p>
            <a:r>
              <a:rPr lang="zh-CN" altLang="en-US"/>
              <a:t>见书中例题</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63A4B0AF-7059-4325-9CD3-D3F680DFDADC}" type="slidenum">
              <a:rPr lang="en-US" altLang="zh-CN"/>
              <a:pPr/>
              <a:t>35</a:t>
            </a:fld>
            <a:endParaRPr lang="en-US" altLang="zh-CN"/>
          </a:p>
        </p:txBody>
      </p:sp>
      <p:sp>
        <p:nvSpPr>
          <p:cNvPr id="176130" name="Rectangle 2"/>
          <p:cNvSpPr>
            <a:spLocks noGrp="1" noChangeArrowheads="1"/>
          </p:cNvSpPr>
          <p:nvPr>
            <p:ph type="title"/>
          </p:nvPr>
        </p:nvSpPr>
        <p:spPr/>
        <p:txBody>
          <a:bodyPr/>
          <a:lstStyle/>
          <a:p>
            <a:r>
              <a:rPr lang="zh-CN" altLang="en-US"/>
              <a:t>四、因素分析法</a:t>
            </a:r>
          </a:p>
        </p:txBody>
      </p:sp>
      <p:sp>
        <p:nvSpPr>
          <p:cNvPr id="176131" name="Rectangle 3"/>
          <p:cNvSpPr>
            <a:spLocks noGrp="1" noChangeArrowheads="1"/>
          </p:cNvSpPr>
          <p:nvPr>
            <p:ph type="body" idx="1"/>
          </p:nvPr>
        </p:nvSpPr>
        <p:spPr/>
        <p:txBody>
          <a:bodyPr/>
          <a:lstStyle/>
          <a:p>
            <a:pPr>
              <a:lnSpc>
                <a:spcPct val="90000"/>
              </a:lnSpc>
            </a:pPr>
            <a:r>
              <a:rPr lang="zh-CN" altLang="en-US" sz="2800"/>
              <a:t>企业销售的增长情况</a:t>
            </a:r>
          </a:p>
          <a:p>
            <a:pPr>
              <a:lnSpc>
                <a:spcPct val="90000"/>
              </a:lnSpc>
            </a:pPr>
            <a:r>
              <a:rPr lang="zh-CN" altLang="en-US" sz="2800"/>
              <a:t>企业所有者和管理人员的态度</a:t>
            </a:r>
          </a:p>
          <a:p>
            <a:pPr>
              <a:lnSpc>
                <a:spcPct val="90000"/>
              </a:lnSpc>
            </a:pPr>
            <a:r>
              <a:rPr lang="zh-CN" altLang="en-US" sz="2800"/>
              <a:t>贷款人和信用评级机构的影响</a:t>
            </a:r>
          </a:p>
          <a:p>
            <a:pPr>
              <a:lnSpc>
                <a:spcPct val="90000"/>
              </a:lnSpc>
            </a:pPr>
            <a:r>
              <a:rPr lang="zh-CN" altLang="en-US" sz="2800"/>
              <a:t>行业因素</a:t>
            </a:r>
          </a:p>
          <a:p>
            <a:pPr>
              <a:lnSpc>
                <a:spcPct val="90000"/>
              </a:lnSpc>
            </a:pPr>
            <a:r>
              <a:rPr lang="zh-CN" altLang="en-US" sz="2800"/>
              <a:t>企业规模</a:t>
            </a:r>
          </a:p>
          <a:p>
            <a:pPr>
              <a:lnSpc>
                <a:spcPct val="90000"/>
              </a:lnSpc>
            </a:pPr>
            <a:r>
              <a:rPr lang="zh-CN" altLang="en-US" sz="2800"/>
              <a:t>企业的财务状况</a:t>
            </a:r>
          </a:p>
          <a:p>
            <a:pPr>
              <a:lnSpc>
                <a:spcPct val="90000"/>
              </a:lnSpc>
            </a:pPr>
            <a:r>
              <a:rPr lang="zh-CN" altLang="en-US" sz="2800"/>
              <a:t>资产结构</a:t>
            </a:r>
          </a:p>
          <a:p>
            <a:pPr>
              <a:lnSpc>
                <a:spcPct val="90000"/>
              </a:lnSpc>
            </a:pPr>
            <a:r>
              <a:rPr lang="zh-CN" altLang="en-US" sz="2800"/>
              <a:t>所得税率的高低</a:t>
            </a:r>
          </a:p>
          <a:p>
            <a:pPr>
              <a:lnSpc>
                <a:spcPct val="90000"/>
              </a:lnSpc>
            </a:pPr>
            <a:r>
              <a:rPr lang="zh-CN" altLang="en-US" sz="2800"/>
              <a:t>利率水平的变动趋势</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灯片编号占位符 5"/>
          <p:cNvSpPr>
            <a:spLocks noGrp="1"/>
          </p:cNvSpPr>
          <p:nvPr>
            <p:ph type="sldNum" sz="quarter" idx="12"/>
          </p:nvPr>
        </p:nvSpPr>
        <p:spPr/>
        <p:txBody>
          <a:bodyPr/>
          <a:lstStyle/>
          <a:p>
            <a:fld id="{237084F4-6F5C-46B6-A22D-A70FE9DEF02B}" type="slidenum">
              <a:rPr lang="en-US" altLang="zh-CN"/>
              <a:pPr/>
              <a:t>36</a:t>
            </a:fld>
            <a:endParaRPr lang="en-US" altLang="zh-CN"/>
          </a:p>
        </p:txBody>
      </p:sp>
      <p:sp>
        <p:nvSpPr>
          <p:cNvPr id="180226" name="Rectangle 2"/>
          <p:cNvSpPr>
            <a:spLocks noGrp="1" noChangeArrowheads="1"/>
          </p:cNvSpPr>
          <p:nvPr>
            <p:ph type="title"/>
          </p:nvPr>
        </p:nvSpPr>
        <p:spPr>
          <a:xfrm>
            <a:off x="1295400" y="762000"/>
            <a:ext cx="7459663" cy="922338"/>
          </a:xfrm>
        </p:spPr>
        <p:txBody>
          <a:bodyPr/>
          <a:lstStyle/>
          <a:p>
            <a:r>
              <a:rPr lang="zh-CN" altLang="en-US" sz="3600"/>
              <a:t>第四节   资本结构理论</a:t>
            </a:r>
          </a:p>
        </p:txBody>
      </p:sp>
      <p:sp>
        <p:nvSpPr>
          <p:cNvPr id="180227" name="Rectangle 3"/>
          <p:cNvSpPr>
            <a:spLocks noGrp="1" noChangeArrowheads="1"/>
          </p:cNvSpPr>
          <p:nvPr>
            <p:ph type="body" idx="1"/>
          </p:nvPr>
        </p:nvSpPr>
        <p:spPr/>
        <p:txBody>
          <a:bodyPr/>
          <a:lstStyle/>
          <a:p>
            <a:r>
              <a:rPr lang="zh-CN" altLang="en-US"/>
              <a:t>本节内容：</a:t>
            </a:r>
          </a:p>
          <a:p>
            <a:pPr lvl="1"/>
            <a:r>
              <a:rPr lang="en-US" altLang="zh-CN"/>
              <a:t>M-M</a:t>
            </a:r>
            <a:r>
              <a:rPr lang="zh-CN" altLang="en-US"/>
              <a:t>理论</a:t>
            </a:r>
          </a:p>
          <a:p>
            <a:pPr lvl="2"/>
            <a:r>
              <a:rPr lang="zh-CN" altLang="en-US"/>
              <a:t>无税下的</a:t>
            </a:r>
            <a:r>
              <a:rPr lang="en-US" altLang="zh-CN"/>
              <a:t>M-M</a:t>
            </a:r>
            <a:r>
              <a:rPr lang="zh-CN" altLang="en-US"/>
              <a:t>理论</a:t>
            </a:r>
          </a:p>
          <a:p>
            <a:pPr lvl="2"/>
            <a:r>
              <a:rPr lang="zh-CN" altLang="en-US"/>
              <a:t>有税下的</a:t>
            </a:r>
            <a:r>
              <a:rPr lang="en-US" altLang="zh-CN"/>
              <a:t>M-M</a:t>
            </a:r>
            <a:r>
              <a:rPr lang="zh-CN" altLang="en-US"/>
              <a:t>理论</a:t>
            </a:r>
          </a:p>
          <a:p>
            <a:pPr lvl="1"/>
            <a:r>
              <a:rPr lang="zh-CN" altLang="en-US"/>
              <a:t>静态均衡理论</a:t>
            </a:r>
          </a:p>
          <a:p>
            <a:pPr lvl="1"/>
            <a:r>
              <a:rPr lang="zh-CN" altLang="en-US"/>
              <a:t>不对称信息理论</a:t>
            </a:r>
          </a:p>
          <a:p>
            <a:pPr lvl="2"/>
            <a:r>
              <a:rPr lang="en-US" altLang="zh-CN"/>
              <a:t>ROSS</a:t>
            </a:r>
            <a:r>
              <a:rPr lang="zh-CN" altLang="en-US"/>
              <a:t>的不对称信息理论</a:t>
            </a:r>
          </a:p>
          <a:p>
            <a:pPr lvl="2"/>
            <a:r>
              <a:rPr lang="en-US" altLang="zh-CN"/>
              <a:t>MYERS</a:t>
            </a:r>
            <a:r>
              <a:rPr lang="zh-CN" altLang="en-US"/>
              <a:t>的不对称信息理论</a:t>
            </a:r>
          </a:p>
        </p:txBody>
      </p:sp>
      <p:pic>
        <p:nvPicPr>
          <p:cNvPr id="180228" name="Picture 4" descr="BD04897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086600" y="1752600"/>
            <a:ext cx="2057400" cy="1533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0226"/>
                                        </p:tgtEl>
                                        <p:attrNameLst>
                                          <p:attrName>style.visibility</p:attrName>
                                        </p:attrNameLst>
                                      </p:cBhvr>
                                      <p:to>
                                        <p:strVal val="visible"/>
                                      </p:to>
                                    </p:set>
                                    <p:anim calcmode="lin" valueType="num">
                                      <p:cBhvr additive="base">
                                        <p:cTn id="7" dur="500" fill="hold"/>
                                        <p:tgtEl>
                                          <p:spTgt spid="180226"/>
                                        </p:tgtEl>
                                        <p:attrNameLst>
                                          <p:attrName>ppt_x</p:attrName>
                                        </p:attrNameLst>
                                      </p:cBhvr>
                                      <p:tavLst>
                                        <p:tav tm="0">
                                          <p:val>
                                            <p:strVal val="0-#ppt_w/2"/>
                                          </p:val>
                                        </p:tav>
                                        <p:tav tm="100000">
                                          <p:val>
                                            <p:strVal val="#ppt_x"/>
                                          </p:val>
                                        </p:tav>
                                      </p:tavLst>
                                    </p:anim>
                                    <p:anim calcmode="lin" valueType="num">
                                      <p:cBhvr additive="base">
                                        <p:cTn id="8" dur="500" fill="hold"/>
                                        <p:tgtEl>
                                          <p:spTgt spid="18022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9" presetClass="entr" presetSubtype="10" fill="hold" nodeType="clickEffect">
                                  <p:stCondLst>
                                    <p:cond delay="0"/>
                                  </p:stCondLst>
                                  <p:childTnLst>
                                    <p:set>
                                      <p:cBhvr>
                                        <p:cTn id="12" dur="1" fill="hold">
                                          <p:stCondLst>
                                            <p:cond delay="0"/>
                                          </p:stCondLst>
                                        </p:cTn>
                                        <p:tgtEl>
                                          <p:spTgt spid="180228"/>
                                        </p:tgtEl>
                                        <p:attrNameLst>
                                          <p:attrName>style.visibility</p:attrName>
                                        </p:attrNameLst>
                                      </p:cBhvr>
                                      <p:to>
                                        <p:strVal val="visible"/>
                                      </p:to>
                                    </p:set>
                                    <p:anim calcmode="lin" valueType="num">
                                      <p:cBhvr>
                                        <p:cTn id="13" dur="5000" fill="hold"/>
                                        <p:tgtEl>
                                          <p:spTgt spid="180228"/>
                                        </p:tgtEl>
                                        <p:attrNameLst>
                                          <p:attrName>ppt_w</p:attrName>
                                        </p:attrNameLst>
                                      </p:cBhvr>
                                      <p:tavLst>
                                        <p:tav tm="0" fmla="#ppt_w*sin(2.5*pi*$)">
                                          <p:val>
                                            <p:fltVal val="0"/>
                                          </p:val>
                                        </p:tav>
                                        <p:tav tm="100000">
                                          <p:val>
                                            <p:fltVal val="1"/>
                                          </p:val>
                                        </p:tav>
                                      </p:tavLst>
                                    </p:anim>
                                    <p:anim calcmode="lin" valueType="num">
                                      <p:cBhvr>
                                        <p:cTn id="14" dur="5000" fill="hold"/>
                                        <p:tgtEl>
                                          <p:spTgt spid="180228"/>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180227">
                                            <p:txEl>
                                              <p:pRg st="0" end="0"/>
                                            </p:txEl>
                                          </p:spTgt>
                                        </p:tgtEl>
                                        <p:attrNameLst>
                                          <p:attrName>style.visibility</p:attrName>
                                        </p:attrNameLst>
                                      </p:cBhvr>
                                      <p:to>
                                        <p:strVal val="visible"/>
                                      </p:to>
                                    </p:set>
                                    <p:animEffect transition="in" filter="dissolve">
                                      <p:cBhvr>
                                        <p:cTn id="19" dur="500"/>
                                        <p:tgtEl>
                                          <p:spTgt spid="180227">
                                            <p:txEl>
                                              <p:pRg st="0" end="0"/>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180227">
                                            <p:txEl>
                                              <p:pRg st="1" end="1"/>
                                            </p:txEl>
                                          </p:spTgt>
                                        </p:tgtEl>
                                        <p:attrNameLst>
                                          <p:attrName>style.visibility</p:attrName>
                                        </p:attrNameLst>
                                      </p:cBhvr>
                                      <p:to>
                                        <p:strVal val="visible"/>
                                      </p:to>
                                    </p:set>
                                    <p:animEffect transition="in" filter="dissolve">
                                      <p:cBhvr>
                                        <p:cTn id="24" dur="500"/>
                                        <p:tgtEl>
                                          <p:spTgt spid="180227">
                                            <p:txEl>
                                              <p:pRg st="1" end="1"/>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80227">
                                            <p:txEl>
                                              <p:pRg st="2" end="2"/>
                                            </p:txEl>
                                          </p:spTgt>
                                        </p:tgtEl>
                                        <p:attrNameLst>
                                          <p:attrName>style.visibility</p:attrName>
                                        </p:attrNameLst>
                                      </p:cBhvr>
                                      <p:to>
                                        <p:strVal val="visible"/>
                                      </p:to>
                                    </p:set>
                                    <p:animEffect transition="in" filter="dissolve">
                                      <p:cBhvr>
                                        <p:cTn id="27" dur="500"/>
                                        <p:tgtEl>
                                          <p:spTgt spid="180227">
                                            <p:txEl>
                                              <p:pRg st="2" end="2"/>
                                            </p:txEl>
                                          </p:spTgt>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80227">
                                            <p:txEl>
                                              <p:pRg st="3" end="3"/>
                                            </p:txEl>
                                          </p:spTgt>
                                        </p:tgtEl>
                                        <p:attrNameLst>
                                          <p:attrName>style.visibility</p:attrName>
                                        </p:attrNameLst>
                                      </p:cBhvr>
                                      <p:to>
                                        <p:strVal val="visible"/>
                                      </p:to>
                                    </p:set>
                                    <p:animEffect transition="in" filter="dissolve">
                                      <p:cBhvr>
                                        <p:cTn id="30" dur="500"/>
                                        <p:tgtEl>
                                          <p:spTgt spid="180227">
                                            <p:txEl>
                                              <p:pRg st="3" end="3"/>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180227">
                                            <p:txEl>
                                              <p:pRg st="4" end="4"/>
                                            </p:txEl>
                                          </p:spTgt>
                                        </p:tgtEl>
                                        <p:attrNameLst>
                                          <p:attrName>style.visibility</p:attrName>
                                        </p:attrNameLst>
                                      </p:cBhvr>
                                      <p:to>
                                        <p:strVal val="visible"/>
                                      </p:to>
                                    </p:set>
                                    <p:animEffect transition="in" filter="dissolve">
                                      <p:cBhvr>
                                        <p:cTn id="35" dur="500"/>
                                        <p:tgtEl>
                                          <p:spTgt spid="180227">
                                            <p:txEl>
                                              <p:pRg st="4" end="4"/>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180227">
                                            <p:txEl>
                                              <p:pRg st="5" end="5"/>
                                            </p:txEl>
                                          </p:spTgt>
                                        </p:tgtEl>
                                        <p:attrNameLst>
                                          <p:attrName>style.visibility</p:attrName>
                                        </p:attrNameLst>
                                      </p:cBhvr>
                                      <p:to>
                                        <p:strVal val="visible"/>
                                      </p:to>
                                    </p:set>
                                    <p:animEffect transition="in" filter="dissolve">
                                      <p:cBhvr>
                                        <p:cTn id="40" dur="500"/>
                                        <p:tgtEl>
                                          <p:spTgt spid="180227">
                                            <p:txEl>
                                              <p:pRg st="5" end="5"/>
                                            </p:txEl>
                                          </p:spTgt>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80227">
                                            <p:txEl>
                                              <p:pRg st="6" end="6"/>
                                            </p:txEl>
                                          </p:spTgt>
                                        </p:tgtEl>
                                        <p:attrNameLst>
                                          <p:attrName>style.visibility</p:attrName>
                                        </p:attrNameLst>
                                      </p:cBhvr>
                                      <p:to>
                                        <p:strVal val="visible"/>
                                      </p:to>
                                    </p:set>
                                    <p:animEffect transition="in" filter="dissolve">
                                      <p:cBhvr>
                                        <p:cTn id="43" dur="500"/>
                                        <p:tgtEl>
                                          <p:spTgt spid="180227">
                                            <p:txEl>
                                              <p:pRg st="6" end="6"/>
                                            </p:txEl>
                                          </p:spTgt>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80227">
                                            <p:txEl>
                                              <p:pRg st="7" end="7"/>
                                            </p:txEl>
                                          </p:spTgt>
                                        </p:tgtEl>
                                        <p:attrNameLst>
                                          <p:attrName>style.visibility</p:attrName>
                                        </p:attrNameLst>
                                      </p:cBhvr>
                                      <p:to>
                                        <p:strVal val="visible"/>
                                      </p:to>
                                    </p:set>
                                    <p:animEffect transition="in" filter="dissolve">
                                      <p:cBhvr>
                                        <p:cTn id="46" dur="500"/>
                                        <p:tgtEl>
                                          <p:spTgt spid="18022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6" grpId="0" autoUpdateAnimBg="0"/>
      <p:bldP spid="180227" grpId="0" build="p" bldLvl="2"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6E766FD1-F1EF-4B77-A15E-985D73B84C2D}" type="slidenum">
              <a:rPr lang="en-US" altLang="zh-CN"/>
              <a:pPr/>
              <a:t>37</a:t>
            </a:fld>
            <a:endParaRPr lang="en-US" altLang="zh-CN"/>
          </a:p>
        </p:txBody>
      </p:sp>
      <p:sp>
        <p:nvSpPr>
          <p:cNvPr id="181250" name="Rectangle 2"/>
          <p:cNvSpPr>
            <a:spLocks noGrp="1" noChangeArrowheads="1"/>
          </p:cNvSpPr>
          <p:nvPr>
            <p:ph type="title"/>
          </p:nvPr>
        </p:nvSpPr>
        <p:spPr/>
        <p:txBody>
          <a:bodyPr/>
          <a:lstStyle/>
          <a:p>
            <a:r>
              <a:rPr lang="zh-CN" altLang="en-US"/>
              <a:t>一、无税下的</a:t>
            </a:r>
            <a:r>
              <a:rPr lang="en-US" altLang="zh-CN"/>
              <a:t>M</a:t>
            </a:r>
            <a:r>
              <a:rPr lang="en-US" altLang="zh-CN">
                <a:latin typeface="Times New Roman" panose="02020603050405020304" pitchFamily="18" charset="0"/>
              </a:rPr>
              <a:t>—</a:t>
            </a:r>
            <a:r>
              <a:rPr lang="en-US" altLang="zh-CN"/>
              <a:t>M</a:t>
            </a:r>
            <a:r>
              <a:rPr lang="zh-CN" altLang="en-US"/>
              <a:t>理论</a:t>
            </a:r>
            <a:r>
              <a:rPr lang="en-US" altLang="zh-CN"/>
              <a:t>:</a:t>
            </a:r>
            <a:r>
              <a:rPr lang="zh-CN" altLang="en-US"/>
              <a:t>假设</a:t>
            </a:r>
          </a:p>
        </p:txBody>
      </p:sp>
      <p:sp>
        <p:nvSpPr>
          <p:cNvPr id="181251" name="Rectangle 3"/>
          <p:cNvSpPr>
            <a:spLocks noGrp="1" noChangeArrowheads="1"/>
          </p:cNvSpPr>
          <p:nvPr>
            <p:ph type="body" idx="1"/>
          </p:nvPr>
        </p:nvSpPr>
        <p:spPr/>
        <p:txBody>
          <a:bodyPr/>
          <a:lstStyle/>
          <a:p>
            <a:pPr>
              <a:lnSpc>
                <a:spcPct val="90000"/>
              </a:lnSpc>
            </a:pPr>
            <a:r>
              <a:rPr lang="en-US" altLang="zh-CN" sz="2800"/>
              <a:t>①</a:t>
            </a:r>
            <a:r>
              <a:rPr lang="zh-CN" altLang="en-US" sz="2800"/>
              <a:t>没有所得税</a:t>
            </a:r>
            <a:r>
              <a:rPr lang="en-US" altLang="zh-CN" sz="2800"/>
              <a:t>(</a:t>
            </a:r>
            <a:r>
              <a:rPr lang="zh-CN" altLang="en-US" sz="2800"/>
              <a:t>公司和个人</a:t>
            </a:r>
            <a:r>
              <a:rPr lang="en-US" altLang="zh-CN" sz="2800"/>
              <a:t>)</a:t>
            </a:r>
            <a:r>
              <a:rPr lang="zh-CN" altLang="en-US" sz="2800"/>
              <a:t>；</a:t>
            </a:r>
          </a:p>
          <a:p>
            <a:pPr>
              <a:lnSpc>
                <a:spcPct val="90000"/>
              </a:lnSpc>
            </a:pPr>
            <a:r>
              <a:rPr lang="zh-CN" altLang="en-US" sz="2800"/>
              <a:t>②买卖证券没有任何交易成本；</a:t>
            </a:r>
          </a:p>
          <a:p>
            <a:pPr>
              <a:lnSpc>
                <a:spcPct val="90000"/>
              </a:lnSpc>
            </a:pPr>
            <a:r>
              <a:rPr lang="zh-CN" altLang="en-US" sz="2800"/>
              <a:t>③市场有足够的买方和卖方，从而单个投资者对证券价格不产生重大影响；</a:t>
            </a:r>
          </a:p>
          <a:p>
            <a:pPr>
              <a:lnSpc>
                <a:spcPct val="90000"/>
              </a:lnSpc>
            </a:pPr>
            <a:r>
              <a:rPr lang="zh-CN" altLang="en-US" sz="2800"/>
              <a:t>④投资者都能免费得到相关信息；</a:t>
            </a:r>
          </a:p>
          <a:p>
            <a:pPr>
              <a:lnSpc>
                <a:spcPct val="90000"/>
              </a:lnSpc>
            </a:pPr>
            <a:r>
              <a:rPr lang="zh-CN" altLang="en-US" sz="2800"/>
              <a:t>⑤所有投资者均能按同一利率借入或贷出，或者说，个人能以与公司相同的利率借入或贷出，且借贷利率相等。</a:t>
            </a:r>
          </a:p>
          <a:p>
            <a:pPr>
              <a:lnSpc>
                <a:spcPct val="90000"/>
              </a:lnSpc>
            </a:pPr>
            <a:r>
              <a:rPr lang="zh-CN" altLang="en-US" sz="2800"/>
              <a:t>同时，</a:t>
            </a:r>
            <a:r>
              <a:rPr lang="en-US" altLang="zh-CN" sz="2800"/>
              <a:t>M</a:t>
            </a:r>
            <a:r>
              <a:rPr lang="en-US" altLang="zh-CN" sz="2800">
                <a:latin typeface="Times New Roman" panose="02020603050405020304" pitchFamily="18" charset="0"/>
              </a:rPr>
              <a:t>—</a:t>
            </a:r>
            <a:r>
              <a:rPr lang="en-US" altLang="zh-CN" sz="2800"/>
              <a:t>M</a:t>
            </a:r>
            <a:r>
              <a:rPr lang="zh-CN" altLang="en-US" sz="2800"/>
              <a:t>还假定所有投资者是理性的，且对公司盈利水平具有相同的预期</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灯片编号占位符 5"/>
          <p:cNvSpPr>
            <a:spLocks noGrp="1"/>
          </p:cNvSpPr>
          <p:nvPr>
            <p:ph type="sldNum" sz="quarter" idx="12"/>
          </p:nvPr>
        </p:nvSpPr>
        <p:spPr/>
        <p:txBody>
          <a:bodyPr/>
          <a:lstStyle/>
          <a:p>
            <a:fld id="{4B7345CC-97DD-4163-AD47-9624E7CF5AA3}" type="slidenum">
              <a:rPr lang="en-US" altLang="zh-CN"/>
              <a:pPr/>
              <a:t>38</a:t>
            </a:fld>
            <a:endParaRPr lang="en-US" altLang="zh-CN"/>
          </a:p>
        </p:txBody>
      </p:sp>
      <p:sp>
        <p:nvSpPr>
          <p:cNvPr id="182274" name="Rectangle 2"/>
          <p:cNvSpPr>
            <a:spLocks noGrp="1" noChangeArrowheads="1"/>
          </p:cNvSpPr>
          <p:nvPr>
            <p:ph type="title"/>
          </p:nvPr>
        </p:nvSpPr>
        <p:spPr/>
        <p:txBody>
          <a:bodyPr/>
          <a:lstStyle/>
          <a:p>
            <a:r>
              <a:rPr lang="zh-CN" altLang="en-US"/>
              <a:t>无税下的</a:t>
            </a:r>
            <a:r>
              <a:rPr lang="en-US" altLang="zh-CN"/>
              <a:t>M</a:t>
            </a:r>
            <a:r>
              <a:rPr lang="en-US" altLang="zh-CN">
                <a:latin typeface="Times New Roman" panose="02020603050405020304" pitchFamily="18" charset="0"/>
              </a:rPr>
              <a:t>—</a:t>
            </a:r>
            <a:r>
              <a:rPr lang="en-US" altLang="zh-CN"/>
              <a:t>M</a:t>
            </a:r>
            <a:r>
              <a:rPr lang="zh-CN" altLang="en-US"/>
              <a:t>理论</a:t>
            </a:r>
            <a:r>
              <a:rPr lang="en-US" altLang="zh-CN"/>
              <a:t>:</a:t>
            </a:r>
            <a:r>
              <a:rPr lang="zh-CN" altLang="en-US"/>
              <a:t>结论</a:t>
            </a:r>
          </a:p>
        </p:txBody>
      </p:sp>
      <p:sp>
        <p:nvSpPr>
          <p:cNvPr id="182275" name="Rectangle 3"/>
          <p:cNvSpPr>
            <a:spLocks noGrp="1" noChangeArrowheads="1"/>
          </p:cNvSpPr>
          <p:nvPr>
            <p:ph type="body" idx="1"/>
          </p:nvPr>
        </p:nvSpPr>
        <p:spPr/>
        <p:txBody>
          <a:bodyPr/>
          <a:lstStyle/>
          <a:p>
            <a:endParaRPr lang="zh-CN" altLang="zh-CN"/>
          </a:p>
        </p:txBody>
      </p:sp>
      <p:grpSp>
        <p:nvGrpSpPr>
          <p:cNvPr id="182276" name="Group 4"/>
          <p:cNvGrpSpPr>
            <a:grpSpLocks/>
          </p:cNvGrpSpPr>
          <p:nvPr/>
        </p:nvGrpSpPr>
        <p:grpSpPr bwMode="auto">
          <a:xfrm>
            <a:off x="2362200" y="2971800"/>
            <a:ext cx="3657600" cy="2362200"/>
            <a:chOff x="1488" y="1872"/>
            <a:chExt cx="2304" cy="1488"/>
          </a:xfrm>
        </p:grpSpPr>
        <p:sp>
          <p:nvSpPr>
            <p:cNvPr id="182277" name="Line 5"/>
            <p:cNvSpPr>
              <a:spLocks noChangeShapeType="1"/>
            </p:cNvSpPr>
            <p:nvPr/>
          </p:nvSpPr>
          <p:spPr bwMode="auto">
            <a:xfrm>
              <a:off x="1488" y="1920"/>
              <a:ext cx="0" cy="1440"/>
            </a:xfrm>
            <a:prstGeom prst="line">
              <a:avLst/>
            </a:prstGeom>
            <a:noFill/>
            <a:ln w="9525">
              <a:solidFill>
                <a:schemeClr val="tx1"/>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2278" name="Line 6"/>
            <p:cNvSpPr>
              <a:spLocks noChangeShapeType="1"/>
            </p:cNvSpPr>
            <p:nvPr/>
          </p:nvSpPr>
          <p:spPr bwMode="auto">
            <a:xfrm>
              <a:off x="1488" y="3312"/>
              <a:ext cx="2304" cy="0"/>
            </a:xfrm>
            <a:prstGeom prst="line">
              <a:avLst/>
            </a:prstGeom>
            <a:noFill/>
            <a:ln w="9525">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2279" name="Line 7"/>
            <p:cNvSpPr>
              <a:spLocks noChangeShapeType="1"/>
            </p:cNvSpPr>
            <p:nvPr/>
          </p:nvSpPr>
          <p:spPr bwMode="auto">
            <a:xfrm>
              <a:off x="1488" y="2928"/>
              <a:ext cx="216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2280" name="Line 8"/>
            <p:cNvSpPr>
              <a:spLocks noChangeShapeType="1"/>
            </p:cNvSpPr>
            <p:nvPr/>
          </p:nvSpPr>
          <p:spPr bwMode="auto">
            <a:xfrm flipV="1">
              <a:off x="1488" y="1872"/>
              <a:ext cx="1872" cy="62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2281" name="Line 9"/>
            <p:cNvSpPr>
              <a:spLocks noChangeShapeType="1"/>
            </p:cNvSpPr>
            <p:nvPr/>
          </p:nvSpPr>
          <p:spPr bwMode="auto">
            <a:xfrm>
              <a:off x="1488" y="2496"/>
              <a:ext cx="2016" cy="0"/>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041F99E5-BE19-479F-98FE-8EFFD1C32BC4}" type="slidenum">
              <a:rPr lang="en-US" altLang="zh-CN"/>
              <a:pPr/>
              <a:t>39</a:t>
            </a:fld>
            <a:endParaRPr lang="en-US" altLang="zh-CN"/>
          </a:p>
        </p:txBody>
      </p:sp>
      <p:sp>
        <p:nvSpPr>
          <p:cNvPr id="183298" name="Rectangle 2"/>
          <p:cNvSpPr>
            <a:spLocks noGrp="1" noChangeArrowheads="1"/>
          </p:cNvSpPr>
          <p:nvPr>
            <p:ph type="title"/>
          </p:nvPr>
        </p:nvSpPr>
        <p:spPr/>
        <p:txBody>
          <a:bodyPr/>
          <a:lstStyle/>
          <a:p>
            <a:r>
              <a:rPr lang="zh-CN" altLang="en-US"/>
              <a:t>图形解释</a:t>
            </a:r>
          </a:p>
        </p:txBody>
      </p:sp>
      <p:sp>
        <p:nvSpPr>
          <p:cNvPr id="183299" name="Rectangle 3"/>
          <p:cNvSpPr>
            <a:spLocks noGrp="1" noChangeArrowheads="1"/>
          </p:cNvSpPr>
          <p:nvPr>
            <p:ph type="body" idx="1"/>
          </p:nvPr>
        </p:nvSpPr>
        <p:spPr/>
        <p:txBody>
          <a:bodyPr/>
          <a:lstStyle/>
          <a:p>
            <a:r>
              <a:rPr lang="zh-CN" altLang="en-US"/>
              <a:t>企业如果试图用债务来代替权益进行筹资，尽管债务成本比权益成本更便宜，但企业的加权资本成本不变。这是因为，当企业增加债务时，作为剩余索取权拥有者的股东承担的风险加大了，因此股东会相应提高其权益成本，这种提高了的权益成本正好抵消了因低成本债务筹资而获得的好处，两者抵消，从而企业价值、加权资本成本与财务杠杆无关。</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灯片编号占位符 5"/>
          <p:cNvSpPr>
            <a:spLocks noGrp="1"/>
          </p:cNvSpPr>
          <p:nvPr>
            <p:ph type="sldNum" sz="quarter" idx="12"/>
          </p:nvPr>
        </p:nvSpPr>
        <p:spPr/>
        <p:txBody>
          <a:bodyPr/>
          <a:lstStyle/>
          <a:p>
            <a:fld id="{AAEBCCA8-46A4-44E9-A2E9-A0E42EBD29BC}" type="slidenum">
              <a:rPr lang="en-US" altLang="zh-CN"/>
              <a:pPr/>
              <a:t>40</a:t>
            </a:fld>
            <a:endParaRPr lang="en-US" altLang="zh-CN"/>
          </a:p>
        </p:txBody>
      </p:sp>
      <p:sp>
        <p:nvSpPr>
          <p:cNvPr id="184322" name="Rectangle 2"/>
          <p:cNvSpPr>
            <a:spLocks noGrp="1" noChangeArrowheads="1"/>
          </p:cNvSpPr>
          <p:nvPr>
            <p:ph type="title"/>
          </p:nvPr>
        </p:nvSpPr>
        <p:spPr/>
        <p:txBody>
          <a:bodyPr/>
          <a:lstStyle/>
          <a:p>
            <a:r>
              <a:rPr lang="zh-CN" altLang="en-US"/>
              <a:t>有税下的</a:t>
            </a:r>
            <a:r>
              <a:rPr lang="en-US" altLang="zh-CN"/>
              <a:t>M</a:t>
            </a:r>
            <a:r>
              <a:rPr lang="zh-CN" altLang="en-US"/>
              <a:t>－</a:t>
            </a:r>
            <a:r>
              <a:rPr lang="en-US" altLang="zh-CN"/>
              <a:t>M</a:t>
            </a:r>
            <a:r>
              <a:rPr lang="zh-CN" altLang="en-US"/>
              <a:t>理论</a:t>
            </a:r>
          </a:p>
        </p:txBody>
      </p:sp>
      <p:sp>
        <p:nvSpPr>
          <p:cNvPr id="184323" name="Rectangle 3"/>
          <p:cNvSpPr>
            <a:spLocks noGrp="1" noChangeArrowheads="1"/>
          </p:cNvSpPr>
          <p:nvPr>
            <p:ph type="body" idx="1"/>
          </p:nvPr>
        </p:nvSpPr>
        <p:spPr/>
        <p:txBody>
          <a:bodyPr/>
          <a:lstStyle/>
          <a:p>
            <a:endParaRPr lang="zh-CN" altLang="zh-CN"/>
          </a:p>
        </p:txBody>
      </p:sp>
      <p:grpSp>
        <p:nvGrpSpPr>
          <p:cNvPr id="184324" name="Group 4"/>
          <p:cNvGrpSpPr>
            <a:grpSpLocks/>
          </p:cNvGrpSpPr>
          <p:nvPr/>
        </p:nvGrpSpPr>
        <p:grpSpPr bwMode="auto">
          <a:xfrm>
            <a:off x="2362200" y="2819400"/>
            <a:ext cx="3657600" cy="2514600"/>
            <a:chOff x="1488" y="1776"/>
            <a:chExt cx="2304" cy="1584"/>
          </a:xfrm>
        </p:grpSpPr>
        <p:sp>
          <p:nvSpPr>
            <p:cNvPr id="184325" name="Line 5"/>
            <p:cNvSpPr>
              <a:spLocks noChangeShapeType="1"/>
            </p:cNvSpPr>
            <p:nvPr/>
          </p:nvSpPr>
          <p:spPr bwMode="auto">
            <a:xfrm>
              <a:off x="1488" y="1920"/>
              <a:ext cx="0" cy="1440"/>
            </a:xfrm>
            <a:prstGeom prst="line">
              <a:avLst/>
            </a:prstGeom>
            <a:noFill/>
            <a:ln w="9525">
              <a:solidFill>
                <a:schemeClr val="tx1"/>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4326" name="Line 6"/>
            <p:cNvSpPr>
              <a:spLocks noChangeShapeType="1"/>
            </p:cNvSpPr>
            <p:nvPr/>
          </p:nvSpPr>
          <p:spPr bwMode="auto">
            <a:xfrm>
              <a:off x="1488" y="3312"/>
              <a:ext cx="2304" cy="0"/>
            </a:xfrm>
            <a:prstGeom prst="line">
              <a:avLst/>
            </a:prstGeom>
            <a:noFill/>
            <a:ln w="9525">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4327" name="Line 7"/>
            <p:cNvSpPr>
              <a:spLocks noChangeShapeType="1"/>
            </p:cNvSpPr>
            <p:nvPr/>
          </p:nvSpPr>
          <p:spPr bwMode="auto">
            <a:xfrm>
              <a:off x="1488" y="2928"/>
              <a:ext cx="216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4328" name="Line 8"/>
            <p:cNvSpPr>
              <a:spLocks noChangeShapeType="1"/>
            </p:cNvSpPr>
            <p:nvPr/>
          </p:nvSpPr>
          <p:spPr bwMode="auto">
            <a:xfrm flipV="1">
              <a:off x="1536" y="1776"/>
              <a:ext cx="2208" cy="115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8DB70521-948B-443A-B145-A8133D1A8A44}" type="slidenum">
              <a:rPr lang="en-US" altLang="zh-CN"/>
              <a:pPr/>
              <a:t>41</a:t>
            </a:fld>
            <a:endParaRPr lang="en-US" altLang="zh-CN"/>
          </a:p>
        </p:txBody>
      </p:sp>
      <p:sp>
        <p:nvSpPr>
          <p:cNvPr id="185346" name="Rectangle 2"/>
          <p:cNvSpPr>
            <a:spLocks noGrp="1" noChangeArrowheads="1"/>
          </p:cNvSpPr>
          <p:nvPr>
            <p:ph type="title"/>
          </p:nvPr>
        </p:nvSpPr>
        <p:spPr/>
        <p:txBody>
          <a:bodyPr/>
          <a:lstStyle/>
          <a:p>
            <a:r>
              <a:rPr lang="zh-CN" altLang="en-US"/>
              <a:t>图形解释</a:t>
            </a:r>
          </a:p>
        </p:txBody>
      </p:sp>
      <p:sp>
        <p:nvSpPr>
          <p:cNvPr id="185347" name="Rectangle 3"/>
          <p:cNvSpPr>
            <a:spLocks noGrp="1" noChangeArrowheads="1"/>
          </p:cNvSpPr>
          <p:nvPr>
            <p:ph type="body" idx="1"/>
          </p:nvPr>
        </p:nvSpPr>
        <p:spPr/>
        <p:txBody>
          <a:bodyPr/>
          <a:lstStyle/>
          <a:p>
            <a:r>
              <a:rPr lang="en-US" altLang="zh-CN"/>
              <a:t>M-M</a:t>
            </a:r>
            <a:r>
              <a:rPr lang="zh-CN" altLang="en-US"/>
              <a:t>有税下的资本结构理论表明，在没有破产成本情况下，企业价值是财务杠杆的增函数。这一结论暗含着：企业应采用几乎全部由债务组成的资本结构。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9F4921CC-2E7C-40A7-8EBE-B7D32F2CFFC0}" type="slidenum">
              <a:rPr lang="en-US" altLang="zh-CN"/>
              <a:pPr/>
              <a:t>42</a:t>
            </a:fld>
            <a:endParaRPr lang="en-US" altLang="zh-CN"/>
          </a:p>
        </p:txBody>
      </p:sp>
      <p:sp>
        <p:nvSpPr>
          <p:cNvPr id="186370" name="Rectangle 2"/>
          <p:cNvSpPr>
            <a:spLocks noGrp="1" noChangeArrowheads="1"/>
          </p:cNvSpPr>
          <p:nvPr>
            <p:ph type="title"/>
          </p:nvPr>
        </p:nvSpPr>
        <p:spPr/>
        <p:txBody>
          <a:bodyPr/>
          <a:lstStyle/>
          <a:p>
            <a:r>
              <a:rPr lang="zh-CN" altLang="en-US"/>
              <a:t>二、均衡理论</a:t>
            </a:r>
          </a:p>
        </p:txBody>
      </p:sp>
      <p:sp>
        <p:nvSpPr>
          <p:cNvPr id="186371" name="Rectangle 3"/>
          <p:cNvSpPr>
            <a:spLocks noGrp="1" noChangeArrowheads="1"/>
          </p:cNvSpPr>
          <p:nvPr>
            <p:ph type="body" idx="1"/>
          </p:nvPr>
        </p:nvSpPr>
        <p:spPr/>
        <p:txBody>
          <a:bodyPr/>
          <a:lstStyle/>
          <a:p>
            <a:r>
              <a:rPr lang="en-US" altLang="zh-CN"/>
              <a:t>1.</a:t>
            </a:r>
            <a:r>
              <a:rPr lang="zh-CN" altLang="en-US"/>
              <a:t>破产及相关成本 </a:t>
            </a:r>
            <a:r>
              <a:rPr lang="en-US" altLang="zh-CN"/>
              <a:t>:</a:t>
            </a:r>
          </a:p>
          <a:p>
            <a:pPr lvl="1"/>
            <a:r>
              <a:rPr lang="zh-CN" altLang="en-US"/>
              <a:t>利率提高</a:t>
            </a:r>
          </a:p>
          <a:p>
            <a:pPr lvl="1"/>
            <a:r>
              <a:rPr lang="zh-CN" altLang="en-US"/>
              <a:t>投资机会丧失</a:t>
            </a:r>
          </a:p>
          <a:p>
            <a:pPr lvl="1"/>
            <a:r>
              <a:rPr lang="zh-CN" altLang="en-US"/>
              <a:t>财务重整</a:t>
            </a:r>
          </a:p>
          <a:p>
            <a:pPr lvl="1"/>
            <a:r>
              <a:rPr lang="zh-CN" altLang="en-US"/>
              <a:t>破产</a:t>
            </a:r>
          </a:p>
          <a:p>
            <a:r>
              <a:rPr lang="en-US" altLang="zh-CN"/>
              <a:t>2.</a:t>
            </a:r>
            <a:r>
              <a:rPr lang="zh-CN" altLang="en-US"/>
              <a:t>代理成本 </a:t>
            </a:r>
            <a:r>
              <a:rPr lang="en-US" altLang="zh-CN"/>
              <a:t>:</a:t>
            </a:r>
            <a:r>
              <a:rPr lang="zh-CN" altLang="en-US"/>
              <a:t>监控和签约成本 </a:t>
            </a:r>
          </a:p>
          <a:p>
            <a:endParaRPr lang="en-US" altLang="zh-CN"/>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灯片编号占位符 5"/>
          <p:cNvSpPr>
            <a:spLocks noGrp="1"/>
          </p:cNvSpPr>
          <p:nvPr>
            <p:ph type="sldNum" sz="quarter" idx="12"/>
          </p:nvPr>
        </p:nvSpPr>
        <p:spPr/>
        <p:txBody>
          <a:bodyPr/>
          <a:lstStyle/>
          <a:p>
            <a:fld id="{4401E96B-7753-41CB-AE30-46191E920A9C}" type="slidenum">
              <a:rPr lang="en-US" altLang="zh-CN"/>
              <a:pPr/>
              <a:t>43</a:t>
            </a:fld>
            <a:endParaRPr lang="en-US" altLang="zh-CN"/>
          </a:p>
        </p:txBody>
      </p:sp>
      <p:sp>
        <p:nvSpPr>
          <p:cNvPr id="187394" name="Rectangle 2"/>
          <p:cNvSpPr>
            <a:spLocks noGrp="1" noChangeArrowheads="1"/>
          </p:cNvSpPr>
          <p:nvPr>
            <p:ph type="title"/>
          </p:nvPr>
        </p:nvSpPr>
        <p:spPr/>
        <p:txBody>
          <a:bodyPr/>
          <a:lstStyle/>
          <a:p>
            <a:r>
              <a:rPr lang="zh-CN" altLang="en-US"/>
              <a:t>均衡理论下</a:t>
            </a:r>
            <a:r>
              <a:rPr lang="en-US" altLang="zh-CN"/>
              <a:t>:</a:t>
            </a:r>
            <a:r>
              <a:rPr lang="zh-CN" altLang="en-US"/>
              <a:t>企业价值</a:t>
            </a:r>
          </a:p>
        </p:txBody>
      </p:sp>
      <p:sp>
        <p:nvSpPr>
          <p:cNvPr id="187395" name="Rectangle 3"/>
          <p:cNvSpPr>
            <a:spLocks noGrp="1" noChangeArrowheads="1"/>
          </p:cNvSpPr>
          <p:nvPr>
            <p:ph type="body" idx="1"/>
          </p:nvPr>
        </p:nvSpPr>
        <p:spPr/>
        <p:txBody>
          <a:bodyPr/>
          <a:lstStyle/>
          <a:p>
            <a:endParaRPr lang="zh-CN" altLang="zh-CN"/>
          </a:p>
        </p:txBody>
      </p:sp>
      <p:grpSp>
        <p:nvGrpSpPr>
          <p:cNvPr id="187396" name="Group 4"/>
          <p:cNvGrpSpPr>
            <a:grpSpLocks/>
          </p:cNvGrpSpPr>
          <p:nvPr/>
        </p:nvGrpSpPr>
        <p:grpSpPr bwMode="auto">
          <a:xfrm>
            <a:off x="2133600" y="2286000"/>
            <a:ext cx="4267200" cy="3352800"/>
            <a:chOff x="1344" y="1440"/>
            <a:chExt cx="2688" cy="2112"/>
          </a:xfrm>
        </p:grpSpPr>
        <p:sp>
          <p:nvSpPr>
            <p:cNvPr id="187397" name="Line 5"/>
            <p:cNvSpPr>
              <a:spLocks noChangeShapeType="1"/>
            </p:cNvSpPr>
            <p:nvPr/>
          </p:nvSpPr>
          <p:spPr bwMode="auto">
            <a:xfrm>
              <a:off x="1344" y="1440"/>
              <a:ext cx="0" cy="2112"/>
            </a:xfrm>
            <a:prstGeom prst="line">
              <a:avLst/>
            </a:prstGeom>
            <a:noFill/>
            <a:ln w="9525">
              <a:solidFill>
                <a:schemeClr val="tx1"/>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7398" name="Line 6"/>
            <p:cNvSpPr>
              <a:spLocks noChangeShapeType="1"/>
            </p:cNvSpPr>
            <p:nvPr/>
          </p:nvSpPr>
          <p:spPr bwMode="auto">
            <a:xfrm>
              <a:off x="1344" y="3552"/>
              <a:ext cx="2592" cy="0"/>
            </a:xfrm>
            <a:prstGeom prst="line">
              <a:avLst/>
            </a:prstGeom>
            <a:noFill/>
            <a:ln w="9525">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7399" name="Line 7"/>
            <p:cNvSpPr>
              <a:spLocks noChangeShapeType="1"/>
            </p:cNvSpPr>
            <p:nvPr/>
          </p:nvSpPr>
          <p:spPr bwMode="auto">
            <a:xfrm>
              <a:off x="1344" y="2976"/>
              <a:ext cx="259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7400" name="Line 8"/>
            <p:cNvSpPr>
              <a:spLocks noChangeShapeType="1"/>
            </p:cNvSpPr>
            <p:nvPr/>
          </p:nvSpPr>
          <p:spPr bwMode="auto">
            <a:xfrm flipV="1">
              <a:off x="1344" y="1440"/>
              <a:ext cx="2688" cy="153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7401" name="Freeform 9"/>
            <p:cNvSpPr>
              <a:spLocks/>
            </p:cNvSpPr>
            <p:nvPr/>
          </p:nvSpPr>
          <p:spPr bwMode="auto">
            <a:xfrm>
              <a:off x="2448" y="2112"/>
              <a:ext cx="1344" cy="240"/>
            </a:xfrm>
            <a:custGeom>
              <a:avLst/>
              <a:gdLst>
                <a:gd name="T0" fmla="*/ 0 w 1344"/>
                <a:gd name="T1" fmla="*/ 240 h 240"/>
                <a:gd name="T2" fmla="*/ 624 w 1344"/>
                <a:gd name="T3" fmla="*/ 0 h 240"/>
                <a:gd name="T4" fmla="*/ 1344 w 1344"/>
                <a:gd name="T5" fmla="*/ 240 h 240"/>
              </a:gdLst>
              <a:ahLst/>
              <a:cxnLst>
                <a:cxn ang="0">
                  <a:pos x="T0" y="T1"/>
                </a:cxn>
                <a:cxn ang="0">
                  <a:pos x="T2" y="T3"/>
                </a:cxn>
                <a:cxn ang="0">
                  <a:pos x="T4" y="T5"/>
                </a:cxn>
              </a:cxnLst>
              <a:rect l="0" t="0" r="r" b="b"/>
              <a:pathLst>
                <a:path w="1344" h="240">
                  <a:moveTo>
                    <a:pt x="0" y="240"/>
                  </a:moveTo>
                  <a:cubicBezTo>
                    <a:pt x="200" y="120"/>
                    <a:pt x="400" y="0"/>
                    <a:pt x="624" y="0"/>
                  </a:cubicBezTo>
                  <a:cubicBezTo>
                    <a:pt x="848" y="0"/>
                    <a:pt x="1096" y="120"/>
                    <a:pt x="1344" y="24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7402" name="Line 10"/>
            <p:cNvSpPr>
              <a:spLocks noChangeShapeType="1"/>
            </p:cNvSpPr>
            <p:nvPr/>
          </p:nvSpPr>
          <p:spPr bwMode="auto">
            <a:xfrm>
              <a:off x="3072" y="2160"/>
              <a:ext cx="0" cy="1392"/>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7403" name="Line 11"/>
            <p:cNvSpPr>
              <a:spLocks noChangeShapeType="1"/>
            </p:cNvSpPr>
            <p:nvPr/>
          </p:nvSpPr>
          <p:spPr bwMode="auto">
            <a:xfrm>
              <a:off x="2688" y="2160"/>
              <a:ext cx="0" cy="1392"/>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灯片编号占位符 5"/>
          <p:cNvSpPr>
            <a:spLocks noGrp="1"/>
          </p:cNvSpPr>
          <p:nvPr>
            <p:ph type="sldNum" sz="quarter" idx="12"/>
          </p:nvPr>
        </p:nvSpPr>
        <p:spPr/>
        <p:txBody>
          <a:bodyPr/>
          <a:lstStyle/>
          <a:p>
            <a:fld id="{52B31D3D-0F35-45AC-8957-E38A03D83603}" type="slidenum">
              <a:rPr lang="en-US" altLang="zh-CN"/>
              <a:pPr/>
              <a:t>44</a:t>
            </a:fld>
            <a:endParaRPr lang="en-US" altLang="zh-CN"/>
          </a:p>
        </p:txBody>
      </p:sp>
      <p:sp>
        <p:nvSpPr>
          <p:cNvPr id="188418" name="Rectangle 2"/>
          <p:cNvSpPr>
            <a:spLocks noGrp="1" noChangeArrowheads="1"/>
          </p:cNvSpPr>
          <p:nvPr>
            <p:ph type="title"/>
          </p:nvPr>
        </p:nvSpPr>
        <p:spPr/>
        <p:txBody>
          <a:bodyPr/>
          <a:lstStyle/>
          <a:p>
            <a:r>
              <a:rPr lang="zh-CN" altLang="en-US"/>
              <a:t>均衡理论下</a:t>
            </a:r>
            <a:r>
              <a:rPr lang="en-US" altLang="zh-CN"/>
              <a:t>:</a:t>
            </a:r>
            <a:r>
              <a:rPr lang="zh-CN" altLang="en-US"/>
              <a:t>资本成本</a:t>
            </a:r>
          </a:p>
        </p:txBody>
      </p:sp>
      <p:sp>
        <p:nvSpPr>
          <p:cNvPr id="188419" name="Rectangle 3"/>
          <p:cNvSpPr>
            <a:spLocks noGrp="1" noChangeArrowheads="1"/>
          </p:cNvSpPr>
          <p:nvPr>
            <p:ph type="body" idx="1"/>
          </p:nvPr>
        </p:nvSpPr>
        <p:spPr/>
        <p:txBody>
          <a:bodyPr/>
          <a:lstStyle/>
          <a:p>
            <a:endParaRPr lang="zh-CN" altLang="zh-CN"/>
          </a:p>
        </p:txBody>
      </p:sp>
      <p:grpSp>
        <p:nvGrpSpPr>
          <p:cNvPr id="188420" name="Group 4"/>
          <p:cNvGrpSpPr>
            <a:grpSpLocks/>
          </p:cNvGrpSpPr>
          <p:nvPr/>
        </p:nvGrpSpPr>
        <p:grpSpPr bwMode="auto">
          <a:xfrm>
            <a:off x="1905000" y="2971800"/>
            <a:ext cx="3886200" cy="2743200"/>
            <a:chOff x="1200" y="1872"/>
            <a:chExt cx="2448" cy="1728"/>
          </a:xfrm>
        </p:grpSpPr>
        <p:sp>
          <p:nvSpPr>
            <p:cNvPr id="188421" name="Line 5"/>
            <p:cNvSpPr>
              <a:spLocks noChangeShapeType="1"/>
            </p:cNvSpPr>
            <p:nvPr/>
          </p:nvSpPr>
          <p:spPr bwMode="auto">
            <a:xfrm>
              <a:off x="1200" y="1872"/>
              <a:ext cx="0" cy="1728"/>
            </a:xfrm>
            <a:prstGeom prst="line">
              <a:avLst/>
            </a:prstGeom>
            <a:noFill/>
            <a:ln w="9525">
              <a:solidFill>
                <a:schemeClr val="tx1"/>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8422" name="Line 6"/>
            <p:cNvSpPr>
              <a:spLocks noChangeShapeType="1"/>
            </p:cNvSpPr>
            <p:nvPr/>
          </p:nvSpPr>
          <p:spPr bwMode="auto">
            <a:xfrm>
              <a:off x="1200" y="3600"/>
              <a:ext cx="2448" cy="0"/>
            </a:xfrm>
            <a:prstGeom prst="line">
              <a:avLst/>
            </a:prstGeom>
            <a:noFill/>
            <a:ln w="9525">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8423" name="Freeform 7"/>
            <p:cNvSpPr>
              <a:spLocks/>
            </p:cNvSpPr>
            <p:nvPr/>
          </p:nvSpPr>
          <p:spPr bwMode="auto">
            <a:xfrm>
              <a:off x="1200" y="2160"/>
              <a:ext cx="2304" cy="392"/>
            </a:xfrm>
            <a:custGeom>
              <a:avLst/>
              <a:gdLst>
                <a:gd name="T0" fmla="*/ 0 w 2304"/>
                <a:gd name="T1" fmla="*/ 336 h 392"/>
                <a:gd name="T2" fmla="*/ 1392 w 2304"/>
                <a:gd name="T3" fmla="*/ 336 h 392"/>
                <a:gd name="T4" fmla="*/ 2304 w 2304"/>
                <a:gd name="T5" fmla="*/ 0 h 392"/>
              </a:gdLst>
              <a:ahLst/>
              <a:cxnLst>
                <a:cxn ang="0">
                  <a:pos x="T0" y="T1"/>
                </a:cxn>
                <a:cxn ang="0">
                  <a:pos x="T2" y="T3"/>
                </a:cxn>
                <a:cxn ang="0">
                  <a:pos x="T4" y="T5"/>
                </a:cxn>
              </a:cxnLst>
              <a:rect l="0" t="0" r="r" b="b"/>
              <a:pathLst>
                <a:path w="2304" h="392">
                  <a:moveTo>
                    <a:pt x="0" y="336"/>
                  </a:moveTo>
                  <a:cubicBezTo>
                    <a:pt x="504" y="364"/>
                    <a:pt x="1008" y="392"/>
                    <a:pt x="1392" y="336"/>
                  </a:cubicBezTo>
                  <a:cubicBezTo>
                    <a:pt x="1776" y="280"/>
                    <a:pt x="2168" y="48"/>
                    <a:pt x="2304"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8424" name="Freeform 8"/>
            <p:cNvSpPr>
              <a:spLocks/>
            </p:cNvSpPr>
            <p:nvPr/>
          </p:nvSpPr>
          <p:spPr bwMode="auto">
            <a:xfrm>
              <a:off x="1200" y="2496"/>
              <a:ext cx="2160" cy="496"/>
            </a:xfrm>
            <a:custGeom>
              <a:avLst/>
              <a:gdLst>
                <a:gd name="T0" fmla="*/ 0 w 2160"/>
                <a:gd name="T1" fmla="*/ 48 h 496"/>
                <a:gd name="T2" fmla="*/ 768 w 2160"/>
                <a:gd name="T3" fmla="*/ 384 h 496"/>
                <a:gd name="T4" fmla="*/ 1536 w 2160"/>
                <a:gd name="T5" fmla="*/ 432 h 496"/>
                <a:gd name="T6" fmla="*/ 2160 w 2160"/>
                <a:gd name="T7" fmla="*/ 0 h 496"/>
              </a:gdLst>
              <a:ahLst/>
              <a:cxnLst>
                <a:cxn ang="0">
                  <a:pos x="T0" y="T1"/>
                </a:cxn>
                <a:cxn ang="0">
                  <a:pos x="T2" y="T3"/>
                </a:cxn>
                <a:cxn ang="0">
                  <a:pos x="T4" y="T5"/>
                </a:cxn>
                <a:cxn ang="0">
                  <a:pos x="T6" y="T7"/>
                </a:cxn>
              </a:cxnLst>
              <a:rect l="0" t="0" r="r" b="b"/>
              <a:pathLst>
                <a:path w="2160" h="496">
                  <a:moveTo>
                    <a:pt x="0" y="48"/>
                  </a:moveTo>
                  <a:cubicBezTo>
                    <a:pt x="256" y="184"/>
                    <a:pt x="512" y="320"/>
                    <a:pt x="768" y="384"/>
                  </a:cubicBezTo>
                  <a:cubicBezTo>
                    <a:pt x="1024" y="448"/>
                    <a:pt x="1304" y="496"/>
                    <a:pt x="1536" y="432"/>
                  </a:cubicBezTo>
                  <a:cubicBezTo>
                    <a:pt x="1768" y="368"/>
                    <a:pt x="2056" y="64"/>
                    <a:pt x="2160"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8425" name="Line 9"/>
            <p:cNvSpPr>
              <a:spLocks noChangeShapeType="1"/>
            </p:cNvSpPr>
            <p:nvPr/>
          </p:nvSpPr>
          <p:spPr bwMode="auto">
            <a:xfrm>
              <a:off x="2544" y="2976"/>
              <a:ext cx="0" cy="624"/>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8426" name="Freeform 10"/>
            <p:cNvSpPr>
              <a:spLocks/>
            </p:cNvSpPr>
            <p:nvPr/>
          </p:nvSpPr>
          <p:spPr bwMode="auto">
            <a:xfrm>
              <a:off x="1200" y="3024"/>
              <a:ext cx="2064" cy="224"/>
            </a:xfrm>
            <a:custGeom>
              <a:avLst/>
              <a:gdLst>
                <a:gd name="T0" fmla="*/ 0 w 2064"/>
                <a:gd name="T1" fmla="*/ 192 h 224"/>
                <a:gd name="T2" fmla="*/ 1344 w 2064"/>
                <a:gd name="T3" fmla="*/ 192 h 224"/>
                <a:gd name="T4" fmla="*/ 2064 w 2064"/>
                <a:gd name="T5" fmla="*/ 0 h 224"/>
              </a:gdLst>
              <a:ahLst/>
              <a:cxnLst>
                <a:cxn ang="0">
                  <a:pos x="T0" y="T1"/>
                </a:cxn>
                <a:cxn ang="0">
                  <a:pos x="T2" y="T3"/>
                </a:cxn>
                <a:cxn ang="0">
                  <a:pos x="T4" y="T5"/>
                </a:cxn>
              </a:cxnLst>
              <a:rect l="0" t="0" r="r" b="b"/>
              <a:pathLst>
                <a:path w="2064" h="224">
                  <a:moveTo>
                    <a:pt x="0" y="192"/>
                  </a:moveTo>
                  <a:cubicBezTo>
                    <a:pt x="500" y="208"/>
                    <a:pt x="1000" y="224"/>
                    <a:pt x="1344" y="192"/>
                  </a:cubicBezTo>
                  <a:cubicBezTo>
                    <a:pt x="1688" y="160"/>
                    <a:pt x="1936" y="32"/>
                    <a:pt x="2064"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8F42C249-4DD2-4F86-B152-D9629F88E758}" type="slidenum">
              <a:rPr lang="en-US" altLang="zh-CN"/>
              <a:pPr/>
              <a:t>45</a:t>
            </a:fld>
            <a:endParaRPr lang="en-US" altLang="zh-CN"/>
          </a:p>
        </p:txBody>
      </p:sp>
      <p:sp>
        <p:nvSpPr>
          <p:cNvPr id="189442" name="Rectangle 2"/>
          <p:cNvSpPr>
            <a:spLocks noGrp="1" noChangeArrowheads="1"/>
          </p:cNvSpPr>
          <p:nvPr>
            <p:ph type="title"/>
          </p:nvPr>
        </p:nvSpPr>
        <p:spPr/>
        <p:txBody>
          <a:bodyPr/>
          <a:lstStyle/>
          <a:p>
            <a:r>
              <a:rPr lang="zh-CN" altLang="en-US"/>
              <a:t>图形解释</a:t>
            </a:r>
          </a:p>
        </p:txBody>
      </p:sp>
      <p:sp>
        <p:nvSpPr>
          <p:cNvPr id="189443" name="Rectangle 3"/>
          <p:cNvSpPr>
            <a:spLocks noGrp="1" noChangeArrowheads="1"/>
          </p:cNvSpPr>
          <p:nvPr>
            <p:ph type="body" idx="1"/>
          </p:nvPr>
        </p:nvSpPr>
        <p:spPr/>
        <p:txBody>
          <a:bodyPr/>
          <a:lstStyle/>
          <a:p>
            <a:pPr algn="just"/>
            <a:r>
              <a:rPr lang="zh-CN" altLang="en-US"/>
              <a:t>有债公司价值＝无债公司的市场价值＋税减收益现值－破产成本现值－代理成本现值</a:t>
            </a:r>
          </a:p>
          <a:p>
            <a:pPr lvl="1" algn="just"/>
            <a:r>
              <a:rPr lang="zh-CN" altLang="en-US"/>
              <a:t>价值最高点即是最优资本结构</a:t>
            </a:r>
          </a:p>
          <a:p>
            <a:r>
              <a:rPr lang="zh-CN" altLang="en-US"/>
              <a:t>起初，增加负债不会引起权益资本成本和负债成本的变化，而负债达到一定程度以后，权益资本成本和负债成本都会上升（预期财务风险增加），从而导致</a:t>
            </a:r>
            <a:r>
              <a:rPr lang="en-US" altLang="zh-CN"/>
              <a:t>WACC</a:t>
            </a:r>
            <a:r>
              <a:rPr lang="zh-CN" altLang="en-US"/>
              <a:t>先降后升</a:t>
            </a:r>
          </a:p>
          <a:p>
            <a:pPr lvl="1"/>
            <a:r>
              <a:rPr lang="en-US" altLang="zh-CN"/>
              <a:t>WACC</a:t>
            </a:r>
            <a:r>
              <a:rPr lang="zh-CN" altLang="en-US"/>
              <a:t>最低点即是最优资本结构。</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D470F0FB-4EE5-4E05-8983-0BA95DF70951}" type="slidenum">
              <a:rPr lang="en-US" altLang="zh-CN"/>
              <a:pPr/>
              <a:t>46</a:t>
            </a:fld>
            <a:endParaRPr lang="en-US" altLang="zh-CN"/>
          </a:p>
        </p:txBody>
      </p:sp>
      <p:sp>
        <p:nvSpPr>
          <p:cNvPr id="190466" name="Rectangle 2"/>
          <p:cNvSpPr>
            <a:spLocks noGrp="1" noChangeArrowheads="1"/>
          </p:cNvSpPr>
          <p:nvPr>
            <p:ph type="title"/>
          </p:nvPr>
        </p:nvSpPr>
        <p:spPr/>
        <p:txBody>
          <a:bodyPr/>
          <a:lstStyle/>
          <a:p>
            <a:r>
              <a:rPr lang="zh-CN" altLang="en-US"/>
              <a:t>三、不对称信息理论： </a:t>
            </a:r>
            <a:r>
              <a:rPr lang="en-US" altLang="zh-CN"/>
              <a:t>ROSS</a:t>
            </a:r>
          </a:p>
        </p:txBody>
      </p:sp>
      <p:sp>
        <p:nvSpPr>
          <p:cNvPr id="190467" name="Rectangle 3"/>
          <p:cNvSpPr>
            <a:spLocks noGrp="1" noChangeArrowheads="1"/>
          </p:cNvSpPr>
          <p:nvPr>
            <p:ph type="body" idx="1"/>
          </p:nvPr>
        </p:nvSpPr>
        <p:spPr/>
        <p:txBody>
          <a:bodyPr/>
          <a:lstStyle/>
          <a:p>
            <a:pPr>
              <a:lnSpc>
                <a:spcPct val="90000"/>
              </a:lnSpc>
            </a:pPr>
            <a:r>
              <a:rPr lang="zh-CN" altLang="en-US"/>
              <a:t>公司筹资、投资和股利分配决策的改变在实质上都意味着一种信号，一种对投资者有用的且关于管理者评价公司预期收益、市场价值的市场信号</a:t>
            </a:r>
            <a:r>
              <a:rPr lang="en-US" altLang="zh-CN">
                <a:latin typeface="Times New Roman" panose="02020603050405020304" pitchFamily="18" charset="0"/>
              </a:rPr>
              <a:t>——</a:t>
            </a:r>
            <a:r>
              <a:rPr lang="zh-CN" altLang="en-US"/>
              <a:t>信号理论。 </a:t>
            </a:r>
          </a:p>
          <a:p>
            <a:pPr>
              <a:lnSpc>
                <a:spcPct val="90000"/>
              </a:lnSpc>
            </a:pPr>
            <a:r>
              <a:rPr lang="zh-CN" altLang="en-US"/>
              <a:t>研究表明，资本结构改变及新股发行将对股市产生消极影响，而新债发行将不会对股市产生重大影响；相反，股票回购将对股市产生积极影响；提高负债比率的行动将对股市产生积极作用，反之则相反。</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5"/>
          <p:cNvSpPr>
            <a:spLocks noGrp="1"/>
          </p:cNvSpPr>
          <p:nvPr>
            <p:ph type="sldNum" sz="quarter" idx="12"/>
          </p:nvPr>
        </p:nvSpPr>
        <p:spPr/>
        <p:txBody>
          <a:bodyPr/>
          <a:lstStyle/>
          <a:p>
            <a:fld id="{54979ABF-686E-49EF-AB14-5809A74CE3EE}" type="slidenum">
              <a:rPr lang="en-US" altLang="zh-CN"/>
              <a:pPr/>
              <a:t>47</a:t>
            </a:fld>
            <a:endParaRPr lang="en-US" altLang="zh-CN"/>
          </a:p>
        </p:txBody>
      </p:sp>
      <p:sp>
        <p:nvSpPr>
          <p:cNvPr id="191490" name="Rectangle 2"/>
          <p:cNvSpPr>
            <a:spLocks noGrp="1" noChangeArrowheads="1"/>
          </p:cNvSpPr>
          <p:nvPr>
            <p:ph type="title"/>
          </p:nvPr>
        </p:nvSpPr>
        <p:spPr/>
        <p:txBody>
          <a:bodyPr/>
          <a:lstStyle/>
          <a:p>
            <a:r>
              <a:rPr lang="zh-CN" altLang="en-US"/>
              <a:t>三、不对称信息理论： </a:t>
            </a:r>
            <a:r>
              <a:rPr lang="en-US" altLang="zh-CN"/>
              <a:t>MYERS </a:t>
            </a:r>
          </a:p>
        </p:txBody>
      </p:sp>
      <p:sp>
        <p:nvSpPr>
          <p:cNvPr id="191491" name="Rectangle 3"/>
          <p:cNvSpPr>
            <a:spLocks noGrp="1" noChangeArrowheads="1"/>
          </p:cNvSpPr>
          <p:nvPr>
            <p:ph type="body" idx="1"/>
          </p:nvPr>
        </p:nvSpPr>
        <p:spPr/>
        <p:txBody>
          <a:bodyPr/>
          <a:lstStyle/>
          <a:p>
            <a:r>
              <a:rPr lang="zh-CN" altLang="en-US"/>
              <a:t>顺序筹资理论：</a:t>
            </a:r>
          </a:p>
          <a:p>
            <a:pPr lvl="1"/>
            <a:r>
              <a:rPr lang="zh-CN" altLang="en-US"/>
              <a:t>首先，与外部筹资</a:t>
            </a:r>
            <a:r>
              <a:rPr lang="en-US" altLang="zh-CN"/>
              <a:t>(</a:t>
            </a:r>
            <a:r>
              <a:rPr lang="zh-CN" altLang="en-US"/>
              <a:t>发行新证券</a:t>
            </a:r>
            <a:r>
              <a:rPr lang="en-US" altLang="zh-CN"/>
              <a:t>)</a:t>
            </a:r>
            <a:r>
              <a:rPr lang="zh-CN" altLang="en-US"/>
              <a:t>相比，公司偏好于内部筹资</a:t>
            </a:r>
            <a:r>
              <a:rPr lang="en-US" altLang="zh-CN"/>
              <a:t>(</a:t>
            </a:r>
            <a:r>
              <a:rPr lang="zh-CN" altLang="en-US"/>
              <a:t>如留存收益再投资</a:t>
            </a:r>
            <a:r>
              <a:rPr lang="en-US" altLang="zh-CN"/>
              <a:t>) </a:t>
            </a:r>
          </a:p>
          <a:p>
            <a:pPr lvl="1"/>
            <a:r>
              <a:rPr lang="zh-CN" altLang="en-US"/>
              <a:t>其次，如果外部筹资确实必需，管理者会偏好于新债发行</a:t>
            </a:r>
          </a:p>
          <a:p>
            <a:pPr lvl="1"/>
            <a:r>
              <a:rPr lang="zh-CN" altLang="en-US"/>
              <a:t>再次，如果新债发行过量而外部筹资又必需，则公司倾向于可转换债券发行</a:t>
            </a:r>
          </a:p>
          <a:p>
            <a:pPr lvl="1"/>
            <a:r>
              <a:rPr lang="zh-CN" altLang="en-US"/>
              <a:t>最后，才可能涉及新股发行。  </a:t>
            </a:r>
          </a:p>
          <a:p>
            <a:endParaRPr lang="en-US" altLang="zh-CN"/>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5"/>
          <p:cNvSpPr>
            <a:spLocks noGrp="1"/>
          </p:cNvSpPr>
          <p:nvPr>
            <p:ph type="sldNum" sz="quarter" idx="12"/>
          </p:nvPr>
        </p:nvSpPr>
        <p:spPr/>
        <p:txBody>
          <a:bodyPr/>
          <a:lstStyle/>
          <a:p>
            <a:fld id="{BCDE053B-EF14-4CB4-A9DB-C147FC2E3F40}" type="slidenum">
              <a:rPr lang="en-US" altLang="zh-CN"/>
              <a:pPr/>
              <a:t>48</a:t>
            </a:fld>
            <a:endParaRPr lang="en-US" altLang="zh-CN"/>
          </a:p>
        </p:txBody>
      </p:sp>
      <p:sp>
        <p:nvSpPr>
          <p:cNvPr id="130050" name="Rectangle 2"/>
          <p:cNvSpPr>
            <a:spLocks noGrp="1" noChangeArrowheads="1"/>
          </p:cNvSpPr>
          <p:nvPr>
            <p:ph type="title"/>
          </p:nvPr>
        </p:nvSpPr>
        <p:spPr/>
        <p:txBody>
          <a:bodyPr/>
          <a:lstStyle/>
          <a:p>
            <a:endParaRPr lang="zh-CN" altLang="zh-CN" sz="4400"/>
          </a:p>
        </p:txBody>
      </p:sp>
      <p:sp>
        <p:nvSpPr>
          <p:cNvPr id="130051" name="Rectangle 3"/>
          <p:cNvSpPr>
            <a:spLocks noGrp="1" noChangeArrowheads="1"/>
          </p:cNvSpPr>
          <p:nvPr>
            <p:ph type="body" idx="1"/>
          </p:nvPr>
        </p:nvSpPr>
        <p:spPr/>
        <p:txBody>
          <a:bodyPr/>
          <a:lstStyle/>
          <a:p>
            <a:endParaRPr lang="en-US" altLang="zh-CN" sz="3600"/>
          </a:p>
          <a:p>
            <a:r>
              <a:rPr lang="zh-CN" altLang="en-US" sz="3600"/>
              <a:t>恭喜你，闯关成功！</a:t>
            </a:r>
          </a:p>
          <a:p>
            <a:pPr lvl="1"/>
            <a:endParaRPr lang="zh-CN" altLang="en-US"/>
          </a:p>
          <a:p>
            <a:endParaRPr lang="zh-CN" altLang="en-US"/>
          </a:p>
          <a:p>
            <a:pPr lvl="2"/>
            <a:endParaRPr lang="zh-CN" altLang="en-US"/>
          </a:p>
          <a:p>
            <a:pPr lvl="2">
              <a:buFont typeface="Wingdings" pitchFamily="2" charset="2"/>
              <a:buNone/>
            </a:pPr>
            <a:endParaRPr lang="zh-CN" altLang="en-US"/>
          </a:p>
          <a:p>
            <a:pPr lvl="2"/>
            <a:endParaRPr lang="zh-CN" altLang="en-US"/>
          </a:p>
          <a:p>
            <a:pPr lvl="2"/>
            <a:endParaRPr lang="zh-CN" altLang="en-US" sz="2800"/>
          </a:p>
          <a:p>
            <a:pPr lvl="2"/>
            <a:endParaRPr lang="zh-CN" altLang="en-US" sz="2800"/>
          </a:p>
          <a:p>
            <a:pPr lvl="1"/>
            <a:endParaRPr lang="zh-CN" altLang="en-US"/>
          </a:p>
          <a:p>
            <a:pPr lvl="2"/>
            <a:endParaRPr lang="en-US" altLang="zh-CN" sz="1800"/>
          </a:p>
        </p:txBody>
      </p:sp>
      <p:pic>
        <p:nvPicPr>
          <p:cNvPr id="130052" name="Picture 4" descr="champg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4200" y="3276600"/>
            <a:ext cx="3327400" cy="31003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30052"/>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drumrol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lends">
  <a:themeElements>
    <a:clrScheme name="">
      <a:dk1>
        <a:srgbClr val="000000"/>
      </a:dk1>
      <a:lt1>
        <a:srgbClr val="33CCFF"/>
      </a:lt1>
      <a:dk2>
        <a:srgbClr val="000000"/>
      </a:dk2>
      <a:lt2>
        <a:srgbClr val="000094"/>
      </a:lt2>
      <a:accent1>
        <a:srgbClr val="3193FF"/>
      </a:accent1>
      <a:accent2>
        <a:srgbClr val="9900FF"/>
      </a:accent2>
      <a:accent3>
        <a:srgbClr val="ADE2FF"/>
      </a:accent3>
      <a:accent4>
        <a:srgbClr val="000000"/>
      </a:accent4>
      <a:accent5>
        <a:srgbClr val="ADC8FF"/>
      </a:accent5>
      <a:accent6>
        <a:srgbClr val="8A00E7"/>
      </a:accent6>
      <a:hlink>
        <a:srgbClr val="FF3399"/>
      </a:hlink>
      <a:folHlink>
        <a:srgbClr val="FFCC00"/>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3745</TotalTime>
  <Words>2354</Words>
  <Application>Microsoft Office PowerPoint</Application>
  <PresentationFormat>全屏显示(4:3)</PresentationFormat>
  <Paragraphs>358</Paragraphs>
  <Slides>48</Slides>
  <Notes>0</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48</vt:i4>
      </vt:variant>
    </vt:vector>
  </HeadingPairs>
  <TitlesOfParts>
    <vt:vector size="56" baseType="lpstr">
      <vt:lpstr>Times New Roman</vt:lpstr>
      <vt:lpstr>宋体</vt:lpstr>
      <vt:lpstr>Tahoma</vt:lpstr>
      <vt:lpstr>Wingdings</vt:lpstr>
      <vt:lpstr>隶书</vt:lpstr>
      <vt:lpstr>Courier New</vt:lpstr>
      <vt:lpstr>Blends</vt:lpstr>
      <vt:lpstr>Microsoft 公式 3.0</vt:lpstr>
      <vt:lpstr>第四章   企业筹资决策</vt:lpstr>
      <vt:lpstr>第一节    资本成本</vt:lpstr>
      <vt:lpstr>一、什么是资本成本？</vt:lpstr>
      <vt:lpstr>二、个别资本成本的估算</vt:lpstr>
      <vt:lpstr>（一）债券成本</vt:lpstr>
      <vt:lpstr>（二）银行借款成本</vt:lpstr>
      <vt:lpstr>（三）优先股成本</vt:lpstr>
      <vt:lpstr>（四）普通股成本(1)</vt:lpstr>
      <vt:lpstr>资本成本</vt:lpstr>
      <vt:lpstr>三、加权资本成本</vt:lpstr>
      <vt:lpstr>四、边际资本成本</vt:lpstr>
      <vt:lpstr>资料2：目标资本结构</vt:lpstr>
      <vt:lpstr>资本成本数据</vt:lpstr>
      <vt:lpstr>要求：判断哪些项目可行？</vt:lpstr>
      <vt:lpstr>第二步：计算个别资本成本</vt:lpstr>
      <vt:lpstr>第三步：计算筹资突破点</vt:lpstr>
      <vt:lpstr>确定筹资范围及相应的个别资本成本</vt:lpstr>
      <vt:lpstr>边际资本成本的计算结果</vt:lpstr>
      <vt:lpstr>结论</vt:lpstr>
      <vt:lpstr>第二节 杠杆收益与风险</vt:lpstr>
      <vt:lpstr>一、成本习性分析</vt:lpstr>
      <vt:lpstr>二、杠杆与利润表</vt:lpstr>
      <vt:lpstr>三、经营杠杆与经营风险</vt:lpstr>
      <vt:lpstr>经营杠杆与经营风险的关系</vt:lpstr>
      <vt:lpstr>四、财务杠杆与财务风险</vt:lpstr>
      <vt:lpstr>五、联合杠杆与总风险</vt:lpstr>
      <vt:lpstr>六、杠杆原理与资本结构决策</vt:lpstr>
      <vt:lpstr>第三节  资本结构决策</vt:lpstr>
      <vt:lpstr>一、最优资本结构</vt:lpstr>
      <vt:lpstr>二、EBIT-EPS分析法</vt:lpstr>
      <vt:lpstr>EBIT-EPS无差别点的计算</vt:lpstr>
      <vt:lpstr>例题</vt:lpstr>
      <vt:lpstr>解题</vt:lpstr>
      <vt:lpstr>三、比较资金成本法</vt:lpstr>
      <vt:lpstr>四、因素分析法</vt:lpstr>
      <vt:lpstr>第四节   资本结构理论</vt:lpstr>
      <vt:lpstr>一、无税下的M—M理论:假设</vt:lpstr>
      <vt:lpstr>无税下的M—M理论:结论</vt:lpstr>
      <vt:lpstr>图形解释</vt:lpstr>
      <vt:lpstr>有税下的M－M理论</vt:lpstr>
      <vt:lpstr>图形解释</vt:lpstr>
      <vt:lpstr>二、均衡理论</vt:lpstr>
      <vt:lpstr>均衡理论下:企业价值</vt:lpstr>
      <vt:lpstr>均衡理论下:资本成本</vt:lpstr>
      <vt:lpstr>图形解释</vt:lpstr>
      <vt:lpstr>三、不对称信息理论： ROSS</vt:lpstr>
      <vt:lpstr>三、不对称信息理论： MYERS </vt:lpstr>
      <vt:lpstr>PowerPoint 演示文稿</vt:lpstr>
    </vt:vector>
  </TitlesOfParts>
  <Company>ccb</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第四章 长期筹资决策</dc:title>
  <dc:creator>djq</dc:creator>
  <cp:lastModifiedBy>NTKO</cp:lastModifiedBy>
  <cp:revision>134</cp:revision>
  <dcterms:created xsi:type="dcterms:W3CDTF">2002-08-27T00:34:07Z</dcterms:created>
  <dcterms:modified xsi:type="dcterms:W3CDTF">2015-05-21T09:40:11Z</dcterms:modified>
</cp:coreProperties>
</file>