
<file path=[Content_Types].xml><?xml version="1.0" encoding="utf-8"?>
<Types xmlns="http://schemas.openxmlformats.org/package/2006/content-types">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4"/>
  </p:notesMasterIdLst>
  <p:sldIdLst>
    <p:sldId id="257" r:id="rId2"/>
    <p:sldId id="378" r:id="rId3"/>
    <p:sldId id="385" r:id="rId4"/>
    <p:sldId id="386" r:id="rId5"/>
    <p:sldId id="458" r:id="rId6"/>
    <p:sldId id="390" r:id="rId7"/>
    <p:sldId id="392" r:id="rId8"/>
    <p:sldId id="393" r:id="rId9"/>
    <p:sldId id="395" r:id="rId10"/>
    <p:sldId id="397" r:id="rId11"/>
    <p:sldId id="396" r:id="rId12"/>
    <p:sldId id="433" r:id="rId13"/>
    <p:sldId id="399" r:id="rId14"/>
    <p:sldId id="400" r:id="rId15"/>
    <p:sldId id="404" r:id="rId16"/>
    <p:sldId id="405" r:id="rId17"/>
    <p:sldId id="406" r:id="rId18"/>
    <p:sldId id="407" r:id="rId19"/>
    <p:sldId id="438" r:id="rId20"/>
    <p:sldId id="409" r:id="rId21"/>
    <p:sldId id="412" r:id="rId22"/>
    <p:sldId id="414" r:id="rId23"/>
    <p:sldId id="416" r:id="rId24"/>
    <p:sldId id="457" r:id="rId25"/>
    <p:sldId id="434" r:id="rId26"/>
    <p:sldId id="461" r:id="rId27"/>
    <p:sldId id="462" r:id="rId28"/>
    <p:sldId id="463" r:id="rId29"/>
    <p:sldId id="465" r:id="rId30"/>
    <p:sldId id="466" r:id="rId31"/>
    <p:sldId id="467" r:id="rId32"/>
    <p:sldId id="468" r:id="rId33"/>
    <p:sldId id="469" r:id="rId34"/>
    <p:sldId id="470" r:id="rId35"/>
    <p:sldId id="471" r:id="rId36"/>
    <p:sldId id="472" r:id="rId37"/>
    <p:sldId id="473" r:id="rId38"/>
    <p:sldId id="474" r:id="rId39"/>
    <p:sldId id="475" r:id="rId40"/>
    <p:sldId id="476" r:id="rId41"/>
    <p:sldId id="477" r:id="rId42"/>
    <p:sldId id="448" r:id="rId43"/>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29" autoAdjust="0"/>
    <p:restoredTop sz="90929"/>
  </p:normalViewPr>
  <p:slideViewPr>
    <p:cSldViewPr>
      <p:cViewPr varScale="1">
        <p:scale>
          <a:sx n="68" d="100"/>
          <a:sy n="68" d="100"/>
        </p:scale>
        <p:origin x="1326"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4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1122"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charset="0"/>
              </a:defRPr>
            </a:lvl1pPr>
          </a:lstStyle>
          <a:p>
            <a:pPr>
              <a:defRPr/>
            </a:pPr>
            <a:endParaRPr lang="en-US" altLang="zh-CN"/>
          </a:p>
        </p:txBody>
      </p:sp>
      <p:sp>
        <p:nvSpPr>
          <p:cNvPr id="261123" name="Rectangle 1027"/>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pPr>
              <a:defRPr/>
            </a:pPr>
            <a:endParaRPr lang="en-US" altLang="zh-CN"/>
          </a:p>
        </p:txBody>
      </p:sp>
      <p:sp>
        <p:nvSpPr>
          <p:cNvPr id="46084" name="Rectangle 1028"/>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1125" name="Rectangle 1029"/>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61126" name="Rectangle 1030"/>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charset="0"/>
              </a:defRPr>
            </a:lvl1pPr>
          </a:lstStyle>
          <a:p>
            <a:pPr>
              <a:defRPr/>
            </a:pPr>
            <a:endParaRPr lang="en-US" altLang="zh-CN"/>
          </a:p>
        </p:txBody>
      </p:sp>
      <p:sp>
        <p:nvSpPr>
          <p:cNvPr id="261127" name="Rectangle 1031"/>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6BAD09E-45D5-40BA-B594-52E79DDD4542}" type="slidenum">
              <a:rPr lang="en-US" altLang="zh-CN"/>
              <a:pPr/>
              <a:t>‹#›</a:t>
            </a:fld>
            <a:endParaRPr lang="en-US" altLang="zh-CN"/>
          </a:p>
        </p:txBody>
      </p:sp>
    </p:spTree>
    <p:extLst>
      <p:ext uri="{BB962C8B-B14F-4D97-AF65-F5344CB8AC3E}">
        <p14:creationId xmlns:p14="http://schemas.microsoft.com/office/powerpoint/2010/main" val="27025633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宋体"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宋体"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宋体"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宋体"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1035050" y="1552575"/>
            <a:ext cx="10179050" cy="5305425"/>
            <a:chOff x="-652" y="978"/>
            <a:chExt cx="6412" cy="3342"/>
          </a:xfrm>
        </p:grpSpPr>
        <p:sp>
          <p:nvSpPr>
            <p:cNvPr id="5" name="Freeform 3"/>
            <p:cNvSpPr>
              <a:spLocks/>
            </p:cNvSpPr>
            <p:nvPr/>
          </p:nvSpPr>
          <p:spPr bwMode="auto">
            <a:xfrm>
              <a:off x="2061" y="1707"/>
              <a:ext cx="3699" cy="2613"/>
            </a:xfrm>
            <a:custGeom>
              <a:avLst/>
              <a:gdLst/>
              <a:ahLst/>
              <a:cxnLst>
                <a:cxn ang="0">
                  <a:pos x="1523" y="2611"/>
                </a:cxn>
                <a:cxn ang="0">
                  <a:pos x="3698" y="2612"/>
                </a:cxn>
                <a:cxn ang="0">
                  <a:pos x="3698" y="2228"/>
                </a:cxn>
                <a:cxn ang="0">
                  <a:pos x="0" y="0"/>
                </a:cxn>
                <a:cxn ang="0">
                  <a:pos x="160" y="118"/>
                </a:cxn>
                <a:cxn ang="0">
                  <a:pos x="292" y="219"/>
                </a:cxn>
                <a:cxn ang="0">
                  <a:pos x="441" y="347"/>
                </a:cxn>
                <a:cxn ang="0">
                  <a:pos x="585" y="482"/>
                </a:cxn>
                <a:cxn ang="0">
                  <a:pos x="796" y="711"/>
                </a:cxn>
                <a:cxn ang="0">
                  <a:pos x="983" y="955"/>
                </a:cxn>
                <a:cxn ang="0">
                  <a:pos x="1119" y="1168"/>
                </a:cxn>
                <a:cxn ang="0">
                  <a:pos x="1238" y="1388"/>
                </a:cxn>
                <a:cxn ang="0">
                  <a:pos x="1331" y="1608"/>
                </a:cxn>
                <a:cxn ang="0">
                  <a:pos x="1400" y="1809"/>
                </a:cxn>
                <a:cxn ang="0">
                  <a:pos x="1447" y="1979"/>
                </a:cxn>
                <a:cxn ang="0">
                  <a:pos x="1490" y="2190"/>
                </a:cxn>
                <a:cxn ang="0">
                  <a:pos x="1511" y="2374"/>
                </a:cxn>
                <a:cxn ang="0">
                  <a:pos x="1523" y="2611"/>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a:defRPr/>
              </a:pPr>
              <a:endParaRPr lang="zh-CN" altLang="en-US">
                <a:latin typeface="Times New Roman" charset="0"/>
              </a:endParaRPr>
            </a:p>
          </p:txBody>
        </p:sp>
        <p:sp>
          <p:nvSpPr>
            <p:cNvPr id="6" name="Arc 4"/>
            <p:cNvSpPr>
              <a:spLocks/>
            </p:cNvSpPr>
            <p:nvPr/>
          </p:nvSpPr>
          <p:spPr bwMode="auto">
            <a:xfrm>
              <a:off x="-652" y="978"/>
              <a:ext cx="4237" cy="3342"/>
            </a:xfrm>
            <a:custGeom>
              <a:avLst/>
              <a:gdLst>
                <a:gd name="G0" fmla="+- 0 0 0"/>
                <a:gd name="G1" fmla="+- 21231 0 0"/>
                <a:gd name="G2" fmla="+- 21600 0 0"/>
                <a:gd name="T0" fmla="*/ 3977 w 21600"/>
                <a:gd name="T1" fmla="*/ 0 h 21231"/>
                <a:gd name="T2" fmla="*/ 21600 w 21600"/>
                <a:gd name="T3" fmla="*/ 21231 h 21231"/>
                <a:gd name="T4" fmla="*/ 0 w 21600"/>
                <a:gd name="T5" fmla="*/ 21231 h 21231"/>
              </a:gdLst>
              <a:ahLst/>
              <a:cxnLst>
                <a:cxn ang="0">
                  <a:pos x="T0" y="T1"/>
                </a:cxn>
                <a:cxn ang="0">
                  <a:pos x="T2" y="T3"/>
                </a:cxn>
                <a:cxn ang="0">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close/>
                </a:path>
              </a:pathLst>
            </a:custGeom>
            <a:noFill/>
            <a:ln w="12700" cap="rnd">
              <a:solidFill>
                <a:schemeClr val="accent2"/>
              </a:solidFill>
              <a:round/>
              <a:headEnd type="none" w="sm" len="sm"/>
              <a:tailEnd type="none" w="sm" len="sm"/>
            </a:ln>
            <a:effectLst/>
          </p:spPr>
          <p:txBody>
            <a:bodyPr wrap="none" anchor="ctr"/>
            <a:lstStyle/>
            <a:p>
              <a:pPr>
                <a:defRPr/>
              </a:pPr>
              <a:endParaRPr lang="zh-CN" altLang="en-US">
                <a:latin typeface="Times New Roman" charset="0"/>
              </a:endParaRPr>
            </a:p>
          </p:txBody>
        </p:sp>
      </p:grpSp>
      <p:sp>
        <p:nvSpPr>
          <p:cNvPr id="326661" name="Rectangle 5"/>
          <p:cNvSpPr>
            <a:spLocks noGrp="1" noChangeArrowheads="1"/>
          </p:cNvSpPr>
          <p:nvPr>
            <p:ph type="ctrTitle" sz="quarter"/>
          </p:nvPr>
        </p:nvSpPr>
        <p:spPr>
          <a:xfrm>
            <a:off x="1293813" y="762000"/>
            <a:ext cx="7772400" cy="1143000"/>
          </a:xfrm>
        </p:spPr>
        <p:txBody>
          <a:bodyPr anchor="b"/>
          <a:lstStyle>
            <a:lvl1pPr>
              <a:defRPr/>
            </a:lvl1pPr>
          </a:lstStyle>
          <a:p>
            <a:r>
              <a:rPr lang="zh-CN" altLang="en-US"/>
              <a:t>单击此处编辑母版标题样式</a:t>
            </a:r>
          </a:p>
        </p:txBody>
      </p:sp>
      <p:sp>
        <p:nvSpPr>
          <p:cNvPr id="326662"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itchFamily="2" charset="2"/>
              <a:buNone/>
              <a:defRPr/>
            </a:lvl1pPr>
          </a:lstStyle>
          <a:p>
            <a:r>
              <a:rPr lang="zh-CN" altLang="en-US"/>
              <a:t>单击此处编辑母版副标题样式</a:t>
            </a:r>
          </a:p>
        </p:txBody>
      </p:sp>
      <p:sp>
        <p:nvSpPr>
          <p:cNvPr id="7" name="Rectangle 7"/>
          <p:cNvSpPr>
            <a:spLocks noGrp="1" noChangeArrowheads="1"/>
          </p:cNvSpPr>
          <p:nvPr>
            <p:ph type="dt" sz="quarter" idx="10"/>
          </p:nvPr>
        </p:nvSpPr>
        <p:spPr/>
        <p:txBody>
          <a:bodyPr/>
          <a:lstStyle>
            <a:lvl1pPr>
              <a:defRPr/>
            </a:lvl1pPr>
          </a:lstStyle>
          <a:p>
            <a:pPr>
              <a:defRPr/>
            </a:pPr>
            <a:endParaRPr lang="en-US" altLang="zh-CN"/>
          </a:p>
        </p:txBody>
      </p:sp>
      <p:sp>
        <p:nvSpPr>
          <p:cNvPr id="8" name="Rectangle 8"/>
          <p:cNvSpPr>
            <a:spLocks noGrp="1" noChangeArrowheads="1"/>
          </p:cNvSpPr>
          <p:nvPr>
            <p:ph type="ftr" sz="quarter" idx="11"/>
          </p:nvPr>
        </p:nvSpPr>
        <p:spPr/>
        <p:txBody>
          <a:bodyPr/>
          <a:lstStyle>
            <a:lvl1pPr>
              <a:defRPr/>
            </a:lvl1pPr>
          </a:lstStyle>
          <a:p>
            <a:pPr>
              <a:defRPr/>
            </a:pPr>
            <a:endParaRPr lang="en-US" altLang="zh-CN"/>
          </a:p>
        </p:txBody>
      </p:sp>
      <p:sp>
        <p:nvSpPr>
          <p:cNvPr id="9" name="Rectangle 9"/>
          <p:cNvSpPr>
            <a:spLocks noGrp="1" noChangeArrowheads="1"/>
          </p:cNvSpPr>
          <p:nvPr>
            <p:ph type="sldNum" sz="quarter" idx="12"/>
          </p:nvPr>
        </p:nvSpPr>
        <p:spPr/>
        <p:txBody>
          <a:bodyPr/>
          <a:lstStyle>
            <a:lvl1pPr>
              <a:defRPr/>
            </a:lvl1pPr>
          </a:lstStyle>
          <a:p>
            <a:fld id="{E4CDF2E7-A179-496C-8333-75A9176604B2}" type="slidenum">
              <a:rPr lang="en-US" altLang="zh-CN"/>
              <a:pPr/>
              <a:t>‹#›</a:t>
            </a:fld>
            <a:endParaRPr lang="en-US" altLang="zh-CN"/>
          </a:p>
        </p:txBody>
      </p:sp>
    </p:spTree>
    <p:extLst>
      <p:ext uri="{BB962C8B-B14F-4D97-AF65-F5344CB8AC3E}">
        <p14:creationId xmlns:p14="http://schemas.microsoft.com/office/powerpoint/2010/main" val="2059526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fld id="{2EC8C1EE-D8A1-4495-9F29-4B1EE6A6D67E}" type="slidenum">
              <a:rPr lang="en-US" altLang="zh-CN"/>
              <a:pPr/>
              <a:t>‹#›</a:t>
            </a:fld>
            <a:endParaRPr lang="en-US" altLang="zh-CN"/>
          </a:p>
        </p:txBody>
      </p:sp>
    </p:spTree>
    <p:extLst>
      <p:ext uri="{BB962C8B-B14F-4D97-AF65-F5344CB8AC3E}">
        <p14:creationId xmlns:p14="http://schemas.microsoft.com/office/powerpoint/2010/main" val="2217753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fld id="{0F3B4245-6E2B-4CD5-AF17-67A079498A8C}" type="slidenum">
              <a:rPr lang="en-US" altLang="zh-CN"/>
              <a:pPr/>
              <a:t>‹#›</a:t>
            </a:fld>
            <a:endParaRPr lang="en-US" altLang="zh-CN"/>
          </a:p>
        </p:txBody>
      </p:sp>
    </p:spTree>
    <p:extLst>
      <p:ext uri="{BB962C8B-B14F-4D97-AF65-F5344CB8AC3E}">
        <p14:creationId xmlns:p14="http://schemas.microsoft.com/office/powerpoint/2010/main" val="1242289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fld id="{A604D467-2824-4AF9-BE47-B5EE677866EE}" type="slidenum">
              <a:rPr lang="en-US" altLang="zh-CN"/>
              <a:pPr/>
              <a:t>‹#›</a:t>
            </a:fld>
            <a:endParaRPr lang="en-US" altLang="zh-CN"/>
          </a:p>
        </p:txBody>
      </p:sp>
    </p:spTree>
    <p:extLst>
      <p:ext uri="{BB962C8B-B14F-4D97-AF65-F5344CB8AC3E}">
        <p14:creationId xmlns:p14="http://schemas.microsoft.com/office/powerpoint/2010/main" val="4130536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8"/>
          <p:cNvSpPr>
            <a:spLocks noGrp="1" noChangeArrowheads="1"/>
          </p:cNvSpPr>
          <p:nvPr>
            <p:ph type="sldNum" sz="quarter" idx="12"/>
          </p:nvPr>
        </p:nvSpPr>
        <p:spPr>
          <a:ln/>
        </p:spPr>
        <p:txBody>
          <a:bodyPr/>
          <a:lstStyle>
            <a:lvl1pPr>
              <a:defRPr/>
            </a:lvl1pPr>
          </a:lstStyle>
          <a:p>
            <a:fld id="{EAC44322-AB8A-4B12-95BD-52CE7906243A}" type="slidenum">
              <a:rPr lang="en-US" altLang="zh-CN"/>
              <a:pPr/>
              <a:t>‹#›</a:t>
            </a:fld>
            <a:endParaRPr lang="en-US" altLang="zh-CN"/>
          </a:p>
        </p:txBody>
      </p:sp>
    </p:spTree>
    <p:extLst>
      <p:ext uri="{BB962C8B-B14F-4D97-AF65-F5344CB8AC3E}">
        <p14:creationId xmlns:p14="http://schemas.microsoft.com/office/powerpoint/2010/main" val="2330493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8"/>
          <p:cNvSpPr>
            <a:spLocks noGrp="1" noChangeArrowheads="1"/>
          </p:cNvSpPr>
          <p:nvPr>
            <p:ph type="sldNum" sz="quarter" idx="12"/>
          </p:nvPr>
        </p:nvSpPr>
        <p:spPr>
          <a:ln/>
        </p:spPr>
        <p:txBody>
          <a:bodyPr/>
          <a:lstStyle>
            <a:lvl1pPr>
              <a:defRPr/>
            </a:lvl1pPr>
          </a:lstStyle>
          <a:p>
            <a:fld id="{BC6C115A-E4D7-4A22-A2E3-B9090BAB9654}" type="slidenum">
              <a:rPr lang="en-US" altLang="zh-CN"/>
              <a:pPr/>
              <a:t>‹#›</a:t>
            </a:fld>
            <a:endParaRPr lang="en-US" altLang="zh-CN"/>
          </a:p>
        </p:txBody>
      </p:sp>
    </p:spTree>
    <p:extLst>
      <p:ext uri="{BB962C8B-B14F-4D97-AF65-F5344CB8AC3E}">
        <p14:creationId xmlns:p14="http://schemas.microsoft.com/office/powerpoint/2010/main" val="1774251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8"/>
          <p:cNvSpPr>
            <a:spLocks noGrp="1" noChangeArrowheads="1"/>
          </p:cNvSpPr>
          <p:nvPr>
            <p:ph type="sldNum" sz="quarter" idx="12"/>
          </p:nvPr>
        </p:nvSpPr>
        <p:spPr>
          <a:ln/>
        </p:spPr>
        <p:txBody>
          <a:bodyPr/>
          <a:lstStyle>
            <a:lvl1pPr>
              <a:defRPr/>
            </a:lvl1pPr>
          </a:lstStyle>
          <a:p>
            <a:fld id="{0A7CA6A7-8DEF-48BA-896E-559C40E786C7}" type="slidenum">
              <a:rPr lang="en-US" altLang="zh-CN"/>
              <a:pPr/>
              <a:t>‹#›</a:t>
            </a:fld>
            <a:endParaRPr lang="en-US" altLang="zh-CN"/>
          </a:p>
        </p:txBody>
      </p:sp>
    </p:spTree>
    <p:extLst>
      <p:ext uri="{BB962C8B-B14F-4D97-AF65-F5344CB8AC3E}">
        <p14:creationId xmlns:p14="http://schemas.microsoft.com/office/powerpoint/2010/main" val="584143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fld id="{8842BA4D-4124-46E5-9ABD-A1B343963F4B}" type="slidenum">
              <a:rPr lang="en-US" altLang="zh-CN"/>
              <a:pPr/>
              <a:t>‹#›</a:t>
            </a:fld>
            <a:endParaRPr lang="en-US" altLang="zh-CN"/>
          </a:p>
        </p:txBody>
      </p:sp>
    </p:spTree>
    <p:extLst>
      <p:ext uri="{BB962C8B-B14F-4D97-AF65-F5344CB8AC3E}">
        <p14:creationId xmlns:p14="http://schemas.microsoft.com/office/powerpoint/2010/main" val="3434821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fld id="{58C73058-F211-44C2-9E2D-8860B38BEB66}" type="slidenum">
              <a:rPr lang="en-US" altLang="zh-CN"/>
              <a:pPr/>
              <a:t>‹#›</a:t>
            </a:fld>
            <a:endParaRPr lang="en-US" altLang="zh-CN"/>
          </a:p>
        </p:txBody>
      </p:sp>
    </p:spTree>
    <p:extLst>
      <p:ext uri="{BB962C8B-B14F-4D97-AF65-F5344CB8AC3E}">
        <p14:creationId xmlns:p14="http://schemas.microsoft.com/office/powerpoint/2010/main" val="4134189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fld id="{08B6C012-E9EF-4048-9DA0-2D65202413B9}" type="slidenum">
              <a:rPr lang="en-US" altLang="zh-CN"/>
              <a:pPr/>
              <a:t>‹#›</a:t>
            </a:fld>
            <a:endParaRPr lang="en-US" altLang="zh-CN"/>
          </a:p>
        </p:txBody>
      </p:sp>
    </p:spTree>
    <p:extLst>
      <p:ext uri="{BB962C8B-B14F-4D97-AF65-F5344CB8AC3E}">
        <p14:creationId xmlns:p14="http://schemas.microsoft.com/office/powerpoint/2010/main" val="1539327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fld id="{B686352E-C469-4344-A4DA-D416B83705E7}" type="slidenum">
              <a:rPr lang="en-US" altLang="zh-CN"/>
              <a:pPr/>
              <a:t>‹#›</a:t>
            </a:fld>
            <a:endParaRPr lang="en-US" altLang="zh-CN"/>
          </a:p>
        </p:txBody>
      </p:sp>
    </p:spTree>
    <p:extLst>
      <p:ext uri="{BB962C8B-B14F-4D97-AF65-F5344CB8AC3E}">
        <p14:creationId xmlns:p14="http://schemas.microsoft.com/office/powerpoint/2010/main" val="952448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0" scaled="1"/>
        </a:gra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0" y="1588"/>
            <a:ext cx="9132888" cy="6845300"/>
            <a:chOff x="0" y="1"/>
            <a:chExt cx="5753" cy="4312"/>
          </a:xfrm>
        </p:grpSpPr>
        <p:sp>
          <p:nvSpPr>
            <p:cNvPr id="325635" name="Freeform 3"/>
            <p:cNvSpPr>
              <a:spLocks/>
            </p:cNvSpPr>
            <p:nvPr/>
          </p:nvSpPr>
          <p:spPr bwMode="auto">
            <a:xfrm>
              <a:off x="3394" y="999"/>
              <a:ext cx="2359" cy="3314"/>
            </a:xfrm>
            <a:custGeom>
              <a:avLst/>
              <a:gdLst/>
              <a:ahLst/>
              <a:cxnLst>
                <a:cxn ang="0">
                  <a:pos x="1905" y="3312"/>
                </a:cxn>
                <a:cxn ang="0">
                  <a:pos x="2358" y="3313"/>
                </a:cxn>
                <a:cxn ang="0">
                  <a:pos x="2358" y="1437"/>
                </a:cxn>
                <a:cxn ang="0">
                  <a:pos x="0" y="0"/>
                </a:cxn>
                <a:cxn ang="0">
                  <a:pos x="201" y="150"/>
                </a:cxn>
                <a:cxn ang="0">
                  <a:pos x="366" y="279"/>
                </a:cxn>
                <a:cxn ang="0">
                  <a:pos x="552" y="441"/>
                </a:cxn>
                <a:cxn ang="0">
                  <a:pos x="732" y="612"/>
                </a:cxn>
                <a:cxn ang="0">
                  <a:pos x="996" y="903"/>
                </a:cxn>
                <a:cxn ang="0">
                  <a:pos x="1230" y="1212"/>
                </a:cxn>
                <a:cxn ang="0">
                  <a:pos x="1400" y="1482"/>
                </a:cxn>
                <a:cxn ang="0">
                  <a:pos x="1548" y="1761"/>
                </a:cxn>
                <a:cxn ang="0">
                  <a:pos x="1665" y="2040"/>
                </a:cxn>
                <a:cxn ang="0">
                  <a:pos x="1751" y="2295"/>
                </a:cxn>
                <a:cxn ang="0">
                  <a:pos x="1809" y="2511"/>
                </a:cxn>
                <a:cxn ang="0">
                  <a:pos x="1863" y="2778"/>
                </a:cxn>
                <a:cxn ang="0">
                  <a:pos x="1890" y="3012"/>
                </a:cxn>
                <a:cxn ang="0">
                  <a:pos x="1905" y="3312"/>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a:defRPr/>
              </a:pPr>
              <a:endParaRPr lang="zh-CN" altLang="en-US">
                <a:latin typeface="Times New Roman" charset="0"/>
              </a:endParaRPr>
            </a:p>
          </p:txBody>
        </p:sp>
        <p:sp>
          <p:nvSpPr>
            <p:cNvPr id="325636" name="Arc 4"/>
            <p:cNvSpPr>
              <a:spLocks/>
            </p:cNvSpPr>
            <p:nvPr/>
          </p:nvSpPr>
          <p:spPr bwMode="auto">
            <a:xfrm>
              <a:off x="0" y="1"/>
              <a:ext cx="5298" cy="431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accent2"/>
              </a:solidFill>
              <a:round/>
              <a:headEnd type="none" w="sm" len="sm"/>
              <a:tailEnd type="none" w="sm" len="sm"/>
            </a:ln>
            <a:effectLst/>
          </p:spPr>
          <p:txBody>
            <a:bodyPr wrap="none" anchor="ctr"/>
            <a:lstStyle/>
            <a:p>
              <a:pPr>
                <a:defRPr/>
              </a:pPr>
              <a:endParaRPr lang="zh-CN" altLang="en-US">
                <a:latin typeface="Times New Roman" charset="0"/>
              </a:endParaRPr>
            </a:p>
          </p:txBody>
        </p:sp>
      </p:grpSp>
      <p:sp>
        <p:nvSpPr>
          <p:cNvPr id="325637" name="Rectangle 5"/>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zh-CN" altLang="en-US" smtClean="0"/>
              <a:t>单击此处编辑母版标题样式</a:t>
            </a:r>
          </a:p>
        </p:txBody>
      </p:sp>
      <p:sp>
        <p:nvSpPr>
          <p:cNvPr id="325638" name="Rectangle 6"/>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kumimoji="0" sz="1400">
                <a:latin typeface="Times New Roman" charset="0"/>
              </a:defRPr>
            </a:lvl1pPr>
          </a:lstStyle>
          <a:p>
            <a:pPr>
              <a:defRPr/>
            </a:pPr>
            <a:endParaRPr lang="en-US" altLang="zh-CN"/>
          </a:p>
        </p:txBody>
      </p:sp>
      <p:sp>
        <p:nvSpPr>
          <p:cNvPr id="325639" name="Rectangle 7"/>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kumimoji="0" sz="1400">
                <a:latin typeface="Times New Roman" charset="0"/>
              </a:defRPr>
            </a:lvl1pPr>
          </a:lstStyle>
          <a:p>
            <a:pPr>
              <a:defRPr/>
            </a:pPr>
            <a:endParaRPr lang="en-US" altLang="zh-CN"/>
          </a:p>
        </p:txBody>
      </p:sp>
      <p:sp>
        <p:nvSpPr>
          <p:cNvPr id="325640" name="Rectangle 8"/>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a:defRPr kumimoji="0" sz="1400"/>
            </a:lvl1pPr>
          </a:lstStyle>
          <a:p>
            <a:fld id="{66C72CCF-A8D5-49D5-B152-78669963CAD3}" type="slidenum">
              <a:rPr lang="en-US" altLang="zh-CN"/>
              <a:pPr/>
              <a:t>‹#›</a:t>
            </a:fld>
            <a:endParaRPr lang="en-US" altLang="zh-CN"/>
          </a:p>
        </p:txBody>
      </p:sp>
      <p:sp>
        <p:nvSpPr>
          <p:cNvPr id="6151" name="Rectangle 9"/>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Tree>
  </p:cSld>
  <p:clrMap bg1="dk2" tx1="lt1" bg2="dk1" tx2="lt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2pPr>
      <a:lvl3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3pPr>
      <a:lvl4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4pPr>
      <a:lvl5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5pPr>
      <a:lvl6pPr marL="457200" algn="ctr" rtl="0" fontAlgn="base">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6pPr>
      <a:lvl7pPr marL="914400" algn="ctr" rtl="0" fontAlgn="base">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7pPr>
      <a:lvl8pPr marL="1371600" algn="ctr" rtl="0" fontAlgn="base">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8pPr>
      <a:lvl9pPr marL="1828800" algn="ctr" rtl="0" fontAlgn="base">
        <a:spcBef>
          <a:spcPct val="0"/>
        </a:spcBef>
        <a:spcAft>
          <a:spcPct val="0"/>
        </a:spcAft>
        <a:defRPr kumimoji="1" sz="4400">
          <a:solidFill>
            <a:schemeClr val="tx2"/>
          </a:solidFill>
          <a:effectLst>
            <a:outerShdw blurRad="38100" dist="38100" dir="2700000" algn="tl">
              <a:srgbClr val="000000"/>
            </a:outerShdw>
          </a:effectLst>
          <a:latin typeface="Arial" charset="0"/>
          <a:ea typeface="宋体" pitchFamily="2" charset="-122"/>
        </a:defRPr>
      </a:lvl9pPr>
    </p:titleStyle>
    <p:bodyStyle>
      <a:lvl1pPr marL="342900" indent="-342900" algn="l" rtl="0" eaLnBrk="0" fontAlgn="base" hangingPunct="0">
        <a:spcBef>
          <a:spcPct val="20000"/>
        </a:spcBef>
        <a:spcAft>
          <a:spcPct val="0"/>
        </a:spcAft>
        <a:buClr>
          <a:schemeClr val="accent2"/>
        </a:buClr>
        <a:buSzPct val="80000"/>
        <a:buFont typeface="Wingdings" pitchFamily="2" charset="2"/>
        <a:buChar char="l"/>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accent1"/>
        </a:buClr>
        <a:buSzPct val="60000"/>
        <a:buFont typeface="Wingdings" pitchFamily="2" charset="2"/>
        <a:buChar char="l"/>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tx1"/>
        </a:buClr>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Char char="•"/>
        <a:defRPr kumimoji="1" sz="2000">
          <a:solidFill>
            <a:schemeClr val="tx1"/>
          </a:solidFill>
          <a:latin typeface="+mn-lt"/>
          <a:ea typeface="+mn-ea"/>
        </a:defRPr>
      </a:lvl5pPr>
      <a:lvl6pPr marL="2514600" indent="-228600" algn="l" rtl="0" fontAlgn="base">
        <a:spcBef>
          <a:spcPct val="20000"/>
        </a:spcBef>
        <a:spcAft>
          <a:spcPct val="0"/>
        </a:spcAft>
        <a:buClr>
          <a:schemeClr val="accent1"/>
        </a:buClr>
        <a:buChar char="•"/>
        <a:defRPr kumimoji="1"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4.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idx="4294967295"/>
          </p:nvPr>
        </p:nvSpPr>
        <p:spPr>
          <a:xfrm>
            <a:off x="0" y="1143000"/>
            <a:ext cx="8839200" cy="1447800"/>
          </a:xfrm>
        </p:spPr>
        <p:txBody>
          <a:bodyPr/>
          <a:lstStyle/>
          <a:p>
            <a:pPr eaLnBrk="1" hangingPunct="1">
              <a:defRPr/>
            </a:pPr>
            <a:r>
              <a:rPr lang="zh-CN" altLang="en-US" sz="3600" dirty="0" smtClean="0"/>
              <a:t>第七章    企业分配决策（</a:t>
            </a:r>
            <a:r>
              <a:rPr lang="en-US" altLang="zh-CN" sz="3600" dirty="0" smtClean="0"/>
              <a:t>Dividend Policy</a:t>
            </a:r>
            <a:r>
              <a:rPr lang="zh-CN" altLang="en-US" sz="3600" dirty="0" smtClean="0"/>
              <a:t>）</a:t>
            </a:r>
          </a:p>
        </p:txBody>
      </p:sp>
      <p:graphicFrame>
        <p:nvGraphicFramePr>
          <p:cNvPr id="1026" name="Object 5"/>
          <p:cNvGraphicFramePr>
            <a:graphicFrameLocks noChangeAspect="1"/>
          </p:cNvGraphicFramePr>
          <p:nvPr/>
        </p:nvGraphicFramePr>
        <p:xfrm>
          <a:off x="2133600" y="2667000"/>
          <a:ext cx="4762500" cy="2971800"/>
        </p:xfrm>
        <a:graphic>
          <a:graphicData uri="http://schemas.openxmlformats.org/presentationml/2006/ole">
            <mc:AlternateContent xmlns:mc="http://schemas.openxmlformats.org/markup-compatibility/2006">
              <mc:Choice xmlns:v="urn:schemas-microsoft-com:vml" Requires="v">
                <p:oleObj spid="_x0000_s1028" name="剪辑" r:id="rId3" imgW="4762440" imgH="3504600" progId="MS_ClipArt_Gallery.2">
                  <p:embed/>
                </p:oleObj>
              </mc:Choice>
              <mc:Fallback>
                <p:oleObj name="剪辑" r:id="rId3" imgW="4762440" imgH="3504600"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2667000"/>
                        <a:ext cx="4762500" cy="297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defRPr/>
            </a:pPr>
            <a:r>
              <a:rPr lang="zh-CN" altLang="en-US" sz="3600" dirty="0" smtClean="0"/>
              <a:t>投资、筹资、分配之间的逻辑关系</a:t>
            </a:r>
            <a:endParaRPr lang="zh-CN" altLang="en-US" sz="3600" b="1" dirty="0" smtClean="0"/>
          </a:p>
        </p:txBody>
      </p:sp>
      <p:sp>
        <p:nvSpPr>
          <p:cNvPr id="8195" name="Rectangle 3"/>
          <p:cNvSpPr>
            <a:spLocks noGrp="1" noChangeArrowheads="1"/>
          </p:cNvSpPr>
          <p:nvPr>
            <p:ph type="body" idx="1"/>
          </p:nvPr>
        </p:nvSpPr>
        <p:spPr/>
        <p:txBody>
          <a:bodyPr/>
          <a:lstStyle/>
          <a:p>
            <a:pPr eaLnBrk="1" hangingPunct="1">
              <a:buFont typeface="Wingdings" pitchFamily="2" charset="2"/>
              <a:buNone/>
            </a:pPr>
            <a:r>
              <a:rPr lang="en-US" altLang="zh-CN" b="1" smtClean="0">
                <a:latin typeface="宋体" panose="02010600030101010101" pitchFamily="2" charset="-122"/>
              </a:rPr>
              <a:t>  </a:t>
            </a:r>
            <a:endParaRPr lang="en-US" altLang="zh-CN" b="1" smtClean="0"/>
          </a:p>
        </p:txBody>
      </p:sp>
      <p:sp>
        <p:nvSpPr>
          <p:cNvPr id="8196" name="Rectangle 10"/>
          <p:cNvSpPr>
            <a:spLocks noChangeArrowheads="1"/>
          </p:cNvSpPr>
          <p:nvPr/>
        </p:nvSpPr>
        <p:spPr bwMode="auto">
          <a:xfrm>
            <a:off x="3429000" y="2209800"/>
            <a:ext cx="1600200" cy="533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8197" name="Text Box 11"/>
          <p:cNvSpPr txBox="1">
            <a:spLocks noChangeArrowheads="1"/>
          </p:cNvSpPr>
          <p:nvPr/>
        </p:nvSpPr>
        <p:spPr bwMode="auto">
          <a:xfrm>
            <a:off x="3565525" y="2230438"/>
            <a:ext cx="1416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创造价值</a:t>
            </a:r>
          </a:p>
        </p:txBody>
      </p:sp>
      <p:sp>
        <p:nvSpPr>
          <p:cNvPr id="8198" name="Line 12"/>
          <p:cNvSpPr>
            <a:spLocks noChangeShapeType="1"/>
          </p:cNvSpPr>
          <p:nvPr/>
        </p:nvSpPr>
        <p:spPr bwMode="auto">
          <a:xfrm>
            <a:off x="4191000" y="27432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8199" name="Line 14"/>
          <p:cNvSpPr>
            <a:spLocks noChangeShapeType="1"/>
          </p:cNvSpPr>
          <p:nvPr/>
        </p:nvSpPr>
        <p:spPr bwMode="auto">
          <a:xfrm>
            <a:off x="1828800" y="2895600"/>
            <a:ext cx="502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8200" name="Line 15"/>
          <p:cNvSpPr>
            <a:spLocks noChangeShapeType="1"/>
          </p:cNvSpPr>
          <p:nvPr/>
        </p:nvSpPr>
        <p:spPr bwMode="auto">
          <a:xfrm>
            <a:off x="1828800" y="28956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8201" name="Line 19"/>
          <p:cNvSpPr>
            <a:spLocks noChangeShapeType="1"/>
          </p:cNvSpPr>
          <p:nvPr/>
        </p:nvSpPr>
        <p:spPr bwMode="auto">
          <a:xfrm>
            <a:off x="6858000" y="28956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8202" name="Rectangle 21"/>
          <p:cNvSpPr>
            <a:spLocks noChangeArrowheads="1"/>
          </p:cNvSpPr>
          <p:nvPr/>
        </p:nvSpPr>
        <p:spPr bwMode="auto">
          <a:xfrm>
            <a:off x="3352800" y="3200400"/>
            <a:ext cx="2667000" cy="3505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8203" name="Rectangle 23"/>
          <p:cNvSpPr>
            <a:spLocks noChangeArrowheads="1"/>
          </p:cNvSpPr>
          <p:nvPr/>
        </p:nvSpPr>
        <p:spPr bwMode="auto">
          <a:xfrm>
            <a:off x="457200" y="3200400"/>
            <a:ext cx="2667000" cy="3505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8204" name="Rectangle 24"/>
          <p:cNvSpPr>
            <a:spLocks noChangeArrowheads="1"/>
          </p:cNvSpPr>
          <p:nvPr/>
        </p:nvSpPr>
        <p:spPr bwMode="auto">
          <a:xfrm>
            <a:off x="6172200" y="3200400"/>
            <a:ext cx="2667000" cy="3505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8205" name="Text Box 25"/>
          <p:cNvSpPr txBox="1">
            <a:spLocks noChangeArrowheads="1"/>
          </p:cNvSpPr>
          <p:nvPr/>
        </p:nvSpPr>
        <p:spPr bwMode="auto">
          <a:xfrm>
            <a:off x="669925" y="3317875"/>
            <a:ext cx="2647950"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投资决策</a:t>
            </a:r>
          </a:p>
          <a:p>
            <a:pPr eaLnBrk="1" hangingPunct="1"/>
            <a:endParaRPr lang="zh-CN" altLang="en-US" b="1"/>
          </a:p>
          <a:p>
            <a:pPr eaLnBrk="1" hangingPunct="1"/>
            <a:r>
              <a:rPr lang="zh-CN" altLang="en-US" b="1"/>
              <a:t>决策标准：投资</a:t>
            </a:r>
          </a:p>
          <a:p>
            <a:pPr eaLnBrk="1" hangingPunct="1"/>
            <a:r>
              <a:rPr lang="zh-CN" altLang="en-US" b="1"/>
              <a:t>于超过最低可接</a:t>
            </a:r>
          </a:p>
          <a:p>
            <a:pPr eaLnBrk="1" hangingPunct="1"/>
            <a:r>
              <a:rPr lang="zh-CN" altLang="en-US" b="1"/>
              <a:t>受收益率的项目。</a:t>
            </a:r>
          </a:p>
          <a:p>
            <a:pPr eaLnBrk="1" hangingPunct="1"/>
            <a:r>
              <a:rPr lang="zh-CN" altLang="en-US" b="1"/>
              <a:t>如项目风险与收</a:t>
            </a:r>
          </a:p>
          <a:p>
            <a:pPr eaLnBrk="1" hangingPunct="1"/>
            <a:r>
              <a:rPr lang="zh-CN" altLang="en-US" b="1"/>
              <a:t>益、资本预算</a:t>
            </a:r>
            <a:endParaRPr lang="zh-CN" altLang="en-US"/>
          </a:p>
        </p:txBody>
      </p:sp>
      <p:sp>
        <p:nvSpPr>
          <p:cNvPr id="8206" name="Text Box 26"/>
          <p:cNvSpPr txBox="1">
            <a:spLocks noChangeArrowheads="1"/>
          </p:cNvSpPr>
          <p:nvPr/>
        </p:nvSpPr>
        <p:spPr bwMode="auto">
          <a:xfrm>
            <a:off x="3581400" y="3221038"/>
            <a:ext cx="2911475"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筹资活动</a:t>
            </a:r>
          </a:p>
          <a:p>
            <a:pPr eaLnBrk="1" hangingPunct="1"/>
            <a:endParaRPr lang="zh-CN" altLang="en-US" b="1"/>
          </a:p>
          <a:p>
            <a:pPr eaLnBrk="1" hangingPunct="1"/>
            <a:r>
              <a:rPr lang="zh-CN" altLang="en-US" b="1"/>
              <a:t>决策标准：选择</a:t>
            </a:r>
          </a:p>
          <a:p>
            <a:pPr eaLnBrk="1" hangingPunct="1"/>
            <a:r>
              <a:rPr lang="zh-CN" altLang="en-US" b="1"/>
              <a:t>使投资项目价值</a:t>
            </a:r>
          </a:p>
          <a:p>
            <a:pPr eaLnBrk="1" hangingPunct="1"/>
            <a:r>
              <a:rPr lang="zh-CN" altLang="en-US" b="1"/>
              <a:t>最大化并与资产</a:t>
            </a:r>
          </a:p>
          <a:p>
            <a:pPr eaLnBrk="1" hangingPunct="1"/>
            <a:r>
              <a:rPr lang="zh-CN" altLang="en-US" b="1"/>
              <a:t>相配比的融资组</a:t>
            </a:r>
          </a:p>
          <a:p>
            <a:pPr eaLnBrk="1" hangingPunct="1"/>
            <a:r>
              <a:rPr lang="zh-CN" altLang="en-US" b="1"/>
              <a:t>合。如资本结构</a:t>
            </a:r>
          </a:p>
          <a:p>
            <a:pPr eaLnBrk="1" hangingPunct="1"/>
            <a:r>
              <a:rPr lang="zh-CN" altLang="en-US" b="1"/>
              <a:t>决策、筹资规模</a:t>
            </a:r>
          </a:p>
          <a:p>
            <a:pPr eaLnBrk="1" hangingPunct="1"/>
            <a:r>
              <a:rPr lang="zh-CN" altLang="en-US" b="1"/>
              <a:t>决策。</a:t>
            </a:r>
          </a:p>
        </p:txBody>
      </p:sp>
      <p:sp>
        <p:nvSpPr>
          <p:cNvPr id="8207" name="Text Box 27"/>
          <p:cNvSpPr txBox="1">
            <a:spLocks noChangeArrowheads="1"/>
          </p:cNvSpPr>
          <p:nvPr/>
        </p:nvSpPr>
        <p:spPr bwMode="auto">
          <a:xfrm>
            <a:off x="6308725" y="3241675"/>
            <a:ext cx="23399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分配活动</a:t>
            </a:r>
          </a:p>
          <a:p>
            <a:pPr eaLnBrk="1" hangingPunct="1"/>
            <a:endParaRPr lang="zh-CN" altLang="en-US" b="1"/>
          </a:p>
          <a:p>
            <a:pPr eaLnBrk="1" hangingPunct="1"/>
            <a:r>
              <a:rPr lang="zh-CN" altLang="en-US" b="1"/>
              <a:t>决策标准：若无</a:t>
            </a:r>
          </a:p>
          <a:p>
            <a:pPr eaLnBrk="1" hangingPunct="1"/>
            <a:r>
              <a:rPr lang="zh-CN" altLang="en-US" b="1"/>
              <a:t>可获得最低可接</a:t>
            </a:r>
          </a:p>
          <a:p>
            <a:pPr eaLnBrk="1" hangingPunct="1"/>
            <a:r>
              <a:rPr lang="zh-CN" altLang="en-US" b="1"/>
              <a:t>受收益率的足够</a:t>
            </a:r>
          </a:p>
          <a:p>
            <a:pPr eaLnBrk="1" hangingPunct="1"/>
            <a:r>
              <a:rPr lang="zh-CN" altLang="en-US" b="1"/>
              <a:t>项目，可向股东</a:t>
            </a:r>
          </a:p>
          <a:p>
            <a:pPr eaLnBrk="1" hangingPunct="1"/>
            <a:r>
              <a:rPr lang="zh-CN" altLang="en-US" b="1"/>
              <a:t>分配股利。如股</a:t>
            </a:r>
          </a:p>
          <a:p>
            <a:pPr eaLnBrk="1" hangingPunct="1"/>
            <a:r>
              <a:rPr lang="zh-CN" altLang="en-US" b="1"/>
              <a:t>利政策、股利形</a:t>
            </a:r>
          </a:p>
          <a:p>
            <a:pPr eaLnBrk="1" hangingPunct="1"/>
            <a:r>
              <a:rPr lang="zh-CN" altLang="en-US" b="1"/>
              <a:t>式决策。</a:t>
            </a:r>
          </a:p>
          <a:p>
            <a:pPr eaLnBrk="1" hangingPunct="1"/>
            <a:endParaRPr lang="en-US" altLang="zh-CN"/>
          </a:p>
        </p:txBody>
      </p:sp>
      <p:sp>
        <p:nvSpPr>
          <p:cNvPr id="8208" name="Text Box 29"/>
          <p:cNvSpPr txBox="1">
            <a:spLocks noChangeArrowheads="1"/>
          </p:cNvSpPr>
          <p:nvPr/>
        </p:nvSpPr>
        <p:spPr bwMode="auto">
          <a:xfrm>
            <a:off x="228600" y="243840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zh-CN" altLang="en-US"/>
              <a:t>图表</a:t>
            </a:r>
            <a:r>
              <a:rPr lang="en-US" altLang="zh-CN"/>
              <a:t>6-1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algn="just" eaLnBrk="1" hangingPunct="1">
              <a:defRPr/>
            </a:pPr>
            <a:r>
              <a:rPr lang="zh-CN" altLang="en-US" b="1" dirty="0" smtClean="0"/>
              <a:t>第一节    股利分配概述</a:t>
            </a:r>
          </a:p>
        </p:txBody>
      </p:sp>
      <p:sp>
        <p:nvSpPr>
          <p:cNvPr id="9219" name="Rectangle 3"/>
          <p:cNvSpPr>
            <a:spLocks noGrp="1" noChangeArrowheads="1"/>
          </p:cNvSpPr>
          <p:nvPr>
            <p:ph type="body" idx="1"/>
          </p:nvPr>
        </p:nvSpPr>
        <p:spPr>
          <a:xfrm>
            <a:off x="685800" y="1981200"/>
            <a:ext cx="7772400" cy="4591050"/>
          </a:xfrm>
        </p:spPr>
        <p:txBody>
          <a:bodyPr/>
          <a:lstStyle/>
          <a:p>
            <a:pPr algn="just" eaLnBrk="1" hangingPunct="1"/>
            <a:r>
              <a:rPr lang="zh-CN" altLang="en-US" sz="2400" smtClean="0"/>
              <a:t>一、</a:t>
            </a:r>
            <a:r>
              <a:rPr lang="zh-CN" altLang="en-US" sz="2800" smtClean="0"/>
              <a:t>契约中的股东</a:t>
            </a:r>
          </a:p>
          <a:p>
            <a:pPr algn="just" eaLnBrk="1" hangingPunct="1"/>
            <a:r>
              <a:rPr lang="zh-CN" altLang="en-US" sz="2800" smtClean="0"/>
              <a:t>股东的权利</a:t>
            </a:r>
            <a:r>
              <a:rPr lang="en-US" altLang="zh-CN" sz="2800" smtClean="0"/>
              <a:t>:</a:t>
            </a:r>
            <a:endParaRPr lang="zh-CN" altLang="en-US" sz="2800" smtClean="0"/>
          </a:p>
          <a:p>
            <a:pPr algn="just" eaLnBrk="1" hangingPunct="1"/>
            <a:r>
              <a:rPr lang="zh-CN" altLang="en-US" sz="2800" smtClean="0"/>
              <a:t>监督管理权</a:t>
            </a:r>
            <a:endParaRPr lang="en-US" altLang="zh-CN" sz="2800" smtClean="0"/>
          </a:p>
          <a:p>
            <a:pPr algn="just" eaLnBrk="1" hangingPunct="1"/>
            <a:r>
              <a:rPr lang="zh-CN" altLang="en-US" sz="2800" smtClean="0"/>
              <a:t>分享利润权</a:t>
            </a:r>
            <a:endParaRPr lang="en-US" altLang="zh-CN" sz="2800" smtClean="0"/>
          </a:p>
          <a:p>
            <a:pPr algn="just" eaLnBrk="1" hangingPunct="1"/>
            <a:r>
              <a:rPr lang="zh-CN" altLang="en-US" sz="2800" smtClean="0"/>
              <a:t>股票转让权</a:t>
            </a:r>
            <a:endParaRPr lang="en-US" altLang="zh-CN" sz="2800" smtClean="0"/>
          </a:p>
          <a:p>
            <a:pPr algn="just" eaLnBrk="1" hangingPunct="1"/>
            <a:r>
              <a:rPr lang="zh-CN" altLang="en-US" sz="2800" smtClean="0"/>
              <a:t>剩余财产要求权</a:t>
            </a:r>
            <a:endParaRPr lang="en-US" altLang="zh-CN" sz="2800" smtClean="0"/>
          </a:p>
          <a:p>
            <a:pPr algn="just" eaLnBrk="1" hangingPunct="1"/>
            <a:r>
              <a:rPr lang="zh-CN" altLang="en-US" sz="2800" smtClean="0"/>
              <a:t>股东的义务</a:t>
            </a:r>
            <a:r>
              <a:rPr lang="en-US" altLang="zh-CN" sz="2800" smtClean="0"/>
              <a:t>:</a:t>
            </a:r>
          </a:p>
          <a:p>
            <a:pPr algn="just" eaLnBrk="1" hangingPunct="1"/>
            <a:r>
              <a:rPr lang="zh-CN" altLang="en-US" sz="2800" smtClean="0"/>
              <a:t>向公司提供资金</a:t>
            </a:r>
            <a:endParaRPr lang="en-US" altLang="zh-CN" sz="2800" smtClean="0"/>
          </a:p>
          <a:p>
            <a:pPr algn="just" eaLnBrk="1" hangingPunct="1"/>
            <a:r>
              <a:rPr lang="zh-CN" altLang="en-US" sz="2800" smtClean="0"/>
              <a:t>承担亏损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algn="just" eaLnBrk="1" hangingPunct="1">
              <a:defRPr/>
            </a:pPr>
            <a:r>
              <a:rPr lang="en-US" altLang="zh-CN" b="1" dirty="0" smtClean="0"/>
              <a:t>    </a:t>
            </a:r>
            <a:r>
              <a:rPr lang="zh-CN" altLang="en-US" b="1" dirty="0" smtClean="0"/>
              <a:t>二、</a:t>
            </a:r>
            <a:r>
              <a:rPr lang="zh-CN" altLang="en-US" dirty="0" smtClean="0"/>
              <a:t>税后利润分配程序</a:t>
            </a:r>
            <a:endParaRPr lang="zh-CN" altLang="en-US" b="1" dirty="0" smtClean="0"/>
          </a:p>
        </p:txBody>
      </p:sp>
      <p:sp>
        <p:nvSpPr>
          <p:cNvPr id="10243" name="Rectangle 3"/>
          <p:cNvSpPr>
            <a:spLocks noGrp="1" noChangeArrowheads="1"/>
          </p:cNvSpPr>
          <p:nvPr>
            <p:ph type="body" idx="1"/>
          </p:nvPr>
        </p:nvSpPr>
        <p:spPr/>
        <p:txBody>
          <a:bodyPr/>
          <a:lstStyle/>
          <a:p>
            <a:pPr lvl="1" algn="just" eaLnBrk="1" hangingPunct="1">
              <a:buFontTx/>
              <a:buNone/>
            </a:pPr>
            <a:r>
              <a:rPr lang="zh-CN" altLang="en-US" sz="2400" smtClean="0"/>
              <a:t>（二）税后利润分配</a:t>
            </a:r>
          </a:p>
          <a:p>
            <a:pPr lvl="1" algn="just" eaLnBrk="1" hangingPunct="1">
              <a:buFontTx/>
              <a:buNone/>
            </a:pPr>
            <a:r>
              <a:rPr lang="en-US" altLang="zh-CN" sz="2400" smtClean="0"/>
              <a:t>1</a:t>
            </a:r>
            <a:r>
              <a:rPr lang="zh-CN" altLang="en-US" sz="2400" smtClean="0"/>
              <a:t>、弥补企业以前年度亏损</a:t>
            </a:r>
          </a:p>
          <a:p>
            <a:pPr lvl="1" algn="just" eaLnBrk="1" hangingPunct="1">
              <a:buFontTx/>
              <a:buNone/>
            </a:pPr>
            <a:r>
              <a:rPr lang="en-US" altLang="zh-CN" sz="2400" smtClean="0"/>
              <a:t>2</a:t>
            </a:r>
            <a:r>
              <a:rPr lang="zh-CN" altLang="en-US" sz="2400" smtClean="0"/>
              <a:t>、计提法定盈余公积金（</a:t>
            </a:r>
            <a:r>
              <a:rPr lang="en-US" altLang="zh-CN" sz="2400" smtClean="0"/>
              <a:t>10%</a:t>
            </a:r>
            <a:r>
              <a:rPr lang="zh-CN" altLang="en-US" sz="2400" smtClean="0"/>
              <a:t>）</a:t>
            </a:r>
          </a:p>
          <a:p>
            <a:pPr lvl="1" algn="just" eaLnBrk="1" hangingPunct="1">
              <a:buFontTx/>
              <a:buNone/>
            </a:pPr>
            <a:r>
              <a:rPr lang="en-US" altLang="zh-CN" sz="2400" smtClean="0"/>
              <a:t>3</a:t>
            </a:r>
            <a:r>
              <a:rPr lang="zh-CN" altLang="en-US" sz="2400" smtClean="0"/>
              <a:t>、计提任意盈余公积金</a:t>
            </a:r>
          </a:p>
          <a:p>
            <a:pPr lvl="1" algn="just" eaLnBrk="1" hangingPunct="1">
              <a:buFontTx/>
              <a:buNone/>
            </a:pPr>
            <a:r>
              <a:rPr lang="en-US" altLang="zh-CN" sz="2400" smtClean="0"/>
              <a:t>4</a:t>
            </a:r>
            <a:r>
              <a:rPr lang="zh-CN" altLang="en-US" sz="2400" smtClean="0"/>
              <a:t>、向投资者分配利润</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r>
              <a:rPr lang="zh-CN" altLang="en-US" dirty="0" smtClean="0"/>
              <a:t>三、股利发放程序</a:t>
            </a:r>
          </a:p>
        </p:txBody>
      </p:sp>
      <p:sp>
        <p:nvSpPr>
          <p:cNvPr id="11267" name="内容占位符 2"/>
          <p:cNvSpPr>
            <a:spLocks noGrp="1"/>
          </p:cNvSpPr>
          <p:nvPr>
            <p:ph idx="1"/>
          </p:nvPr>
        </p:nvSpPr>
        <p:spPr/>
        <p:txBody>
          <a:bodyPr/>
          <a:lstStyle/>
          <a:p>
            <a:pPr eaLnBrk="1" hangingPunct="1"/>
            <a:r>
              <a:rPr lang="zh-CN" altLang="en-US" smtClean="0"/>
              <a:t>股利宣告日</a:t>
            </a:r>
            <a:endParaRPr lang="en-US" altLang="zh-CN" smtClean="0"/>
          </a:p>
          <a:p>
            <a:pPr eaLnBrk="1" hangingPunct="1"/>
            <a:r>
              <a:rPr lang="zh-CN" altLang="en-US" smtClean="0"/>
              <a:t>股权登记日</a:t>
            </a:r>
            <a:endParaRPr lang="en-US" altLang="zh-CN" smtClean="0"/>
          </a:p>
          <a:p>
            <a:pPr eaLnBrk="1" hangingPunct="1"/>
            <a:r>
              <a:rPr lang="zh-CN" altLang="en-US" smtClean="0"/>
              <a:t>除息日</a:t>
            </a:r>
            <a:endParaRPr lang="en-US" altLang="zh-CN" smtClean="0"/>
          </a:p>
          <a:p>
            <a:pPr eaLnBrk="1" hangingPunct="1"/>
            <a:r>
              <a:rPr lang="zh-CN" altLang="en-US" smtClean="0"/>
              <a:t>股利发放日</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pPr algn="just" eaLnBrk="1" hangingPunct="1">
              <a:defRPr/>
            </a:pPr>
            <a:r>
              <a:rPr lang="zh-CN" altLang="en-US" dirty="0" smtClean="0"/>
              <a:t>第二节   股利政策及影响因素</a:t>
            </a:r>
            <a:endParaRPr lang="zh-CN" altLang="en-US" b="1" dirty="0" smtClean="0"/>
          </a:p>
        </p:txBody>
      </p:sp>
      <p:sp>
        <p:nvSpPr>
          <p:cNvPr id="12291" name="Rectangle 3"/>
          <p:cNvSpPr>
            <a:spLocks noGrp="1" noChangeArrowheads="1"/>
          </p:cNvSpPr>
          <p:nvPr>
            <p:ph type="body" idx="1"/>
          </p:nvPr>
        </p:nvSpPr>
        <p:spPr/>
        <p:txBody>
          <a:bodyPr/>
          <a:lstStyle/>
          <a:p>
            <a:pPr algn="just" eaLnBrk="1" hangingPunct="1">
              <a:lnSpc>
                <a:spcPct val="90000"/>
              </a:lnSpc>
              <a:buFont typeface="Wingdings" pitchFamily="2" charset="2"/>
              <a:buNone/>
            </a:pPr>
            <a:r>
              <a:rPr lang="zh-CN" altLang="en-US" b="1" smtClean="0">
                <a:latin typeface="宋体" panose="02010600030101010101" pitchFamily="2" charset="-122"/>
              </a:rPr>
              <a:t>一</a:t>
            </a:r>
            <a:r>
              <a:rPr lang="zh-CN" altLang="en-US" smtClean="0">
                <a:latin typeface="宋体" panose="02010600030101010101" pitchFamily="2" charset="-122"/>
              </a:rPr>
              <a:t>、股利政策类型</a:t>
            </a:r>
          </a:p>
          <a:p>
            <a:pPr algn="just" eaLnBrk="1" hangingPunct="1">
              <a:lnSpc>
                <a:spcPct val="90000"/>
              </a:lnSpc>
              <a:buFont typeface="Wingdings" pitchFamily="2" charset="2"/>
              <a:buNone/>
            </a:pPr>
            <a:r>
              <a:rPr lang="zh-CN" altLang="en-US" sz="3600" smtClean="0">
                <a:latin typeface="宋体" panose="02010600030101010101" pitchFamily="2" charset="-122"/>
              </a:rPr>
              <a:t>（一）剩余股利政策</a:t>
            </a:r>
          </a:p>
          <a:p>
            <a:pPr algn="just" eaLnBrk="1" hangingPunct="1">
              <a:lnSpc>
                <a:spcPct val="90000"/>
              </a:lnSpc>
              <a:buFont typeface="Wingdings" pitchFamily="2" charset="2"/>
              <a:buNone/>
            </a:pPr>
            <a:r>
              <a:rPr lang="zh-CN" altLang="en-US" sz="3600" smtClean="0">
                <a:latin typeface="宋体" panose="02010600030101010101" pitchFamily="2" charset="-122"/>
              </a:rPr>
              <a:t>（二）定额股利政策</a:t>
            </a:r>
          </a:p>
          <a:p>
            <a:pPr algn="just" eaLnBrk="1" hangingPunct="1">
              <a:lnSpc>
                <a:spcPct val="90000"/>
              </a:lnSpc>
              <a:buFont typeface="Wingdings" pitchFamily="2" charset="2"/>
              <a:buNone/>
            </a:pPr>
            <a:r>
              <a:rPr lang="zh-CN" altLang="en-US" sz="3600" smtClean="0">
                <a:latin typeface="宋体" panose="02010600030101010101" pitchFamily="2" charset="-122"/>
              </a:rPr>
              <a:t>（三）定率股利政策</a:t>
            </a:r>
          </a:p>
          <a:p>
            <a:pPr algn="just" eaLnBrk="1" hangingPunct="1">
              <a:lnSpc>
                <a:spcPct val="90000"/>
              </a:lnSpc>
              <a:buFont typeface="Wingdings" pitchFamily="2" charset="2"/>
              <a:buNone/>
            </a:pPr>
            <a:r>
              <a:rPr lang="zh-CN" altLang="en-US" sz="3600" smtClean="0">
                <a:latin typeface="宋体" panose="02010600030101010101" pitchFamily="2" charset="-122"/>
              </a:rPr>
              <a:t>（四）低定额加额外股利政策</a:t>
            </a:r>
            <a:endParaRPr lang="zh-CN" altLang="en-US" sz="3600" b="1" smtClean="0">
              <a:latin typeface="宋体" panose="02010600030101010101" pitchFamily="2" charset="-122"/>
            </a:endParaRPr>
          </a:p>
          <a:p>
            <a:pPr algn="just" eaLnBrk="1" hangingPunct="1">
              <a:lnSpc>
                <a:spcPct val="90000"/>
              </a:lnSpc>
              <a:buFont typeface="Wingdings" pitchFamily="2" charset="2"/>
              <a:buNone/>
            </a:pPr>
            <a:r>
              <a:rPr lang="zh-CN" altLang="en-US" smtClean="0">
                <a:latin typeface="宋体" panose="02010600030101010101" pitchFamily="2" charset="-122"/>
              </a:rPr>
              <a:t>二、影响股利政策的因素</a:t>
            </a:r>
          </a:p>
          <a:p>
            <a:pPr algn="just" eaLnBrk="1" hangingPunct="1">
              <a:lnSpc>
                <a:spcPct val="90000"/>
              </a:lnSpc>
              <a:buFont typeface="Wingdings" pitchFamily="2" charset="2"/>
              <a:buNone/>
            </a:pPr>
            <a:r>
              <a:rPr lang="zh-CN" altLang="en-US" smtClean="0">
                <a:latin typeface="宋体" panose="02010600030101010101" pitchFamily="2" charset="-122"/>
              </a:rPr>
              <a:t>三、股利支付方式</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algn="just" eaLnBrk="1" hangingPunct="1">
              <a:defRPr/>
            </a:pPr>
            <a:r>
              <a:rPr lang="zh-CN" altLang="en-US" sz="3200" smtClean="0"/>
              <a:t>（一）剩余股利政策</a:t>
            </a:r>
            <a:endParaRPr lang="zh-CN" altLang="en-US" b="1" smtClean="0"/>
          </a:p>
        </p:txBody>
      </p:sp>
      <p:sp>
        <p:nvSpPr>
          <p:cNvPr id="13315" name="Rectangle 3"/>
          <p:cNvSpPr>
            <a:spLocks noGrp="1" noChangeArrowheads="1"/>
          </p:cNvSpPr>
          <p:nvPr>
            <p:ph type="body" idx="1"/>
          </p:nvPr>
        </p:nvSpPr>
        <p:spPr/>
        <p:txBody>
          <a:bodyPr/>
          <a:lstStyle/>
          <a:p>
            <a:pPr algn="just" eaLnBrk="1" hangingPunct="1">
              <a:buFont typeface="Wingdings" pitchFamily="2" charset="2"/>
              <a:buNone/>
            </a:pPr>
            <a:r>
              <a:rPr lang="en-US" altLang="zh-CN" sz="2000" smtClean="0">
                <a:latin typeface="宋体" panose="02010600030101010101" pitchFamily="2" charset="-122"/>
              </a:rPr>
              <a:t>1</a:t>
            </a:r>
            <a:r>
              <a:rPr lang="zh-CN" altLang="en-US" sz="2000" smtClean="0">
                <a:latin typeface="宋体" panose="02010600030101010101" pitchFamily="2" charset="-122"/>
              </a:rPr>
              <a:t>、什么是剩余股利政策？</a:t>
            </a:r>
          </a:p>
          <a:p>
            <a:pPr algn="just" eaLnBrk="1" hangingPunct="1">
              <a:buFont typeface="Wingdings" pitchFamily="2" charset="2"/>
              <a:buNone/>
            </a:pPr>
            <a:r>
              <a:rPr lang="en-US" altLang="zh-CN" sz="2000" smtClean="0">
                <a:latin typeface="宋体" panose="02010600030101010101" pitchFamily="2" charset="-122"/>
              </a:rPr>
              <a:t>2</a:t>
            </a:r>
            <a:r>
              <a:rPr lang="zh-CN" altLang="en-US" sz="2000" smtClean="0">
                <a:latin typeface="宋体" panose="02010600030101010101" pitchFamily="2" charset="-122"/>
              </a:rPr>
              <a:t>、影响因素：（</a:t>
            </a:r>
            <a:r>
              <a:rPr lang="en-US" altLang="zh-CN" sz="2000" smtClean="0">
                <a:latin typeface="宋体" panose="02010600030101010101" pitchFamily="2" charset="-122"/>
              </a:rPr>
              <a:t>1</a:t>
            </a:r>
            <a:r>
              <a:rPr lang="zh-CN" altLang="en-US" sz="2000" smtClean="0">
                <a:latin typeface="宋体" panose="02010600030101010101" pitchFamily="2" charset="-122"/>
              </a:rPr>
              <a:t>）投资机会   （</a:t>
            </a:r>
            <a:r>
              <a:rPr lang="en-US" altLang="zh-CN" sz="2000" smtClean="0">
                <a:latin typeface="宋体" panose="02010600030101010101" pitchFamily="2" charset="-122"/>
              </a:rPr>
              <a:t>2</a:t>
            </a:r>
            <a:r>
              <a:rPr lang="zh-CN" altLang="en-US" sz="2000" smtClean="0">
                <a:latin typeface="宋体" panose="02010600030101010101" pitchFamily="2" charset="-122"/>
              </a:rPr>
              <a:t>）资本结构与资本成本</a:t>
            </a:r>
          </a:p>
          <a:p>
            <a:pPr algn="just" eaLnBrk="1" hangingPunct="1">
              <a:buFont typeface="Wingdings" pitchFamily="2" charset="2"/>
              <a:buNone/>
            </a:pPr>
            <a:r>
              <a:rPr lang="en-US" altLang="zh-CN" sz="2000" smtClean="0">
                <a:latin typeface="宋体" panose="02010600030101010101" pitchFamily="2" charset="-122"/>
              </a:rPr>
              <a:t>3</a:t>
            </a:r>
            <a:r>
              <a:rPr lang="zh-CN" altLang="en-US" sz="2000" smtClean="0">
                <a:latin typeface="宋体" panose="02010600030101010101" pitchFamily="2" charset="-122"/>
              </a:rPr>
              <a:t>、决策   </a:t>
            </a:r>
          </a:p>
          <a:p>
            <a:pPr algn="just" eaLnBrk="1" hangingPunct="1">
              <a:buFont typeface="Wingdings" pitchFamily="2" charset="2"/>
              <a:buNone/>
            </a:pPr>
            <a:r>
              <a:rPr lang="zh-CN" altLang="en-US" sz="2000" smtClean="0"/>
              <a:t>第一，设定目标资本结构，使综合的资本成本将达到最低水平</a:t>
            </a:r>
          </a:p>
          <a:p>
            <a:pPr algn="just" eaLnBrk="1" hangingPunct="1">
              <a:buFont typeface="Wingdings" pitchFamily="2" charset="2"/>
              <a:buNone/>
            </a:pPr>
            <a:r>
              <a:rPr lang="zh-CN" altLang="en-US" sz="2000" smtClean="0"/>
              <a:t>第二，确定目标资本结构下投资所需的股权资本数额。</a:t>
            </a:r>
          </a:p>
          <a:p>
            <a:pPr algn="just" eaLnBrk="1" hangingPunct="1">
              <a:buFont typeface="Wingdings" pitchFamily="2" charset="2"/>
              <a:buNone/>
            </a:pPr>
            <a:r>
              <a:rPr lang="zh-CN" altLang="en-US" sz="2000" smtClean="0"/>
              <a:t>第三，最大限度地使用保留盈余来满足投资方案所需的权益资本数额。</a:t>
            </a:r>
          </a:p>
          <a:p>
            <a:pPr algn="just" eaLnBrk="1" hangingPunct="1">
              <a:buFont typeface="Wingdings" pitchFamily="2" charset="2"/>
              <a:buNone/>
            </a:pPr>
            <a:r>
              <a:rPr lang="zh-CN" altLang="en-US" sz="2000" smtClean="0"/>
              <a:t>第四，投资方案所需股权资本已经满足后若有剩余盈余，再将其用为股利发放给股东</a:t>
            </a:r>
            <a:r>
              <a:rPr lang="zh-CN" altLang="en-US" sz="2400" smtClean="0"/>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idx="4294967295"/>
          </p:nvPr>
        </p:nvSpPr>
        <p:spPr>
          <a:xfrm>
            <a:off x="0" y="609600"/>
            <a:ext cx="7772400" cy="1143000"/>
          </a:xfrm>
        </p:spPr>
        <p:txBody>
          <a:bodyPr/>
          <a:lstStyle/>
          <a:p>
            <a:pPr algn="just" eaLnBrk="1" hangingPunct="1">
              <a:defRPr/>
            </a:pP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r>
            <a:br>
              <a:rPr lang="en-US" altLang="zh-CN" sz="3200" b="1" smtClean="0"/>
            </a:br>
            <a:r>
              <a:rPr lang="en-US" altLang="zh-CN" sz="3200" b="1" smtClean="0"/>
              <a:t> </a:t>
            </a:r>
            <a:br>
              <a:rPr lang="en-US" altLang="zh-CN" sz="3200" b="1" smtClean="0"/>
            </a:br>
            <a:r>
              <a:rPr lang="en-US" altLang="zh-CN" sz="2800" smtClean="0"/>
              <a:t/>
            </a:r>
            <a:br>
              <a:rPr lang="en-US" altLang="zh-CN" sz="2800" smtClean="0"/>
            </a:br>
            <a:endParaRPr lang="en-US" altLang="zh-CN" sz="2800" smtClean="0"/>
          </a:p>
        </p:txBody>
      </p:sp>
      <p:sp>
        <p:nvSpPr>
          <p:cNvPr id="190468" name="Rectangle 4"/>
          <p:cNvSpPr>
            <a:spLocks noChangeArrowheads="1"/>
          </p:cNvSpPr>
          <p:nvPr/>
        </p:nvSpPr>
        <p:spPr bwMode="auto">
          <a:xfrm>
            <a:off x="381000" y="838200"/>
            <a:ext cx="8382000" cy="4362450"/>
          </a:xfrm>
          <a:prstGeom prst="rect">
            <a:avLst/>
          </a:prstGeom>
          <a:noFill/>
          <a:ln w="9525">
            <a:noFill/>
            <a:miter lim="800000"/>
            <a:headEnd/>
            <a:tailEnd/>
          </a:ln>
          <a:effectLst/>
        </p:spPr>
        <p:txBody>
          <a:bodyPr>
            <a:spAutoFit/>
          </a:bodyPr>
          <a:lstStyle/>
          <a:p>
            <a:pPr>
              <a:defRPr/>
            </a:pPr>
            <a:r>
              <a:rPr lang="zh-CN" altLang="en-US" sz="2800" dirty="0">
                <a:solidFill>
                  <a:schemeClr val="tx2"/>
                </a:solidFill>
                <a:effectLst>
                  <a:outerShdw blurRad="38100" dist="38100" dir="2700000" algn="tl">
                    <a:srgbClr val="000000"/>
                  </a:outerShdw>
                </a:effectLst>
                <a:latin typeface="Arial" charset="0"/>
              </a:rPr>
              <a:t>资料：某公司某年税后净利为</a:t>
            </a:r>
            <a:r>
              <a:rPr lang="en-US" altLang="zh-CN" sz="2800" dirty="0">
                <a:solidFill>
                  <a:schemeClr val="tx2"/>
                </a:solidFill>
                <a:effectLst>
                  <a:outerShdw blurRad="38100" dist="38100" dir="2700000" algn="tl">
                    <a:srgbClr val="000000"/>
                  </a:outerShdw>
                </a:effectLst>
                <a:latin typeface="Arial" charset="0"/>
              </a:rPr>
              <a:t>600</a:t>
            </a:r>
            <a:r>
              <a:rPr lang="zh-CN" altLang="en-US" sz="2800" dirty="0">
                <a:solidFill>
                  <a:schemeClr val="tx2"/>
                </a:solidFill>
                <a:effectLst>
                  <a:outerShdw blurRad="38100" dist="38100" dir="2700000" algn="tl">
                    <a:srgbClr val="000000"/>
                  </a:outerShdw>
                </a:effectLst>
                <a:latin typeface="Arial" charset="0"/>
              </a:rPr>
              <a:t>万元，第二年的投资计划所需资金</a:t>
            </a:r>
            <a:r>
              <a:rPr lang="en-US" altLang="zh-CN" sz="2800" dirty="0">
                <a:solidFill>
                  <a:schemeClr val="tx2"/>
                </a:solidFill>
                <a:effectLst>
                  <a:outerShdw blurRad="38100" dist="38100" dir="2700000" algn="tl">
                    <a:srgbClr val="000000"/>
                  </a:outerShdw>
                </a:effectLst>
                <a:latin typeface="Arial" charset="0"/>
              </a:rPr>
              <a:t>800</a:t>
            </a:r>
            <a:r>
              <a:rPr lang="zh-CN" altLang="en-US" sz="2800" dirty="0">
                <a:solidFill>
                  <a:schemeClr val="tx2"/>
                </a:solidFill>
                <a:effectLst>
                  <a:outerShdw blurRad="38100" dist="38100" dir="2700000" algn="tl">
                    <a:srgbClr val="000000"/>
                  </a:outerShdw>
                </a:effectLst>
                <a:latin typeface="Arial" charset="0"/>
              </a:rPr>
              <a:t>万元，公司的目标资本结构为权益资本占</a:t>
            </a:r>
            <a:r>
              <a:rPr lang="en-US" altLang="zh-CN" sz="2800" dirty="0">
                <a:solidFill>
                  <a:schemeClr val="tx2"/>
                </a:solidFill>
                <a:effectLst>
                  <a:outerShdw blurRad="38100" dist="38100" dir="2700000" algn="tl">
                    <a:srgbClr val="000000"/>
                  </a:outerShdw>
                </a:effectLst>
                <a:latin typeface="Arial" charset="0"/>
              </a:rPr>
              <a:t>60%</a:t>
            </a:r>
            <a:r>
              <a:rPr lang="zh-CN" altLang="en-US" sz="2800" dirty="0">
                <a:solidFill>
                  <a:schemeClr val="tx2"/>
                </a:solidFill>
                <a:effectLst>
                  <a:outerShdw blurRad="38100" dist="38100" dir="2700000" algn="tl">
                    <a:srgbClr val="000000"/>
                  </a:outerShdw>
                </a:effectLst>
                <a:latin typeface="Arial" charset="0"/>
              </a:rPr>
              <a:t>，债务资本占</a:t>
            </a:r>
            <a:r>
              <a:rPr lang="en-US" altLang="zh-CN" sz="2800" dirty="0">
                <a:solidFill>
                  <a:schemeClr val="tx2"/>
                </a:solidFill>
                <a:effectLst>
                  <a:outerShdw blurRad="38100" dist="38100" dir="2700000" algn="tl">
                    <a:srgbClr val="000000"/>
                  </a:outerShdw>
                </a:effectLst>
                <a:latin typeface="Arial" charset="0"/>
              </a:rPr>
              <a:t>40%</a:t>
            </a:r>
            <a:r>
              <a:rPr lang="zh-CN" altLang="en-US" sz="2800" dirty="0">
                <a:solidFill>
                  <a:schemeClr val="tx2"/>
                </a:solidFill>
                <a:effectLst>
                  <a:outerShdw blurRad="38100" dist="38100" dir="2700000" algn="tl">
                    <a:srgbClr val="000000"/>
                  </a:outerShdw>
                </a:effectLst>
                <a:latin typeface="Arial" charset="0"/>
              </a:rPr>
              <a:t>，那么，按照目标资本结构的要求</a:t>
            </a:r>
            <a:br>
              <a:rPr lang="zh-CN" altLang="en-US" sz="2800" dirty="0">
                <a:solidFill>
                  <a:schemeClr val="tx2"/>
                </a:solidFill>
                <a:effectLst>
                  <a:outerShdw blurRad="38100" dist="38100" dir="2700000" algn="tl">
                    <a:srgbClr val="000000"/>
                  </a:outerShdw>
                </a:effectLst>
                <a:latin typeface="Arial" charset="0"/>
              </a:rPr>
            </a:br>
            <a:r>
              <a:rPr lang="en-US" altLang="zh-CN" sz="2800" dirty="0">
                <a:solidFill>
                  <a:schemeClr val="tx2"/>
                </a:solidFill>
                <a:effectLst>
                  <a:outerShdw blurRad="38100" dist="38100" dir="2700000" algn="tl">
                    <a:srgbClr val="000000"/>
                  </a:outerShdw>
                </a:effectLst>
                <a:latin typeface="Arial" charset="0"/>
              </a:rPr>
              <a:t>1</a:t>
            </a:r>
            <a:r>
              <a:rPr lang="zh-CN" altLang="en-US" sz="2800" dirty="0">
                <a:solidFill>
                  <a:schemeClr val="tx2"/>
                </a:solidFill>
                <a:effectLst>
                  <a:outerShdw blurRad="38100" dist="38100" dir="2700000" algn="tl">
                    <a:srgbClr val="000000"/>
                  </a:outerShdw>
                </a:effectLst>
                <a:latin typeface="Arial" charset="0"/>
              </a:rPr>
              <a:t>、公司投资方案所需的权股资本数额为：</a:t>
            </a:r>
            <a:br>
              <a:rPr lang="zh-CN" altLang="en-US" sz="2800" dirty="0">
                <a:solidFill>
                  <a:schemeClr val="tx2"/>
                </a:solidFill>
                <a:effectLst>
                  <a:outerShdw blurRad="38100" dist="38100" dir="2700000" algn="tl">
                    <a:srgbClr val="000000"/>
                  </a:outerShdw>
                </a:effectLst>
                <a:latin typeface="Arial" charset="0"/>
              </a:rPr>
            </a:br>
            <a:r>
              <a:rPr lang="zh-CN" altLang="en-US" sz="2800" dirty="0">
                <a:solidFill>
                  <a:schemeClr val="tx2"/>
                </a:solidFill>
                <a:effectLst>
                  <a:outerShdw blurRad="38100" dist="38100" dir="2700000" algn="tl">
                    <a:srgbClr val="000000"/>
                  </a:outerShdw>
                </a:effectLst>
                <a:latin typeface="Arial" charset="0"/>
              </a:rPr>
              <a:t>         </a:t>
            </a:r>
            <a:r>
              <a:rPr lang="en-US" altLang="zh-CN" sz="2800" dirty="0">
                <a:solidFill>
                  <a:schemeClr val="tx2"/>
                </a:solidFill>
                <a:effectLst>
                  <a:outerShdw blurRad="38100" dist="38100" dir="2700000" algn="tl">
                    <a:srgbClr val="000000"/>
                  </a:outerShdw>
                </a:effectLst>
                <a:latin typeface="Arial" charset="0"/>
              </a:rPr>
              <a:t>800×60%=480</a:t>
            </a:r>
            <a:r>
              <a:rPr lang="zh-CN" altLang="en-US" sz="2800" dirty="0">
                <a:solidFill>
                  <a:schemeClr val="tx2"/>
                </a:solidFill>
                <a:effectLst>
                  <a:outerShdw blurRad="38100" dist="38100" dir="2700000" algn="tl">
                    <a:srgbClr val="000000"/>
                  </a:outerShdw>
                </a:effectLst>
                <a:latin typeface="Arial" charset="0"/>
              </a:rPr>
              <a:t>（万元）</a:t>
            </a:r>
            <a:br>
              <a:rPr lang="zh-CN" altLang="en-US" sz="2800" dirty="0">
                <a:solidFill>
                  <a:schemeClr val="tx2"/>
                </a:solidFill>
                <a:effectLst>
                  <a:outerShdw blurRad="38100" dist="38100" dir="2700000" algn="tl">
                    <a:srgbClr val="000000"/>
                  </a:outerShdw>
                </a:effectLst>
                <a:latin typeface="Arial" charset="0"/>
              </a:rPr>
            </a:br>
            <a:r>
              <a:rPr lang="zh-CN" altLang="en-US" sz="2800" dirty="0">
                <a:solidFill>
                  <a:schemeClr val="tx2"/>
                </a:solidFill>
                <a:effectLst>
                  <a:outerShdw blurRad="38100" dist="38100" dir="2700000" algn="tl">
                    <a:srgbClr val="000000"/>
                  </a:outerShdw>
                </a:effectLst>
                <a:latin typeface="Arial" charset="0"/>
              </a:rPr>
              <a:t> </a:t>
            </a:r>
            <a:r>
              <a:rPr lang="en-US" altLang="zh-CN" sz="2800" dirty="0">
                <a:solidFill>
                  <a:schemeClr val="tx2"/>
                </a:solidFill>
                <a:effectLst>
                  <a:outerShdw blurRad="38100" dist="38100" dir="2700000" algn="tl">
                    <a:srgbClr val="000000"/>
                  </a:outerShdw>
                </a:effectLst>
                <a:latin typeface="Arial" charset="0"/>
              </a:rPr>
              <a:t>2</a:t>
            </a:r>
            <a:r>
              <a:rPr lang="zh-CN" altLang="en-US" sz="2800" dirty="0">
                <a:solidFill>
                  <a:schemeClr val="tx2"/>
                </a:solidFill>
                <a:effectLst>
                  <a:outerShdw blurRad="38100" dist="38100" dir="2700000" algn="tl">
                    <a:srgbClr val="000000"/>
                  </a:outerShdw>
                </a:effectLst>
                <a:latin typeface="Arial" charset="0"/>
              </a:rPr>
              <a:t>、当年发放的股利额即为</a:t>
            </a:r>
            <a:r>
              <a:rPr lang="zh-CN" altLang="en-US" sz="2800" b="1" dirty="0">
                <a:solidFill>
                  <a:schemeClr val="tx2"/>
                </a:solidFill>
                <a:effectLst>
                  <a:outerShdw blurRad="38100" dist="38100" dir="2700000" algn="tl">
                    <a:srgbClr val="000000"/>
                  </a:outerShdw>
                </a:effectLst>
                <a:latin typeface="Arial" charset="0"/>
              </a:rPr>
              <a:t>：</a:t>
            </a:r>
            <a:br>
              <a:rPr lang="zh-CN" altLang="en-US" sz="2800" b="1" dirty="0">
                <a:solidFill>
                  <a:schemeClr val="tx2"/>
                </a:solidFill>
                <a:effectLst>
                  <a:outerShdw blurRad="38100" dist="38100" dir="2700000" algn="tl">
                    <a:srgbClr val="000000"/>
                  </a:outerShdw>
                </a:effectLst>
                <a:latin typeface="Arial" charset="0"/>
              </a:rPr>
            </a:br>
            <a:r>
              <a:rPr lang="zh-CN" altLang="en-US" sz="2800" b="1" dirty="0">
                <a:solidFill>
                  <a:schemeClr val="tx2"/>
                </a:solidFill>
                <a:effectLst>
                  <a:outerShdw blurRad="38100" dist="38100" dir="2700000" algn="tl">
                    <a:srgbClr val="000000"/>
                  </a:outerShdw>
                </a:effectLst>
                <a:latin typeface="Arial" charset="0"/>
              </a:rPr>
              <a:t>          </a:t>
            </a:r>
            <a:r>
              <a:rPr lang="en-US" altLang="zh-CN" sz="2800" dirty="0">
                <a:solidFill>
                  <a:schemeClr val="tx2"/>
                </a:solidFill>
                <a:effectLst>
                  <a:outerShdw blurRad="38100" dist="38100" dir="2700000" algn="tl">
                    <a:srgbClr val="000000"/>
                  </a:outerShdw>
                </a:effectLst>
                <a:latin typeface="Arial" charset="0"/>
              </a:rPr>
              <a:t>600─480=120</a:t>
            </a:r>
            <a:r>
              <a:rPr lang="zh-CN" altLang="en-US" sz="2800" dirty="0">
                <a:solidFill>
                  <a:schemeClr val="tx2"/>
                </a:solidFill>
                <a:effectLst>
                  <a:outerShdw blurRad="38100" dist="38100" dir="2700000" algn="tl">
                    <a:srgbClr val="000000"/>
                  </a:outerShdw>
                </a:effectLst>
                <a:latin typeface="Arial" charset="0"/>
              </a:rPr>
              <a:t>（万元）</a:t>
            </a:r>
            <a:br>
              <a:rPr lang="zh-CN" altLang="en-US" sz="2800" dirty="0">
                <a:solidFill>
                  <a:schemeClr val="tx2"/>
                </a:solidFill>
                <a:effectLst>
                  <a:outerShdw blurRad="38100" dist="38100" dir="2700000" algn="tl">
                    <a:srgbClr val="000000"/>
                  </a:outerShdw>
                </a:effectLst>
                <a:latin typeface="Arial" charset="0"/>
              </a:rPr>
            </a:br>
            <a:r>
              <a:rPr lang="zh-CN" altLang="en-US" sz="2800" dirty="0">
                <a:solidFill>
                  <a:schemeClr val="tx2"/>
                </a:solidFill>
                <a:effectLst>
                  <a:outerShdw blurRad="38100" dist="38100" dir="2700000" algn="tl">
                    <a:srgbClr val="000000"/>
                  </a:outerShdw>
                </a:effectLst>
                <a:latin typeface="Arial" charset="0"/>
              </a:rPr>
              <a:t> 假定该公司当年普通股</a:t>
            </a:r>
            <a:r>
              <a:rPr lang="en-US" altLang="zh-CN" sz="2800" dirty="0">
                <a:solidFill>
                  <a:schemeClr val="tx2"/>
                </a:solidFill>
                <a:effectLst>
                  <a:outerShdw blurRad="38100" dist="38100" dir="2700000" algn="tl">
                    <a:srgbClr val="000000"/>
                  </a:outerShdw>
                </a:effectLst>
                <a:latin typeface="Arial" charset="0"/>
              </a:rPr>
              <a:t>100</a:t>
            </a:r>
            <a:r>
              <a:rPr lang="zh-CN" altLang="en-US" sz="2800" dirty="0">
                <a:solidFill>
                  <a:schemeClr val="tx2"/>
                </a:solidFill>
                <a:effectLst>
                  <a:outerShdw blurRad="38100" dist="38100" dir="2700000" algn="tl">
                    <a:srgbClr val="000000"/>
                  </a:outerShdw>
                </a:effectLst>
                <a:latin typeface="Arial" charset="0"/>
              </a:rPr>
              <a:t>万股，那么每股股利即为：</a:t>
            </a:r>
            <a:br>
              <a:rPr lang="zh-CN" altLang="en-US" sz="2800" dirty="0">
                <a:solidFill>
                  <a:schemeClr val="tx2"/>
                </a:solidFill>
                <a:effectLst>
                  <a:outerShdw blurRad="38100" dist="38100" dir="2700000" algn="tl">
                    <a:srgbClr val="000000"/>
                  </a:outerShdw>
                </a:effectLst>
                <a:latin typeface="Arial" charset="0"/>
              </a:rPr>
            </a:br>
            <a:r>
              <a:rPr lang="zh-CN" altLang="en-US" sz="2800" dirty="0">
                <a:solidFill>
                  <a:schemeClr val="tx2"/>
                </a:solidFill>
                <a:effectLst>
                  <a:outerShdw blurRad="38100" dist="38100" dir="2700000" algn="tl">
                    <a:srgbClr val="000000"/>
                  </a:outerShdw>
                </a:effectLst>
                <a:latin typeface="Arial" charset="0"/>
              </a:rPr>
              <a:t> </a:t>
            </a:r>
            <a:r>
              <a:rPr lang="en-US" altLang="zh-CN" sz="2800" dirty="0">
                <a:solidFill>
                  <a:schemeClr val="tx2"/>
                </a:solidFill>
                <a:effectLst>
                  <a:outerShdw blurRad="38100" dist="38100" dir="2700000" algn="tl">
                    <a:srgbClr val="000000"/>
                  </a:outerShdw>
                </a:effectLst>
                <a:latin typeface="Arial" charset="0"/>
              </a:rPr>
              <a:t>120÷100=1.2</a:t>
            </a:r>
            <a:r>
              <a:rPr lang="zh-CN" altLang="en-US" sz="2800" dirty="0">
                <a:solidFill>
                  <a:schemeClr val="tx2"/>
                </a:solidFill>
                <a:effectLst>
                  <a:outerShdw blurRad="38100" dist="38100" dir="2700000" algn="tl">
                    <a:srgbClr val="000000"/>
                  </a:outerShdw>
                </a:effectLst>
                <a:latin typeface="Arial" charset="0"/>
              </a:rPr>
              <a:t>（元）</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algn="just" eaLnBrk="1" hangingPunct="1">
              <a:defRPr/>
            </a:pPr>
            <a:r>
              <a:rPr lang="zh-CN" altLang="en-US" smtClean="0"/>
              <a:t>采用剩余股利政策的理由</a:t>
            </a:r>
            <a:r>
              <a:rPr lang="zh-CN" altLang="en-US" sz="3200" smtClean="0"/>
              <a:t>：</a:t>
            </a:r>
            <a:endParaRPr lang="zh-CN" altLang="en-US" sz="3200" b="1" smtClean="0"/>
          </a:p>
        </p:txBody>
      </p:sp>
      <p:sp>
        <p:nvSpPr>
          <p:cNvPr id="15363" name="Rectangle 3"/>
          <p:cNvSpPr>
            <a:spLocks noGrp="1" noChangeArrowheads="1"/>
          </p:cNvSpPr>
          <p:nvPr>
            <p:ph type="body" idx="1"/>
          </p:nvPr>
        </p:nvSpPr>
        <p:spPr/>
        <p:txBody>
          <a:bodyPr/>
          <a:lstStyle/>
          <a:p>
            <a:pPr algn="just" eaLnBrk="1" hangingPunct="1">
              <a:buFont typeface="Wingdings" pitchFamily="2" charset="2"/>
              <a:buNone/>
            </a:pPr>
            <a:r>
              <a:rPr lang="en-US" altLang="zh-CN" sz="3600" smtClean="0">
                <a:latin typeface="宋体" panose="02010600030101010101" pitchFamily="2" charset="-122"/>
              </a:rPr>
              <a:t>1</a:t>
            </a:r>
            <a:r>
              <a:rPr lang="zh-CN" altLang="en-US" sz="3600" smtClean="0">
                <a:latin typeface="宋体" panose="02010600030101010101" pitchFamily="2" charset="-122"/>
              </a:rPr>
              <a:t>、保持理想的资本结构，使综合资本成本最低。</a:t>
            </a:r>
          </a:p>
          <a:p>
            <a:pPr algn="just" eaLnBrk="1" hangingPunct="1">
              <a:buFont typeface="Wingdings" pitchFamily="2" charset="2"/>
              <a:buNone/>
            </a:pPr>
            <a:r>
              <a:rPr lang="en-US" altLang="zh-CN" sz="3600" smtClean="0">
                <a:latin typeface="宋体" panose="02010600030101010101" pitchFamily="2" charset="-122"/>
              </a:rPr>
              <a:t>2</a:t>
            </a:r>
            <a:r>
              <a:rPr lang="zh-CN" altLang="en-US" sz="3600" smtClean="0">
                <a:latin typeface="宋体" panose="02010600030101010101" pitchFamily="2" charset="-122"/>
              </a:rPr>
              <a:t>、满足企业增长需要。</a:t>
            </a:r>
          </a:p>
          <a:p>
            <a:pPr algn="just" eaLnBrk="1" hangingPunct="1">
              <a:buFont typeface="Wingdings" pitchFamily="2" charset="2"/>
              <a:buNone/>
            </a:pPr>
            <a:r>
              <a:rPr lang="en-US" altLang="zh-CN" sz="3600" smtClean="0">
                <a:latin typeface="宋体" panose="02010600030101010101" pitchFamily="2" charset="-122"/>
              </a:rPr>
              <a:t>3</a:t>
            </a:r>
            <a:r>
              <a:rPr lang="zh-CN" altLang="en-US" sz="3600" smtClean="0">
                <a:latin typeface="宋体" panose="02010600030101010101" pitchFamily="2" charset="-122"/>
              </a:rPr>
              <a:t>、规避负债筹资风险。</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pPr algn="just" eaLnBrk="1" hangingPunct="1">
              <a:defRPr/>
            </a:pPr>
            <a:r>
              <a:rPr lang="en-US" altLang="zh-CN" b="1" smtClean="0"/>
              <a:t>         </a:t>
            </a:r>
            <a:r>
              <a:rPr lang="zh-CN" altLang="en-US" smtClean="0"/>
              <a:t>主要缺点</a:t>
            </a:r>
            <a:endParaRPr lang="zh-CN" altLang="en-US" sz="6000" b="1" smtClean="0"/>
          </a:p>
        </p:txBody>
      </p:sp>
      <p:sp>
        <p:nvSpPr>
          <p:cNvPr id="16387" name="Rectangle 3"/>
          <p:cNvSpPr>
            <a:spLocks noGrp="1" noChangeArrowheads="1"/>
          </p:cNvSpPr>
          <p:nvPr>
            <p:ph type="body" idx="1"/>
          </p:nvPr>
        </p:nvSpPr>
        <p:spPr/>
        <p:txBody>
          <a:bodyPr/>
          <a:lstStyle/>
          <a:p>
            <a:pPr algn="just" eaLnBrk="1" hangingPunct="1">
              <a:buFont typeface="Wingdings" pitchFamily="2" charset="2"/>
              <a:buNone/>
            </a:pPr>
            <a:r>
              <a:rPr lang="en-US" altLang="zh-CN" sz="3600" smtClean="0">
                <a:latin typeface="宋体" panose="02010600030101010101" pitchFamily="2" charset="-122"/>
              </a:rPr>
              <a:t>1</a:t>
            </a:r>
            <a:r>
              <a:rPr lang="zh-CN" altLang="en-US" sz="3600" smtClean="0">
                <a:latin typeface="宋体" panose="02010600030101010101" pitchFamily="2" charset="-122"/>
              </a:rPr>
              <a:t>、与偏好当前收益的股东产生矛盾。</a:t>
            </a:r>
          </a:p>
          <a:p>
            <a:pPr algn="just" eaLnBrk="1" hangingPunct="1">
              <a:buFont typeface="Wingdings" pitchFamily="2" charset="2"/>
              <a:buNone/>
            </a:pPr>
            <a:r>
              <a:rPr lang="en-US" altLang="zh-CN" sz="3600" smtClean="0">
                <a:latin typeface="宋体" panose="02010600030101010101" pitchFamily="2" charset="-122"/>
              </a:rPr>
              <a:t>2</a:t>
            </a:r>
            <a:r>
              <a:rPr lang="zh-CN" altLang="en-US" sz="3600" smtClean="0">
                <a:latin typeface="宋体" panose="02010600030101010101" pitchFamily="2" charset="-122"/>
              </a:rPr>
              <a:t>、股利数额波动大，易产生企业经营不稳的感觉。</a:t>
            </a:r>
          </a:p>
          <a:p>
            <a:pPr algn="just" eaLnBrk="1" hangingPunct="1">
              <a:buFont typeface="Wingdings" pitchFamily="2" charset="2"/>
              <a:buNone/>
            </a:pPr>
            <a:r>
              <a:rPr lang="en-US" altLang="zh-CN" sz="3600" smtClean="0">
                <a:latin typeface="宋体" panose="02010600030101010101" pitchFamily="2" charset="-122"/>
              </a:rPr>
              <a:t>3</a:t>
            </a:r>
            <a:r>
              <a:rPr lang="zh-CN" altLang="en-US" sz="3600" smtClean="0">
                <a:latin typeface="宋体" panose="02010600030101010101" pitchFamily="2" charset="-122"/>
              </a:rPr>
              <a:t>、易造成企业股价被低估。</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pPr algn="just" eaLnBrk="1" hangingPunct="1">
              <a:defRPr/>
            </a:pPr>
            <a:r>
              <a:rPr lang="en-US" altLang="zh-CN" b="1" smtClean="0"/>
              <a:t>        </a:t>
            </a:r>
            <a:r>
              <a:rPr lang="zh-CN" altLang="en-US" b="1" smtClean="0"/>
              <a:t>（二）</a:t>
            </a:r>
            <a:r>
              <a:rPr lang="zh-CN" altLang="en-US" smtClean="0"/>
              <a:t>定额股利政策</a:t>
            </a:r>
            <a:endParaRPr lang="zh-CN" altLang="en-US" b="1" smtClean="0"/>
          </a:p>
        </p:txBody>
      </p:sp>
      <p:sp>
        <p:nvSpPr>
          <p:cNvPr id="17411" name="Rectangle 3"/>
          <p:cNvSpPr>
            <a:spLocks noGrp="1" noChangeArrowheads="1"/>
          </p:cNvSpPr>
          <p:nvPr>
            <p:ph type="body" idx="1"/>
          </p:nvPr>
        </p:nvSpPr>
        <p:spPr/>
        <p:txBody>
          <a:bodyPr/>
          <a:lstStyle/>
          <a:p>
            <a:pPr algn="just" eaLnBrk="1" hangingPunct="1">
              <a:lnSpc>
                <a:spcPct val="90000"/>
              </a:lnSpc>
              <a:buFont typeface="Wingdings" pitchFamily="2" charset="2"/>
              <a:buNone/>
            </a:pPr>
            <a:r>
              <a:rPr lang="en-US" altLang="zh-CN" sz="2800" smtClean="0">
                <a:latin typeface="宋体" panose="02010600030101010101" pitchFamily="2" charset="-122"/>
              </a:rPr>
              <a:t>1</a:t>
            </a:r>
            <a:r>
              <a:rPr lang="zh-CN" altLang="en-US" sz="2800" smtClean="0">
                <a:latin typeface="宋体" panose="02010600030101010101" pitchFamily="2" charset="-122"/>
              </a:rPr>
              <a:t>、什么是定额股利政策</a:t>
            </a:r>
            <a:r>
              <a:rPr lang="en-US" altLang="zh-CN" sz="2800" smtClean="0">
                <a:latin typeface="宋体" panose="02010600030101010101" pitchFamily="2" charset="-122"/>
              </a:rPr>
              <a:t>?</a:t>
            </a:r>
            <a:r>
              <a:rPr lang="zh-CN" altLang="en-US" sz="2800" smtClean="0">
                <a:latin typeface="宋体" panose="02010600030101010101" pitchFamily="2" charset="-122"/>
              </a:rPr>
              <a:t>股利固定在一固定的水平上并在较长的时期内不变</a:t>
            </a:r>
          </a:p>
          <a:p>
            <a:pPr algn="just" eaLnBrk="1" hangingPunct="1">
              <a:lnSpc>
                <a:spcPct val="90000"/>
              </a:lnSpc>
              <a:buFont typeface="Wingdings" pitchFamily="2" charset="2"/>
              <a:buNone/>
            </a:pPr>
            <a:r>
              <a:rPr lang="en-US" altLang="zh-CN" sz="2800" smtClean="0">
                <a:latin typeface="宋体" panose="02010600030101010101" pitchFamily="2" charset="-122"/>
              </a:rPr>
              <a:t>2</a:t>
            </a:r>
            <a:r>
              <a:rPr lang="zh-CN" altLang="en-US" sz="2800" smtClean="0">
                <a:latin typeface="宋体" panose="02010600030101010101" pitchFamily="2" charset="-122"/>
              </a:rPr>
              <a:t>、采用本政策的理由</a:t>
            </a:r>
            <a:endParaRPr lang="zh-CN" altLang="en-US" sz="2800" smtClean="0"/>
          </a:p>
          <a:p>
            <a:pPr lvl="1" algn="just" eaLnBrk="1" hangingPunct="1">
              <a:lnSpc>
                <a:spcPct val="90000"/>
              </a:lnSpc>
              <a:buFontTx/>
              <a:buNone/>
            </a:pPr>
            <a:r>
              <a:rPr lang="zh-CN" altLang="en-US" smtClean="0"/>
              <a:t>主要目的是避免出现由于经营不善而削减股利的情况。</a:t>
            </a:r>
          </a:p>
          <a:p>
            <a:pPr lvl="1" algn="just" eaLnBrk="1" hangingPunct="1">
              <a:lnSpc>
                <a:spcPct val="90000"/>
              </a:lnSpc>
              <a:buFontTx/>
              <a:buNone/>
            </a:pPr>
            <a:r>
              <a:rPr lang="zh-CN" altLang="en-US" smtClean="0"/>
              <a:t>第一，稳定的股利向市场传递着公司正常发展的信息。</a:t>
            </a:r>
          </a:p>
          <a:p>
            <a:pPr lvl="1" algn="just" eaLnBrk="1" hangingPunct="1">
              <a:lnSpc>
                <a:spcPct val="90000"/>
              </a:lnSpc>
              <a:buFontTx/>
              <a:buNone/>
            </a:pPr>
            <a:r>
              <a:rPr lang="zh-CN" altLang="en-US" smtClean="0"/>
              <a:t>第二，稳定的股利额有利于投资者安排股利收入和支出</a:t>
            </a:r>
            <a:r>
              <a:rPr lang="zh-CN" altLang="en-US" sz="2400" smtClean="0"/>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Grp="1" noChangeArrowheads="1"/>
          </p:cNvSpPr>
          <p:nvPr>
            <p:ph type="title"/>
          </p:nvPr>
        </p:nvSpPr>
        <p:spPr/>
        <p:txBody>
          <a:bodyPr/>
          <a:lstStyle/>
          <a:p>
            <a:pPr algn="just" eaLnBrk="1" hangingPunct="1">
              <a:defRPr/>
            </a:pPr>
            <a:r>
              <a:rPr lang="zh-CN" altLang="en-US" sz="3200" smtClean="0"/>
              <a:t>主要缺点</a:t>
            </a:r>
            <a:endParaRPr lang="zh-CN" altLang="en-US" sz="3200" b="1" smtClean="0"/>
          </a:p>
        </p:txBody>
      </p:sp>
      <p:sp>
        <p:nvSpPr>
          <p:cNvPr id="18435" name="Rectangle 3"/>
          <p:cNvSpPr>
            <a:spLocks noGrp="1" noChangeArrowheads="1"/>
          </p:cNvSpPr>
          <p:nvPr>
            <p:ph type="body" idx="1"/>
          </p:nvPr>
        </p:nvSpPr>
        <p:spPr/>
        <p:txBody>
          <a:bodyPr/>
          <a:lstStyle/>
          <a:p>
            <a:pPr lvl="1" algn="just" eaLnBrk="1" hangingPunct="1">
              <a:buFontTx/>
              <a:buNone/>
            </a:pPr>
            <a:r>
              <a:rPr lang="zh-CN" altLang="en-US" sz="3200" smtClean="0"/>
              <a:t>（</a:t>
            </a:r>
            <a:r>
              <a:rPr lang="en-US" altLang="zh-CN" sz="3200" smtClean="0"/>
              <a:t>1</a:t>
            </a:r>
            <a:r>
              <a:rPr lang="zh-CN" altLang="en-US" sz="3200" smtClean="0"/>
              <a:t>）股利的支付与盈余相脱节：</a:t>
            </a:r>
            <a:endParaRPr lang="zh-CN" altLang="en-US" sz="3200" b="1" smtClean="0"/>
          </a:p>
          <a:p>
            <a:pPr lvl="1" algn="just" eaLnBrk="1" hangingPunct="1">
              <a:buFontTx/>
              <a:buNone/>
            </a:pPr>
            <a:r>
              <a:rPr lang="zh-CN" altLang="en-US" smtClean="0"/>
              <a:t>（</a:t>
            </a:r>
            <a:r>
              <a:rPr lang="en-US" altLang="zh-CN" smtClean="0"/>
              <a:t>2</a:t>
            </a:r>
            <a:r>
              <a:rPr lang="zh-CN" altLang="en-US" smtClean="0"/>
              <a:t>）当盈余较低时仍要支付固定的股利，这可能导致资金短缺。</a:t>
            </a:r>
          </a:p>
          <a:p>
            <a:pPr lvl="1" algn="just" eaLnBrk="1" hangingPunct="1">
              <a:buFontTx/>
              <a:buNone/>
            </a:pPr>
            <a:r>
              <a:rPr lang="zh-CN" altLang="en-US" smtClean="0"/>
              <a:t> （</a:t>
            </a:r>
            <a:r>
              <a:rPr lang="en-US" altLang="zh-CN" smtClean="0"/>
              <a:t>3</a:t>
            </a:r>
            <a:r>
              <a:rPr lang="zh-CN" altLang="en-US" smtClean="0"/>
              <a:t>）不能像剩余股利政策那样保持较低的资本成本。</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pPr algn="just" eaLnBrk="1" hangingPunct="1">
              <a:defRPr/>
            </a:pPr>
            <a:r>
              <a:rPr lang="en-US" altLang="zh-CN" sz="5400" b="1" smtClean="0"/>
              <a:t>      </a:t>
            </a:r>
            <a:r>
              <a:rPr lang="zh-CN" altLang="en-US" b="1" smtClean="0"/>
              <a:t>（三）</a:t>
            </a:r>
            <a:r>
              <a:rPr lang="zh-CN" altLang="en-US" smtClean="0"/>
              <a:t>定率股利政策</a:t>
            </a:r>
            <a:endParaRPr lang="zh-CN" altLang="en-US" sz="5400" b="1" smtClean="0"/>
          </a:p>
        </p:txBody>
      </p:sp>
      <p:sp>
        <p:nvSpPr>
          <p:cNvPr id="19459" name="Rectangle 3"/>
          <p:cNvSpPr>
            <a:spLocks noGrp="1" noChangeArrowheads="1"/>
          </p:cNvSpPr>
          <p:nvPr>
            <p:ph type="body" idx="1"/>
          </p:nvPr>
        </p:nvSpPr>
        <p:spPr/>
        <p:txBody>
          <a:bodyPr/>
          <a:lstStyle/>
          <a:p>
            <a:pPr algn="just" eaLnBrk="1" hangingPunct="1">
              <a:buFont typeface="Wingdings" pitchFamily="2" charset="2"/>
              <a:buNone/>
            </a:pPr>
            <a:r>
              <a:rPr lang="en-US" altLang="zh-CN" sz="2800" smtClean="0">
                <a:latin typeface="宋体" panose="02010600030101010101" pitchFamily="2" charset="-122"/>
              </a:rPr>
              <a:t>1</a:t>
            </a:r>
            <a:r>
              <a:rPr lang="zh-CN" altLang="en-US" sz="2800" smtClean="0">
                <a:latin typeface="宋体" panose="02010600030101010101" pitchFamily="2" charset="-122"/>
              </a:rPr>
              <a:t>、含义：确定一个股利占盈余的比例，并长期执行。</a:t>
            </a:r>
          </a:p>
          <a:p>
            <a:pPr algn="just" eaLnBrk="1" hangingPunct="1">
              <a:buFont typeface="Wingdings" pitchFamily="2" charset="2"/>
              <a:buNone/>
            </a:pPr>
            <a:r>
              <a:rPr lang="en-US" altLang="zh-CN" sz="2800" smtClean="0">
                <a:latin typeface="宋体" panose="02010600030101010101" pitchFamily="2" charset="-122"/>
              </a:rPr>
              <a:t>2</a:t>
            </a:r>
            <a:r>
              <a:rPr lang="zh-CN" altLang="en-US" sz="2800" smtClean="0">
                <a:latin typeface="宋体" panose="02010600030101010101" pitchFamily="2" charset="-122"/>
              </a:rPr>
              <a:t>、采用本政策的理由：使股利与公司盈余紧密地配合，以体现多盈多分，少盈少分，无盈不分的原则，才算真正公平地对待了每一位股东。</a:t>
            </a:r>
          </a:p>
          <a:p>
            <a:pPr algn="just" eaLnBrk="1" hangingPunct="1">
              <a:buFont typeface="Wingdings" pitchFamily="2" charset="2"/>
              <a:buNone/>
            </a:pPr>
            <a:r>
              <a:rPr lang="en-US" altLang="zh-CN" sz="2800" smtClean="0">
                <a:latin typeface="宋体" panose="02010600030101010101" pitchFamily="2" charset="-122"/>
              </a:rPr>
              <a:t>3</a:t>
            </a:r>
            <a:r>
              <a:rPr lang="zh-CN" altLang="en-US" sz="2800" smtClean="0">
                <a:latin typeface="宋体" panose="02010600030101010101" pitchFamily="2" charset="-122"/>
              </a:rPr>
              <a:t>、主要缺点：各年的股利变动较大，极易造成公司不稳定的感觉，对于稳定股票价格不利。</a:t>
            </a:r>
            <a:endParaRPr lang="zh-CN" altLang="en-US" sz="2800" b="1" smtClean="0">
              <a:latin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defRPr/>
            </a:pPr>
            <a:r>
              <a:rPr lang="en-US" altLang="zh-CN" sz="5400" b="1" smtClean="0"/>
              <a:t> </a:t>
            </a:r>
            <a:r>
              <a:rPr lang="zh-CN" altLang="en-US" b="1" smtClean="0"/>
              <a:t>（四）</a:t>
            </a:r>
            <a:r>
              <a:rPr lang="zh-CN" altLang="en-US" smtClean="0"/>
              <a:t>低定额加额外股利政策</a:t>
            </a:r>
            <a:endParaRPr lang="zh-CN" altLang="en-US" sz="5400" b="1" smtClean="0"/>
          </a:p>
        </p:txBody>
      </p:sp>
      <p:sp>
        <p:nvSpPr>
          <p:cNvPr id="20483" name="Rectangle 3"/>
          <p:cNvSpPr>
            <a:spLocks noGrp="1" noChangeArrowheads="1"/>
          </p:cNvSpPr>
          <p:nvPr>
            <p:ph type="body" idx="1"/>
          </p:nvPr>
        </p:nvSpPr>
        <p:spPr/>
        <p:txBody>
          <a:bodyPr/>
          <a:lstStyle/>
          <a:p>
            <a:pPr algn="just" eaLnBrk="1" hangingPunct="1">
              <a:buFont typeface="Wingdings" pitchFamily="2" charset="2"/>
              <a:buNone/>
            </a:pPr>
            <a:r>
              <a:rPr lang="en-US" altLang="zh-CN" sz="2400" smtClean="0">
                <a:latin typeface="宋体" panose="02010600030101010101" pitchFamily="2" charset="-122"/>
              </a:rPr>
              <a:t>1</a:t>
            </a:r>
            <a:r>
              <a:rPr lang="zh-CN" altLang="en-US" sz="2400" smtClean="0">
                <a:latin typeface="宋体" panose="02010600030101010101" pitchFamily="2" charset="-122"/>
              </a:rPr>
              <a:t>、含义：（</a:t>
            </a:r>
            <a:r>
              <a:rPr lang="en-US" altLang="zh-CN" sz="2400" smtClean="0">
                <a:latin typeface="宋体" panose="02010600030101010101" pitchFamily="2" charset="-122"/>
              </a:rPr>
              <a:t>1</a:t>
            </a:r>
            <a:r>
              <a:rPr lang="zh-CN" altLang="en-US" sz="2400" smtClean="0">
                <a:latin typeface="宋体" panose="02010600030101010101" pitchFamily="2" charset="-122"/>
              </a:rPr>
              <a:t>）公司一般情况下每年只支付一固定的、数额较低的股利；</a:t>
            </a:r>
          </a:p>
          <a:p>
            <a:pPr algn="just" eaLnBrk="1" hangingPunct="1">
              <a:buFont typeface="Wingdings" pitchFamily="2" charset="2"/>
              <a:buNone/>
            </a:pPr>
            <a:r>
              <a:rPr lang="zh-CN" altLang="en-US" sz="2400" smtClean="0">
                <a:latin typeface="宋体" panose="02010600030101010101" pitchFamily="2" charset="-122"/>
              </a:rPr>
              <a:t>       （</a:t>
            </a:r>
            <a:r>
              <a:rPr lang="en-US" altLang="zh-CN" sz="2400" smtClean="0">
                <a:latin typeface="宋体" panose="02010600030101010101" pitchFamily="2" charset="-122"/>
              </a:rPr>
              <a:t>2</a:t>
            </a:r>
            <a:r>
              <a:rPr lang="zh-CN" altLang="en-US" sz="2400" smtClean="0">
                <a:latin typeface="宋体" panose="02010600030101010101" pitchFamily="2" charset="-122"/>
              </a:rPr>
              <a:t>）在盈余多的年份，再根据实际情况向股东发放额外股利。</a:t>
            </a:r>
          </a:p>
          <a:p>
            <a:pPr algn="just" eaLnBrk="1" hangingPunct="1">
              <a:buFont typeface="Wingdings" pitchFamily="2" charset="2"/>
              <a:buNone/>
            </a:pPr>
            <a:r>
              <a:rPr lang="en-US" altLang="zh-CN" sz="2400" smtClean="0">
                <a:latin typeface="宋体" panose="02010600030101010101" pitchFamily="2" charset="-122"/>
              </a:rPr>
              <a:t>2</a:t>
            </a:r>
            <a:r>
              <a:rPr lang="zh-CN" altLang="en-US" sz="2400" smtClean="0">
                <a:latin typeface="宋体" panose="02010600030101010101" pitchFamily="2" charset="-122"/>
              </a:rPr>
              <a:t>、采用本政策的理由：</a:t>
            </a:r>
          </a:p>
          <a:p>
            <a:pPr algn="just" eaLnBrk="1" hangingPunct="1">
              <a:buFont typeface="Wingdings" pitchFamily="2" charset="2"/>
              <a:buNone/>
            </a:pPr>
            <a:r>
              <a:rPr lang="zh-CN" altLang="en-US" sz="2400" smtClean="0">
                <a:latin typeface="宋体" panose="02010600030101010101" pitchFamily="2" charset="-122"/>
              </a:rPr>
              <a:t>第一，这种股利政策使公司具有较大的灵活性。</a:t>
            </a:r>
          </a:p>
          <a:p>
            <a:pPr algn="just" eaLnBrk="1" hangingPunct="1">
              <a:buFont typeface="Wingdings" pitchFamily="2" charset="2"/>
              <a:buNone/>
            </a:pPr>
            <a:r>
              <a:rPr lang="zh-CN" altLang="en-US" sz="2400" smtClean="0">
                <a:latin typeface="宋体" panose="02010600030101010101" pitchFamily="2" charset="-122"/>
              </a:rPr>
              <a:t>第二，能使股东每年至少可以得到虽然较低，但比较稳定的股利收入，从而吸引股东。</a:t>
            </a:r>
          </a:p>
          <a:p>
            <a:pPr algn="just" eaLnBrk="1" hangingPunct="1">
              <a:buFont typeface="Wingdings" pitchFamily="2" charset="2"/>
              <a:buNone/>
            </a:pPr>
            <a:r>
              <a:rPr lang="zh-CN" altLang="en-US" sz="2400" smtClean="0">
                <a:latin typeface="宋体" panose="02010600030101010101" pitchFamily="2" charset="-122"/>
              </a:rPr>
              <a:t>第三，克服了定额股利政策和定率股利政策的缺点。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pPr algn="just" eaLnBrk="1" hangingPunct="1">
              <a:defRPr/>
            </a:pPr>
            <a:r>
              <a:rPr lang="zh-CN" altLang="en-US" smtClean="0"/>
              <a:t>二、决策时考虑的基本因素</a:t>
            </a:r>
            <a:endParaRPr lang="zh-CN" altLang="en-US" b="1" smtClean="0"/>
          </a:p>
        </p:txBody>
      </p:sp>
      <p:sp>
        <p:nvSpPr>
          <p:cNvPr id="21507" name="Rectangle 3"/>
          <p:cNvSpPr>
            <a:spLocks noGrp="1" noChangeArrowheads="1"/>
          </p:cNvSpPr>
          <p:nvPr>
            <p:ph type="body" idx="1"/>
          </p:nvPr>
        </p:nvSpPr>
        <p:spPr/>
        <p:txBody>
          <a:bodyPr/>
          <a:lstStyle/>
          <a:p>
            <a:pPr algn="just" eaLnBrk="1" hangingPunct="1">
              <a:buFont typeface="Wingdings" pitchFamily="2" charset="2"/>
              <a:buNone/>
            </a:pPr>
            <a:r>
              <a:rPr lang="en-US" altLang="zh-CN" sz="2800" smtClean="0">
                <a:latin typeface="宋体" panose="02010600030101010101" pitchFamily="2" charset="-122"/>
              </a:rPr>
              <a:t>1</a:t>
            </a:r>
            <a:r>
              <a:rPr lang="zh-CN" altLang="en-US" sz="2800" smtClean="0">
                <a:latin typeface="宋体" panose="02010600030101010101" pitchFamily="2" charset="-122"/>
              </a:rPr>
              <a:t>、企业成长周期及投资机会；</a:t>
            </a:r>
          </a:p>
          <a:p>
            <a:pPr algn="just" eaLnBrk="1" hangingPunct="1">
              <a:buFont typeface="Wingdings" pitchFamily="2" charset="2"/>
              <a:buNone/>
            </a:pPr>
            <a:r>
              <a:rPr lang="en-US" altLang="zh-CN" sz="2800" smtClean="0">
                <a:latin typeface="宋体" panose="02010600030101010101" pitchFamily="2" charset="-122"/>
              </a:rPr>
              <a:t>2</a:t>
            </a:r>
            <a:r>
              <a:rPr lang="zh-CN" altLang="en-US" sz="2800" smtClean="0">
                <a:latin typeface="宋体" panose="02010600030101010101" pitchFamily="2" charset="-122"/>
              </a:rPr>
              <a:t>、再融资能力及成本；</a:t>
            </a:r>
          </a:p>
          <a:p>
            <a:pPr algn="just" eaLnBrk="1" hangingPunct="1">
              <a:buFont typeface="Wingdings" pitchFamily="2" charset="2"/>
              <a:buNone/>
            </a:pPr>
            <a:r>
              <a:rPr lang="en-US" altLang="zh-CN" sz="2800" smtClean="0">
                <a:latin typeface="宋体" panose="02010600030101010101" pitchFamily="2" charset="-122"/>
              </a:rPr>
              <a:t>3</a:t>
            </a:r>
            <a:r>
              <a:rPr lang="zh-CN" altLang="en-US" sz="2800" smtClean="0">
                <a:latin typeface="宋体" panose="02010600030101010101" pitchFamily="2" charset="-122"/>
              </a:rPr>
              <a:t>、控制权结构；</a:t>
            </a:r>
          </a:p>
          <a:p>
            <a:pPr algn="just" eaLnBrk="1" hangingPunct="1">
              <a:buFont typeface="Wingdings" pitchFamily="2" charset="2"/>
              <a:buNone/>
            </a:pPr>
            <a:r>
              <a:rPr lang="en-US" altLang="zh-CN" sz="2800" smtClean="0">
                <a:latin typeface="宋体" panose="02010600030101010101" pitchFamily="2" charset="-122"/>
              </a:rPr>
              <a:t>4</a:t>
            </a:r>
            <a:r>
              <a:rPr lang="zh-CN" altLang="en-US" sz="2800" smtClean="0">
                <a:latin typeface="宋体" panose="02010600030101010101" pitchFamily="2" charset="-122"/>
              </a:rPr>
              <a:t>、顾客效应；</a:t>
            </a:r>
          </a:p>
          <a:p>
            <a:pPr algn="just" eaLnBrk="1" hangingPunct="1">
              <a:buFont typeface="Wingdings" pitchFamily="2" charset="2"/>
              <a:buNone/>
            </a:pPr>
            <a:r>
              <a:rPr lang="en-US" altLang="zh-CN" sz="2800" smtClean="0">
                <a:latin typeface="宋体" panose="02010600030101010101" pitchFamily="2" charset="-122"/>
              </a:rPr>
              <a:t>5</a:t>
            </a:r>
            <a:r>
              <a:rPr lang="zh-CN" altLang="en-US" sz="2800" smtClean="0">
                <a:latin typeface="宋体" panose="02010600030101010101" pitchFamily="2" charset="-122"/>
              </a:rPr>
              <a:t>、股利信号传递功能；</a:t>
            </a:r>
          </a:p>
          <a:p>
            <a:pPr algn="just" eaLnBrk="1" hangingPunct="1">
              <a:buFont typeface="Wingdings" pitchFamily="2" charset="2"/>
              <a:buNone/>
            </a:pPr>
            <a:r>
              <a:rPr lang="en-US" altLang="zh-CN" sz="2800" smtClean="0">
                <a:latin typeface="宋体" panose="02010600030101010101" pitchFamily="2" charset="-122"/>
              </a:rPr>
              <a:t>6</a:t>
            </a:r>
            <a:r>
              <a:rPr lang="zh-CN" altLang="en-US" sz="2800" smtClean="0">
                <a:latin typeface="宋体" panose="02010600030101010101" pitchFamily="2" charset="-122"/>
              </a:rPr>
              <a:t>、贷款协议以及法律限制；</a:t>
            </a:r>
            <a:endParaRPr lang="en-US" altLang="zh-CN" sz="2800" smtClean="0">
              <a:latin typeface="宋体" panose="02010600030101010101" pitchFamily="2" charset="-122"/>
            </a:endParaRPr>
          </a:p>
          <a:p>
            <a:pPr algn="just" eaLnBrk="1" hangingPunct="1">
              <a:buFont typeface="Wingdings" pitchFamily="2" charset="2"/>
              <a:buNone/>
            </a:pPr>
            <a:r>
              <a:rPr lang="en-US" altLang="zh-CN" sz="2800" smtClean="0">
                <a:latin typeface="宋体" panose="02010600030101010101" pitchFamily="2" charset="-122"/>
              </a:rPr>
              <a:t>7</a:t>
            </a:r>
            <a:r>
              <a:rPr lang="zh-CN" altLang="en-US" sz="2800" smtClean="0">
                <a:latin typeface="宋体" panose="02010600030101010101" pitchFamily="2" charset="-122"/>
              </a:rPr>
              <a:t>、行业因素</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p:txBody>
          <a:bodyPr/>
          <a:lstStyle/>
          <a:p>
            <a:pPr algn="just" eaLnBrk="1" hangingPunct="1">
              <a:defRPr/>
            </a:pPr>
            <a:r>
              <a:rPr lang="en-US" altLang="zh-CN" b="1" smtClean="0"/>
              <a:t>   </a:t>
            </a:r>
            <a:r>
              <a:rPr lang="zh-CN" altLang="en-US" smtClean="0"/>
              <a:t>企业成长周期及投资机会</a:t>
            </a:r>
            <a:endParaRPr lang="zh-CN" altLang="en-US" b="1" smtClean="0"/>
          </a:p>
        </p:txBody>
      </p:sp>
      <p:sp>
        <p:nvSpPr>
          <p:cNvPr id="22531" name="Rectangle 3"/>
          <p:cNvSpPr>
            <a:spLocks noGrp="1" noChangeArrowheads="1"/>
          </p:cNvSpPr>
          <p:nvPr>
            <p:ph type="body" idx="1"/>
          </p:nvPr>
        </p:nvSpPr>
        <p:spPr/>
        <p:txBody>
          <a:bodyPr/>
          <a:lstStyle/>
          <a:p>
            <a:pPr algn="just" eaLnBrk="1" hangingPunct="1">
              <a:buFont typeface="Wingdings" pitchFamily="2" charset="2"/>
              <a:buNone/>
            </a:pPr>
            <a:r>
              <a:rPr lang="zh-CN" altLang="en-US" sz="3600" smtClean="0">
                <a:latin typeface="宋体" panose="02010600030101010101" pitchFamily="2" charset="-122"/>
              </a:rPr>
              <a:t>（</a:t>
            </a:r>
            <a:r>
              <a:rPr lang="en-US" altLang="zh-CN" sz="3600" smtClean="0">
                <a:latin typeface="宋体" panose="02010600030101010101" pitchFamily="2" charset="-122"/>
              </a:rPr>
              <a:t>1</a:t>
            </a:r>
            <a:r>
              <a:rPr lang="zh-CN" altLang="en-US" sz="3600" smtClean="0">
                <a:latin typeface="宋体" panose="02010600030101010101" pitchFamily="2" charset="-122"/>
              </a:rPr>
              <a:t>）高增长公司一般不发放股利</a:t>
            </a:r>
          </a:p>
          <a:p>
            <a:pPr algn="just" eaLnBrk="1" hangingPunct="1">
              <a:buFont typeface="Wingdings" pitchFamily="2" charset="2"/>
              <a:buNone/>
            </a:pPr>
            <a:r>
              <a:rPr lang="zh-CN" altLang="en-US" sz="3600" smtClean="0">
                <a:latin typeface="宋体" panose="02010600030101010101" pitchFamily="2" charset="-122"/>
              </a:rPr>
              <a:t>（</a:t>
            </a:r>
            <a:r>
              <a:rPr lang="en-US" altLang="zh-CN" sz="3600" smtClean="0">
                <a:latin typeface="宋体" panose="02010600030101010101" pitchFamily="2" charset="-122"/>
              </a:rPr>
              <a:t>2</a:t>
            </a:r>
            <a:r>
              <a:rPr lang="zh-CN" altLang="en-US" sz="3600" smtClean="0">
                <a:latin typeface="宋体" panose="02010600030101010101" pitchFamily="2" charset="-122"/>
              </a:rPr>
              <a:t>）多投资机会公司一般不发放股利</a:t>
            </a:r>
            <a:endParaRPr lang="zh-CN" altLang="en-US" sz="3600" b="1" smtClean="0">
              <a:latin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ChangeArrowheads="1"/>
          </p:cNvSpPr>
          <p:nvPr>
            <p:ph type="title" idx="4294967295"/>
          </p:nvPr>
        </p:nvSpPr>
        <p:spPr>
          <a:xfrm>
            <a:off x="0" y="228600"/>
            <a:ext cx="9144000" cy="6248400"/>
          </a:xfrm>
        </p:spPr>
        <p:txBody>
          <a:bodyPr/>
          <a:lstStyle/>
          <a:p>
            <a:pPr algn="just" eaLnBrk="1" hangingPunct="1">
              <a:defRPr/>
            </a:pPr>
            <a:r>
              <a:rPr lang="en-US" altLang="zh-CN" b="1" smtClean="0"/>
              <a:t>   </a:t>
            </a:r>
          </a:p>
        </p:txBody>
      </p:sp>
      <p:sp>
        <p:nvSpPr>
          <p:cNvPr id="23555" name="Text Box 4"/>
          <p:cNvSpPr txBox="1">
            <a:spLocks noChangeArrowheads="1"/>
          </p:cNvSpPr>
          <p:nvPr/>
        </p:nvSpPr>
        <p:spPr bwMode="auto">
          <a:xfrm>
            <a:off x="609600" y="685800"/>
            <a:ext cx="8534400" cy="629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a:p>
            <a:pPr eaLnBrk="1" hangingPunct="1">
              <a:spcBef>
                <a:spcPct val="50000"/>
              </a:spcBef>
            </a:pPr>
            <a:endParaRPr lang="en-US" altLang="zh-CN"/>
          </a:p>
        </p:txBody>
      </p:sp>
      <p:sp>
        <p:nvSpPr>
          <p:cNvPr id="23556" name="Text Box 6"/>
          <p:cNvSpPr txBox="1">
            <a:spLocks noChangeArrowheads="1"/>
          </p:cNvSpPr>
          <p:nvPr/>
        </p:nvSpPr>
        <p:spPr bwMode="auto">
          <a:xfrm>
            <a:off x="304800" y="533400"/>
            <a:ext cx="868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a:t>               </a:t>
            </a:r>
          </a:p>
        </p:txBody>
      </p:sp>
      <p:sp>
        <p:nvSpPr>
          <p:cNvPr id="23557" name="Line 8"/>
          <p:cNvSpPr>
            <a:spLocks noChangeShapeType="1"/>
          </p:cNvSpPr>
          <p:nvPr/>
        </p:nvSpPr>
        <p:spPr bwMode="auto">
          <a:xfrm>
            <a:off x="1600200" y="457200"/>
            <a:ext cx="0" cy="2667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58" name="Line 9"/>
          <p:cNvSpPr>
            <a:spLocks noChangeShapeType="1"/>
          </p:cNvSpPr>
          <p:nvPr/>
        </p:nvSpPr>
        <p:spPr bwMode="auto">
          <a:xfrm>
            <a:off x="1600200" y="3124200"/>
            <a:ext cx="7391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59" name="Line 15"/>
          <p:cNvSpPr>
            <a:spLocks noChangeShapeType="1"/>
          </p:cNvSpPr>
          <p:nvPr/>
        </p:nvSpPr>
        <p:spPr bwMode="auto">
          <a:xfrm>
            <a:off x="3276600" y="457200"/>
            <a:ext cx="0" cy="5562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0" name="Line 16"/>
          <p:cNvSpPr>
            <a:spLocks noChangeShapeType="1"/>
          </p:cNvSpPr>
          <p:nvPr/>
        </p:nvSpPr>
        <p:spPr bwMode="auto">
          <a:xfrm>
            <a:off x="5181600" y="457200"/>
            <a:ext cx="0" cy="5486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1" name="Line 17"/>
          <p:cNvSpPr>
            <a:spLocks noChangeShapeType="1"/>
          </p:cNvSpPr>
          <p:nvPr/>
        </p:nvSpPr>
        <p:spPr bwMode="auto">
          <a:xfrm>
            <a:off x="7162800" y="457200"/>
            <a:ext cx="0" cy="5562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2" name="Line 18"/>
          <p:cNvSpPr>
            <a:spLocks noChangeShapeType="1"/>
          </p:cNvSpPr>
          <p:nvPr/>
        </p:nvSpPr>
        <p:spPr bwMode="auto">
          <a:xfrm>
            <a:off x="1524000" y="4114800"/>
            <a:ext cx="7391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3" name="Line 19"/>
          <p:cNvSpPr>
            <a:spLocks noChangeShapeType="1"/>
          </p:cNvSpPr>
          <p:nvPr/>
        </p:nvSpPr>
        <p:spPr bwMode="auto">
          <a:xfrm>
            <a:off x="1524000" y="5029200"/>
            <a:ext cx="7391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4" name="Line 20"/>
          <p:cNvSpPr>
            <a:spLocks noChangeShapeType="1"/>
          </p:cNvSpPr>
          <p:nvPr/>
        </p:nvSpPr>
        <p:spPr bwMode="auto">
          <a:xfrm>
            <a:off x="1524000" y="6096000"/>
            <a:ext cx="7467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3565" name="Text Box 21"/>
          <p:cNvSpPr txBox="1">
            <a:spLocks noChangeArrowheads="1"/>
          </p:cNvSpPr>
          <p:nvPr/>
        </p:nvSpPr>
        <p:spPr bwMode="auto">
          <a:xfrm>
            <a:off x="1889125" y="2708275"/>
            <a:ext cx="6394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开发             迅速扩张         成熟增长           衰退</a:t>
            </a:r>
            <a:endParaRPr lang="zh-CN" altLang="en-US"/>
          </a:p>
        </p:txBody>
      </p:sp>
      <p:sp>
        <p:nvSpPr>
          <p:cNvPr id="23566" name="Text Box 22"/>
          <p:cNvSpPr txBox="1">
            <a:spLocks noChangeArrowheads="1"/>
          </p:cNvSpPr>
          <p:nvPr/>
        </p:nvSpPr>
        <p:spPr bwMode="auto">
          <a:xfrm>
            <a:off x="-92075" y="3241675"/>
            <a:ext cx="85217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资金需求       不高                   高                    中等                 低    </a:t>
            </a:r>
          </a:p>
          <a:p>
            <a:pPr eaLnBrk="1" hangingPunct="1"/>
            <a:r>
              <a:rPr lang="zh-CN" altLang="en-US" b="1"/>
              <a:t>              （ 有规模限制 ）     </a:t>
            </a:r>
          </a:p>
        </p:txBody>
      </p:sp>
      <p:sp>
        <p:nvSpPr>
          <p:cNvPr id="23567" name="Text Box 23"/>
          <p:cNvSpPr txBox="1">
            <a:spLocks noChangeArrowheads="1"/>
          </p:cNvSpPr>
          <p:nvPr/>
        </p:nvSpPr>
        <p:spPr bwMode="auto">
          <a:xfrm>
            <a:off x="60325" y="4308475"/>
            <a:ext cx="8061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现金流量       负                      低                     上升                 高</a:t>
            </a:r>
          </a:p>
        </p:txBody>
      </p:sp>
      <p:sp>
        <p:nvSpPr>
          <p:cNvPr id="23568" name="Text Box 24"/>
          <p:cNvSpPr txBox="1">
            <a:spLocks noChangeArrowheads="1"/>
          </p:cNvSpPr>
          <p:nvPr/>
        </p:nvSpPr>
        <p:spPr bwMode="auto">
          <a:xfrm>
            <a:off x="136525" y="5299075"/>
            <a:ext cx="86296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股利政策    无股利            无或低股利     增加股利         特殊股利</a:t>
            </a:r>
          </a:p>
          <a:p>
            <a:pPr eaLnBrk="1" hangingPunct="1"/>
            <a:r>
              <a:rPr lang="zh-CN" altLang="en-US" b="1"/>
              <a:t>                                                                                              回购股票</a:t>
            </a:r>
            <a:endParaRPr lang="zh-CN" altLang="en-US"/>
          </a:p>
        </p:txBody>
      </p:sp>
      <p:sp>
        <p:nvSpPr>
          <p:cNvPr id="23569" name="Freeform 25"/>
          <p:cNvSpPr>
            <a:spLocks/>
          </p:cNvSpPr>
          <p:nvPr/>
        </p:nvSpPr>
        <p:spPr bwMode="auto">
          <a:xfrm>
            <a:off x="1600200" y="431800"/>
            <a:ext cx="7721600" cy="1181100"/>
          </a:xfrm>
          <a:custGeom>
            <a:avLst/>
            <a:gdLst>
              <a:gd name="T0" fmla="*/ 0 w 4864"/>
              <a:gd name="T1" fmla="*/ 1168400 h 744"/>
              <a:gd name="T2" fmla="*/ 3886200 w 4864"/>
              <a:gd name="T3" fmla="*/ 25400 h 744"/>
              <a:gd name="T4" fmla="*/ 7162800 w 4864"/>
              <a:gd name="T5" fmla="*/ 1016000 h 744"/>
              <a:gd name="T6" fmla="*/ 7239000 w 4864"/>
              <a:gd name="T7" fmla="*/ 1016000 h 744"/>
              <a:gd name="T8" fmla="*/ 7391400 w 4864"/>
              <a:gd name="T9" fmla="*/ 1092200 h 744"/>
              <a:gd name="T10" fmla="*/ 0 60000 65536"/>
              <a:gd name="T11" fmla="*/ 0 60000 65536"/>
              <a:gd name="T12" fmla="*/ 0 60000 65536"/>
              <a:gd name="T13" fmla="*/ 0 60000 65536"/>
              <a:gd name="T14" fmla="*/ 0 60000 65536"/>
              <a:gd name="T15" fmla="*/ 0 w 4864"/>
              <a:gd name="T16" fmla="*/ 0 h 744"/>
              <a:gd name="T17" fmla="*/ 4864 w 4864"/>
              <a:gd name="T18" fmla="*/ 744 h 744"/>
            </a:gdLst>
            <a:ahLst/>
            <a:cxnLst>
              <a:cxn ang="T10">
                <a:pos x="T0" y="T1"/>
              </a:cxn>
              <a:cxn ang="T11">
                <a:pos x="T2" y="T3"/>
              </a:cxn>
              <a:cxn ang="T12">
                <a:pos x="T4" y="T5"/>
              </a:cxn>
              <a:cxn ang="T13">
                <a:pos x="T6" y="T7"/>
              </a:cxn>
              <a:cxn ang="T14">
                <a:pos x="T8" y="T9"/>
              </a:cxn>
            </a:cxnLst>
            <a:rect l="T15" t="T16" r="T17" b="T18"/>
            <a:pathLst>
              <a:path w="4864" h="744">
                <a:moveTo>
                  <a:pt x="0" y="736"/>
                </a:moveTo>
                <a:cubicBezTo>
                  <a:pt x="848" y="384"/>
                  <a:pt x="1696" y="32"/>
                  <a:pt x="2448" y="16"/>
                </a:cubicBezTo>
                <a:cubicBezTo>
                  <a:pt x="3200" y="0"/>
                  <a:pt x="4160" y="536"/>
                  <a:pt x="4512" y="640"/>
                </a:cubicBezTo>
                <a:cubicBezTo>
                  <a:pt x="4864" y="744"/>
                  <a:pt x="4536" y="632"/>
                  <a:pt x="4560" y="640"/>
                </a:cubicBezTo>
                <a:cubicBezTo>
                  <a:pt x="4584" y="648"/>
                  <a:pt x="4620" y="668"/>
                  <a:pt x="4656" y="68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3570" name="Freeform 26"/>
          <p:cNvSpPr>
            <a:spLocks/>
          </p:cNvSpPr>
          <p:nvPr/>
        </p:nvSpPr>
        <p:spPr bwMode="auto">
          <a:xfrm>
            <a:off x="1600200" y="1143000"/>
            <a:ext cx="7391400" cy="1828800"/>
          </a:xfrm>
          <a:custGeom>
            <a:avLst/>
            <a:gdLst>
              <a:gd name="T0" fmla="*/ 0 w 4656"/>
              <a:gd name="T1" fmla="*/ 1828800 h 1152"/>
              <a:gd name="T2" fmla="*/ 3581400 w 4656"/>
              <a:gd name="T3" fmla="*/ 228600 h 1152"/>
              <a:gd name="T4" fmla="*/ 5638799 w 4656"/>
              <a:gd name="T5" fmla="*/ 457200 h 1152"/>
              <a:gd name="T6" fmla="*/ 7391400 w 4656"/>
              <a:gd name="T7" fmla="*/ 1219200 h 1152"/>
              <a:gd name="T8" fmla="*/ 0 60000 65536"/>
              <a:gd name="T9" fmla="*/ 0 60000 65536"/>
              <a:gd name="T10" fmla="*/ 0 60000 65536"/>
              <a:gd name="T11" fmla="*/ 0 60000 65536"/>
              <a:gd name="T12" fmla="*/ 0 w 4656"/>
              <a:gd name="T13" fmla="*/ 0 h 1152"/>
              <a:gd name="T14" fmla="*/ 4656 w 4656"/>
              <a:gd name="T15" fmla="*/ 1152 h 1152"/>
            </a:gdLst>
            <a:ahLst/>
            <a:cxnLst>
              <a:cxn ang="T8">
                <a:pos x="T0" y="T1"/>
              </a:cxn>
              <a:cxn ang="T9">
                <a:pos x="T2" y="T3"/>
              </a:cxn>
              <a:cxn ang="T10">
                <a:pos x="T4" y="T5"/>
              </a:cxn>
              <a:cxn ang="T11">
                <a:pos x="T6" y="T7"/>
              </a:cxn>
            </a:cxnLst>
            <a:rect l="T12" t="T13" r="T14" b="T15"/>
            <a:pathLst>
              <a:path w="4656" h="1152">
                <a:moveTo>
                  <a:pt x="0" y="1152"/>
                </a:moveTo>
                <a:cubicBezTo>
                  <a:pt x="832" y="720"/>
                  <a:pt x="1664" y="288"/>
                  <a:pt x="2256" y="144"/>
                </a:cubicBezTo>
                <a:cubicBezTo>
                  <a:pt x="2848" y="0"/>
                  <a:pt x="3152" y="184"/>
                  <a:pt x="3552" y="288"/>
                </a:cubicBezTo>
                <a:cubicBezTo>
                  <a:pt x="3952" y="392"/>
                  <a:pt x="4472" y="688"/>
                  <a:pt x="4656" y="7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3571" name="Text Box 27"/>
          <p:cNvSpPr txBox="1">
            <a:spLocks noChangeArrowheads="1"/>
          </p:cNvSpPr>
          <p:nvPr/>
        </p:nvSpPr>
        <p:spPr bwMode="auto">
          <a:xfrm>
            <a:off x="974725" y="477838"/>
            <a:ext cx="4921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价</a:t>
            </a:r>
          </a:p>
          <a:p>
            <a:pPr eaLnBrk="1" hangingPunct="1"/>
            <a:r>
              <a:rPr lang="zh-CN" altLang="en-US" b="1"/>
              <a:t>值</a:t>
            </a:r>
          </a:p>
        </p:txBody>
      </p:sp>
      <p:sp>
        <p:nvSpPr>
          <p:cNvPr id="23572" name="Text Box 29"/>
          <p:cNvSpPr txBox="1">
            <a:spLocks noChangeArrowheads="1"/>
          </p:cNvSpPr>
          <p:nvPr/>
        </p:nvSpPr>
        <p:spPr bwMode="auto">
          <a:xfrm>
            <a:off x="7489825" y="525463"/>
            <a:ext cx="1273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zh-CN" altLang="en-US" b="1"/>
              <a:t>收入</a:t>
            </a:r>
          </a:p>
        </p:txBody>
      </p:sp>
      <p:sp>
        <p:nvSpPr>
          <p:cNvPr id="23573" name="Text Box 30"/>
          <p:cNvSpPr txBox="1">
            <a:spLocks noChangeArrowheads="1"/>
          </p:cNvSpPr>
          <p:nvPr/>
        </p:nvSpPr>
        <p:spPr bwMode="auto">
          <a:xfrm>
            <a:off x="7680325" y="1697038"/>
            <a:ext cx="800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收益</a:t>
            </a:r>
          </a:p>
        </p:txBody>
      </p:sp>
      <p:sp>
        <p:nvSpPr>
          <p:cNvPr id="23574" name="Text Box 32"/>
          <p:cNvSpPr txBox="1">
            <a:spLocks noChangeArrowheads="1"/>
          </p:cNvSpPr>
          <p:nvPr/>
        </p:nvSpPr>
        <p:spPr bwMode="auto">
          <a:xfrm>
            <a:off x="1965325" y="6289675"/>
            <a:ext cx="5280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图表</a:t>
            </a:r>
            <a:r>
              <a:rPr lang="en-US" altLang="zh-CN" b="1"/>
              <a:t>6-6         </a:t>
            </a:r>
            <a:r>
              <a:rPr lang="zh-CN" altLang="en-US" b="1"/>
              <a:t>股利政策的生命周期分析</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p:txBody>
          <a:bodyPr/>
          <a:lstStyle/>
          <a:p>
            <a:pPr algn="just" eaLnBrk="1" hangingPunct="1">
              <a:defRPr/>
            </a:pPr>
            <a:r>
              <a:rPr lang="en-US" altLang="zh-CN" b="1" smtClean="0"/>
              <a:t>     </a:t>
            </a:r>
            <a:r>
              <a:rPr lang="zh-CN" altLang="en-US" smtClean="0"/>
              <a:t>再融资能力及成本</a:t>
            </a:r>
            <a:endParaRPr lang="zh-CN" altLang="en-US" b="1" smtClean="0"/>
          </a:p>
        </p:txBody>
      </p:sp>
      <p:sp>
        <p:nvSpPr>
          <p:cNvPr id="24579" name="Rectangle 3"/>
          <p:cNvSpPr>
            <a:spLocks noGrp="1" noChangeArrowheads="1"/>
          </p:cNvSpPr>
          <p:nvPr>
            <p:ph type="body" idx="1"/>
          </p:nvPr>
        </p:nvSpPr>
        <p:spPr/>
        <p:txBody>
          <a:bodyPr/>
          <a:lstStyle/>
          <a:p>
            <a:pPr algn="just" eaLnBrk="1" hangingPunct="1">
              <a:buFont typeface="Wingdings" pitchFamily="2" charset="2"/>
              <a:buNone/>
            </a:pPr>
            <a:r>
              <a:rPr lang="en-US" altLang="zh-CN" smtClean="0">
                <a:latin typeface="宋体" panose="02010600030101010101" pitchFamily="2" charset="-122"/>
              </a:rPr>
              <a:t> </a:t>
            </a:r>
            <a:r>
              <a:rPr lang="zh-CN" altLang="en-US" smtClean="0">
                <a:latin typeface="宋体" panose="02010600030101010101" pitchFamily="2" charset="-122"/>
              </a:rPr>
              <a:t>（</a:t>
            </a:r>
            <a:r>
              <a:rPr lang="en-US" altLang="zh-CN" smtClean="0">
                <a:latin typeface="宋体" panose="02010600030101010101" pitchFamily="2" charset="-122"/>
              </a:rPr>
              <a:t>1</a:t>
            </a:r>
            <a:r>
              <a:rPr lang="zh-CN" altLang="en-US" smtClean="0">
                <a:latin typeface="宋体" panose="02010600030101010101" pitchFamily="2" charset="-122"/>
              </a:rPr>
              <a:t>）再融资能力。具有较强融资能力的公司，采取较宽松的股利政策；</a:t>
            </a:r>
          </a:p>
          <a:p>
            <a:pPr algn="just" eaLnBrk="1" hangingPunct="1">
              <a:buFont typeface="Wingdings" pitchFamily="2" charset="2"/>
              <a:buNone/>
            </a:pPr>
            <a:r>
              <a:rPr lang="zh-CN" altLang="en-US" smtClean="0">
                <a:latin typeface="宋体" panose="02010600030101010101" pitchFamily="2" charset="-122"/>
              </a:rPr>
              <a:t>     而举债能力弱的公司，采取较紧的股利政策。</a:t>
            </a:r>
          </a:p>
          <a:p>
            <a:pPr algn="just" eaLnBrk="1" hangingPunct="1">
              <a:buFont typeface="Wingdings" pitchFamily="2" charset="2"/>
              <a:buNone/>
            </a:pPr>
            <a:r>
              <a:rPr lang="zh-CN" altLang="en-US" smtClean="0">
                <a:latin typeface="宋体" panose="02010600030101010101" pitchFamily="2" charset="-122"/>
              </a:rPr>
              <a:t> （</a:t>
            </a:r>
            <a:r>
              <a:rPr lang="en-US" altLang="zh-CN" smtClean="0">
                <a:latin typeface="宋体" panose="02010600030101010101" pitchFamily="2" charset="-122"/>
              </a:rPr>
              <a:t>2</a:t>
            </a:r>
            <a:r>
              <a:rPr lang="zh-CN" altLang="en-US" smtClean="0">
                <a:latin typeface="宋体" panose="02010600030101010101" pitchFamily="2" charset="-122"/>
              </a:rPr>
              <a:t>）资本成本。保留盈余不需花费筹资费用，资本成本低。采取低股利政策。</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idx="4294967295"/>
          </p:nvPr>
        </p:nvSpPr>
        <p:spPr/>
        <p:txBody>
          <a:bodyPr/>
          <a:lstStyle/>
          <a:p>
            <a:pPr algn="just" eaLnBrk="1" hangingPunct="1">
              <a:defRPr/>
            </a:pPr>
            <a:r>
              <a:rPr lang="en-US" altLang="zh-CN" b="1" smtClean="0"/>
              <a:t>        </a:t>
            </a:r>
          </a:p>
        </p:txBody>
      </p:sp>
      <p:sp>
        <p:nvSpPr>
          <p:cNvPr id="25603" name="Rectangle 3"/>
          <p:cNvSpPr>
            <a:spLocks noGrp="1" noChangeArrowheads="1"/>
          </p:cNvSpPr>
          <p:nvPr>
            <p:ph type="body" idx="4294967295"/>
          </p:nvPr>
        </p:nvSpPr>
        <p:spPr>
          <a:xfrm>
            <a:off x="0" y="1981200"/>
            <a:ext cx="7772400" cy="4114800"/>
          </a:xfrm>
        </p:spPr>
        <p:txBody>
          <a:bodyPr/>
          <a:lstStyle/>
          <a:p>
            <a:pPr lvl="1" algn="just" eaLnBrk="1" hangingPunct="1">
              <a:buFontTx/>
              <a:buNone/>
            </a:pPr>
            <a:r>
              <a:rPr lang="en-US" altLang="zh-CN" b="1" smtClean="0"/>
              <a:t>           </a:t>
            </a:r>
          </a:p>
        </p:txBody>
      </p:sp>
      <p:sp>
        <p:nvSpPr>
          <p:cNvPr id="25604" name="Text Box 4"/>
          <p:cNvSpPr txBox="1">
            <a:spLocks noChangeArrowheads="1"/>
          </p:cNvSpPr>
          <p:nvPr/>
        </p:nvSpPr>
        <p:spPr bwMode="auto">
          <a:xfrm>
            <a:off x="898525" y="246063"/>
            <a:ext cx="48847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sz="3600" b="1"/>
              <a:t>控制权结构</a:t>
            </a:r>
          </a:p>
        </p:txBody>
      </p:sp>
      <p:sp>
        <p:nvSpPr>
          <p:cNvPr id="25605" name="Rectangle 5"/>
          <p:cNvSpPr>
            <a:spLocks noChangeArrowheads="1"/>
          </p:cNvSpPr>
          <p:nvPr/>
        </p:nvSpPr>
        <p:spPr bwMode="auto">
          <a:xfrm>
            <a:off x="2362200" y="1447800"/>
            <a:ext cx="4114800" cy="533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5606" name="Text Box 6"/>
          <p:cNvSpPr txBox="1">
            <a:spLocks noChangeArrowheads="1"/>
          </p:cNvSpPr>
          <p:nvPr/>
        </p:nvSpPr>
        <p:spPr bwMode="auto">
          <a:xfrm>
            <a:off x="2651125" y="1412875"/>
            <a:ext cx="2981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公司支付高股利</a:t>
            </a:r>
          </a:p>
        </p:txBody>
      </p:sp>
      <p:sp>
        <p:nvSpPr>
          <p:cNvPr id="25607" name="Line 7"/>
          <p:cNvSpPr>
            <a:spLocks noChangeShapeType="1"/>
          </p:cNvSpPr>
          <p:nvPr/>
        </p:nvSpPr>
        <p:spPr bwMode="auto">
          <a:xfrm>
            <a:off x="4495800" y="19812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5608" name="Rectangle 8"/>
          <p:cNvSpPr>
            <a:spLocks noChangeArrowheads="1"/>
          </p:cNvSpPr>
          <p:nvPr/>
        </p:nvSpPr>
        <p:spPr bwMode="auto">
          <a:xfrm>
            <a:off x="2362200" y="2514600"/>
            <a:ext cx="4114800" cy="609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5609" name="Text Box 9"/>
          <p:cNvSpPr txBox="1">
            <a:spLocks noChangeArrowheads="1"/>
          </p:cNvSpPr>
          <p:nvPr/>
        </p:nvSpPr>
        <p:spPr bwMode="auto">
          <a:xfrm>
            <a:off x="3336925" y="2535238"/>
            <a:ext cx="1993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b="1"/>
              <a:t>留存收益减少</a:t>
            </a:r>
          </a:p>
        </p:txBody>
      </p:sp>
      <p:sp>
        <p:nvSpPr>
          <p:cNvPr id="25610" name="Line 10"/>
          <p:cNvSpPr>
            <a:spLocks noChangeShapeType="1"/>
          </p:cNvSpPr>
          <p:nvPr/>
        </p:nvSpPr>
        <p:spPr bwMode="auto">
          <a:xfrm>
            <a:off x="4495800" y="31242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5611" name="Rectangle 12"/>
          <p:cNvSpPr>
            <a:spLocks noChangeArrowheads="1"/>
          </p:cNvSpPr>
          <p:nvPr/>
        </p:nvSpPr>
        <p:spPr bwMode="auto">
          <a:xfrm>
            <a:off x="2362200" y="3581400"/>
            <a:ext cx="4191000" cy="609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5612" name="Text Box 13"/>
          <p:cNvSpPr txBox="1">
            <a:spLocks noChangeArrowheads="1"/>
          </p:cNvSpPr>
          <p:nvPr/>
        </p:nvSpPr>
        <p:spPr bwMode="auto">
          <a:xfrm>
            <a:off x="2498725" y="3622675"/>
            <a:ext cx="3587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发行新股的可能性加大</a:t>
            </a:r>
            <a:endParaRPr lang="zh-CN" altLang="en-US"/>
          </a:p>
        </p:txBody>
      </p:sp>
      <p:sp>
        <p:nvSpPr>
          <p:cNvPr id="25613" name="Line 14"/>
          <p:cNvSpPr>
            <a:spLocks noChangeShapeType="1"/>
          </p:cNvSpPr>
          <p:nvPr/>
        </p:nvSpPr>
        <p:spPr bwMode="auto">
          <a:xfrm>
            <a:off x="4495800" y="41910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5614" name="Rectangle 15"/>
          <p:cNvSpPr>
            <a:spLocks noChangeArrowheads="1"/>
          </p:cNvSpPr>
          <p:nvPr/>
        </p:nvSpPr>
        <p:spPr bwMode="auto">
          <a:xfrm>
            <a:off x="2362200" y="4876800"/>
            <a:ext cx="4267200" cy="762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25615" name="Text Box 16"/>
          <p:cNvSpPr txBox="1">
            <a:spLocks noChangeArrowheads="1"/>
          </p:cNvSpPr>
          <p:nvPr/>
        </p:nvSpPr>
        <p:spPr bwMode="auto">
          <a:xfrm>
            <a:off x="2422525" y="4918075"/>
            <a:ext cx="3829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a:t>        </a:t>
            </a:r>
            <a:r>
              <a:rPr lang="zh-CN" altLang="en-US" b="1"/>
              <a:t>新股发行会稀释控制权</a:t>
            </a:r>
          </a:p>
        </p:txBody>
      </p:sp>
      <p:sp>
        <p:nvSpPr>
          <p:cNvPr id="25616" name="Text Box 17"/>
          <p:cNvSpPr txBox="1">
            <a:spLocks noChangeArrowheads="1"/>
          </p:cNvSpPr>
          <p:nvPr/>
        </p:nvSpPr>
        <p:spPr bwMode="auto">
          <a:xfrm>
            <a:off x="3048000" y="58674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a:t>            </a:t>
            </a:r>
            <a:r>
              <a:rPr lang="zh-CN" altLang="en-US" b="1"/>
              <a:t>图表</a:t>
            </a:r>
            <a:r>
              <a:rPr lang="en-US" altLang="zh-CN" b="1"/>
              <a:t>6-7</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p:txBody>
          <a:bodyPr/>
          <a:lstStyle/>
          <a:p>
            <a:pPr algn="just" eaLnBrk="1" hangingPunct="1">
              <a:defRPr/>
            </a:pPr>
            <a:r>
              <a:rPr lang="en-US" altLang="zh-CN" b="1" smtClean="0"/>
              <a:t>         </a:t>
            </a:r>
            <a:r>
              <a:rPr lang="zh-CN" altLang="en-US" smtClean="0"/>
              <a:t>顾客效应</a:t>
            </a:r>
            <a:endParaRPr lang="zh-CN" altLang="en-US" b="1" smtClean="0"/>
          </a:p>
        </p:txBody>
      </p:sp>
      <p:sp>
        <p:nvSpPr>
          <p:cNvPr id="26627" name="Rectangle 3"/>
          <p:cNvSpPr>
            <a:spLocks noGrp="1" noChangeArrowheads="1"/>
          </p:cNvSpPr>
          <p:nvPr>
            <p:ph type="body" idx="1"/>
          </p:nvPr>
        </p:nvSpPr>
        <p:spPr/>
        <p:txBody>
          <a:bodyPr/>
          <a:lstStyle/>
          <a:p>
            <a:pPr algn="just" eaLnBrk="1" hangingPunct="1">
              <a:buFont typeface="Wingdings" pitchFamily="2" charset="2"/>
              <a:buNone/>
            </a:pPr>
            <a:r>
              <a:rPr lang="en-US" altLang="zh-CN" sz="4000" b="1" smtClean="0">
                <a:latin typeface="宋体" panose="02010600030101010101" pitchFamily="2" charset="-122"/>
              </a:rPr>
              <a:t>  </a:t>
            </a:r>
            <a:r>
              <a:rPr lang="zh-CN" altLang="en-US" sz="4000" smtClean="0">
                <a:latin typeface="宋体" panose="02010600030101010101" pitchFamily="2" charset="-122"/>
              </a:rPr>
              <a:t>（</a:t>
            </a:r>
            <a:r>
              <a:rPr lang="en-US" altLang="zh-CN" sz="4000" smtClean="0">
                <a:latin typeface="宋体" panose="02010600030101010101" pitchFamily="2" charset="-122"/>
              </a:rPr>
              <a:t>1</a:t>
            </a:r>
            <a:r>
              <a:rPr lang="zh-CN" altLang="en-US" sz="4000" smtClean="0">
                <a:latin typeface="宋体" panose="02010600030101010101" pitchFamily="2" charset="-122"/>
              </a:rPr>
              <a:t>）顾客效应的含义</a:t>
            </a:r>
            <a:endParaRPr lang="zh-CN" altLang="en-US" sz="4000" smtClean="0"/>
          </a:p>
          <a:p>
            <a:pPr lvl="1" algn="just" eaLnBrk="1" hangingPunct="1">
              <a:buFontTx/>
              <a:buNone/>
            </a:pPr>
            <a:r>
              <a:rPr lang="zh-CN" altLang="en-US" sz="3600" smtClean="0"/>
              <a:t>      吸引投资者</a:t>
            </a:r>
          </a:p>
          <a:p>
            <a:pPr lvl="1" algn="just" eaLnBrk="1" hangingPunct="1">
              <a:buFontTx/>
              <a:buNone/>
            </a:pPr>
            <a:r>
              <a:rPr lang="zh-CN" altLang="en-US" sz="3600" smtClean="0"/>
              <a:t>      股利政策具有刚性</a:t>
            </a:r>
          </a:p>
          <a:p>
            <a:pPr lvl="1" algn="just" eaLnBrk="1" hangingPunct="1">
              <a:buFontTx/>
              <a:buNone/>
            </a:pPr>
            <a:r>
              <a:rPr lang="zh-CN" altLang="en-US" sz="3600" smtClean="0"/>
              <a:t>      改变股利政策受多因素影响</a:t>
            </a:r>
          </a:p>
          <a:p>
            <a:pPr lvl="1" algn="just" eaLnBrk="1" hangingPunct="1">
              <a:buFontTx/>
              <a:buNone/>
            </a:pPr>
            <a:r>
              <a:rPr lang="zh-CN" altLang="en-US" sz="3600" smtClean="0"/>
              <a:t>（</a:t>
            </a:r>
            <a:r>
              <a:rPr lang="en-US" altLang="zh-CN" sz="3600" smtClean="0"/>
              <a:t>2</a:t>
            </a:r>
            <a:r>
              <a:rPr lang="zh-CN" altLang="en-US" sz="3600" smtClean="0"/>
              <a:t>）股东不同，对股利的要求不同</a:t>
            </a:r>
            <a:r>
              <a:rPr lang="zh-CN" altLang="en-US" b="1" smtClean="0"/>
              <a:t>                        </a:t>
            </a:r>
          </a:p>
          <a:p>
            <a:pPr algn="just" eaLnBrk="1" hangingPunct="1"/>
            <a:endParaRPr lang="en-US" altLang="zh-CN" sz="28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Grp="1" noChangeArrowheads="1"/>
          </p:cNvSpPr>
          <p:nvPr>
            <p:ph type="title"/>
          </p:nvPr>
        </p:nvSpPr>
        <p:spPr/>
        <p:txBody>
          <a:bodyPr/>
          <a:lstStyle/>
          <a:p>
            <a:pPr algn="just" eaLnBrk="1" hangingPunct="1">
              <a:defRPr/>
            </a:pPr>
            <a:r>
              <a:rPr lang="en-US" altLang="zh-CN" b="1" smtClean="0"/>
              <a:t>          </a:t>
            </a:r>
            <a:r>
              <a:rPr lang="zh-CN" altLang="en-US" smtClean="0"/>
              <a:t>法律因素</a:t>
            </a:r>
            <a:endParaRPr lang="zh-CN" altLang="en-US" b="1" smtClean="0"/>
          </a:p>
        </p:txBody>
      </p:sp>
      <p:sp>
        <p:nvSpPr>
          <p:cNvPr id="27651" name="Rectangle 3"/>
          <p:cNvSpPr>
            <a:spLocks noGrp="1" noChangeArrowheads="1"/>
          </p:cNvSpPr>
          <p:nvPr>
            <p:ph type="body" idx="1"/>
          </p:nvPr>
        </p:nvSpPr>
        <p:spPr/>
        <p:txBody>
          <a:bodyPr/>
          <a:lstStyle/>
          <a:p>
            <a:pPr algn="just" eaLnBrk="1" hangingPunct="1">
              <a:buFont typeface="Wingdings" pitchFamily="2" charset="2"/>
              <a:buNone/>
            </a:pPr>
            <a:r>
              <a:rPr lang="en-US" altLang="zh-CN" sz="3600" smtClean="0">
                <a:latin typeface="宋体" panose="02010600030101010101" pitchFamily="2" charset="-122"/>
              </a:rPr>
              <a:t>《</a:t>
            </a:r>
            <a:r>
              <a:rPr lang="zh-CN" altLang="en-US" sz="3600" smtClean="0">
                <a:latin typeface="宋体" panose="02010600030101010101" pitchFamily="2" charset="-122"/>
              </a:rPr>
              <a:t>公司法</a:t>
            </a:r>
            <a:r>
              <a:rPr lang="en-US" altLang="zh-CN" sz="3600" smtClean="0">
                <a:latin typeface="宋体" panose="02010600030101010101" pitchFamily="2" charset="-122"/>
              </a:rPr>
              <a:t>》</a:t>
            </a:r>
            <a:r>
              <a:rPr lang="zh-CN" altLang="en-US" sz="3600" smtClean="0">
                <a:latin typeface="宋体" panose="02010600030101010101" pitchFamily="2" charset="-122"/>
              </a:rPr>
              <a:t>等有关法规对公司股利分配的限制：</a:t>
            </a:r>
          </a:p>
          <a:p>
            <a:pPr lvl="1" algn="just" eaLnBrk="1" hangingPunct="1">
              <a:buFontTx/>
              <a:buNone/>
            </a:pPr>
            <a:r>
              <a:rPr lang="zh-CN" altLang="en-US" smtClean="0"/>
              <a:t>（</a:t>
            </a:r>
            <a:r>
              <a:rPr lang="en-US" altLang="zh-CN" smtClean="0"/>
              <a:t>1</a:t>
            </a:r>
            <a:r>
              <a:rPr lang="zh-CN" altLang="en-US" smtClean="0"/>
              <a:t>）资本保全。</a:t>
            </a:r>
          </a:p>
          <a:p>
            <a:pPr lvl="1" algn="just" eaLnBrk="1" hangingPunct="1">
              <a:buFontTx/>
              <a:buNone/>
            </a:pPr>
            <a:r>
              <a:rPr lang="zh-CN" altLang="en-US" smtClean="0"/>
              <a:t>（</a:t>
            </a:r>
            <a:r>
              <a:rPr lang="en-US" altLang="zh-CN" smtClean="0"/>
              <a:t>2</a:t>
            </a:r>
            <a:r>
              <a:rPr lang="zh-CN" altLang="en-US" smtClean="0"/>
              <a:t>）企业积累。</a:t>
            </a:r>
          </a:p>
          <a:p>
            <a:pPr lvl="1" algn="just" eaLnBrk="1" hangingPunct="1">
              <a:buFontTx/>
              <a:buNone/>
            </a:pPr>
            <a:r>
              <a:rPr lang="zh-CN" altLang="en-US" smtClean="0"/>
              <a:t>（</a:t>
            </a:r>
            <a:r>
              <a:rPr lang="en-US" altLang="zh-CN" smtClean="0"/>
              <a:t>3</a:t>
            </a:r>
            <a:r>
              <a:rPr lang="zh-CN" altLang="en-US" smtClean="0"/>
              <a:t>）净利润。</a:t>
            </a:r>
          </a:p>
          <a:p>
            <a:pPr algn="just" eaLnBrk="1" hangingPunct="1">
              <a:buFont typeface="Wingdings" pitchFamily="2" charset="2"/>
              <a:buNone/>
            </a:pPr>
            <a:r>
              <a:rPr lang="zh-CN" altLang="en-US" sz="2800" smtClean="0">
                <a:latin typeface="宋体" panose="02010600030101010101" pitchFamily="2" charset="-122"/>
              </a:rPr>
              <a:t>   （</a:t>
            </a:r>
            <a:r>
              <a:rPr lang="en-US" altLang="zh-CN" sz="2800" smtClean="0">
                <a:latin typeface="宋体" panose="02010600030101010101" pitchFamily="2" charset="-122"/>
              </a:rPr>
              <a:t>4</a:t>
            </a:r>
            <a:r>
              <a:rPr lang="zh-CN" altLang="en-US" sz="2800" smtClean="0">
                <a:latin typeface="宋体" panose="02010600030101010101" pitchFamily="2" charset="-122"/>
              </a:rPr>
              <a:t>）增资配股。</a:t>
            </a:r>
            <a:endParaRPr lang="zh-CN" altLang="en-US" sz="3600" smtClean="0">
              <a:latin typeface="宋体" panose="02010600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p:txBody>
          <a:bodyPr/>
          <a:lstStyle/>
          <a:p>
            <a:pPr algn="just" eaLnBrk="1" hangingPunct="1">
              <a:defRPr/>
            </a:pPr>
            <a:r>
              <a:rPr lang="en-US" altLang="zh-CN" b="1" dirty="0" smtClean="0"/>
              <a:t>   </a:t>
            </a:r>
            <a:r>
              <a:rPr lang="zh-CN" altLang="en-US" b="1" dirty="0" smtClean="0"/>
              <a:t>第三节 </a:t>
            </a:r>
            <a:r>
              <a:rPr lang="zh-CN" altLang="en-US" dirty="0" smtClean="0"/>
              <a:t>股利支付方式</a:t>
            </a:r>
            <a:endParaRPr lang="zh-CN" altLang="en-US" b="1" dirty="0" smtClean="0"/>
          </a:p>
        </p:txBody>
      </p:sp>
      <p:sp>
        <p:nvSpPr>
          <p:cNvPr id="2052" name="Rectangle 3"/>
          <p:cNvSpPr>
            <a:spLocks noGrp="1" noChangeArrowheads="1"/>
          </p:cNvSpPr>
          <p:nvPr>
            <p:ph type="body" idx="1"/>
          </p:nvPr>
        </p:nvSpPr>
        <p:spPr/>
        <p:txBody>
          <a:bodyPr/>
          <a:lstStyle/>
          <a:p>
            <a:pPr algn="just" eaLnBrk="1" hangingPunct="1"/>
            <a:r>
              <a:rPr lang="zh-CN" altLang="en-US" smtClean="0">
                <a:latin typeface="宋体" panose="02010600030101010101" pitchFamily="2" charset="-122"/>
              </a:rPr>
              <a:t>一、现金现金股利</a:t>
            </a:r>
          </a:p>
          <a:p>
            <a:pPr algn="just" eaLnBrk="1" hangingPunct="1"/>
            <a:r>
              <a:rPr lang="zh-CN" altLang="en-US" smtClean="0">
                <a:latin typeface="宋体" panose="02010600030101010101" pitchFamily="2" charset="-122"/>
              </a:rPr>
              <a:t>二、股票股利</a:t>
            </a:r>
            <a:endParaRPr lang="en-US" altLang="zh-CN" smtClean="0">
              <a:latin typeface="宋体" panose="02010600030101010101" pitchFamily="2" charset="-122"/>
            </a:endParaRPr>
          </a:p>
          <a:p>
            <a:pPr algn="just" eaLnBrk="1" hangingPunct="1"/>
            <a:r>
              <a:rPr lang="zh-CN" altLang="en-US" smtClean="0">
                <a:latin typeface="宋体" panose="02010600030101010101" pitchFamily="2" charset="-122"/>
              </a:rPr>
              <a:t>三、股票分割</a:t>
            </a:r>
            <a:endParaRPr lang="en-US" altLang="zh-CN" smtClean="0">
              <a:latin typeface="宋体" panose="02010600030101010101" pitchFamily="2" charset="-122"/>
            </a:endParaRPr>
          </a:p>
          <a:p>
            <a:pPr algn="just" eaLnBrk="1" hangingPunct="1"/>
            <a:r>
              <a:rPr lang="zh-CN" altLang="en-US" smtClean="0">
                <a:latin typeface="宋体" panose="02010600030101010101" pitchFamily="2" charset="-122"/>
              </a:rPr>
              <a:t>四、股票回购</a:t>
            </a:r>
          </a:p>
        </p:txBody>
      </p:sp>
      <p:graphicFrame>
        <p:nvGraphicFramePr>
          <p:cNvPr id="2050" name="Object 0"/>
          <p:cNvGraphicFramePr>
            <a:graphicFrameLocks noChangeAspect="1"/>
          </p:cNvGraphicFramePr>
          <p:nvPr/>
        </p:nvGraphicFramePr>
        <p:xfrm>
          <a:off x="4286250" y="3571875"/>
          <a:ext cx="4000500" cy="3148013"/>
        </p:xfrm>
        <a:graphic>
          <a:graphicData uri="http://schemas.openxmlformats.org/presentationml/2006/ole">
            <mc:AlternateContent xmlns:mc="http://schemas.openxmlformats.org/markup-compatibility/2006">
              <mc:Choice xmlns:v="urn:schemas-microsoft-com:vml" Requires="v">
                <p:oleObj spid="_x0000_s2053" name="剪辑" r:id="rId3" imgW="4000320" imgH="3147480" progId="MS_ClipArt_Gallery.2">
                  <p:embed/>
                </p:oleObj>
              </mc:Choice>
              <mc:Fallback>
                <p:oleObj name="剪辑" r:id="rId3" imgW="4000320" imgH="3147480" progId="MS_ClipArt_Gallery.2">
                  <p:embed/>
                  <p:pic>
                    <p:nvPicPr>
                      <p:cNvPr id="0" name="Object 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0" y="3571875"/>
                        <a:ext cx="4000500" cy="3148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pPr algn="just" eaLnBrk="1" hangingPunct="1">
              <a:defRPr/>
            </a:pPr>
            <a:r>
              <a:rPr lang="zh-CN" altLang="en-US" smtClean="0"/>
              <a:t>现金股利的优点和缺点</a:t>
            </a:r>
            <a:endParaRPr lang="zh-CN" altLang="en-US" b="1" smtClean="0"/>
          </a:p>
        </p:txBody>
      </p:sp>
      <p:sp>
        <p:nvSpPr>
          <p:cNvPr id="28675" name="Rectangle 3"/>
          <p:cNvSpPr>
            <a:spLocks noGrp="1" noChangeArrowheads="1"/>
          </p:cNvSpPr>
          <p:nvPr>
            <p:ph type="body" idx="1"/>
          </p:nvPr>
        </p:nvSpPr>
        <p:spPr/>
        <p:txBody>
          <a:bodyPr/>
          <a:lstStyle/>
          <a:p>
            <a:pPr algn="just" eaLnBrk="1" hangingPunct="1">
              <a:buFont typeface="Wingdings" pitchFamily="2" charset="2"/>
              <a:buNone/>
            </a:pPr>
            <a:r>
              <a:rPr lang="en-US" altLang="zh-CN" sz="3600" b="1" smtClean="0">
                <a:latin typeface="宋体" panose="02010600030101010101" pitchFamily="2" charset="-122"/>
              </a:rPr>
              <a:t>  </a:t>
            </a:r>
            <a:r>
              <a:rPr lang="zh-CN" altLang="en-US" sz="2800" smtClean="0">
                <a:latin typeface="宋体" panose="02010600030101010101" pitchFamily="2" charset="-122"/>
              </a:rPr>
              <a:t>优点： </a:t>
            </a:r>
            <a:r>
              <a:rPr lang="en-US" altLang="zh-CN" sz="2800" smtClean="0">
                <a:latin typeface="宋体" panose="02010600030101010101" pitchFamily="2" charset="-122"/>
              </a:rPr>
              <a:t>1</a:t>
            </a:r>
            <a:r>
              <a:rPr lang="zh-CN" altLang="en-US" sz="2800" smtClean="0">
                <a:latin typeface="宋体" panose="02010600030101010101" pitchFamily="2" charset="-122"/>
              </a:rPr>
              <a:t>、方式简单，无直接财务费用；</a:t>
            </a:r>
          </a:p>
          <a:p>
            <a:pPr lvl="1" algn="just" eaLnBrk="1" hangingPunct="1">
              <a:buFontTx/>
              <a:buNone/>
            </a:pPr>
            <a:r>
              <a:rPr lang="zh-CN" altLang="en-US" smtClean="0"/>
              <a:t>              </a:t>
            </a:r>
            <a:r>
              <a:rPr lang="en-US" altLang="zh-CN" smtClean="0"/>
              <a:t>2</a:t>
            </a:r>
            <a:r>
              <a:rPr lang="zh-CN" altLang="en-US" smtClean="0"/>
              <a:t>、不改变公司原有控制权结构。</a:t>
            </a:r>
          </a:p>
          <a:p>
            <a:pPr lvl="1" algn="just" eaLnBrk="1" hangingPunct="1">
              <a:buFontTx/>
              <a:buNone/>
            </a:pPr>
            <a:r>
              <a:rPr lang="zh-CN" altLang="en-US" smtClean="0"/>
              <a:t>缺点： </a:t>
            </a:r>
            <a:r>
              <a:rPr lang="en-US" altLang="zh-CN" smtClean="0"/>
              <a:t>1</a:t>
            </a:r>
            <a:r>
              <a:rPr lang="zh-CN" altLang="en-US" smtClean="0"/>
              <a:t>、导致现金大量流出；</a:t>
            </a:r>
          </a:p>
          <a:p>
            <a:pPr lvl="1" algn="just" eaLnBrk="1" hangingPunct="1">
              <a:buFontTx/>
              <a:buNone/>
            </a:pPr>
            <a:r>
              <a:rPr lang="zh-CN" altLang="en-US" smtClean="0"/>
              <a:t>             </a:t>
            </a:r>
            <a:r>
              <a:rPr lang="en-US" altLang="zh-CN" smtClean="0"/>
              <a:t>2</a:t>
            </a:r>
            <a:r>
              <a:rPr lang="zh-CN" altLang="en-US" smtClean="0"/>
              <a:t>、股东要交纳所得税，减少了股东的既得利益。</a:t>
            </a:r>
            <a:endParaRPr lang="zh-CN" altLang="en-US" sz="36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pPr algn="just" eaLnBrk="1" hangingPunct="1">
              <a:defRPr/>
            </a:pPr>
            <a:r>
              <a:rPr lang="zh-CN" altLang="en-US" dirty="0" smtClean="0">
                <a:latin typeface="宋体" pitchFamily="2" charset="-122"/>
              </a:rPr>
              <a:t>股票股利</a:t>
            </a:r>
            <a:endParaRPr lang="zh-CN" altLang="en-US" sz="2000" dirty="0" smtClean="0"/>
          </a:p>
        </p:txBody>
      </p:sp>
      <p:sp>
        <p:nvSpPr>
          <p:cNvPr id="29699" name="Rectangle 3"/>
          <p:cNvSpPr>
            <a:spLocks noGrp="1" noChangeArrowheads="1"/>
          </p:cNvSpPr>
          <p:nvPr>
            <p:ph type="body" idx="1"/>
          </p:nvPr>
        </p:nvSpPr>
        <p:spPr/>
        <p:txBody>
          <a:bodyPr/>
          <a:lstStyle/>
          <a:p>
            <a:pPr algn="just" eaLnBrk="1" hangingPunct="1">
              <a:buFont typeface="Wingdings" pitchFamily="2" charset="2"/>
              <a:buNone/>
            </a:pPr>
            <a:r>
              <a:rPr lang="en-US" altLang="zh-CN" sz="2400" smtClean="0">
                <a:latin typeface="宋体" panose="02010600030101010101" pitchFamily="2" charset="-122"/>
              </a:rPr>
              <a:t>   1</a:t>
            </a:r>
            <a:r>
              <a:rPr lang="zh-CN" altLang="en-US" sz="2400" smtClean="0">
                <a:latin typeface="宋体" panose="02010600030101010101" pitchFamily="2" charset="-122"/>
              </a:rPr>
              <a:t>、股票股利的特点：改变权益结构，而不改变权益总额。</a:t>
            </a:r>
          </a:p>
          <a:p>
            <a:pPr algn="just" eaLnBrk="1" hangingPunct="1">
              <a:buFont typeface="Wingdings" pitchFamily="2" charset="2"/>
              <a:buNone/>
            </a:pPr>
            <a:r>
              <a:rPr lang="zh-CN" altLang="en-US" sz="2400" smtClean="0">
                <a:latin typeface="宋体" panose="02010600030101010101" pitchFamily="2" charset="-122"/>
              </a:rPr>
              <a:t>   </a:t>
            </a:r>
            <a:r>
              <a:rPr lang="en-US" altLang="zh-CN" sz="2400" smtClean="0">
                <a:latin typeface="宋体" panose="02010600030101010101" pitchFamily="2" charset="-122"/>
              </a:rPr>
              <a:t>2</a:t>
            </a:r>
            <a:r>
              <a:rPr lang="zh-CN" altLang="en-US" sz="2400" smtClean="0">
                <a:latin typeface="宋体" panose="02010600030101010101" pitchFamily="2" charset="-122"/>
              </a:rPr>
              <a:t>、股票股利的优点</a:t>
            </a:r>
          </a:p>
          <a:p>
            <a:pPr lvl="1" algn="just" eaLnBrk="1" hangingPunct="1">
              <a:buFontTx/>
              <a:buNone/>
            </a:pPr>
            <a:r>
              <a:rPr lang="zh-CN" altLang="en-US" sz="2400" smtClean="0"/>
              <a:t>   （</a:t>
            </a:r>
            <a:r>
              <a:rPr lang="en-US" altLang="zh-CN" sz="2400" smtClean="0"/>
              <a:t>1</a:t>
            </a:r>
            <a:r>
              <a:rPr lang="zh-CN" altLang="en-US" sz="2400" smtClean="0"/>
              <a:t>）不增加现金流出；</a:t>
            </a:r>
          </a:p>
          <a:p>
            <a:pPr lvl="1" algn="just" eaLnBrk="1" hangingPunct="1">
              <a:buFontTx/>
              <a:buNone/>
            </a:pPr>
            <a:r>
              <a:rPr lang="zh-CN" altLang="en-US" sz="2400" smtClean="0"/>
              <a:t>   （</a:t>
            </a:r>
            <a:r>
              <a:rPr lang="en-US" altLang="zh-CN" sz="2400" smtClean="0"/>
              <a:t>2</a:t>
            </a:r>
            <a:r>
              <a:rPr lang="zh-CN" altLang="en-US" sz="2400" smtClean="0"/>
              <a:t>）与现金股利具有相同的信息价值；</a:t>
            </a:r>
          </a:p>
          <a:p>
            <a:pPr lvl="1" algn="just" eaLnBrk="1" hangingPunct="1">
              <a:buFontTx/>
              <a:buNone/>
            </a:pPr>
            <a:r>
              <a:rPr lang="zh-CN" altLang="en-US" sz="2400" smtClean="0"/>
              <a:t>   （</a:t>
            </a:r>
            <a:r>
              <a:rPr lang="en-US" altLang="zh-CN" sz="2400" smtClean="0"/>
              <a:t>3</a:t>
            </a:r>
            <a:r>
              <a:rPr lang="zh-CN" altLang="en-US" sz="2400" smtClean="0"/>
              <a:t>）当现金吃紧时，股票股利有利于稳定公司价值；</a:t>
            </a:r>
          </a:p>
          <a:p>
            <a:pPr lvl="1" algn="just" eaLnBrk="1" hangingPunct="1">
              <a:buFontTx/>
              <a:buNone/>
            </a:pPr>
            <a:r>
              <a:rPr lang="zh-CN" altLang="en-US" sz="2400" smtClean="0"/>
              <a:t>   （</a:t>
            </a:r>
            <a:r>
              <a:rPr lang="en-US" altLang="zh-CN" sz="2400" smtClean="0"/>
              <a:t>4</a:t>
            </a:r>
            <a:r>
              <a:rPr lang="zh-CN" altLang="en-US" sz="2400" smtClean="0"/>
              <a:t>）传递了企业未来有更大发展的信息；</a:t>
            </a:r>
          </a:p>
          <a:p>
            <a:pPr lvl="1" algn="just" eaLnBrk="1" hangingPunct="1">
              <a:buFontTx/>
              <a:buNone/>
            </a:pPr>
            <a:r>
              <a:rPr lang="zh-CN" altLang="en-US" sz="2400" smtClean="0"/>
              <a:t>   （</a:t>
            </a:r>
            <a:r>
              <a:rPr lang="en-US" altLang="zh-CN" sz="2400" smtClean="0"/>
              <a:t>5</a:t>
            </a:r>
            <a:r>
              <a:rPr lang="zh-CN" altLang="en-US" sz="2400" smtClean="0"/>
              <a:t>）股票数量增加，有利于调整股票流通性。</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p:txBody>
          <a:bodyPr/>
          <a:lstStyle/>
          <a:p>
            <a:pPr algn="just" eaLnBrk="1" hangingPunct="1">
              <a:defRPr/>
            </a:pPr>
            <a:r>
              <a:rPr lang="en-US" altLang="zh-CN" sz="3600" dirty="0" smtClean="0"/>
              <a:t>    3</a:t>
            </a:r>
            <a:r>
              <a:rPr lang="zh-CN" altLang="en-US" sz="3600" dirty="0" smtClean="0"/>
              <a:t>、股票股利的缺点</a:t>
            </a:r>
          </a:p>
        </p:txBody>
      </p:sp>
      <p:sp>
        <p:nvSpPr>
          <p:cNvPr id="3076" name="Rectangle 3"/>
          <p:cNvSpPr>
            <a:spLocks noGrp="1" noChangeArrowheads="1"/>
          </p:cNvSpPr>
          <p:nvPr>
            <p:ph type="body" idx="1"/>
          </p:nvPr>
        </p:nvSpPr>
        <p:spPr/>
        <p:txBody>
          <a:bodyPr/>
          <a:lstStyle/>
          <a:p>
            <a:pPr lvl="1" algn="just" eaLnBrk="1" hangingPunct="1">
              <a:buFontTx/>
              <a:buNone/>
            </a:pPr>
            <a:r>
              <a:rPr lang="en-US" altLang="zh-CN" sz="2000" smtClean="0"/>
              <a:t>   </a:t>
            </a:r>
            <a:r>
              <a:rPr lang="zh-CN" altLang="en-US" sz="2000" smtClean="0"/>
              <a:t>（</a:t>
            </a:r>
            <a:r>
              <a:rPr lang="en-US" altLang="zh-CN" sz="2000" smtClean="0"/>
              <a:t>1</a:t>
            </a:r>
            <a:r>
              <a:rPr lang="zh-CN" altLang="en-US" sz="2000" smtClean="0"/>
              <a:t>）导致股票价格的下降；</a:t>
            </a:r>
          </a:p>
          <a:p>
            <a:pPr lvl="1" algn="just" eaLnBrk="1" hangingPunct="1">
              <a:buFontTx/>
              <a:buNone/>
            </a:pPr>
            <a:r>
              <a:rPr lang="zh-CN" altLang="en-US" sz="2000" smtClean="0"/>
              <a:t>   （</a:t>
            </a:r>
            <a:r>
              <a:rPr lang="en-US" altLang="zh-CN" sz="2000" smtClean="0"/>
              <a:t>2</a:t>
            </a:r>
            <a:r>
              <a:rPr lang="zh-CN" altLang="en-US" sz="2000" smtClean="0"/>
              <a:t>）对投资者的信心产生不利影响</a:t>
            </a:r>
          </a:p>
        </p:txBody>
      </p:sp>
      <p:graphicFrame>
        <p:nvGraphicFramePr>
          <p:cNvPr id="3074" name="Object 5"/>
          <p:cNvGraphicFramePr>
            <a:graphicFrameLocks noChangeAspect="1"/>
          </p:cNvGraphicFramePr>
          <p:nvPr/>
        </p:nvGraphicFramePr>
        <p:xfrm>
          <a:off x="2133600" y="3810000"/>
          <a:ext cx="4832350" cy="2254250"/>
        </p:xfrm>
        <a:graphic>
          <a:graphicData uri="http://schemas.openxmlformats.org/presentationml/2006/ole">
            <mc:AlternateContent xmlns:mc="http://schemas.openxmlformats.org/markup-compatibility/2006">
              <mc:Choice xmlns:v="urn:schemas-microsoft-com:vml" Requires="v">
                <p:oleObj spid="_x0000_s3077" name="剪辑" r:id="rId3" imgW="4831920" imgH="2253960" progId="MS_ClipArt_Gallery.2">
                  <p:embed/>
                </p:oleObj>
              </mc:Choice>
              <mc:Fallback>
                <p:oleObj name="剪辑" r:id="rId3" imgW="4831920" imgH="2253960"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3810000"/>
                        <a:ext cx="4832350" cy="2254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p:txBody>
          <a:bodyPr/>
          <a:lstStyle/>
          <a:p>
            <a:pPr algn="just" eaLnBrk="1" hangingPunct="1">
              <a:defRPr/>
            </a:pPr>
            <a:r>
              <a:rPr lang="zh-CN" altLang="en-US" sz="3600" dirty="0" smtClean="0"/>
              <a:t>股票分割</a:t>
            </a:r>
          </a:p>
        </p:txBody>
      </p:sp>
      <p:sp>
        <p:nvSpPr>
          <p:cNvPr id="4100" name="Rectangle 3"/>
          <p:cNvSpPr>
            <a:spLocks noGrp="1" noChangeArrowheads="1"/>
          </p:cNvSpPr>
          <p:nvPr>
            <p:ph type="body" idx="1"/>
          </p:nvPr>
        </p:nvSpPr>
        <p:spPr/>
        <p:txBody>
          <a:bodyPr/>
          <a:lstStyle/>
          <a:p>
            <a:pPr lvl="1" algn="just" eaLnBrk="1" hangingPunct="1">
              <a:buFontTx/>
              <a:buNone/>
            </a:pPr>
            <a:r>
              <a:rPr lang="zh-CN" altLang="en-US" sz="2000" smtClean="0"/>
              <a:t>将一股分成若干股</a:t>
            </a:r>
            <a:endParaRPr lang="en-US" altLang="zh-CN" sz="2000" smtClean="0"/>
          </a:p>
          <a:p>
            <a:pPr lvl="1" algn="just" eaLnBrk="1" hangingPunct="1">
              <a:buFontTx/>
              <a:buNone/>
            </a:pPr>
            <a:endParaRPr lang="en-US" altLang="zh-CN" sz="2000" smtClean="0"/>
          </a:p>
          <a:p>
            <a:pPr lvl="1" algn="just" eaLnBrk="1" hangingPunct="1">
              <a:buFontTx/>
              <a:buNone/>
            </a:pPr>
            <a:r>
              <a:rPr lang="zh-CN" altLang="en-US" sz="2000" smtClean="0"/>
              <a:t>目的：</a:t>
            </a:r>
            <a:endParaRPr lang="en-US" altLang="zh-CN" sz="2000" smtClean="0"/>
          </a:p>
          <a:p>
            <a:pPr lvl="1" algn="just" eaLnBrk="1" hangingPunct="1">
              <a:buFontTx/>
              <a:buNone/>
            </a:pPr>
            <a:r>
              <a:rPr lang="zh-CN" altLang="en-US" sz="2000" smtClean="0"/>
              <a:t>增强股票的流动性</a:t>
            </a:r>
            <a:endParaRPr lang="en-US" altLang="zh-CN" sz="2000" smtClean="0"/>
          </a:p>
          <a:p>
            <a:pPr lvl="1" algn="just" eaLnBrk="1" hangingPunct="1">
              <a:buFontTx/>
              <a:buNone/>
            </a:pPr>
            <a:r>
              <a:rPr lang="zh-CN" altLang="en-US" sz="2000" smtClean="0"/>
              <a:t>为增发新股作准备</a:t>
            </a:r>
          </a:p>
        </p:txBody>
      </p:sp>
      <p:graphicFrame>
        <p:nvGraphicFramePr>
          <p:cNvPr id="4098" name="Object 2"/>
          <p:cNvGraphicFramePr>
            <a:graphicFrameLocks noChangeAspect="1"/>
          </p:cNvGraphicFramePr>
          <p:nvPr/>
        </p:nvGraphicFramePr>
        <p:xfrm>
          <a:off x="2133600" y="3810000"/>
          <a:ext cx="4832350" cy="2254250"/>
        </p:xfrm>
        <a:graphic>
          <a:graphicData uri="http://schemas.openxmlformats.org/presentationml/2006/ole">
            <mc:AlternateContent xmlns:mc="http://schemas.openxmlformats.org/markup-compatibility/2006">
              <mc:Choice xmlns:v="urn:schemas-microsoft-com:vml" Requires="v">
                <p:oleObj spid="_x0000_s4101" name="剪辑" r:id="rId3" imgW="4831920" imgH="2253960" progId="MS_ClipArt_Gallery.2">
                  <p:embed/>
                </p:oleObj>
              </mc:Choice>
              <mc:Fallback>
                <p:oleObj name="剪辑" r:id="rId3" imgW="4831920" imgH="225396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3810000"/>
                        <a:ext cx="4832350" cy="2254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pPr algn="just" eaLnBrk="1" hangingPunct="1">
              <a:defRPr/>
            </a:pPr>
            <a:r>
              <a:rPr lang="zh-CN" altLang="en-US" dirty="0" smtClean="0">
                <a:latin typeface="宋体" pitchFamily="2" charset="-122"/>
              </a:rPr>
              <a:t>股票回购</a:t>
            </a:r>
            <a:endParaRPr lang="zh-CN" altLang="en-US" sz="2000" dirty="0" smtClean="0"/>
          </a:p>
        </p:txBody>
      </p:sp>
      <p:sp>
        <p:nvSpPr>
          <p:cNvPr id="30723" name="Rectangle 3"/>
          <p:cNvSpPr>
            <a:spLocks noGrp="1" noChangeArrowheads="1"/>
          </p:cNvSpPr>
          <p:nvPr>
            <p:ph type="body" idx="1"/>
          </p:nvPr>
        </p:nvSpPr>
        <p:spPr/>
        <p:txBody>
          <a:bodyPr/>
          <a:lstStyle/>
          <a:p>
            <a:pPr algn="just" eaLnBrk="1" hangingPunct="1">
              <a:buFont typeface="Wingdings" pitchFamily="2" charset="2"/>
              <a:buNone/>
            </a:pPr>
            <a:r>
              <a:rPr lang="en-US" altLang="zh-CN" sz="2400" smtClean="0">
                <a:latin typeface="宋体" panose="02010600030101010101" pitchFamily="2" charset="-122"/>
              </a:rPr>
              <a:t>   1</a:t>
            </a:r>
            <a:r>
              <a:rPr lang="zh-CN" altLang="en-US" sz="2400" smtClean="0">
                <a:latin typeface="宋体" panose="02010600030101010101" pitchFamily="2" charset="-122"/>
              </a:rPr>
              <a:t>、股票回购的概念</a:t>
            </a:r>
          </a:p>
          <a:p>
            <a:pPr algn="just" eaLnBrk="1" hangingPunct="1">
              <a:buFont typeface="Wingdings" pitchFamily="2" charset="2"/>
              <a:buNone/>
            </a:pPr>
            <a:r>
              <a:rPr lang="zh-CN" altLang="en-US" sz="2400" smtClean="0">
                <a:latin typeface="宋体" panose="02010600030101010101" pitchFamily="2" charset="-122"/>
              </a:rPr>
              <a:t>   </a:t>
            </a:r>
            <a:r>
              <a:rPr lang="en-US" altLang="zh-CN" sz="2400" smtClean="0">
                <a:latin typeface="宋体" panose="02010600030101010101" pitchFamily="2" charset="-122"/>
              </a:rPr>
              <a:t>2</a:t>
            </a:r>
            <a:r>
              <a:rPr lang="zh-CN" altLang="en-US" sz="2400" smtClean="0">
                <a:latin typeface="宋体" panose="02010600030101010101" pitchFamily="2" charset="-122"/>
              </a:rPr>
              <a:t>、股票回购的动机</a:t>
            </a:r>
          </a:p>
          <a:p>
            <a:pPr lvl="1" algn="just" eaLnBrk="1" hangingPunct="1">
              <a:buFontTx/>
              <a:buNone/>
            </a:pPr>
            <a:r>
              <a:rPr lang="zh-CN" altLang="en-US" sz="2400" smtClean="0"/>
              <a:t>   （</a:t>
            </a:r>
            <a:r>
              <a:rPr lang="en-US" altLang="zh-CN" sz="2400" smtClean="0"/>
              <a:t>1</a:t>
            </a:r>
            <a:r>
              <a:rPr lang="zh-CN" altLang="en-US" sz="2400" smtClean="0"/>
              <a:t>）分配公司的超额现金；</a:t>
            </a:r>
          </a:p>
          <a:p>
            <a:pPr lvl="1" algn="just" eaLnBrk="1" hangingPunct="1">
              <a:buFontTx/>
              <a:buNone/>
            </a:pPr>
            <a:r>
              <a:rPr lang="zh-CN" altLang="en-US" sz="2400" smtClean="0"/>
              <a:t>   （</a:t>
            </a:r>
            <a:r>
              <a:rPr lang="en-US" altLang="zh-CN" sz="2400" smtClean="0"/>
              <a:t>2</a:t>
            </a:r>
            <a:r>
              <a:rPr lang="zh-CN" altLang="en-US" sz="2400" smtClean="0"/>
              <a:t>）改善公司的资本结构；</a:t>
            </a:r>
          </a:p>
          <a:p>
            <a:pPr lvl="1" algn="just" eaLnBrk="1" hangingPunct="1">
              <a:buFontTx/>
              <a:buNone/>
            </a:pPr>
            <a:r>
              <a:rPr lang="zh-CN" altLang="en-US" sz="2400" smtClean="0"/>
              <a:t>   （</a:t>
            </a:r>
            <a:r>
              <a:rPr lang="en-US" altLang="zh-CN" sz="2400" smtClean="0"/>
              <a:t>3</a:t>
            </a:r>
            <a:r>
              <a:rPr lang="zh-CN" altLang="en-US" sz="2400" smtClean="0"/>
              <a:t>）提高公司股价。</a:t>
            </a:r>
          </a:p>
          <a:p>
            <a:pPr lvl="1" algn="just" eaLnBrk="1" hangingPunct="1">
              <a:buFontTx/>
              <a:buNone/>
            </a:pPr>
            <a:r>
              <a:rPr lang="en-US" altLang="zh-CN" sz="2400" smtClean="0"/>
              <a:t>3</a:t>
            </a:r>
            <a:r>
              <a:rPr lang="zh-CN" altLang="en-US" sz="2400" smtClean="0"/>
              <a:t>、股票回购的方式</a:t>
            </a:r>
            <a:endParaRPr lang="en-US" altLang="zh-CN" sz="2400" smtClean="0"/>
          </a:p>
          <a:p>
            <a:pPr lvl="1" algn="just" eaLnBrk="1" hangingPunct="1">
              <a:buFontTx/>
              <a:buNone/>
            </a:pPr>
            <a:r>
              <a:rPr lang="zh-CN" altLang="en-US" sz="2400" smtClean="0"/>
              <a:t>   （</a:t>
            </a:r>
            <a:r>
              <a:rPr lang="en-US" altLang="zh-CN" sz="2400" smtClean="0"/>
              <a:t>1</a:t>
            </a:r>
            <a:r>
              <a:rPr lang="zh-CN" altLang="en-US" sz="2400" smtClean="0"/>
              <a:t>）公开市场购买；</a:t>
            </a:r>
          </a:p>
          <a:p>
            <a:pPr lvl="1" algn="just" eaLnBrk="1" hangingPunct="1">
              <a:buFontTx/>
              <a:buNone/>
            </a:pPr>
            <a:r>
              <a:rPr lang="zh-CN" altLang="en-US" sz="2400" smtClean="0"/>
              <a:t>   （</a:t>
            </a:r>
            <a:r>
              <a:rPr lang="en-US" altLang="zh-CN" sz="2400" smtClean="0"/>
              <a:t>2</a:t>
            </a:r>
            <a:r>
              <a:rPr lang="zh-CN" altLang="en-US" sz="2400" smtClean="0"/>
              <a:t>）投标出价购买；</a:t>
            </a:r>
            <a:endParaRPr lang="en-US" altLang="zh-CN" sz="2400" smtClean="0"/>
          </a:p>
          <a:p>
            <a:pPr lvl="1" algn="just" eaLnBrk="1" hangingPunct="1">
              <a:buFontTx/>
              <a:buNone/>
            </a:pPr>
            <a:r>
              <a:rPr lang="zh-CN" altLang="en-US" sz="2400" smtClean="0"/>
              <a:t>    （</a:t>
            </a:r>
            <a:r>
              <a:rPr lang="en-US" altLang="zh-CN" sz="2400" smtClean="0"/>
              <a:t>3</a:t>
            </a:r>
            <a:r>
              <a:rPr lang="zh-CN" altLang="en-US" sz="2400" smtClean="0"/>
              <a:t>）议价回购房时。</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pPr algn="just" eaLnBrk="1" hangingPunct="1">
              <a:defRPr/>
            </a:pPr>
            <a:r>
              <a:rPr lang="zh-CN" altLang="en-US" dirty="0" smtClean="0">
                <a:latin typeface="宋体" pitchFamily="2" charset="-122"/>
              </a:rPr>
              <a:t>股票回购</a:t>
            </a:r>
            <a:endParaRPr lang="zh-CN" altLang="en-US" sz="2000" dirty="0" smtClean="0"/>
          </a:p>
        </p:txBody>
      </p:sp>
      <p:sp>
        <p:nvSpPr>
          <p:cNvPr id="31747" name="Rectangle 3"/>
          <p:cNvSpPr>
            <a:spLocks noGrp="1" noChangeArrowheads="1"/>
          </p:cNvSpPr>
          <p:nvPr>
            <p:ph type="body" idx="1"/>
          </p:nvPr>
        </p:nvSpPr>
        <p:spPr/>
        <p:txBody>
          <a:bodyPr/>
          <a:lstStyle/>
          <a:p>
            <a:pPr algn="just" eaLnBrk="1" hangingPunct="1">
              <a:buFont typeface="Wingdings" pitchFamily="2" charset="2"/>
              <a:buNone/>
            </a:pPr>
            <a:r>
              <a:rPr lang="en-US" altLang="zh-CN" sz="2400" smtClean="0">
                <a:latin typeface="宋体" panose="02010600030101010101" pitchFamily="2" charset="-122"/>
              </a:rPr>
              <a:t>   1</a:t>
            </a:r>
            <a:r>
              <a:rPr lang="zh-CN" altLang="en-US" sz="2400" smtClean="0">
                <a:latin typeface="宋体" panose="02010600030101010101" pitchFamily="2" charset="-122"/>
              </a:rPr>
              <a:t>、股票回购的概念</a:t>
            </a:r>
          </a:p>
          <a:p>
            <a:pPr algn="just" eaLnBrk="1" hangingPunct="1">
              <a:buFont typeface="Wingdings" pitchFamily="2" charset="2"/>
              <a:buNone/>
            </a:pPr>
            <a:r>
              <a:rPr lang="zh-CN" altLang="en-US" sz="2400" smtClean="0">
                <a:latin typeface="宋体" panose="02010600030101010101" pitchFamily="2" charset="-122"/>
              </a:rPr>
              <a:t>   </a:t>
            </a:r>
            <a:r>
              <a:rPr lang="en-US" altLang="zh-CN" sz="2400" smtClean="0">
                <a:latin typeface="宋体" panose="02010600030101010101" pitchFamily="2" charset="-122"/>
              </a:rPr>
              <a:t>2</a:t>
            </a:r>
            <a:r>
              <a:rPr lang="zh-CN" altLang="en-US" sz="2400" smtClean="0">
                <a:latin typeface="宋体" panose="02010600030101010101" pitchFamily="2" charset="-122"/>
              </a:rPr>
              <a:t>、股票回购的动机</a:t>
            </a:r>
          </a:p>
          <a:p>
            <a:pPr lvl="1" algn="just" eaLnBrk="1" hangingPunct="1">
              <a:buFontTx/>
              <a:buNone/>
            </a:pPr>
            <a:r>
              <a:rPr lang="zh-CN" altLang="en-US" sz="2400" smtClean="0"/>
              <a:t>   （</a:t>
            </a:r>
            <a:r>
              <a:rPr lang="en-US" altLang="zh-CN" sz="2400" smtClean="0"/>
              <a:t>1</a:t>
            </a:r>
            <a:r>
              <a:rPr lang="zh-CN" altLang="en-US" sz="2400" smtClean="0"/>
              <a:t>）分配公司的超额现金；</a:t>
            </a:r>
          </a:p>
          <a:p>
            <a:pPr lvl="1" algn="just" eaLnBrk="1" hangingPunct="1">
              <a:buFontTx/>
              <a:buNone/>
            </a:pPr>
            <a:r>
              <a:rPr lang="zh-CN" altLang="en-US" sz="2400" smtClean="0"/>
              <a:t>   （</a:t>
            </a:r>
            <a:r>
              <a:rPr lang="en-US" altLang="zh-CN" sz="2400" smtClean="0"/>
              <a:t>2</a:t>
            </a:r>
            <a:r>
              <a:rPr lang="zh-CN" altLang="en-US" sz="2400" smtClean="0"/>
              <a:t>）改善公司的资本结构；</a:t>
            </a:r>
          </a:p>
          <a:p>
            <a:pPr lvl="1" algn="just" eaLnBrk="1" hangingPunct="1">
              <a:buFontTx/>
              <a:buNone/>
            </a:pPr>
            <a:r>
              <a:rPr lang="zh-CN" altLang="en-US" sz="2400" smtClean="0"/>
              <a:t>   （</a:t>
            </a:r>
            <a:r>
              <a:rPr lang="en-US" altLang="zh-CN" sz="2400" smtClean="0"/>
              <a:t>3</a:t>
            </a:r>
            <a:r>
              <a:rPr lang="zh-CN" altLang="en-US" sz="2400" smtClean="0"/>
              <a:t>）提高公司股价。</a:t>
            </a:r>
          </a:p>
          <a:p>
            <a:pPr lvl="1" algn="just" eaLnBrk="1" hangingPunct="1">
              <a:buFontTx/>
              <a:buNone/>
            </a:pPr>
            <a:r>
              <a:rPr lang="en-US" altLang="zh-CN" sz="2400" smtClean="0"/>
              <a:t>3</a:t>
            </a:r>
            <a:r>
              <a:rPr lang="zh-CN" altLang="en-US" sz="2400" smtClean="0"/>
              <a:t>、股票回购的方式</a:t>
            </a:r>
            <a:endParaRPr lang="en-US" altLang="zh-CN" sz="2400" smtClean="0"/>
          </a:p>
          <a:p>
            <a:pPr lvl="1" algn="just" eaLnBrk="1" hangingPunct="1">
              <a:buFontTx/>
              <a:buNone/>
            </a:pPr>
            <a:r>
              <a:rPr lang="zh-CN" altLang="en-US" sz="2400" smtClean="0"/>
              <a:t>   （</a:t>
            </a:r>
            <a:r>
              <a:rPr lang="en-US" altLang="zh-CN" sz="2400" smtClean="0"/>
              <a:t>1</a:t>
            </a:r>
            <a:r>
              <a:rPr lang="zh-CN" altLang="en-US" sz="2400" smtClean="0"/>
              <a:t>）公开市场购买；</a:t>
            </a:r>
          </a:p>
          <a:p>
            <a:pPr lvl="1" algn="just" eaLnBrk="1" hangingPunct="1">
              <a:buFontTx/>
              <a:buNone/>
            </a:pPr>
            <a:r>
              <a:rPr lang="zh-CN" altLang="en-US" sz="2400" smtClean="0"/>
              <a:t>   （</a:t>
            </a:r>
            <a:r>
              <a:rPr lang="en-US" altLang="zh-CN" sz="2400" smtClean="0"/>
              <a:t>2</a:t>
            </a:r>
            <a:r>
              <a:rPr lang="zh-CN" altLang="en-US" sz="2400" smtClean="0"/>
              <a:t>）投标出价购买；</a:t>
            </a:r>
            <a:endParaRPr lang="en-US" altLang="zh-CN" sz="2400" smtClean="0"/>
          </a:p>
          <a:p>
            <a:pPr lvl="1" algn="just" eaLnBrk="1" hangingPunct="1">
              <a:buFontTx/>
              <a:buNone/>
            </a:pPr>
            <a:r>
              <a:rPr lang="zh-CN" altLang="en-US" sz="2400" smtClean="0"/>
              <a:t>    （</a:t>
            </a:r>
            <a:r>
              <a:rPr lang="en-US" altLang="zh-CN" sz="2400" smtClean="0"/>
              <a:t>3</a:t>
            </a:r>
            <a:r>
              <a:rPr lang="zh-CN" altLang="en-US" sz="2400" smtClean="0"/>
              <a:t>）议价回购房时。</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p:txBody>
          <a:bodyPr/>
          <a:lstStyle/>
          <a:p>
            <a:pPr>
              <a:defRPr/>
            </a:pPr>
            <a:r>
              <a:rPr lang="zh-CN" altLang="en-US" dirty="0" smtClean="0"/>
              <a:t>第四节  股利政策理论</a:t>
            </a:r>
            <a:endParaRPr lang="zh-CN" altLang="en-US" dirty="0"/>
          </a:p>
        </p:txBody>
      </p:sp>
      <p:sp>
        <p:nvSpPr>
          <p:cNvPr id="32771" name="Rectangle 3"/>
          <p:cNvSpPr>
            <a:spLocks noGrp="1" noChangeArrowheads="1"/>
          </p:cNvSpPr>
          <p:nvPr>
            <p:ph type="body" idx="1"/>
          </p:nvPr>
        </p:nvSpPr>
        <p:spPr>
          <a:xfrm>
            <a:off x="457200" y="2276475"/>
            <a:ext cx="8229600" cy="3854450"/>
          </a:xfrm>
        </p:spPr>
        <p:txBody>
          <a:bodyPr/>
          <a:lstStyle/>
          <a:p>
            <a:r>
              <a:rPr lang="zh-CN" altLang="en-US" sz="4000" smtClean="0"/>
              <a:t>股利无关理论</a:t>
            </a:r>
          </a:p>
          <a:p>
            <a:r>
              <a:rPr lang="zh-CN" altLang="en-US" sz="4000" smtClean="0"/>
              <a:t>股利有关理论</a:t>
            </a:r>
          </a:p>
          <a:p>
            <a:r>
              <a:rPr lang="zh-CN" altLang="en-US" sz="4000" smtClean="0"/>
              <a:t>税差理论</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title"/>
          </p:nvPr>
        </p:nvSpPr>
        <p:spPr/>
        <p:txBody>
          <a:bodyPr/>
          <a:lstStyle/>
          <a:p>
            <a:pPr>
              <a:defRPr/>
            </a:pPr>
            <a:r>
              <a:rPr lang="zh-CN" altLang="en-US"/>
              <a:t>股利政策是否影响企业市场价值 </a:t>
            </a:r>
          </a:p>
        </p:txBody>
      </p:sp>
      <p:sp>
        <p:nvSpPr>
          <p:cNvPr id="33795" name="Rectangle 3"/>
          <p:cNvSpPr>
            <a:spLocks noGrp="1" noChangeArrowheads="1"/>
          </p:cNvSpPr>
          <p:nvPr>
            <p:ph type="body" idx="1"/>
          </p:nvPr>
        </p:nvSpPr>
        <p:spPr>
          <a:xfrm>
            <a:off x="457200" y="1703388"/>
            <a:ext cx="8075613" cy="4821237"/>
          </a:xfrm>
        </p:spPr>
        <p:txBody>
          <a:bodyPr/>
          <a:lstStyle/>
          <a:p>
            <a:r>
              <a:rPr lang="zh-CN" altLang="en-US" smtClean="0"/>
              <a:t>三种不同的理论观点：</a:t>
            </a:r>
          </a:p>
          <a:p>
            <a:r>
              <a:rPr lang="zh-CN" altLang="en-US" smtClean="0">
                <a:latin typeface="Arial" panose="020B0604020202020204" pitchFamily="34" charset="0"/>
              </a:rPr>
              <a:t>“</a:t>
            </a:r>
            <a:r>
              <a:rPr lang="zh-CN" altLang="en-US" smtClean="0"/>
              <a:t>股利无关理论</a:t>
            </a:r>
            <a:r>
              <a:rPr lang="zh-CN" altLang="en-US" smtClean="0">
                <a:latin typeface="Arial" panose="020B0604020202020204" pitchFamily="34" charset="0"/>
              </a:rPr>
              <a:t>”</a:t>
            </a:r>
            <a:r>
              <a:rPr lang="zh-CN" altLang="en-US" smtClean="0"/>
              <a:t>，强调股利政策不会改变公司价值；</a:t>
            </a:r>
          </a:p>
          <a:p>
            <a:r>
              <a:rPr lang="zh-CN" altLang="en-US" smtClean="0">
                <a:latin typeface="Arial" panose="020B0604020202020204" pitchFamily="34" charset="0"/>
              </a:rPr>
              <a:t>“</a:t>
            </a:r>
            <a:r>
              <a:rPr lang="zh-CN" altLang="en-US" smtClean="0"/>
              <a:t>股利相关（有益）理论</a:t>
            </a:r>
            <a:r>
              <a:rPr lang="zh-CN" altLang="en-US" smtClean="0">
                <a:latin typeface="Arial" panose="020B0604020202020204" pitchFamily="34" charset="0"/>
              </a:rPr>
              <a:t>”</a:t>
            </a:r>
            <a:r>
              <a:rPr lang="zh-CN" altLang="en-US" smtClean="0"/>
              <a:t>，该理论建立在投资者顾客的概念基础之上，假定大部分股东都偏好当期股利并把股利的增加视作积极的信号；</a:t>
            </a:r>
          </a:p>
          <a:p>
            <a:r>
              <a:rPr lang="zh-CN" altLang="en-US" smtClean="0"/>
              <a:t>税差理论，或</a:t>
            </a:r>
            <a:r>
              <a:rPr lang="zh-CN" altLang="en-US" smtClean="0">
                <a:latin typeface="Arial" panose="020B0604020202020204" pitchFamily="34" charset="0"/>
              </a:rPr>
              <a:t>“</a:t>
            </a:r>
            <a:r>
              <a:rPr lang="zh-CN" altLang="en-US" smtClean="0"/>
              <a:t>股利有害论</a:t>
            </a:r>
            <a:r>
              <a:rPr lang="zh-CN" altLang="en-US" smtClean="0">
                <a:latin typeface="Arial" panose="020B0604020202020204" pitchFamily="34" charset="0"/>
              </a:rPr>
              <a:t>”</a:t>
            </a:r>
            <a:r>
              <a:rPr lang="zh-CN" altLang="en-US" smtClean="0"/>
              <a:t>，强调股利支付在税收上的不利。</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a:xfrm>
            <a:off x="395288" y="0"/>
            <a:ext cx="7772400" cy="827088"/>
          </a:xfrm>
        </p:spPr>
        <p:txBody>
          <a:bodyPr/>
          <a:lstStyle/>
          <a:p>
            <a:pPr>
              <a:defRPr/>
            </a:pPr>
            <a:r>
              <a:rPr lang="en-US" altLang="zh-CN" sz="4800"/>
              <a:t>   1</a:t>
            </a:r>
            <a:r>
              <a:rPr lang="zh-CN" altLang="en-US" sz="4000"/>
              <a:t>．股利政策与企业价值无关论</a:t>
            </a:r>
          </a:p>
        </p:txBody>
      </p:sp>
      <p:sp>
        <p:nvSpPr>
          <p:cNvPr id="34819" name="Rectangle 3"/>
          <p:cNvSpPr>
            <a:spLocks noGrp="1" noChangeArrowheads="1"/>
          </p:cNvSpPr>
          <p:nvPr>
            <p:ph type="body" idx="1"/>
          </p:nvPr>
        </p:nvSpPr>
        <p:spPr>
          <a:xfrm>
            <a:off x="611188" y="1052513"/>
            <a:ext cx="8532812" cy="5256212"/>
          </a:xfrm>
        </p:spPr>
        <p:txBody>
          <a:bodyPr/>
          <a:lstStyle/>
          <a:p>
            <a:pPr marL="457200" indent="-457200">
              <a:lnSpc>
                <a:spcPct val="110000"/>
              </a:lnSpc>
              <a:buClr>
                <a:schemeClr val="tx1"/>
              </a:buClr>
              <a:buFont typeface="Wingdings" pitchFamily="2" charset="2"/>
              <a:buAutoNum type="arabicPeriod"/>
            </a:pPr>
            <a:r>
              <a:rPr lang="zh-CN" altLang="en-US" smtClean="0"/>
              <a:t>创始人：默顿</a:t>
            </a:r>
            <a:r>
              <a:rPr lang="en-US" altLang="zh-CN" smtClean="0"/>
              <a:t>.H.</a:t>
            </a:r>
            <a:r>
              <a:rPr lang="zh-CN" altLang="en-US" smtClean="0"/>
              <a:t>米勒和佛朗哥</a:t>
            </a:r>
            <a:r>
              <a:rPr lang="en-US" altLang="zh-CN" smtClean="0"/>
              <a:t>.</a:t>
            </a:r>
            <a:r>
              <a:rPr lang="zh-CN" altLang="en-US" smtClean="0"/>
              <a:t>莫迪里昂尼</a:t>
            </a:r>
            <a:r>
              <a:rPr lang="en-US" altLang="zh-CN" smtClean="0"/>
              <a:t>(MM</a:t>
            </a:r>
            <a:r>
              <a:rPr lang="zh-CN" altLang="en-US" smtClean="0"/>
              <a:t>理论</a:t>
            </a:r>
            <a:r>
              <a:rPr lang="en-US" altLang="zh-CN" smtClean="0"/>
              <a:t>)</a:t>
            </a:r>
          </a:p>
          <a:p>
            <a:pPr marL="457200" indent="-457200" algn="just">
              <a:lnSpc>
                <a:spcPct val="110000"/>
              </a:lnSpc>
              <a:buClr>
                <a:schemeClr val="tx1"/>
              </a:buClr>
              <a:buFont typeface="Wingdings" pitchFamily="2" charset="2"/>
              <a:buAutoNum type="arabicPeriod" startAt="2"/>
            </a:pPr>
            <a:r>
              <a:rPr lang="zh-CN" altLang="en-US" smtClean="0"/>
              <a:t>主要观点：</a:t>
            </a:r>
          </a:p>
          <a:p>
            <a:pPr marL="838200" lvl="1" indent="-381000" algn="just">
              <a:lnSpc>
                <a:spcPct val="110000"/>
              </a:lnSpc>
              <a:buSzPct val="50000"/>
              <a:buFont typeface="Wingdings" pitchFamily="2" charset="2"/>
              <a:buChar char="l"/>
            </a:pPr>
            <a:r>
              <a:rPr lang="zh-CN" altLang="en-US" smtClean="0"/>
              <a:t>企业的市场价值取决于获利能力</a:t>
            </a:r>
          </a:p>
          <a:p>
            <a:pPr marL="838200" lvl="1" indent="-381000" algn="just">
              <a:lnSpc>
                <a:spcPct val="110000"/>
              </a:lnSpc>
              <a:buSzPct val="50000"/>
              <a:buFont typeface="Wingdings" pitchFamily="2" charset="2"/>
              <a:buChar char="l"/>
            </a:pPr>
            <a:r>
              <a:rPr lang="zh-CN" altLang="en-US" smtClean="0"/>
              <a:t>企业的市场价值与股利政策无关</a:t>
            </a:r>
          </a:p>
          <a:p>
            <a:pPr marL="457200" indent="-457200" algn="just">
              <a:lnSpc>
                <a:spcPct val="110000"/>
              </a:lnSpc>
              <a:buClr>
                <a:schemeClr val="tx1"/>
              </a:buClr>
              <a:buFont typeface="Wingdings" pitchFamily="2" charset="2"/>
              <a:buAutoNum type="arabicPeriod" startAt="3"/>
            </a:pPr>
            <a:r>
              <a:rPr lang="zh-CN" altLang="en-US" smtClean="0"/>
              <a:t>主要理由：</a:t>
            </a:r>
          </a:p>
          <a:p>
            <a:pPr marL="838200" lvl="1" indent="-381000">
              <a:lnSpc>
                <a:spcPct val="110000"/>
              </a:lnSpc>
              <a:buSzPct val="50000"/>
              <a:buFont typeface="Wingdings" pitchFamily="2" charset="2"/>
              <a:buChar char="l"/>
            </a:pPr>
            <a:r>
              <a:rPr lang="zh-CN" altLang="en-US" smtClean="0"/>
              <a:t>企业实现的利润水平已经在股票价格上得到反映</a:t>
            </a:r>
          </a:p>
          <a:p>
            <a:pPr marL="838200" lvl="1" indent="-381000" algn="just">
              <a:lnSpc>
                <a:spcPct val="110000"/>
              </a:lnSpc>
              <a:buSzPct val="50000"/>
              <a:buFont typeface="Wingdings" pitchFamily="2" charset="2"/>
              <a:buChar char="l"/>
            </a:pPr>
            <a:r>
              <a:rPr lang="zh-CN" altLang="en-US" smtClean="0"/>
              <a:t>存在价值守衡定律  </a:t>
            </a:r>
          </a:p>
          <a:p>
            <a:pPr marL="838200" lvl="1" indent="-381000" algn="just">
              <a:lnSpc>
                <a:spcPct val="110000"/>
              </a:lnSpc>
              <a:buSzPct val="50000"/>
              <a:buFont typeface="Wingdings" pitchFamily="2" charset="2"/>
              <a:buChar char="l"/>
            </a:pPr>
            <a:r>
              <a:rPr lang="zh-CN" altLang="en-US" smtClean="0"/>
              <a:t>真正对股票价格产生影响的是投资</a:t>
            </a:r>
            <a:endParaRPr lang="zh-CN" altLang="en-US" b="1"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ChangeArrowheads="1"/>
          </p:cNvSpPr>
          <p:nvPr>
            <p:ph type="title" idx="4294967295"/>
          </p:nvPr>
        </p:nvSpPr>
        <p:spPr/>
        <p:txBody>
          <a:bodyPr/>
          <a:lstStyle/>
          <a:p>
            <a:pPr algn="just">
              <a:defRPr/>
            </a:pPr>
            <a:r>
              <a:rPr lang="en-US" altLang="zh-CN"/>
              <a:t>  2 </a:t>
            </a:r>
            <a:r>
              <a:rPr lang="zh-CN" altLang="en-US" sz="4000"/>
              <a:t>．</a:t>
            </a:r>
            <a:r>
              <a:rPr lang="zh-CN" altLang="en-US"/>
              <a:t>股利政策与企业价值相关论</a:t>
            </a:r>
          </a:p>
        </p:txBody>
      </p:sp>
      <p:sp>
        <p:nvSpPr>
          <p:cNvPr id="35843" name="Rectangle 3"/>
          <p:cNvSpPr>
            <a:spLocks noGrp="1" noChangeArrowheads="1"/>
          </p:cNvSpPr>
          <p:nvPr>
            <p:ph type="body" idx="4294967295"/>
          </p:nvPr>
        </p:nvSpPr>
        <p:spPr>
          <a:xfrm>
            <a:off x="528638" y="1422400"/>
            <a:ext cx="8507412" cy="3951288"/>
          </a:xfrm>
        </p:spPr>
        <p:txBody>
          <a:bodyPr/>
          <a:lstStyle/>
          <a:p>
            <a:pPr marL="533400" indent="-533400" algn="just">
              <a:lnSpc>
                <a:spcPct val="120000"/>
              </a:lnSpc>
              <a:buClr>
                <a:schemeClr val="tx1"/>
              </a:buClr>
              <a:buFont typeface="Wingdings" pitchFamily="2" charset="2"/>
              <a:buAutoNum type="arabicPeriod"/>
            </a:pPr>
            <a:r>
              <a:rPr lang="zh-CN" altLang="en-US" smtClean="0"/>
              <a:t>企业的市场价值与股利政策有关</a:t>
            </a:r>
          </a:p>
          <a:p>
            <a:pPr marL="533400" indent="-533400" algn="just">
              <a:lnSpc>
                <a:spcPct val="120000"/>
              </a:lnSpc>
              <a:buClr>
                <a:schemeClr val="tx1"/>
              </a:buClr>
              <a:buFont typeface="Wingdings" pitchFamily="2" charset="2"/>
              <a:buAutoNum type="arabicPeriod" startAt="2"/>
            </a:pPr>
            <a:r>
              <a:rPr lang="zh-CN" altLang="en-US" smtClean="0"/>
              <a:t>主要理论分支：</a:t>
            </a:r>
          </a:p>
          <a:p>
            <a:pPr marL="914400" lvl="1" indent="-457200" algn="just">
              <a:lnSpc>
                <a:spcPct val="120000"/>
              </a:lnSpc>
              <a:buFont typeface="Wingdings" pitchFamily="2" charset="2"/>
              <a:buAutoNum type="circleNumDbPlain"/>
            </a:pPr>
            <a:r>
              <a:rPr lang="zh-CN" altLang="en-US" sz="3200" smtClean="0"/>
              <a:t>信号理论：股利传递了公司良好业绩的信息；</a:t>
            </a:r>
          </a:p>
          <a:p>
            <a:pPr marL="914400" lvl="1" indent="-457200" algn="just">
              <a:lnSpc>
                <a:spcPct val="120000"/>
              </a:lnSpc>
              <a:buFont typeface="Wingdings" pitchFamily="2" charset="2"/>
              <a:buAutoNum type="circleNumDbPlain" startAt="2"/>
            </a:pPr>
            <a:r>
              <a:rPr lang="zh-CN" altLang="en-US" sz="3200" smtClean="0"/>
              <a:t>偏好理论：股东对当前收益的偏好；</a:t>
            </a:r>
          </a:p>
          <a:p>
            <a:pPr marL="914400" lvl="1" indent="-457200" algn="just">
              <a:lnSpc>
                <a:spcPct val="120000"/>
              </a:lnSpc>
              <a:buFont typeface="Wingdings" pitchFamily="2" charset="2"/>
              <a:buAutoNum type="circleNumDbPlain" startAt="3"/>
            </a:pPr>
            <a:r>
              <a:rPr lang="zh-CN" altLang="en-US" sz="3200" smtClean="0"/>
              <a:t>代理理论：股利能控制代理成本。</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Grp="1" noChangeArrowheads="1"/>
          </p:cNvSpPr>
          <p:nvPr>
            <p:ph type="title"/>
          </p:nvPr>
        </p:nvSpPr>
        <p:spPr>
          <a:xfrm>
            <a:off x="328613" y="-242888"/>
            <a:ext cx="7772400" cy="1143001"/>
          </a:xfrm>
        </p:spPr>
        <p:txBody>
          <a:bodyPr/>
          <a:lstStyle/>
          <a:p>
            <a:pPr>
              <a:defRPr/>
            </a:pPr>
            <a:r>
              <a:rPr lang="zh-CN" altLang="en-US"/>
              <a:t>佛山照明</a:t>
            </a:r>
          </a:p>
        </p:txBody>
      </p:sp>
      <p:sp>
        <p:nvSpPr>
          <p:cNvPr id="36867" name="Rectangle 3"/>
          <p:cNvSpPr>
            <a:spLocks noGrp="1" noChangeArrowheads="1"/>
          </p:cNvSpPr>
          <p:nvPr>
            <p:ph type="body" idx="1"/>
          </p:nvPr>
        </p:nvSpPr>
        <p:spPr>
          <a:xfrm>
            <a:off x="539750" y="981075"/>
            <a:ext cx="7772400" cy="5256213"/>
          </a:xfrm>
          <a:noFill/>
        </p:spPr>
        <p:txBody>
          <a:bodyPr/>
          <a:lstStyle/>
          <a:p>
            <a:r>
              <a:rPr lang="en-US" altLang="zh-CN" smtClean="0"/>
              <a:t>1993</a:t>
            </a:r>
            <a:r>
              <a:rPr lang="zh-CN" altLang="en-US" smtClean="0"/>
              <a:t>年</a:t>
            </a:r>
            <a:r>
              <a:rPr lang="en-US" altLang="zh-CN" smtClean="0"/>
              <a:t>11</a:t>
            </a:r>
            <a:r>
              <a:rPr lang="zh-CN" altLang="en-US" smtClean="0"/>
              <a:t>月</a:t>
            </a:r>
            <a:r>
              <a:rPr lang="en-US" altLang="zh-CN" smtClean="0"/>
              <a:t>A</a:t>
            </a:r>
            <a:r>
              <a:rPr lang="zh-CN" altLang="en-US" smtClean="0"/>
              <a:t>股上市，</a:t>
            </a:r>
            <a:r>
              <a:rPr lang="en-US" altLang="zh-CN" smtClean="0"/>
              <a:t>1995</a:t>
            </a:r>
            <a:r>
              <a:rPr lang="zh-CN" altLang="en-US" smtClean="0"/>
              <a:t>年发行</a:t>
            </a:r>
            <a:r>
              <a:rPr lang="en-US" altLang="zh-CN" smtClean="0"/>
              <a:t>B</a:t>
            </a:r>
            <a:r>
              <a:rPr lang="zh-CN" altLang="en-US" smtClean="0"/>
              <a:t>股。近</a:t>
            </a:r>
            <a:r>
              <a:rPr lang="en-US" altLang="zh-CN" smtClean="0"/>
              <a:t>6 </a:t>
            </a:r>
            <a:r>
              <a:rPr lang="zh-CN" altLang="en-US" smtClean="0"/>
              <a:t>年主营业务收入增长在</a:t>
            </a:r>
            <a:r>
              <a:rPr lang="en-US" altLang="zh-CN" smtClean="0"/>
              <a:t>11-20%</a:t>
            </a:r>
            <a:r>
              <a:rPr lang="zh-CN" altLang="en-US" smtClean="0"/>
              <a:t>，净利润保持在</a:t>
            </a:r>
            <a:r>
              <a:rPr lang="en-US" altLang="zh-CN" smtClean="0"/>
              <a:t>5%</a:t>
            </a:r>
            <a:r>
              <a:rPr lang="zh-CN" altLang="en-US" smtClean="0"/>
              <a:t>以上，每股收益连续</a:t>
            </a:r>
            <a:r>
              <a:rPr lang="en-US" altLang="zh-CN" smtClean="0"/>
              <a:t>10</a:t>
            </a:r>
            <a:r>
              <a:rPr lang="zh-CN" altLang="en-US" smtClean="0"/>
              <a:t>年在</a:t>
            </a:r>
            <a:r>
              <a:rPr lang="en-US" altLang="zh-CN" smtClean="0"/>
              <a:t>0.5</a:t>
            </a:r>
            <a:r>
              <a:rPr lang="zh-CN" altLang="en-US" smtClean="0"/>
              <a:t>元以上，最高</a:t>
            </a:r>
            <a:r>
              <a:rPr lang="en-US" altLang="zh-CN" smtClean="0"/>
              <a:t>1.26</a:t>
            </a:r>
            <a:r>
              <a:rPr lang="zh-CN" altLang="en-US" smtClean="0"/>
              <a:t>元。是中国股市上少有的业绩稳定增长的公司，</a:t>
            </a:r>
            <a:r>
              <a:rPr lang="zh-CN" altLang="en-US" b="1" i="1" smtClean="0"/>
              <a:t>是当时沪深两市惟一一家现金分红超过股票融资的公司，被称为</a:t>
            </a:r>
            <a:r>
              <a:rPr lang="zh-CN" altLang="en-US" b="1" i="1" smtClean="0">
                <a:latin typeface="Arial" panose="020B0604020202020204" pitchFamily="34" charset="0"/>
              </a:rPr>
              <a:t>“</a:t>
            </a:r>
            <a:r>
              <a:rPr lang="zh-CN" altLang="en-US" b="1" i="1" smtClean="0"/>
              <a:t>现金奶牛</a:t>
            </a:r>
            <a:r>
              <a:rPr lang="zh-CN" altLang="en-US" b="1" i="1" smtClean="0">
                <a:latin typeface="Arial" panose="020B0604020202020204" pitchFamily="34" charset="0"/>
              </a:rPr>
              <a:t>”</a:t>
            </a:r>
            <a:r>
              <a:rPr lang="zh-CN" altLang="en-US" b="1" i="1" smtClean="0"/>
              <a:t>。</a:t>
            </a:r>
          </a:p>
          <a:p>
            <a:r>
              <a:rPr lang="en-US" altLang="zh-CN" smtClean="0"/>
              <a:t>1999-2001</a:t>
            </a:r>
            <a:r>
              <a:rPr lang="zh-CN" altLang="en-US" smtClean="0"/>
              <a:t>年股价一直是</a:t>
            </a:r>
            <a:r>
              <a:rPr lang="en-US" altLang="zh-CN" smtClean="0"/>
              <a:t>10-13</a:t>
            </a:r>
            <a:r>
              <a:rPr lang="zh-CN" altLang="en-US" smtClean="0"/>
              <a:t>元。一位股民说我在股市泡了</a:t>
            </a:r>
            <a:r>
              <a:rPr lang="en-US" altLang="zh-CN" smtClean="0"/>
              <a:t>7</a:t>
            </a:r>
            <a:r>
              <a:rPr lang="zh-CN" altLang="en-US" smtClean="0"/>
              <a:t>年，从未见过这样死的股票。市场对高派现反映平淡。</a:t>
            </a:r>
          </a:p>
          <a:p>
            <a:endParaRPr lang="en-US" altLang="zh-CN"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p:txBody>
          <a:bodyPr/>
          <a:lstStyle/>
          <a:p>
            <a:pPr>
              <a:defRPr/>
            </a:pPr>
            <a:r>
              <a:rPr lang="zh-CN" altLang="en-US" sz="4000"/>
              <a:t>佛山照明历年股利政策</a:t>
            </a:r>
          </a:p>
        </p:txBody>
      </p:sp>
      <p:graphicFrame>
        <p:nvGraphicFramePr>
          <p:cNvPr id="416771" name="Group 3"/>
          <p:cNvGraphicFramePr>
            <a:graphicFrameLocks noGrp="1"/>
          </p:cNvGraphicFramePr>
          <p:nvPr>
            <p:ph type="body" idx="1"/>
          </p:nvPr>
        </p:nvGraphicFramePr>
        <p:xfrm>
          <a:off x="528638" y="1114425"/>
          <a:ext cx="8075612" cy="5338763"/>
        </p:xfrm>
        <a:graphic>
          <a:graphicData uri="http://schemas.openxmlformats.org/drawingml/2006/table">
            <a:tbl>
              <a:tblPr/>
              <a:tblGrid>
                <a:gridCol w="1641475"/>
                <a:gridCol w="1608137"/>
                <a:gridCol w="1606550"/>
                <a:gridCol w="1614488"/>
                <a:gridCol w="1604962"/>
              </a:tblGrid>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年份</a:t>
                      </a:r>
                    </a:p>
                  </a:txBody>
                  <a:tcPr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送股</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7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转增股</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派现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7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红利支付率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r>
              <a:tr h="482600">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24.44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r>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8.16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4.33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r>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6.80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73.81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r>
              <a:tr h="487363">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4.77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74.92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r>
              <a:tr h="482600">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82.30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r>
              <a:tr h="487363">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4.02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75.00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1999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3.50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60.98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3.8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68.56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484188">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2001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66.92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48577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2002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4.20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77.00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ChangeArrowheads="1"/>
          </p:cNvSpPr>
          <p:nvPr>
            <p:ph type="title"/>
          </p:nvPr>
        </p:nvSpPr>
        <p:spPr>
          <a:xfrm>
            <a:off x="760413" y="-315913"/>
            <a:ext cx="7772400" cy="1143001"/>
          </a:xfrm>
        </p:spPr>
        <p:txBody>
          <a:bodyPr/>
          <a:lstStyle/>
          <a:p>
            <a:pPr>
              <a:defRPr/>
            </a:pPr>
            <a:r>
              <a:rPr lang="zh-CN" altLang="en-US"/>
              <a:t>佛山照明长期投资收益率</a:t>
            </a:r>
          </a:p>
        </p:txBody>
      </p:sp>
      <p:sp>
        <p:nvSpPr>
          <p:cNvPr id="38915" name="Rectangle 3"/>
          <p:cNvSpPr>
            <a:spLocks noGrp="1" noChangeArrowheads="1"/>
          </p:cNvSpPr>
          <p:nvPr>
            <p:ph type="body" idx="1"/>
          </p:nvPr>
        </p:nvSpPr>
        <p:spPr>
          <a:xfrm>
            <a:off x="684213" y="765175"/>
            <a:ext cx="7924800" cy="6092825"/>
          </a:xfrm>
        </p:spPr>
        <p:txBody>
          <a:bodyPr/>
          <a:lstStyle/>
          <a:p>
            <a:pPr>
              <a:lnSpc>
                <a:spcPct val="110000"/>
              </a:lnSpc>
            </a:pPr>
            <a:r>
              <a:rPr lang="zh-CN" altLang="en-US" smtClean="0"/>
              <a:t>长期投资收益包括：现金股利和送配股后的资本收益。</a:t>
            </a:r>
          </a:p>
          <a:p>
            <a:pPr lvl="1">
              <a:lnSpc>
                <a:spcPct val="110000"/>
              </a:lnSpc>
            </a:pPr>
            <a:r>
              <a:rPr lang="zh-CN" altLang="en-US" smtClean="0"/>
              <a:t>①</a:t>
            </a:r>
            <a:r>
              <a:rPr lang="en-US" altLang="zh-CN" smtClean="0"/>
              <a:t>A</a:t>
            </a:r>
            <a:r>
              <a:rPr lang="zh-CN" altLang="en-US" smtClean="0"/>
              <a:t>股股东</a:t>
            </a:r>
            <a:r>
              <a:rPr lang="en-US" altLang="zh-CN" smtClean="0"/>
              <a:t>9.5</a:t>
            </a:r>
            <a:r>
              <a:rPr lang="zh-CN" altLang="en-US" smtClean="0"/>
              <a:t>年持有收益</a:t>
            </a:r>
            <a:r>
              <a:rPr lang="en-US" altLang="zh-CN" smtClean="0"/>
              <a:t>6.1%</a:t>
            </a:r>
            <a:r>
              <a:rPr lang="zh-CN" altLang="en-US" smtClean="0"/>
              <a:t>（红利贡献</a:t>
            </a:r>
            <a:r>
              <a:rPr lang="en-US" altLang="zh-CN" smtClean="0"/>
              <a:t>64%</a:t>
            </a:r>
            <a:r>
              <a:rPr lang="zh-CN" altLang="en-US" smtClean="0"/>
              <a:t>，资本贡献率</a:t>
            </a:r>
            <a:r>
              <a:rPr lang="en-US" altLang="zh-CN" smtClean="0"/>
              <a:t>35.73%)</a:t>
            </a:r>
            <a:r>
              <a:rPr lang="zh-CN" altLang="en-US" smtClean="0"/>
              <a:t>与同期银行利率</a:t>
            </a:r>
            <a:r>
              <a:rPr lang="en-US" altLang="zh-CN" smtClean="0"/>
              <a:t>6.17%</a:t>
            </a:r>
            <a:r>
              <a:rPr lang="zh-CN" altLang="en-US" smtClean="0"/>
              <a:t>相近（原因是同期现金红利收益率</a:t>
            </a:r>
            <a:r>
              <a:rPr lang="en-US" altLang="zh-CN" smtClean="0"/>
              <a:t>4.6%</a:t>
            </a:r>
            <a:r>
              <a:rPr lang="zh-CN" altLang="en-US" smtClean="0"/>
              <a:t>的收益正好抵消了年均资本亏损率</a:t>
            </a:r>
            <a:r>
              <a:rPr lang="en-US" altLang="zh-CN" smtClean="0"/>
              <a:t>4.65%)</a:t>
            </a:r>
            <a:r>
              <a:rPr lang="zh-CN" altLang="en-US" smtClean="0"/>
              <a:t>；</a:t>
            </a:r>
          </a:p>
          <a:p>
            <a:pPr lvl="1">
              <a:lnSpc>
                <a:spcPct val="110000"/>
              </a:lnSpc>
            </a:pPr>
            <a:r>
              <a:rPr lang="zh-CN" altLang="en-US" smtClean="0"/>
              <a:t>②</a:t>
            </a:r>
            <a:r>
              <a:rPr lang="en-US" altLang="zh-CN" smtClean="0"/>
              <a:t>B</a:t>
            </a:r>
            <a:r>
              <a:rPr lang="zh-CN" altLang="en-US" smtClean="0"/>
              <a:t>股股东持有收益最低达到</a:t>
            </a:r>
            <a:r>
              <a:rPr lang="en-US" altLang="zh-CN" smtClean="0"/>
              <a:t>9.2%</a:t>
            </a:r>
            <a:r>
              <a:rPr lang="zh-CN" altLang="en-US" smtClean="0"/>
              <a:t>，远高于同期美元存款利率</a:t>
            </a:r>
            <a:r>
              <a:rPr lang="en-US" altLang="zh-CN" smtClean="0"/>
              <a:t>4.86%</a:t>
            </a:r>
            <a:r>
              <a:rPr lang="zh-CN" altLang="en-US" smtClean="0"/>
              <a:t>，股价从</a:t>
            </a:r>
            <a:r>
              <a:rPr lang="en-US" altLang="zh-CN" smtClean="0"/>
              <a:t>2</a:t>
            </a:r>
            <a:r>
              <a:rPr lang="zh-CN" altLang="en-US" smtClean="0"/>
              <a:t>元涨到</a:t>
            </a:r>
            <a:r>
              <a:rPr lang="en-US" altLang="zh-CN" smtClean="0"/>
              <a:t>7</a:t>
            </a:r>
            <a:r>
              <a:rPr lang="zh-CN" altLang="en-US" smtClean="0"/>
              <a:t>元以上。</a:t>
            </a:r>
          </a:p>
          <a:p>
            <a:pPr>
              <a:lnSpc>
                <a:spcPct val="110000"/>
              </a:lnSpc>
            </a:pPr>
            <a:r>
              <a:rPr lang="zh-CN" altLang="en-US" i="1" smtClean="0"/>
              <a:t>说明佛山照明关注长期价值的业务战略与高派现的分配政策受到境外投资者的认同。</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Grp="1" noChangeArrowheads="1"/>
          </p:cNvSpPr>
          <p:nvPr>
            <p:ph type="title"/>
          </p:nvPr>
        </p:nvSpPr>
        <p:spPr/>
        <p:txBody>
          <a:bodyPr/>
          <a:lstStyle/>
          <a:p>
            <a:pPr>
              <a:defRPr/>
            </a:pPr>
            <a:r>
              <a:rPr lang="zh-CN" altLang="en-US"/>
              <a:t>嘉宝集团</a:t>
            </a:r>
          </a:p>
        </p:txBody>
      </p:sp>
      <p:sp>
        <p:nvSpPr>
          <p:cNvPr id="39939" name="Rectangle 3"/>
          <p:cNvSpPr>
            <a:spLocks noGrp="1" noChangeArrowheads="1"/>
          </p:cNvSpPr>
          <p:nvPr>
            <p:ph type="body" idx="1"/>
          </p:nvPr>
        </p:nvSpPr>
        <p:spPr>
          <a:xfrm>
            <a:off x="457200" y="1258888"/>
            <a:ext cx="8229600" cy="5410200"/>
          </a:xfrm>
          <a:noFill/>
        </p:spPr>
        <p:txBody>
          <a:bodyPr/>
          <a:lstStyle/>
          <a:p>
            <a:pPr>
              <a:lnSpc>
                <a:spcPct val="120000"/>
              </a:lnSpc>
            </a:pPr>
            <a:r>
              <a:rPr lang="zh-CN" altLang="en-US" smtClean="0"/>
              <a:t>前身是上海嘉宝照明电器公司，</a:t>
            </a:r>
            <a:r>
              <a:rPr lang="en-US" altLang="zh-CN" smtClean="0"/>
              <a:t>1992</a:t>
            </a:r>
            <a:r>
              <a:rPr lang="zh-CN" altLang="en-US" smtClean="0"/>
              <a:t>年上市，</a:t>
            </a:r>
            <a:r>
              <a:rPr lang="en-US" altLang="zh-CN" smtClean="0"/>
              <a:t>1999</a:t>
            </a:r>
            <a:r>
              <a:rPr lang="zh-CN" altLang="en-US" smtClean="0"/>
              <a:t>年净利润下降</a:t>
            </a:r>
            <a:r>
              <a:rPr lang="en-US" altLang="zh-CN" smtClean="0"/>
              <a:t>90%</a:t>
            </a:r>
            <a:r>
              <a:rPr lang="zh-CN" altLang="en-US" smtClean="0"/>
              <a:t>，</a:t>
            </a:r>
            <a:r>
              <a:rPr lang="en-US" altLang="zh-CN" smtClean="0"/>
              <a:t>2000</a:t>
            </a:r>
            <a:r>
              <a:rPr lang="zh-CN" altLang="en-US" smtClean="0"/>
              <a:t>、</a:t>
            </a:r>
            <a:r>
              <a:rPr lang="en-US" altLang="zh-CN" smtClean="0"/>
              <a:t>2001</a:t>
            </a:r>
            <a:r>
              <a:rPr lang="zh-CN" altLang="en-US" smtClean="0"/>
              <a:t>连续亏损，</a:t>
            </a:r>
            <a:r>
              <a:rPr lang="en-US" altLang="zh-CN" smtClean="0"/>
              <a:t>2001</a:t>
            </a:r>
            <a:r>
              <a:rPr lang="zh-CN" altLang="en-US" smtClean="0"/>
              <a:t>年</a:t>
            </a:r>
            <a:r>
              <a:rPr lang="en-US" altLang="zh-CN" smtClean="0"/>
              <a:t>11</a:t>
            </a:r>
            <a:r>
              <a:rPr lang="zh-CN" altLang="en-US" smtClean="0"/>
              <a:t>月将主业灯头制造业务剥离。</a:t>
            </a:r>
          </a:p>
          <a:p>
            <a:pPr>
              <a:lnSpc>
                <a:spcPct val="120000"/>
              </a:lnSpc>
            </a:pPr>
            <a:r>
              <a:rPr lang="zh-CN" altLang="en-US" smtClean="0"/>
              <a:t>偏好送股，市场形成送股预期，</a:t>
            </a:r>
            <a:r>
              <a:rPr lang="en-US" altLang="zh-CN" smtClean="0"/>
              <a:t>1997</a:t>
            </a:r>
            <a:r>
              <a:rPr lang="zh-CN" altLang="en-US" smtClean="0"/>
              <a:t>股价从</a:t>
            </a:r>
            <a:r>
              <a:rPr lang="en-US" altLang="zh-CN" smtClean="0"/>
              <a:t>7.6</a:t>
            </a:r>
            <a:r>
              <a:rPr lang="zh-CN" altLang="en-US" smtClean="0"/>
              <a:t>升至</a:t>
            </a:r>
            <a:r>
              <a:rPr lang="en-US" altLang="zh-CN" smtClean="0"/>
              <a:t>14.30</a:t>
            </a:r>
            <a:r>
              <a:rPr lang="zh-CN" altLang="en-US" smtClean="0"/>
              <a:t>元，涨幅</a:t>
            </a:r>
            <a:r>
              <a:rPr lang="en-US" altLang="zh-CN" smtClean="0"/>
              <a:t>100%</a:t>
            </a:r>
            <a:r>
              <a:rPr lang="zh-CN" altLang="en-US" smtClean="0"/>
              <a:t>，后跌至</a:t>
            </a:r>
            <a:r>
              <a:rPr lang="en-US" altLang="zh-CN" smtClean="0"/>
              <a:t>7.5,1999</a:t>
            </a:r>
            <a:r>
              <a:rPr lang="zh-CN" altLang="en-US" smtClean="0"/>
              <a:t>年再次从</a:t>
            </a:r>
            <a:r>
              <a:rPr lang="en-US" altLang="zh-CN" smtClean="0"/>
              <a:t>8.8</a:t>
            </a:r>
            <a:r>
              <a:rPr lang="zh-CN" altLang="en-US" smtClean="0"/>
              <a:t>上升至</a:t>
            </a:r>
            <a:r>
              <a:rPr lang="en-US" altLang="zh-CN" smtClean="0"/>
              <a:t>13</a:t>
            </a:r>
            <a:r>
              <a:rPr lang="zh-CN" altLang="en-US" smtClean="0"/>
              <a:t>元以上</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ChangeArrowheads="1"/>
          </p:cNvSpPr>
          <p:nvPr>
            <p:ph type="title"/>
          </p:nvPr>
        </p:nvSpPr>
        <p:spPr/>
        <p:txBody>
          <a:bodyPr/>
          <a:lstStyle/>
          <a:p>
            <a:pPr>
              <a:defRPr/>
            </a:pPr>
            <a:r>
              <a:rPr lang="zh-CN" altLang="en-US" sz="4000"/>
              <a:t>嘉宝集团历年股利政策</a:t>
            </a:r>
          </a:p>
        </p:txBody>
      </p:sp>
      <p:graphicFrame>
        <p:nvGraphicFramePr>
          <p:cNvPr id="419843" name="Group 3"/>
          <p:cNvGraphicFramePr>
            <a:graphicFrameLocks noGrp="1"/>
          </p:cNvGraphicFramePr>
          <p:nvPr>
            <p:ph type="body" idx="1"/>
          </p:nvPr>
        </p:nvGraphicFramePr>
        <p:xfrm>
          <a:off x="601663" y="1862138"/>
          <a:ext cx="8002587" cy="4862512"/>
        </p:xfrm>
        <a:graphic>
          <a:graphicData uri="http://schemas.openxmlformats.org/drawingml/2006/table">
            <a:tbl>
              <a:tblPr/>
              <a:tblGrid>
                <a:gridCol w="2028825"/>
                <a:gridCol w="1990725"/>
                <a:gridCol w="1985962"/>
                <a:gridCol w="1997075"/>
              </a:tblGrid>
              <a:tr h="80962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送股</a:t>
                      </a:r>
                    </a:p>
                  </a:txBody>
                  <a:tcPr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转增股</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7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派现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0" i="0" u="none" strike="noStrike" cap="none" normalizeH="0" baseline="0" smtClean="0">
                          <a:ln>
                            <a:noFill/>
                          </a:ln>
                          <a:solidFill>
                            <a:schemeClr val="bg1"/>
                          </a:solidFill>
                          <a:effectLst>
                            <a:outerShdw blurRad="38100" dist="38100" dir="2700000" algn="tl">
                              <a:srgbClr val="000000"/>
                            </a:outerShdw>
                          </a:effectLst>
                          <a:latin typeface="Times New Roman" panose="02020603050405020304" pitchFamily="18" charset="0"/>
                          <a:ea typeface="宋体" panose="02010600030101010101" pitchFamily="2" charset="-122"/>
                        </a:rPr>
                        <a:t>除权日</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70195"/>
                      </a:schemeClr>
                    </a:solidFill>
                  </a:tcPr>
                </a:tc>
              </a:tr>
              <a:tr h="80962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94</a:t>
                      </a:r>
                      <a:r>
                        <a:rPr kumimoji="0" lang="zh-CN" altLang="en-US"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年</a:t>
                      </a: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5.9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r>
              <a:tr h="811213">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95</a:t>
                      </a:r>
                      <a:r>
                        <a:rPr kumimoji="0" lang="zh-CN" altLang="en-US"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年</a:t>
                      </a: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10.19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811213">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96</a:t>
                      </a:r>
                      <a:r>
                        <a:rPr kumimoji="0" lang="zh-CN" altLang="en-US"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年</a:t>
                      </a: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3.27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r>
              <a:tr h="811213">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47842"/>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97</a:t>
                      </a:r>
                      <a:r>
                        <a:rPr kumimoji="0" lang="zh-CN" altLang="en-US"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年</a:t>
                      </a: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7.4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50195"/>
                      </a:schemeClr>
                    </a:solidFill>
                  </a:tcPr>
                </a:tc>
              </a:tr>
              <a:tr h="809625">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79999"/>
                      </a:schemeClr>
                    </a:solidFill>
                  </a:tcPr>
                </a:tc>
                <a:tc>
                  <a:txBody>
                    <a:bodyPr/>
                    <a:lstStyle>
                      <a:lvl1pPr eaLnBrk="0" hangingPunct="0">
                        <a:spcBef>
                          <a:spcPct val="20000"/>
                        </a:spcBef>
                        <a:buClr>
                          <a:schemeClr val="accent2"/>
                        </a:buClr>
                        <a:buSzPct val="80000"/>
                        <a:buFont typeface="Wingdings" pitchFamily="2" charset="2"/>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tx1"/>
                        </a:buClr>
                        <a:buSzPct val="9000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1"/>
                        </a:buClr>
                        <a:buSzPct val="60000"/>
                        <a:buFont typeface="Wingdings" pitchFamily="2" charset="2"/>
                        <a:defRPr kumimoji="1" sz="20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97</a:t>
                      </a:r>
                      <a:r>
                        <a:rPr kumimoji="0" lang="zh-CN" altLang="en-US"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年</a:t>
                      </a:r>
                      <a:r>
                        <a:rPr kumimoji="0" lang="en-US" altLang="zh-CN" sz="20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宋体" panose="02010600030101010101" pitchFamily="2" charset="-122"/>
                        </a:rPr>
                        <a:t>8.6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alpha val="81960"/>
                      </a:schemeClr>
                    </a:solidFill>
                  </a:tcPr>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Grp="1" noChangeArrowheads="1"/>
          </p:cNvSpPr>
          <p:nvPr>
            <p:ph type="title"/>
          </p:nvPr>
        </p:nvSpPr>
        <p:spPr/>
        <p:txBody>
          <a:bodyPr/>
          <a:lstStyle/>
          <a:p>
            <a:pPr>
              <a:defRPr/>
            </a:pPr>
            <a:r>
              <a:rPr lang="zh-CN" altLang="en-US"/>
              <a:t>嘉宝集团长期收益</a:t>
            </a:r>
          </a:p>
        </p:txBody>
      </p:sp>
      <p:sp>
        <p:nvSpPr>
          <p:cNvPr id="41987" name="Rectangle 3"/>
          <p:cNvSpPr>
            <a:spLocks noGrp="1" noChangeArrowheads="1"/>
          </p:cNvSpPr>
          <p:nvPr>
            <p:ph type="body" idx="1"/>
          </p:nvPr>
        </p:nvSpPr>
        <p:spPr>
          <a:xfrm>
            <a:off x="457200" y="1781175"/>
            <a:ext cx="8229600" cy="3067050"/>
          </a:xfrm>
          <a:noFill/>
        </p:spPr>
        <p:txBody>
          <a:bodyPr/>
          <a:lstStyle/>
          <a:p>
            <a:pPr marL="539750" indent="-539750">
              <a:lnSpc>
                <a:spcPct val="120000"/>
              </a:lnSpc>
            </a:pPr>
            <a:r>
              <a:rPr lang="en-US" altLang="zh-CN" smtClean="0"/>
              <a:t>9.5</a:t>
            </a:r>
            <a:r>
              <a:rPr lang="zh-CN" altLang="en-US" smtClean="0"/>
              <a:t>年的到期收益率</a:t>
            </a:r>
            <a:r>
              <a:rPr lang="en-US" altLang="zh-CN" smtClean="0"/>
              <a:t>3.59%</a:t>
            </a:r>
            <a:r>
              <a:rPr lang="zh-CN" altLang="en-US" smtClean="0"/>
              <a:t>，（红利贡献</a:t>
            </a:r>
            <a:r>
              <a:rPr lang="en-US" altLang="zh-CN" smtClean="0"/>
              <a:t>3.59%</a:t>
            </a:r>
            <a:r>
              <a:rPr lang="zh-CN" altLang="en-US" smtClean="0"/>
              <a:t>，资本收益贡献</a:t>
            </a:r>
            <a:r>
              <a:rPr lang="en-US" altLang="zh-CN" smtClean="0"/>
              <a:t>96.41%</a:t>
            </a:r>
            <a:r>
              <a:rPr lang="zh-CN" altLang="en-US" smtClean="0"/>
              <a:t>）。</a:t>
            </a:r>
          </a:p>
          <a:p>
            <a:pPr marL="539750" indent="-539750">
              <a:lnSpc>
                <a:spcPct val="120000"/>
              </a:lnSpc>
            </a:pPr>
            <a:r>
              <a:rPr lang="en-US" altLang="zh-CN" smtClean="0"/>
              <a:t>2000</a:t>
            </a:r>
            <a:r>
              <a:rPr lang="en-US" altLang="zh-CN" smtClean="0">
                <a:latin typeface="Arial" panose="020B0604020202020204" pitchFamily="34" charset="0"/>
              </a:rPr>
              <a:t>—</a:t>
            </a:r>
            <a:r>
              <a:rPr lang="en-US" altLang="zh-CN" smtClean="0"/>
              <a:t>2001</a:t>
            </a:r>
            <a:r>
              <a:rPr lang="zh-CN" altLang="en-US" smtClean="0"/>
              <a:t>年自由现金流量分别</a:t>
            </a:r>
            <a:r>
              <a:rPr lang="en-US" altLang="zh-CN" smtClean="0">
                <a:latin typeface="Arial" panose="020B0604020202020204" pitchFamily="34" charset="0"/>
              </a:rPr>
              <a:t>—</a:t>
            </a:r>
            <a:r>
              <a:rPr lang="en-US" altLang="zh-CN" smtClean="0"/>
              <a:t>388</a:t>
            </a:r>
            <a:r>
              <a:rPr lang="zh-CN" altLang="en-US" smtClean="0"/>
              <a:t>万元和</a:t>
            </a:r>
            <a:r>
              <a:rPr lang="en-US" altLang="zh-CN" smtClean="0">
                <a:latin typeface="Arial" panose="020B0604020202020204" pitchFamily="34" charset="0"/>
              </a:rPr>
              <a:t>—</a:t>
            </a:r>
            <a:r>
              <a:rPr lang="en-US" altLang="zh-CN" smtClean="0"/>
              <a:t>15490</a:t>
            </a:r>
            <a:r>
              <a:rPr lang="zh-CN" altLang="en-US" smtClean="0"/>
              <a:t>万元，</a:t>
            </a:r>
            <a:r>
              <a:rPr lang="en-US" altLang="zh-CN" smtClean="0"/>
              <a:t>5</a:t>
            </a:r>
            <a:r>
              <a:rPr lang="zh-CN" altLang="en-US" smtClean="0"/>
              <a:t>年中主营业务收入平均增长</a:t>
            </a:r>
            <a:r>
              <a:rPr lang="en-US" altLang="zh-CN" smtClean="0">
                <a:latin typeface="Arial" panose="020B0604020202020204" pitchFamily="34" charset="0"/>
              </a:rPr>
              <a:t>—</a:t>
            </a:r>
            <a:r>
              <a:rPr lang="en-US" altLang="zh-CN" smtClean="0"/>
              <a:t>20%</a:t>
            </a:r>
            <a:r>
              <a:rPr lang="zh-CN" altLang="en-US" smtClean="0"/>
              <a:t>，连续两年亏损，</a:t>
            </a:r>
            <a:r>
              <a:rPr lang="en-US" altLang="zh-CN" smtClean="0"/>
              <a:t>2001</a:t>
            </a:r>
            <a:r>
              <a:rPr lang="zh-CN" altLang="en-US" smtClean="0"/>
              <a:t>年达</a:t>
            </a:r>
            <a:r>
              <a:rPr lang="en-US" altLang="zh-CN" smtClean="0"/>
              <a:t>1.4</a:t>
            </a:r>
            <a:r>
              <a:rPr lang="zh-CN" altLang="en-US" smtClean="0"/>
              <a:t>亿元。</a:t>
            </a:r>
          </a:p>
          <a:p>
            <a:pPr marL="539750" indent="-539750">
              <a:lnSpc>
                <a:spcPct val="120000"/>
              </a:lnSpc>
            </a:pPr>
            <a:endParaRPr lang="en-US" altLang="zh-CN"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Grp="1" noChangeArrowheads="1"/>
          </p:cNvSpPr>
          <p:nvPr>
            <p:ph type="title"/>
          </p:nvPr>
        </p:nvSpPr>
        <p:spPr>
          <a:xfrm>
            <a:off x="150813" y="260350"/>
            <a:ext cx="8382000" cy="563563"/>
          </a:xfrm>
        </p:spPr>
        <p:txBody>
          <a:bodyPr/>
          <a:lstStyle/>
          <a:p>
            <a:pPr>
              <a:defRPr/>
            </a:pPr>
            <a:r>
              <a:rPr lang="en-US" altLang="zh-CN" sz="4000"/>
              <a:t>3 </a:t>
            </a:r>
            <a:r>
              <a:rPr lang="zh-CN" altLang="en-US" sz="3600"/>
              <a:t>．</a:t>
            </a:r>
            <a:r>
              <a:rPr lang="zh-CN" altLang="en-US" sz="4000"/>
              <a:t>税差理论</a:t>
            </a:r>
          </a:p>
        </p:txBody>
      </p:sp>
      <p:sp>
        <p:nvSpPr>
          <p:cNvPr id="43011" name="Rectangle 3"/>
          <p:cNvSpPr>
            <a:spLocks noGrp="1" noChangeArrowheads="1"/>
          </p:cNvSpPr>
          <p:nvPr>
            <p:ph type="body" idx="1"/>
          </p:nvPr>
        </p:nvSpPr>
        <p:spPr>
          <a:xfrm>
            <a:off x="457200" y="1125538"/>
            <a:ext cx="8229600" cy="5589587"/>
          </a:xfrm>
        </p:spPr>
        <p:txBody>
          <a:bodyPr/>
          <a:lstStyle/>
          <a:p>
            <a:pPr>
              <a:lnSpc>
                <a:spcPct val="90000"/>
              </a:lnSpc>
            </a:pPr>
            <a:r>
              <a:rPr lang="zh-CN" altLang="en-US" sz="3600" smtClean="0"/>
              <a:t>考虑税收因素的时候将产生不同的影响。</a:t>
            </a:r>
          </a:p>
          <a:p>
            <a:pPr>
              <a:lnSpc>
                <a:spcPct val="90000"/>
              </a:lnSpc>
            </a:pPr>
            <a:r>
              <a:rPr lang="zh-CN" altLang="en-US" sz="3600" smtClean="0"/>
              <a:t>一般来讲各国对股利的征税要比其他替代形式，如资本利得高得多，这就使得企业保留盈余对投资者有利。</a:t>
            </a:r>
          </a:p>
          <a:p>
            <a:pPr>
              <a:lnSpc>
                <a:spcPct val="90000"/>
              </a:lnSpc>
            </a:pPr>
            <a:r>
              <a:rPr lang="zh-CN" altLang="en-US" sz="3600" smtClean="0"/>
              <a:t>资本利得要递延到股票真正售出的时候才发生（即当任何利得实现的时候），实际上是在企业保留盈余而不是支付股利的时候，给了股东一个有价值的时机选择权。</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Grp="1" noChangeArrowheads="1"/>
          </p:cNvSpPr>
          <p:nvPr>
            <p:ph type="title"/>
          </p:nvPr>
        </p:nvSpPr>
        <p:spPr/>
        <p:txBody>
          <a:bodyPr/>
          <a:lstStyle/>
          <a:p>
            <a:pPr>
              <a:defRPr/>
            </a:pPr>
            <a:r>
              <a:rPr lang="en-US" altLang="zh-CN"/>
              <a:t>3 </a:t>
            </a:r>
            <a:r>
              <a:rPr lang="zh-CN" altLang="en-US" sz="4000"/>
              <a:t>．</a:t>
            </a:r>
            <a:r>
              <a:rPr lang="zh-CN" altLang="en-US"/>
              <a:t>税差理论</a:t>
            </a:r>
          </a:p>
        </p:txBody>
      </p:sp>
      <p:sp>
        <p:nvSpPr>
          <p:cNvPr id="44035" name="Rectangle 3"/>
          <p:cNvSpPr>
            <a:spLocks noGrp="1" noChangeArrowheads="1"/>
          </p:cNvSpPr>
          <p:nvPr>
            <p:ph type="body" idx="1"/>
          </p:nvPr>
        </p:nvSpPr>
        <p:spPr/>
        <p:txBody>
          <a:bodyPr/>
          <a:lstStyle/>
          <a:p>
            <a:r>
              <a:rPr lang="zh-CN" altLang="en-US" sz="2800" smtClean="0"/>
              <a:t>即使资本收益和股利收入的税率相同，实际的资本利得税（以现值为形式）也比股利收入的税率要低。这就意味着，支付股利的股票有必要比具有相同风险的不支付股利的股票提供一个更高的预期税前收益率。</a:t>
            </a:r>
          </a:p>
          <a:p>
            <a:r>
              <a:rPr lang="zh-CN" altLang="en-US" sz="2800" smtClean="0"/>
              <a:t>在其他条件相同的情况下，股票的股利支付率越高，所要求的税前收益率也就越高。因此，股利的发放会降低公司的价值，减少股东的税后收益，公司应当采取低股利率政策，以实现其资本成本最小化和价值最大化。</a:t>
            </a:r>
          </a:p>
          <a:p>
            <a:endParaRPr lang="en-US" altLang="zh-CN" sz="28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p:txBody>
          <a:bodyPr/>
          <a:lstStyle/>
          <a:p>
            <a:pPr>
              <a:defRPr/>
            </a:pPr>
            <a:r>
              <a:rPr lang="zh-CN" altLang="en-US" sz="4000" dirty="0"/>
              <a:t>红利之谜（布莱克，</a:t>
            </a:r>
            <a:r>
              <a:rPr lang="en-US" altLang="zh-CN" sz="4000" dirty="0"/>
              <a:t>Black</a:t>
            </a:r>
            <a:r>
              <a:rPr lang="zh-CN" altLang="en-US" sz="4000" dirty="0"/>
              <a:t>，</a:t>
            </a:r>
            <a:r>
              <a:rPr lang="en-US" altLang="zh-CN" sz="4000" dirty="0"/>
              <a:t>1976</a:t>
            </a:r>
            <a:r>
              <a:rPr lang="zh-CN" altLang="en-US" sz="4000" dirty="0"/>
              <a:t>） </a:t>
            </a:r>
          </a:p>
        </p:txBody>
      </p:sp>
      <p:sp>
        <p:nvSpPr>
          <p:cNvPr id="45059" name="Rectangle 3"/>
          <p:cNvSpPr>
            <a:spLocks noGrp="1" noChangeArrowheads="1"/>
          </p:cNvSpPr>
          <p:nvPr>
            <p:ph type="body" idx="1"/>
          </p:nvPr>
        </p:nvSpPr>
        <p:spPr/>
        <p:txBody>
          <a:bodyPr/>
          <a:lstStyle/>
          <a:p>
            <a:pPr>
              <a:lnSpc>
                <a:spcPct val="80000"/>
              </a:lnSpc>
            </a:pPr>
            <a:r>
              <a:rPr lang="zh-CN" altLang="en-US" sz="2400" b="1" smtClean="0"/>
              <a:t>红利之谜是指私人投资者将红利和资本利得分开来对待的现象。</a:t>
            </a:r>
          </a:p>
          <a:p>
            <a:pPr>
              <a:lnSpc>
                <a:spcPct val="80000"/>
              </a:lnSpc>
            </a:pPr>
            <a:r>
              <a:rPr lang="zh-CN" altLang="en-US" sz="2400" b="1" smtClean="0"/>
              <a:t>如果公司连续保持较为稳定的股利支付率，那么，投资者就可能对公司未来的盈利能力与现金流量抱有较为乐观的预期。不过，公司以支付现金股利的方式向市场传递信息，通常也要付出较为高昂的代价</a:t>
            </a:r>
            <a:r>
              <a:rPr lang="en-US" altLang="zh-CN" sz="2400" b="1" smtClean="0">
                <a:latin typeface="Arial" panose="020B0604020202020204" pitchFamily="34" charset="0"/>
              </a:rPr>
              <a:t>——</a:t>
            </a:r>
            <a:r>
              <a:rPr lang="zh-CN" altLang="en-US" sz="2400" b="1" smtClean="0"/>
              <a:t>更高的税、再融资成本、丧失投资机会等</a:t>
            </a:r>
          </a:p>
          <a:p>
            <a:pPr>
              <a:lnSpc>
                <a:spcPct val="80000"/>
              </a:lnSpc>
            </a:pPr>
            <a:r>
              <a:rPr lang="zh-CN" altLang="en-US" sz="2400" b="1" smtClean="0"/>
              <a:t>可是在现实中，投资者却更希望公司支付红利。</a:t>
            </a:r>
          </a:p>
          <a:p>
            <a:pPr>
              <a:lnSpc>
                <a:spcPct val="80000"/>
              </a:lnSpc>
            </a:pPr>
            <a:r>
              <a:rPr lang="zh-CN" altLang="en-US" sz="2400" b="1" smtClean="0"/>
              <a:t>根据期望理论，一美元的红利和一美元的资本利得是不同的，因为投资者将它们框定为两个完全独立的心理账户，即一个受最低风险保护的红利账户和一个寻求高风险高收益的资本利得账户，股票价格的下跌是心理上资本账户的损失，而公司取消红利则是红利账户的损失，投资者一般将红利看作是保证安全的一项收入</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2"/>
          <p:cNvSpPr txBox="1">
            <a:spLocks noChangeArrowheads="1"/>
          </p:cNvSpPr>
          <p:nvPr/>
        </p:nvSpPr>
        <p:spPr bwMode="auto">
          <a:xfrm>
            <a:off x="1279525" y="344488"/>
            <a:ext cx="1841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zh-CN" sz="4000" b="1"/>
          </a:p>
        </p:txBody>
      </p:sp>
      <p:graphicFrame>
        <p:nvGraphicFramePr>
          <p:cNvPr id="5122" name="Object 4"/>
          <p:cNvGraphicFramePr>
            <a:graphicFrameLocks noChangeAspect="1"/>
          </p:cNvGraphicFramePr>
          <p:nvPr/>
        </p:nvGraphicFramePr>
        <p:xfrm>
          <a:off x="1828800" y="3048000"/>
          <a:ext cx="5715000" cy="3192463"/>
        </p:xfrm>
        <a:graphic>
          <a:graphicData uri="http://schemas.openxmlformats.org/presentationml/2006/ole">
            <mc:AlternateContent xmlns:mc="http://schemas.openxmlformats.org/markup-compatibility/2006">
              <mc:Choice xmlns:v="urn:schemas-microsoft-com:vml" Requires="v">
                <p:oleObj spid="_x0000_s5125" name="剪辑" r:id="rId3" imgW="5714640" imgH="3192120" progId="MS_ClipArt_Gallery.2">
                  <p:embed/>
                </p:oleObj>
              </mc:Choice>
              <mc:Fallback>
                <p:oleObj name="剪辑" r:id="rId3" imgW="5714640" imgH="319212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048000"/>
                        <a:ext cx="5715000" cy="3192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 name="Rectangle 2"/>
          <p:cNvSpPr txBox="1">
            <a:spLocks noChangeArrowheads="1"/>
          </p:cNvSpPr>
          <p:nvPr/>
        </p:nvSpPr>
        <p:spPr>
          <a:xfrm>
            <a:off x="685800" y="609600"/>
            <a:ext cx="7772400" cy="1143000"/>
          </a:xfrm>
          <a:prstGeom prst="rect">
            <a:avLst/>
          </a:prstGeom>
        </p:spPr>
        <p:txBody>
          <a:bodyPr/>
          <a:lstStyle/>
          <a:p>
            <a:pPr algn="ctr" eaLnBrk="0" hangingPunct="0">
              <a:defRPr/>
            </a:pPr>
            <a:r>
              <a:rPr lang="zh-CN" altLang="en-US" sz="3600" kern="0" dirty="0">
                <a:solidFill>
                  <a:schemeClr val="tx2"/>
                </a:solidFill>
                <a:effectLst>
                  <a:outerShdw blurRad="38100" dist="38100" dir="2700000" algn="tl">
                    <a:srgbClr val="000000"/>
                  </a:outerShdw>
                </a:effectLst>
                <a:latin typeface="+mj-lt"/>
                <a:ea typeface="+mj-ea"/>
                <a:cs typeface="+mj-cs"/>
              </a:rPr>
              <a:t>在中国</a:t>
            </a:r>
            <a:r>
              <a:rPr lang="en-US" altLang="zh-CN" sz="3600" kern="0" dirty="0">
                <a:solidFill>
                  <a:schemeClr val="tx2"/>
                </a:solidFill>
                <a:effectLst>
                  <a:outerShdw blurRad="38100" dist="38100" dir="2700000" algn="tl">
                    <a:srgbClr val="000000"/>
                  </a:outerShdw>
                </a:effectLst>
                <a:latin typeface="+mj-lt"/>
                <a:ea typeface="+mj-ea"/>
                <a:cs typeface="+mj-cs"/>
              </a:rPr>
              <a:t>,</a:t>
            </a:r>
            <a:r>
              <a:rPr lang="zh-CN" altLang="en-US" sz="3600" kern="0" dirty="0">
                <a:solidFill>
                  <a:schemeClr val="tx2"/>
                </a:solidFill>
                <a:effectLst>
                  <a:outerShdw blurRad="38100" dist="38100" dir="2700000" algn="tl">
                    <a:srgbClr val="000000"/>
                  </a:outerShdw>
                </a:effectLst>
                <a:latin typeface="+mj-lt"/>
                <a:ea typeface="+mj-ea"/>
                <a:cs typeface="+mj-cs"/>
              </a:rPr>
              <a:t>为什么高股利被看成</a:t>
            </a:r>
            <a:r>
              <a:rPr lang="en-US" altLang="zh-CN" sz="3600" kern="0" dirty="0">
                <a:solidFill>
                  <a:schemeClr val="tx2"/>
                </a:solidFill>
                <a:effectLst>
                  <a:outerShdw blurRad="38100" dist="38100" dir="2700000" algn="tl">
                    <a:srgbClr val="000000"/>
                  </a:outerShdw>
                </a:effectLst>
                <a:latin typeface="+mj-lt"/>
                <a:ea typeface="+mj-ea"/>
                <a:cs typeface="+mj-cs"/>
              </a:rPr>
              <a:t>“</a:t>
            </a:r>
            <a:r>
              <a:rPr lang="zh-CN" altLang="en-US" sz="3600" kern="0" dirty="0">
                <a:solidFill>
                  <a:schemeClr val="tx2"/>
                </a:solidFill>
                <a:effectLst>
                  <a:outerShdw blurRad="38100" dist="38100" dir="2700000" algn="tl">
                    <a:srgbClr val="000000"/>
                  </a:outerShdw>
                </a:effectLst>
                <a:latin typeface="+mj-lt"/>
                <a:ea typeface="+mj-ea"/>
                <a:cs typeface="+mj-cs"/>
              </a:rPr>
              <a:t>掏空</a:t>
            </a:r>
            <a:r>
              <a:rPr lang="en-US" altLang="zh-CN" sz="3600" kern="0" dirty="0">
                <a:solidFill>
                  <a:schemeClr val="tx2"/>
                </a:solidFill>
                <a:effectLst>
                  <a:outerShdw blurRad="38100" dist="38100" dir="2700000" algn="tl">
                    <a:srgbClr val="000000"/>
                  </a:outerShdw>
                </a:effectLst>
                <a:latin typeface="+mj-lt"/>
                <a:ea typeface="+mj-ea"/>
                <a:cs typeface="+mj-cs"/>
              </a:rPr>
              <a:t>”?</a:t>
            </a:r>
            <a:endParaRPr lang="zh-CN" altLang="en-US" sz="3600" kern="0" dirty="0">
              <a:solidFill>
                <a:schemeClr val="tx2"/>
              </a:solidFill>
              <a:effectLst>
                <a:outerShdw blurRad="38100" dist="38100" dir="2700000" algn="tl">
                  <a:srgbClr val="000000"/>
                </a:outerShdw>
              </a:effectLst>
              <a:latin typeface="+mj-lt"/>
              <a:ea typeface="+mj-ea"/>
              <a:cs typeface="+mj-cs"/>
            </a:endParaRPr>
          </a:p>
        </p:txBody>
      </p:sp>
    </p:spTree>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charset="0"/>
            <a:ea typeface="宋体"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1691</TotalTime>
  <Words>2616</Words>
  <Application>Microsoft Office PowerPoint</Application>
  <PresentationFormat>全屏显示(4:3)</PresentationFormat>
  <Paragraphs>310</Paragraphs>
  <Slides>42</Slides>
  <Notes>0</Notes>
  <HiddenSlides>0</HiddenSlides>
  <MMClips>0</MMClips>
  <ScaleCrop>false</ScaleCrop>
  <HeadingPairs>
    <vt:vector size="8" baseType="variant">
      <vt:variant>
        <vt:lpstr>已用的字体</vt:lpstr>
      </vt:variant>
      <vt:variant>
        <vt:i4>4</vt:i4>
      </vt:variant>
      <vt:variant>
        <vt:lpstr>主题</vt:lpstr>
      </vt:variant>
      <vt:variant>
        <vt:i4>1</vt:i4>
      </vt:variant>
      <vt:variant>
        <vt:lpstr>嵌入 OLE 服务器</vt:lpstr>
      </vt:variant>
      <vt:variant>
        <vt:i4>1</vt:i4>
      </vt:variant>
      <vt:variant>
        <vt:lpstr>幻灯片标题</vt:lpstr>
      </vt:variant>
      <vt:variant>
        <vt:i4>42</vt:i4>
      </vt:variant>
    </vt:vector>
  </HeadingPairs>
  <TitlesOfParts>
    <vt:vector size="48" baseType="lpstr">
      <vt:lpstr>Times New Roman</vt:lpstr>
      <vt:lpstr>宋体</vt:lpstr>
      <vt:lpstr>Arial</vt:lpstr>
      <vt:lpstr>Wingdings</vt:lpstr>
      <vt:lpstr>Soaring</vt:lpstr>
      <vt:lpstr>Microsoft Clip Gallery</vt:lpstr>
      <vt:lpstr>第七章    企业分配决策（Dividend Policy）</vt:lpstr>
      <vt:lpstr>投资、筹资、分配之间的逻辑关系</vt:lpstr>
      <vt:lpstr>第一节    股利分配概述</vt:lpstr>
      <vt:lpstr>    二、税后利润分配程序</vt:lpstr>
      <vt:lpstr>三、股利发放程序</vt:lpstr>
      <vt:lpstr>第二节   股利政策及影响因素</vt:lpstr>
      <vt:lpstr>（一）剩余股利政策</vt:lpstr>
      <vt:lpstr>            </vt:lpstr>
      <vt:lpstr>采用剩余股利政策的理由：</vt:lpstr>
      <vt:lpstr>         主要缺点</vt:lpstr>
      <vt:lpstr>        （二）定额股利政策</vt:lpstr>
      <vt:lpstr>主要缺点</vt:lpstr>
      <vt:lpstr>      （三）定率股利政策</vt:lpstr>
      <vt:lpstr> （四）低定额加额外股利政策</vt:lpstr>
      <vt:lpstr>二、决策时考虑的基本因素</vt:lpstr>
      <vt:lpstr>   企业成长周期及投资机会</vt:lpstr>
      <vt:lpstr>   </vt:lpstr>
      <vt:lpstr>     再融资能力及成本</vt:lpstr>
      <vt:lpstr>        </vt:lpstr>
      <vt:lpstr>         顾客效应</vt:lpstr>
      <vt:lpstr>          法律因素</vt:lpstr>
      <vt:lpstr>   第三节 股利支付方式</vt:lpstr>
      <vt:lpstr>现金股利的优点和缺点</vt:lpstr>
      <vt:lpstr>股票股利</vt:lpstr>
      <vt:lpstr>    3、股票股利的缺点</vt:lpstr>
      <vt:lpstr>股票分割</vt:lpstr>
      <vt:lpstr>股票回购</vt:lpstr>
      <vt:lpstr>股票回购</vt:lpstr>
      <vt:lpstr>第四节  股利政策理论</vt:lpstr>
      <vt:lpstr>股利政策是否影响企业市场价值 </vt:lpstr>
      <vt:lpstr>   1．股利政策与企业价值无关论</vt:lpstr>
      <vt:lpstr>  2 ．股利政策与企业价值相关论</vt:lpstr>
      <vt:lpstr>佛山照明</vt:lpstr>
      <vt:lpstr>佛山照明历年股利政策</vt:lpstr>
      <vt:lpstr>佛山照明长期投资收益率</vt:lpstr>
      <vt:lpstr>嘉宝集团</vt:lpstr>
      <vt:lpstr>嘉宝集团历年股利政策</vt:lpstr>
      <vt:lpstr>嘉宝集团长期收益</vt:lpstr>
      <vt:lpstr>3 ．税差理论</vt:lpstr>
      <vt:lpstr>3 ．税差理论</vt:lpstr>
      <vt:lpstr>红利之谜（布莱克，Black，1976） </vt:lpstr>
      <vt:lpstr>PowerPoint 演示文稿</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第六章 股利政策（Dividend Policy）</dc:title>
  <dc:creator>默认</dc:creator>
  <cp:lastModifiedBy>NTKO</cp:lastModifiedBy>
  <cp:revision>103</cp:revision>
  <dcterms:created xsi:type="dcterms:W3CDTF">2002-05-05T01:12:57Z</dcterms:created>
  <dcterms:modified xsi:type="dcterms:W3CDTF">2015-05-21T09:44:45Z</dcterms:modified>
</cp:coreProperties>
</file>