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1" r:id="rId1"/>
  </p:sldMasterIdLst>
  <p:notesMasterIdLst>
    <p:notesMasterId r:id="rId20"/>
  </p:notesMasterIdLst>
  <p:sldIdLst>
    <p:sldId id="256" r:id="rId2"/>
    <p:sldId id="270" r:id="rId3"/>
    <p:sldId id="271" r:id="rId4"/>
    <p:sldId id="278" r:id="rId5"/>
    <p:sldId id="282" r:id="rId6"/>
    <p:sldId id="272" r:id="rId7"/>
    <p:sldId id="283" r:id="rId8"/>
    <p:sldId id="273" r:id="rId9"/>
    <p:sldId id="274" r:id="rId10"/>
    <p:sldId id="275" r:id="rId11"/>
    <p:sldId id="276" r:id="rId12"/>
    <p:sldId id="284" r:id="rId13"/>
    <p:sldId id="285" r:id="rId14"/>
    <p:sldId id="286" r:id="rId15"/>
    <p:sldId id="287" r:id="rId16"/>
    <p:sldId id="288" r:id="rId17"/>
    <p:sldId id="289" r:id="rId18"/>
    <p:sldId id="277" r:id="rId19"/>
  </p:sldIdLst>
  <p:sldSz cx="9144000" cy="6858000" type="screen4x3"/>
  <p:notesSz cx="6858000" cy="9144000"/>
  <p:defaultTextStyle>
    <a:defPPr>
      <a:defRPr lang="zh-CN"/>
    </a:defPPr>
    <a:lvl1pPr algn="l" rtl="0" fontAlgn="base">
      <a:lnSpc>
        <a:spcPct val="90000"/>
      </a:lnSpc>
      <a:spcBef>
        <a:spcPct val="20000"/>
      </a:spcBef>
      <a:spcAft>
        <a:spcPct val="0"/>
      </a:spcAft>
      <a:buClr>
        <a:schemeClr val="bg2"/>
      </a:buClr>
      <a:buSzPct val="75000"/>
      <a:buFont typeface="Wingdings" pitchFamily="2" charset="2"/>
      <a:defRPr sz="2800" kern="1200">
        <a:solidFill>
          <a:schemeClr val="tx1"/>
        </a:solidFill>
        <a:latin typeface="Arial" panose="020B0604020202020204" pitchFamily="34" charset="0"/>
        <a:ea typeface="宋体" panose="02010600030101010101" pitchFamily="2" charset="-122"/>
        <a:cs typeface="+mn-cs"/>
      </a:defRPr>
    </a:lvl1pPr>
    <a:lvl2pPr marL="457200" algn="l" rtl="0" fontAlgn="base">
      <a:lnSpc>
        <a:spcPct val="90000"/>
      </a:lnSpc>
      <a:spcBef>
        <a:spcPct val="20000"/>
      </a:spcBef>
      <a:spcAft>
        <a:spcPct val="0"/>
      </a:spcAft>
      <a:buClr>
        <a:schemeClr val="bg2"/>
      </a:buClr>
      <a:buSzPct val="75000"/>
      <a:buFont typeface="Wingdings" pitchFamily="2" charset="2"/>
      <a:defRPr sz="2800" kern="1200">
        <a:solidFill>
          <a:schemeClr val="tx1"/>
        </a:solidFill>
        <a:latin typeface="Arial" panose="020B0604020202020204" pitchFamily="34" charset="0"/>
        <a:ea typeface="宋体" panose="02010600030101010101" pitchFamily="2" charset="-122"/>
        <a:cs typeface="+mn-cs"/>
      </a:defRPr>
    </a:lvl2pPr>
    <a:lvl3pPr marL="914400" algn="l" rtl="0" fontAlgn="base">
      <a:lnSpc>
        <a:spcPct val="90000"/>
      </a:lnSpc>
      <a:spcBef>
        <a:spcPct val="20000"/>
      </a:spcBef>
      <a:spcAft>
        <a:spcPct val="0"/>
      </a:spcAft>
      <a:buClr>
        <a:schemeClr val="bg2"/>
      </a:buClr>
      <a:buSzPct val="75000"/>
      <a:buFont typeface="Wingdings" pitchFamily="2" charset="2"/>
      <a:defRPr sz="2800" kern="1200">
        <a:solidFill>
          <a:schemeClr val="tx1"/>
        </a:solidFill>
        <a:latin typeface="Arial" panose="020B0604020202020204" pitchFamily="34" charset="0"/>
        <a:ea typeface="宋体" panose="02010600030101010101" pitchFamily="2" charset="-122"/>
        <a:cs typeface="+mn-cs"/>
      </a:defRPr>
    </a:lvl3pPr>
    <a:lvl4pPr marL="1371600" algn="l" rtl="0" fontAlgn="base">
      <a:lnSpc>
        <a:spcPct val="90000"/>
      </a:lnSpc>
      <a:spcBef>
        <a:spcPct val="20000"/>
      </a:spcBef>
      <a:spcAft>
        <a:spcPct val="0"/>
      </a:spcAft>
      <a:buClr>
        <a:schemeClr val="bg2"/>
      </a:buClr>
      <a:buSzPct val="75000"/>
      <a:buFont typeface="Wingdings" pitchFamily="2" charset="2"/>
      <a:defRPr sz="2800" kern="1200">
        <a:solidFill>
          <a:schemeClr val="tx1"/>
        </a:solidFill>
        <a:latin typeface="Arial" panose="020B0604020202020204" pitchFamily="34" charset="0"/>
        <a:ea typeface="宋体" panose="02010600030101010101" pitchFamily="2" charset="-122"/>
        <a:cs typeface="+mn-cs"/>
      </a:defRPr>
    </a:lvl4pPr>
    <a:lvl5pPr marL="1828800" algn="l" rtl="0" fontAlgn="base">
      <a:lnSpc>
        <a:spcPct val="90000"/>
      </a:lnSpc>
      <a:spcBef>
        <a:spcPct val="20000"/>
      </a:spcBef>
      <a:spcAft>
        <a:spcPct val="0"/>
      </a:spcAft>
      <a:buClr>
        <a:schemeClr val="bg2"/>
      </a:buClr>
      <a:buSzPct val="75000"/>
      <a:buFont typeface="Wingdings" pitchFamily="2" charset="2"/>
      <a:defRPr sz="28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28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28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28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2800"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78" autoAdjust="0"/>
  </p:normalViewPr>
  <p:slideViewPr>
    <p:cSldViewPr>
      <p:cViewPr varScale="1">
        <p:scale>
          <a:sx n="66" d="100"/>
          <a:sy n="66" d="100"/>
        </p:scale>
        <p:origin x="636"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nSpc>
                <a:spcPct val="100000"/>
              </a:lnSpc>
              <a:spcBef>
                <a:spcPct val="0"/>
              </a:spcBef>
              <a:buClrTx/>
              <a:buSzTx/>
              <a:buFontTx/>
              <a:buNone/>
              <a:defRPr kumimoji="1" sz="1200">
                <a:latin typeface="Times New Roman" panose="02020603050405020304" pitchFamily="18" charset="0"/>
              </a:defRPr>
            </a:lvl1pPr>
          </a:lstStyle>
          <a:p>
            <a:endParaRPr lang="en-US" altLang="zh-CN"/>
          </a:p>
        </p:txBody>
      </p:sp>
      <p:sp>
        <p:nvSpPr>
          <p:cNvPr id="3075"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lnSpc>
                <a:spcPct val="100000"/>
              </a:lnSpc>
              <a:spcBef>
                <a:spcPct val="0"/>
              </a:spcBef>
              <a:buClrTx/>
              <a:buSzTx/>
              <a:buFontTx/>
              <a:buNone/>
              <a:defRPr kumimoji="1" sz="1200">
                <a:latin typeface="Times New Roman" panose="02020603050405020304" pitchFamily="18" charset="0"/>
              </a:defRPr>
            </a:lvl1pPr>
          </a:lstStyle>
          <a:p>
            <a:endParaRPr lang="en-US" altLang="zh-CN"/>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3078"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nSpc>
                <a:spcPct val="100000"/>
              </a:lnSpc>
              <a:spcBef>
                <a:spcPct val="0"/>
              </a:spcBef>
              <a:buClrTx/>
              <a:buSzTx/>
              <a:buFontTx/>
              <a:buNone/>
              <a:defRPr kumimoji="1" sz="1200">
                <a:latin typeface="Times New Roman" panose="02020603050405020304" pitchFamily="18" charset="0"/>
              </a:defRPr>
            </a:lvl1pPr>
          </a:lstStyle>
          <a:p>
            <a:endParaRPr lang="en-US" altLang="zh-CN"/>
          </a:p>
        </p:txBody>
      </p:sp>
      <p:sp>
        <p:nvSpPr>
          <p:cNvPr id="3079"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lnSpc>
                <a:spcPct val="100000"/>
              </a:lnSpc>
              <a:spcBef>
                <a:spcPct val="0"/>
              </a:spcBef>
              <a:buClrTx/>
              <a:buSzTx/>
              <a:buFontTx/>
              <a:buNone/>
              <a:defRPr kumimoji="1" sz="1200">
                <a:latin typeface="Times New Roman" panose="02020603050405020304" pitchFamily="18" charset="0"/>
              </a:defRPr>
            </a:lvl1pPr>
          </a:lstStyle>
          <a:p>
            <a:fld id="{5573A18A-6D52-41D3-A610-F1E5F48CE636}" type="slidenum">
              <a:rPr lang="en-US" altLang="zh-CN"/>
              <a:pPr/>
              <a:t>‹#›</a:t>
            </a:fld>
            <a:endParaRPr lang="en-US" altLang="zh-CN"/>
          </a:p>
        </p:txBody>
      </p:sp>
    </p:spTree>
    <p:extLst>
      <p:ext uri="{BB962C8B-B14F-4D97-AF65-F5344CB8AC3E}">
        <p14:creationId xmlns:p14="http://schemas.microsoft.com/office/powerpoint/2010/main" val="299297985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30722" name="Group 2"/>
          <p:cNvGrpSpPr>
            <a:grpSpLocks/>
          </p:cNvGrpSpPr>
          <p:nvPr/>
        </p:nvGrpSpPr>
        <p:grpSpPr bwMode="auto">
          <a:xfrm>
            <a:off x="0" y="0"/>
            <a:ext cx="9144000" cy="6858000"/>
            <a:chOff x="0" y="0"/>
            <a:chExt cx="5760" cy="4320"/>
          </a:xfrm>
        </p:grpSpPr>
        <p:sp>
          <p:nvSpPr>
            <p:cNvPr id="30723"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00000"/>
                </a:lnSpc>
                <a:spcBef>
                  <a:spcPct val="0"/>
                </a:spcBef>
                <a:buClrTx/>
                <a:buSzTx/>
                <a:buFontTx/>
                <a:buNone/>
              </a:pPr>
              <a:endParaRPr lang="zh-CN" altLang="zh-CN" sz="2400">
                <a:latin typeface="Times New Roman" panose="02020603050405020304" pitchFamily="18" charset="0"/>
              </a:endParaRPr>
            </a:p>
          </p:txBody>
        </p:sp>
        <p:sp>
          <p:nvSpPr>
            <p:cNvPr id="30724" name="Rectangle 4"/>
            <p:cNvSpPr>
              <a:spLocks noChangeArrowheads="1"/>
            </p:cNvSpPr>
            <p:nvPr/>
          </p:nvSpPr>
          <p:spPr bwMode="hidden">
            <a:xfrm>
              <a:off x="1081" y="1065"/>
              <a:ext cx="4679" cy="1596"/>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2400">
                <a:latin typeface="Times New Roman" panose="02020603050405020304" pitchFamily="18" charset="0"/>
              </a:endParaRPr>
            </a:p>
          </p:txBody>
        </p:sp>
        <p:grpSp>
          <p:nvGrpSpPr>
            <p:cNvPr id="30725" name="Group 5"/>
            <p:cNvGrpSpPr>
              <a:grpSpLocks/>
            </p:cNvGrpSpPr>
            <p:nvPr/>
          </p:nvGrpSpPr>
          <p:grpSpPr bwMode="auto">
            <a:xfrm>
              <a:off x="0" y="672"/>
              <a:ext cx="1806" cy="1989"/>
              <a:chOff x="0" y="672"/>
              <a:chExt cx="1806" cy="1989"/>
            </a:xfrm>
          </p:grpSpPr>
          <p:sp>
            <p:nvSpPr>
              <p:cNvPr id="30726" name="Rectangle 6"/>
              <p:cNvSpPr>
                <a:spLocks noChangeArrowheads="1"/>
              </p:cNvSpPr>
              <p:nvPr userDrawn="1"/>
            </p:nvSpPr>
            <p:spPr bwMode="auto">
              <a:xfrm>
                <a:off x="361" y="2257"/>
                <a:ext cx="363" cy="40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2400">
                  <a:latin typeface="Times New Roman" panose="02020603050405020304" pitchFamily="18" charset="0"/>
                </a:endParaRPr>
              </a:p>
            </p:txBody>
          </p:sp>
          <p:sp>
            <p:nvSpPr>
              <p:cNvPr id="30727" name="Rectangle 7"/>
              <p:cNvSpPr>
                <a:spLocks noChangeArrowheads="1"/>
              </p:cNvSpPr>
              <p:nvPr userDrawn="1"/>
            </p:nvSpPr>
            <p:spPr bwMode="auto">
              <a:xfrm>
                <a:off x="1081" y="1065"/>
                <a:ext cx="362" cy="40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2400">
                  <a:latin typeface="Times New Roman" panose="02020603050405020304" pitchFamily="18" charset="0"/>
                </a:endParaRPr>
              </a:p>
            </p:txBody>
          </p:sp>
          <p:sp>
            <p:nvSpPr>
              <p:cNvPr id="30728" name="Rectangle 8"/>
              <p:cNvSpPr>
                <a:spLocks noChangeArrowheads="1"/>
              </p:cNvSpPr>
              <p:nvPr userDrawn="1"/>
            </p:nvSpPr>
            <p:spPr bwMode="auto">
              <a:xfrm>
                <a:off x="1437" y="672"/>
                <a:ext cx="369" cy="40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2400">
                  <a:latin typeface="Times New Roman" panose="02020603050405020304" pitchFamily="18" charset="0"/>
                </a:endParaRPr>
              </a:p>
            </p:txBody>
          </p:sp>
          <p:sp>
            <p:nvSpPr>
              <p:cNvPr id="30729" name="Rectangle 9"/>
              <p:cNvSpPr>
                <a:spLocks noChangeArrowheads="1"/>
              </p:cNvSpPr>
              <p:nvPr userDrawn="1"/>
            </p:nvSpPr>
            <p:spPr bwMode="auto">
              <a:xfrm>
                <a:off x="719" y="2257"/>
                <a:ext cx="368" cy="404"/>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2400">
                  <a:latin typeface="Times New Roman" panose="02020603050405020304" pitchFamily="18" charset="0"/>
                </a:endParaRPr>
              </a:p>
            </p:txBody>
          </p:sp>
          <p:sp>
            <p:nvSpPr>
              <p:cNvPr id="30730" name="Rectangle 10"/>
              <p:cNvSpPr>
                <a:spLocks noChangeArrowheads="1"/>
              </p:cNvSpPr>
              <p:nvPr userDrawn="1"/>
            </p:nvSpPr>
            <p:spPr bwMode="auto">
              <a:xfrm>
                <a:off x="1437" y="1065"/>
                <a:ext cx="369" cy="40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2400">
                  <a:latin typeface="Times New Roman" panose="02020603050405020304" pitchFamily="18" charset="0"/>
                </a:endParaRPr>
              </a:p>
            </p:txBody>
          </p:sp>
          <p:sp>
            <p:nvSpPr>
              <p:cNvPr id="30731" name="Rectangle 11"/>
              <p:cNvSpPr>
                <a:spLocks noChangeArrowheads="1"/>
              </p:cNvSpPr>
              <p:nvPr userDrawn="1"/>
            </p:nvSpPr>
            <p:spPr bwMode="auto">
              <a:xfrm>
                <a:off x="719" y="1464"/>
                <a:ext cx="368" cy="39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2400">
                  <a:latin typeface="Times New Roman" panose="02020603050405020304" pitchFamily="18" charset="0"/>
                </a:endParaRPr>
              </a:p>
            </p:txBody>
          </p:sp>
          <p:sp>
            <p:nvSpPr>
              <p:cNvPr id="30732" name="Rectangle 12"/>
              <p:cNvSpPr>
                <a:spLocks noChangeArrowheads="1"/>
              </p:cNvSpPr>
              <p:nvPr userDrawn="1"/>
            </p:nvSpPr>
            <p:spPr bwMode="auto">
              <a:xfrm>
                <a:off x="0" y="1464"/>
                <a:ext cx="367" cy="399"/>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2400">
                  <a:latin typeface="Times New Roman" panose="02020603050405020304" pitchFamily="18" charset="0"/>
                </a:endParaRPr>
              </a:p>
            </p:txBody>
          </p:sp>
          <p:sp>
            <p:nvSpPr>
              <p:cNvPr id="30733" name="Rectangle 13"/>
              <p:cNvSpPr>
                <a:spLocks noChangeArrowheads="1"/>
              </p:cNvSpPr>
              <p:nvPr userDrawn="1"/>
            </p:nvSpPr>
            <p:spPr bwMode="auto">
              <a:xfrm>
                <a:off x="1081" y="1464"/>
                <a:ext cx="362" cy="39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2400">
                  <a:latin typeface="Times New Roman" panose="02020603050405020304" pitchFamily="18" charset="0"/>
                </a:endParaRPr>
              </a:p>
            </p:txBody>
          </p:sp>
          <p:sp>
            <p:nvSpPr>
              <p:cNvPr id="30734" name="Rectangle 14"/>
              <p:cNvSpPr>
                <a:spLocks noChangeArrowheads="1"/>
              </p:cNvSpPr>
              <p:nvPr userDrawn="1"/>
            </p:nvSpPr>
            <p:spPr bwMode="auto">
              <a:xfrm>
                <a:off x="361" y="1857"/>
                <a:ext cx="363" cy="406"/>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2400">
                  <a:latin typeface="Times New Roman" panose="02020603050405020304" pitchFamily="18" charset="0"/>
                </a:endParaRPr>
              </a:p>
            </p:txBody>
          </p:sp>
          <p:sp>
            <p:nvSpPr>
              <p:cNvPr id="30735" name="Rectangle 15"/>
              <p:cNvSpPr>
                <a:spLocks noChangeArrowheads="1"/>
              </p:cNvSpPr>
              <p:nvPr userDrawn="1"/>
            </p:nvSpPr>
            <p:spPr bwMode="auto">
              <a:xfrm>
                <a:off x="719" y="1857"/>
                <a:ext cx="368" cy="40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2400">
                  <a:latin typeface="Times New Roman" panose="02020603050405020304" pitchFamily="18" charset="0"/>
                </a:endParaRPr>
              </a:p>
            </p:txBody>
          </p:sp>
        </p:grpSp>
      </p:grpSp>
      <p:sp>
        <p:nvSpPr>
          <p:cNvPr id="30736" name="Rectangle 16"/>
          <p:cNvSpPr>
            <a:spLocks noGrp="1" noChangeArrowheads="1"/>
          </p:cNvSpPr>
          <p:nvPr>
            <p:ph type="dt" sz="half" idx="2"/>
          </p:nvPr>
        </p:nvSpPr>
        <p:spPr>
          <a:xfrm>
            <a:off x="457200" y="6248400"/>
            <a:ext cx="2133600" cy="457200"/>
          </a:xfrm>
        </p:spPr>
        <p:txBody>
          <a:bodyPr/>
          <a:lstStyle>
            <a:lvl1pPr>
              <a:defRPr/>
            </a:lvl1pPr>
          </a:lstStyle>
          <a:p>
            <a:endParaRPr lang="en-US" altLang="zh-CN"/>
          </a:p>
        </p:txBody>
      </p:sp>
      <p:sp>
        <p:nvSpPr>
          <p:cNvPr id="30737" name="Rectangle 17"/>
          <p:cNvSpPr>
            <a:spLocks noGrp="1" noChangeArrowheads="1"/>
          </p:cNvSpPr>
          <p:nvPr>
            <p:ph type="ftr" sz="quarter" idx="3"/>
          </p:nvPr>
        </p:nvSpPr>
        <p:spPr/>
        <p:txBody>
          <a:bodyPr/>
          <a:lstStyle>
            <a:lvl1pPr>
              <a:defRPr/>
            </a:lvl1pPr>
          </a:lstStyle>
          <a:p>
            <a:endParaRPr lang="en-US" altLang="zh-CN"/>
          </a:p>
        </p:txBody>
      </p:sp>
      <p:sp>
        <p:nvSpPr>
          <p:cNvPr id="30738" name="Rectangle 18"/>
          <p:cNvSpPr>
            <a:spLocks noGrp="1" noChangeArrowheads="1"/>
          </p:cNvSpPr>
          <p:nvPr>
            <p:ph type="sldNum" sz="quarter" idx="4"/>
          </p:nvPr>
        </p:nvSpPr>
        <p:spPr/>
        <p:txBody>
          <a:bodyPr/>
          <a:lstStyle>
            <a:lvl1pPr>
              <a:defRPr/>
            </a:lvl1pPr>
          </a:lstStyle>
          <a:p>
            <a:fld id="{BB17B94E-E439-4C85-986A-CCBB41F82E07}" type="slidenum">
              <a:rPr lang="en-US" altLang="zh-CN"/>
              <a:pPr/>
              <a:t>‹#›</a:t>
            </a:fld>
            <a:endParaRPr lang="en-US" altLang="zh-CN"/>
          </a:p>
        </p:txBody>
      </p:sp>
      <p:sp>
        <p:nvSpPr>
          <p:cNvPr id="30739"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pPr lvl="0"/>
            <a:r>
              <a:rPr lang="zh-CN" altLang="en-US" noProof="0" smtClean="0"/>
              <a:t>单击此处编辑母版标题样式</a:t>
            </a:r>
          </a:p>
        </p:txBody>
      </p:sp>
      <p:sp>
        <p:nvSpPr>
          <p:cNvPr id="30740"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pPr lvl="0"/>
            <a:r>
              <a:rPr lang="zh-CN" altLang="en-US" noProof="0" smtClean="0"/>
              <a:t>单击此处编辑母版副标题样式</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en-US" altLang="zh-CN"/>
          </a:p>
        </p:txBody>
      </p:sp>
      <p:sp>
        <p:nvSpPr>
          <p:cNvPr id="5" name="灯片编号占位符 4"/>
          <p:cNvSpPr>
            <a:spLocks noGrp="1"/>
          </p:cNvSpPr>
          <p:nvPr>
            <p:ph type="sldNum" sz="quarter" idx="11"/>
          </p:nvPr>
        </p:nvSpPr>
        <p:spPr/>
        <p:txBody>
          <a:bodyPr/>
          <a:lstStyle>
            <a:lvl1pPr>
              <a:defRPr/>
            </a:lvl1pPr>
          </a:lstStyle>
          <a:p>
            <a:fld id="{7447FE5B-C812-4D58-AA12-01480A006D35}" type="slidenum">
              <a:rPr lang="en-US" altLang="zh-CN"/>
              <a:pPr/>
              <a:t>‹#›</a:t>
            </a:fld>
            <a:endParaRPr lang="en-US" altLang="zh-CN"/>
          </a:p>
        </p:txBody>
      </p:sp>
      <p:sp>
        <p:nvSpPr>
          <p:cNvPr id="6" name="日期占位符 5"/>
          <p:cNvSpPr>
            <a:spLocks noGrp="1"/>
          </p:cNvSpPr>
          <p:nvPr>
            <p:ph type="dt" sz="half" idx="12"/>
          </p:nvPr>
        </p:nvSpPr>
        <p:spPr/>
        <p:txBody>
          <a:bodyPr/>
          <a:lstStyle>
            <a:lvl1pPr>
              <a:defRPr/>
            </a:lvl1pPr>
          </a:lstStyle>
          <a:p>
            <a:endParaRPr lang="en-US" altLang="zh-CN"/>
          </a:p>
        </p:txBody>
      </p:sp>
    </p:spTree>
    <p:extLst>
      <p:ext uri="{BB962C8B-B14F-4D97-AF65-F5344CB8AC3E}">
        <p14:creationId xmlns:p14="http://schemas.microsoft.com/office/powerpoint/2010/main" val="10926870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页脚占位符 3"/>
          <p:cNvSpPr>
            <a:spLocks noGrp="1"/>
          </p:cNvSpPr>
          <p:nvPr>
            <p:ph type="ftr" sz="quarter" idx="10"/>
          </p:nvPr>
        </p:nvSpPr>
        <p:spPr/>
        <p:txBody>
          <a:bodyPr/>
          <a:lstStyle>
            <a:lvl1pPr>
              <a:defRPr/>
            </a:lvl1pPr>
          </a:lstStyle>
          <a:p>
            <a:endParaRPr lang="en-US" altLang="zh-CN"/>
          </a:p>
        </p:txBody>
      </p:sp>
      <p:sp>
        <p:nvSpPr>
          <p:cNvPr id="5" name="灯片编号占位符 4"/>
          <p:cNvSpPr>
            <a:spLocks noGrp="1"/>
          </p:cNvSpPr>
          <p:nvPr>
            <p:ph type="sldNum" sz="quarter" idx="11"/>
          </p:nvPr>
        </p:nvSpPr>
        <p:spPr/>
        <p:txBody>
          <a:bodyPr/>
          <a:lstStyle>
            <a:lvl1pPr>
              <a:defRPr/>
            </a:lvl1pPr>
          </a:lstStyle>
          <a:p>
            <a:fld id="{757B6981-05E9-4D5B-846A-396BCD547831}" type="slidenum">
              <a:rPr lang="en-US" altLang="zh-CN"/>
              <a:pPr/>
              <a:t>‹#›</a:t>
            </a:fld>
            <a:endParaRPr lang="en-US" altLang="zh-CN"/>
          </a:p>
        </p:txBody>
      </p:sp>
      <p:sp>
        <p:nvSpPr>
          <p:cNvPr id="6" name="日期占位符 5"/>
          <p:cNvSpPr>
            <a:spLocks noGrp="1"/>
          </p:cNvSpPr>
          <p:nvPr>
            <p:ph type="dt" sz="half" idx="12"/>
          </p:nvPr>
        </p:nvSpPr>
        <p:spPr/>
        <p:txBody>
          <a:bodyPr/>
          <a:lstStyle>
            <a:lvl1pPr>
              <a:defRPr/>
            </a:lvl1pPr>
          </a:lstStyle>
          <a:p>
            <a:endParaRPr lang="en-US" altLang="zh-CN"/>
          </a:p>
        </p:txBody>
      </p:sp>
    </p:spTree>
    <p:extLst>
      <p:ext uri="{BB962C8B-B14F-4D97-AF65-F5344CB8AC3E}">
        <p14:creationId xmlns:p14="http://schemas.microsoft.com/office/powerpoint/2010/main" val="2679784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981200"/>
            <a:ext cx="4038600"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4038600"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页脚占位符 4"/>
          <p:cNvSpPr>
            <a:spLocks noGrp="1"/>
          </p:cNvSpPr>
          <p:nvPr>
            <p:ph type="ftr" sz="quarter" idx="10"/>
          </p:nvPr>
        </p:nvSpPr>
        <p:spPr/>
        <p:txBody>
          <a:bodyPr/>
          <a:lstStyle>
            <a:lvl1pPr>
              <a:defRPr/>
            </a:lvl1pPr>
          </a:lstStyle>
          <a:p>
            <a:endParaRPr lang="en-US" altLang="zh-CN"/>
          </a:p>
        </p:txBody>
      </p:sp>
      <p:sp>
        <p:nvSpPr>
          <p:cNvPr id="6" name="灯片编号占位符 5"/>
          <p:cNvSpPr>
            <a:spLocks noGrp="1"/>
          </p:cNvSpPr>
          <p:nvPr>
            <p:ph type="sldNum" sz="quarter" idx="11"/>
          </p:nvPr>
        </p:nvSpPr>
        <p:spPr/>
        <p:txBody>
          <a:bodyPr/>
          <a:lstStyle>
            <a:lvl1pPr>
              <a:defRPr/>
            </a:lvl1pPr>
          </a:lstStyle>
          <a:p>
            <a:fld id="{EE1731F2-74BA-4692-8C14-F2F805C502AE}" type="slidenum">
              <a:rPr lang="en-US" altLang="zh-CN"/>
              <a:pPr/>
              <a:t>‹#›</a:t>
            </a:fld>
            <a:endParaRPr lang="en-US" altLang="zh-CN"/>
          </a:p>
        </p:txBody>
      </p:sp>
      <p:sp>
        <p:nvSpPr>
          <p:cNvPr id="7" name="日期占位符 6"/>
          <p:cNvSpPr>
            <a:spLocks noGrp="1"/>
          </p:cNvSpPr>
          <p:nvPr>
            <p:ph type="dt" sz="half" idx="12"/>
          </p:nvPr>
        </p:nvSpPr>
        <p:spPr/>
        <p:txBody>
          <a:bodyPr/>
          <a:lstStyle>
            <a:lvl1pPr>
              <a:defRPr/>
            </a:lvl1pPr>
          </a:lstStyle>
          <a:p>
            <a:endParaRPr lang="en-US" altLang="zh-CN"/>
          </a:p>
        </p:txBody>
      </p:sp>
    </p:spTree>
    <p:extLst>
      <p:ext uri="{BB962C8B-B14F-4D97-AF65-F5344CB8AC3E}">
        <p14:creationId xmlns:p14="http://schemas.microsoft.com/office/powerpoint/2010/main" val="2205924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页脚占位符 6"/>
          <p:cNvSpPr>
            <a:spLocks noGrp="1"/>
          </p:cNvSpPr>
          <p:nvPr>
            <p:ph type="ftr" sz="quarter" idx="10"/>
          </p:nvPr>
        </p:nvSpPr>
        <p:spPr/>
        <p:txBody>
          <a:bodyPr/>
          <a:lstStyle>
            <a:lvl1pPr>
              <a:defRPr/>
            </a:lvl1pPr>
          </a:lstStyle>
          <a:p>
            <a:endParaRPr lang="en-US" altLang="zh-CN"/>
          </a:p>
        </p:txBody>
      </p:sp>
      <p:sp>
        <p:nvSpPr>
          <p:cNvPr id="8" name="灯片编号占位符 7"/>
          <p:cNvSpPr>
            <a:spLocks noGrp="1"/>
          </p:cNvSpPr>
          <p:nvPr>
            <p:ph type="sldNum" sz="quarter" idx="11"/>
          </p:nvPr>
        </p:nvSpPr>
        <p:spPr/>
        <p:txBody>
          <a:bodyPr/>
          <a:lstStyle>
            <a:lvl1pPr>
              <a:defRPr/>
            </a:lvl1pPr>
          </a:lstStyle>
          <a:p>
            <a:fld id="{E27D931E-BB9D-4567-90BC-A4198F57DBF7}" type="slidenum">
              <a:rPr lang="en-US" altLang="zh-CN"/>
              <a:pPr/>
              <a:t>‹#›</a:t>
            </a:fld>
            <a:endParaRPr lang="en-US" altLang="zh-CN"/>
          </a:p>
        </p:txBody>
      </p:sp>
      <p:sp>
        <p:nvSpPr>
          <p:cNvPr id="9" name="日期占位符 8"/>
          <p:cNvSpPr>
            <a:spLocks noGrp="1"/>
          </p:cNvSpPr>
          <p:nvPr>
            <p:ph type="dt" sz="half" idx="12"/>
          </p:nvPr>
        </p:nvSpPr>
        <p:spPr/>
        <p:txBody>
          <a:bodyPr/>
          <a:lstStyle>
            <a:lvl1pPr>
              <a:defRPr/>
            </a:lvl1pPr>
          </a:lstStyle>
          <a:p>
            <a:endParaRPr lang="en-US" altLang="zh-CN"/>
          </a:p>
        </p:txBody>
      </p:sp>
    </p:spTree>
    <p:extLst>
      <p:ext uri="{BB962C8B-B14F-4D97-AF65-F5344CB8AC3E}">
        <p14:creationId xmlns:p14="http://schemas.microsoft.com/office/powerpoint/2010/main" val="3390559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页脚占位符 2"/>
          <p:cNvSpPr>
            <a:spLocks noGrp="1"/>
          </p:cNvSpPr>
          <p:nvPr>
            <p:ph type="ftr" sz="quarter" idx="10"/>
          </p:nvPr>
        </p:nvSpPr>
        <p:spPr/>
        <p:txBody>
          <a:bodyPr/>
          <a:lstStyle>
            <a:lvl1pPr>
              <a:defRPr/>
            </a:lvl1pPr>
          </a:lstStyle>
          <a:p>
            <a:endParaRPr lang="en-US" altLang="zh-CN"/>
          </a:p>
        </p:txBody>
      </p:sp>
      <p:sp>
        <p:nvSpPr>
          <p:cNvPr id="4" name="灯片编号占位符 3"/>
          <p:cNvSpPr>
            <a:spLocks noGrp="1"/>
          </p:cNvSpPr>
          <p:nvPr>
            <p:ph type="sldNum" sz="quarter" idx="11"/>
          </p:nvPr>
        </p:nvSpPr>
        <p:spPr/>
        <p:txBody>
          <a:bodyPr/>
          <a:lstStyle>
            <a:lvl1pPr>
              <a:defRPr/>
            </a:lvl1pPr>
          </a:lstStyle>
          <a:p>
            <a:fld id="{061BB0F1-CC1E-4533-81E1-5468F3216D17}" type="slidenum">
              <a:rPr lang="en-US" altLang="zh-CN"/>
              <a:pPr/>
              <a:t>‹#›</a:t>
            </a:fld>
            <a:endParaRPr lang="en-US" altLang="zh-CN"/>
          </a:p>
        </p:txBody>
      </p:sp>
      <p:sp>
        <p:nvSpPr>
          <p:cNvPr id="5" name="日期占位符 4"/>
          <p:cNvSpPr>
            <a:spLocks noGrp="1"/>
          </p:cNvSpPr>
          <p:nvPr>
            <p:ph type="dt" sz="half" idx="12"/>
          </p:nvPr>
        </p:nvSpPr>
        <p:spPr/>
        <p:txBody>
          <a:bodyPr/>
          <a:lstStyle>
            <a:lvl1pPr>
              <a:defRPr/>
            </a:lvl1pPr>
          </a:lstStyle>
          <a:p>
            <a:endParaRPr lang="en-US" altLang="zh-CN"/>
          </a:p>
        </p:txBody>
      </p:sp>
    </p:spTree>
    <p:extLst>
      <p:ext uri="{BB962C8B-B14F-4D97-AF65-F5344CB8AC3E}">
        <p14:creationId xmlns:p14="http://schemas.microsoft.com/office/powerpoint/2010/main" val="1468880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页脚占位符 1"/>
          <p:cNvSpPr>
            <a:spLocks noGrp="1"/>
          </p:cNvSpPr>
          <p:nvPr>
            <p:ph type="ftr" sz="quarter" idx="10"/>
          </p:nvPr>
        </p:nvSpPr>
        <p:spPr/>
        <p:txBody>
          <a:bodyPr/>
          <a:lstStyle>
            <a:lvl1pPr>
              <a:defRPr/>
            </a:lvl1pPr>
          </a:lstStyle>
          <a:p>
            <a:endParaRPr lang="en-US" altLang="zh-CN"/>
          </a:p>
        </p:txBody>
      </p:sp>
      <p:sp>
        <p:nvSpPr>
          <p:cNvPr id="3" name="灯片编号占位符 2"/>
          <p:cNvSpPr>
            <a:spLocks noGrp="1"/>
          </p:cNvSpPr>
          <p:nvPr>
            <p:ph type="sldNum" sz="quarter" idx="11"/>
          </p:nvPr>
        </p:nvSpPr>
        <p:spPr/>
        <p:txBody>
          <a:bodyPr/>
          <a:lstStyle>
            <a:lvl1pPr>
              <a:defRPr/>
            </a:lvl1pPr>
          </a:lstStyle>
          <a:p>
            <a:fld id="{6724EB4E-4294-42D5-AA37-24B799BDC1ED}" type="slidenum">
              <a:rPr lang="en-US" altLang="zh-CN"/>
              <a:pPr/>
              <a:t>‹#›</a:t>
            </a:fld>
            <a:endParaRPr lang="en-US" altLang="zh-CN"/>
          </a:p>
        </p:txBody>
      </p:sp>
      <p:sp>
        <p:nvSpPr>
          <p:cNvPr id="4" name="日期占位符 3"/>
          <p:cNvSpPr>
            <a:spLocks noGrp="1"/>
          </p:cNvSpPr>
          <p:nvPr>
            <p:ph type="dt" sz="half" idx="12"/>
          </p:nvPr>
        </p:nvSpPr>
        <p:spPr/>
        <p:txBody>
          <a:bodyPr/>
          <a:lstStyle>
            <a:lvl1pPr>
              <a:defRPr/>
            </a:lvl1pPr>
          </a:lstStyle>
          <a:p>
            <a:endParaRPr lang="en-US" altLang="zh-CN"/>
          </a:p>
        </p:txBody>
      </p:sp>
    </p:spTree>
    <p:extLst>
      <p:ext uri="{BB962C8B-B14F-4D97-AF65-F5344CB8AC3E}">
        <p14:creationId xmlns:p14="http://schemas.microsoft.com/office/powerpoint/2010/main" val="508590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页脚占位符 4"/>
          <p:cNvSpPr>
            <a:spLocks noGrp="1"/>
          </p:cNvSpPr>
          <p:nvPr>
            <p:ph type="ftr" sz="quarter" idx="10"/>
          </p:nvPr>
        </p:nvSpPr>
        <p:spPr/>
        <p:txBody>
          <a:bodyPr/>
          <a:lstStyle>
            <a:lvl1pPr>
              <a:defRPr/>
            </a:lvl1pPr>
          </a:lstStyle>
          <a:p>
            <a:endParaRPr lang="en-US" altLang="zh-CN"/>
          </a:p>
        </p:txBody>
      </p:sp>
      <p:sp>
        <p:nvSpPr>
          <p:cNvPr id="6" name="灯片编号占位符 5"/>
          <p:cNvSpPr>
            <a:spLocks noGrp="1"/>
          </p:cNvSpPr>
          <p:nvPr>
            <p:ph type="sldNum" sz="quarter" idx="11"/>
          </p:nvPr>
        </p:nvSpPr>
        <p:spPr/>
        <p:txBody>
          <a:bodyPr/>
          <a:lstStyle>
            <a:lvl1pPr>
              <a:defRPr/>
            </a:lvl1pPr>
          </a:lstStyle>
          <a:p>
            <a:fld id="{3D159E13-150C-4365-8C3C-2C3A4CEC7187}" type="slidenum">
              <a:rPr lang="en-US" altLang="zh-CN"/>
              <a:pPr/>
              <a:t>‹#›</a:t>
            </a:fld>
            <a:endParaRPr lang="en-US" altLang="zh-CN"/>
          </a:p>
        </p:txBody>
      </p:sp>
      <p:sp>
        <p:nvSpPr>
          <p:cNvPr id="7" name="日期占位符 6"/>
          <p:cNvSpPr>
            <a:spLocks noGrp="1"/>
          </p:cNvSpPr>
          <p:nvPr>
            <p:ph type="dt" sz="half" idx="12"/>
          </p:nvPr>
        </p:nvSpPr>
        <p:spPr/>
        <p:txBody>
          <a:bodyPr/>
          <a:lstStyle>
            <a:lvl1pPr>
              <a:defRPr/>
            </a:lvl1pPr>
          </a:lstStyle>
          <a:p>
            <a:endParaRPr lang="en-US" altLang="zh-CN"/>
          </a:p>
        </p:txBody>
      </p:sp>
    </p:spTree>
    <p:extLst>
      <p:ext uri="{BB962C8B-B14F-4D97-AF65-F5344CB8AC3E}">
        <p14:creationId xmlns:p14="http://schemas.microsoft.com/office/powerpoint/2010/main" val="3194924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页脚占位符 4"/>
          <p:cNvSpPr>
            <a:spLocks noGrp="1"/>
          </p:cNvSpPr>
          <p:nvPr>
            <p:ph type="ftr" sz="quarter" idx="10"/>
          </p:nvPr>
        </p:nvSpPr>
        <p:spPr/>
        <p:txBody>
          <a:bodyPr/>
          <a:lstStyle>
            <a:lvl1pPr>
              <a:defRPr/>
            </a:lvl1pPr>
          </a:lstStyle>
          <a:p>
            <a:endParaRPr lang="en-US" altLang="zh-CN"/>
          </a:p>
        </p:txBody>
      </p:sp>
      <p:sp>
        <p:nvSpPr>
          <p:cNvPr id="6" name="灯片编号占位符 5"/>
          <p:cNvSpPr>
            <a:spLocks noGrp="1"/>
          </p:cNvSpPr>
          <p:nvPr>
            <p:ph type="sldNum" sz="quarter" idx="11"/>
          </p:nvPr>
        </p:nvSpPr>
        <p:spPr/>
        <p:txBody>
          <a:bodyPr/>
          <a:lstStyle>
            <a:lvl1pPr>
              <a:defRPr/>
            </a:lvl1pPr>
          </a:lstStyle>
          <a:p>
            <a:fld id="{F9FFE4AF-0AFF-42B7-9E76-BEC7C1865F72}" type="slidenum">
              <a:rPr lang="en-US" altLang="zh-CN"/>
              <a:pPr/>
              <a:t>‹#›</a:t>
            </a:fld>
            <a:endParaRPr lang="en-US" altLang="zh-CN"/>
          </a:p>
        </p:txBody>
      </p:sp>
      <p:sp>
        <p:nvSpPr>
          <p:cNvPr id="7" name="日期占位符 6"/>
          <p:cNvSpPr>
            <a:spLocks noGrp="1"/>
          </p:cNvSpPr>
          <p:nvPr>
            <p:ph type="dt" sz="half" idx="12"/>
          </p:nvPr>
        </p:nvSpPr>
        <p:spPr/>
        <p:txBody>
          <a:bodyPr/>
          <a:lstStyle>
            <a:lvl1pPr>
              <a:defRPr/>
            </a:lvl1pPr>
          </a:lstStyle>
          <a:p>
            <a:endParaRPr lang="en-US" altLang="zh-CN"/>
          </a:p>
        </p:txBody>
      </p:sp>
    </p:spTree>
    <p:extLst>
      <p:ext uri="{BB962C8B-B14F-4D97-AF65-F5344CB8AC3E}">
        <p14:creationId xmlns:p14="http://schemas.microsoft.com/office/powerpoint/2010/main" val="2049735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en-US" altLang="zh-CN"/>
          </a:p>
        </p:txBody>
      </p:sp>
      <p:sp>
        <p:nvSpPr>
          <p:cNvPr id="5" name="灯片编号占位符 4"/>
          <p:cNvSpPr>
            <a:spLocks noGrp="1"/>
          </p:cNvSpPr>
          <p:nvPr>
            <p:ph type="sldNum" sz="quarter" idx="11"/>
          </p:nvPr>
        </p:nvSpPr>
        <p:spPr/>
        <p:txBody>
          <a:bodyPr/>
          <a:lstStyle>
            <a:lvl1pPr>
              <a:defRPr/>
            </a:lvl1pPr>
          </a:lstStyle>
          <a:p>
            <a:fld id="{CE769A8A-4676-4334-8787-BD2C84267429}" type="slidenum">
              <a:rPr lang="en-US" altLang="zh-CN"/>
              <a:pPr/>
              <a:t>‹#›</a:t>
            </a:fld>
            <a:endParaRPr lang="en-US" altLang="zh-CN"/>
          </a:p>
        </p:txBody>
      </p:sp>
      <p:sp>
        <p:nvSpPr>
          <p:cNvPr id="6" name="日期占位符 5"/>
          <p:cNvSpPr>
            <a:spLocks noGrp="1"/>
          </p:cNvSpPr>
          <p:nvPr>
            <p:ph type="dt" sz="half" idx="12"/>
          </p:nvPr>
        </p:nvSpPr>
        <p:spPr/>
        <p:txBody>
          <a:bodyPr/>
          <a:lstStyle>
            <a:lvl1pPr>
              <a:defRPr/>
            </a:lvl1pPr>
          </a:lstStyle>
          <a:p>
            <a:endParaRPr lang="en-US" altLang="zh-CN"/>
          </a:p>
        </p:txBody>
      </p:sp>
    </p:spTree>
    <p:extLst>
      <p:ext uri="{BB962C8B-B14F-4D97-AF65-F5344CB8AC3E}">
        <p14:creationId xmlns:p14="http://schemas.microsoft.com/office/powerpoint/2010/main" val="2506261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457200"/>
            <a:ext cx="2057400" cy="54102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457200"/>
            <a:ext cx="6019800" cy="54102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en-US" altLang="zh-CN"/>
          </a:p>
        </p:txBody>
      </p:sp>
      <p:sp>
        <p:nvSpPr>
          <p:cNvPr id="5" name="灯片编号占位符 4"/>
          <p:cNvSpPr>
            <a:spLocks noGrp="1"/>
          </p:cNvSpPr>
          <p:nvPr>
            <p:ph type="sldNum" sz="quarter" idx="11"/>
          </p:nvPr>
        </p:nvSpPr>
        <p:spPr/>
        <p:txBody>
          <a:bodyPr/>
          <a:lstStyle>
            <a:lvl1pPr>
              <a:defRPr/>
            </a:lvl1pPr>
          </a:lstStyle>
          <a:p>
            <a:fld id="{51C15FA4-AEBE-4D81-8B7A-91BDACAF77E2}" type="slidenum">
              <a:rPr lang="en-US" altLang="zh-CN"/>
              <a:pPr/>
              <a:t>‹#›</a:t>
            </a:fld>
            <a:endParaRPr lang="en-US" altLang="zh-CN"/>
          </a:p>
        </p:txBody>
      </p:sp>
      <p:sp>
        <p:nvSpPr>
          <p:cNvPr id="6" name="日期占位符 5"/>
          <p:cNvSpPr>
            <a:spLocks noGrp="1"/>
          </p:cNvSpPr>
          <p:nvPr>
            <p:ph type="dt" sz="half" idx="12"/>
          </p:nvPr>
        </p:nvSpPr>
        <p:spPr/>
        <p:txBody>
          <a:bodyPr/>
          <a:lstStyle>
            <a:lvl1pPr>
              <a:defRPr/>
            </a:lvl1pPr>
          </a:lstStyle>
          <a:p>
            <a:endParaRPr lang="en-US" altLang="zh-CN"/>
          </a:p>
        </p:txBody>
      </p:sp>
    </p:spTree>
    <p:extLst>
      <p:ext uri="{BB962C8B-B14F-4D97-AF65-F5344CB8AC3E}">
        <p14:creationId xmlns:p14="http://schemas.microsoft.com/office/powerpoint/2010/main" val="2461696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lnSpc>
                <a:spcPct val="100000"/>
              </a:lnSpc>
              <a:spcBef>
                <a:spcPct val="0"/>
              </a:spcBef>
              <a:buClrTx/>
              <a:buSzTx/>
              <a:buFontTx/>
              <a:buNone/>
              <a:defRPr sz="1200"/>
            </a:lvl1pPr>
          </a:lstStyle>
          <a:p>
            <a:endParaRPr lang="en-US" altLang="zh-CN"/>
          </a:p>
        </p:txBody>
      </p:sp>
      <p:sp>
        <p:nvSpPr>
          <p:cNvPr id="29699" name="Rectangle 3"/>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lnSpc>
                <a:spcPct val="100000"/>
              </a:lnSpc>
              <a:spcBef>
                <a:spcPct val="0"/>
              </a:spcBef>
              <a:buClrTx/>
              <a:buSzTx/>
              <a:buFontTx/>
              <a:buNone/>
              <a:defRPr sz="1200">
                <a:latin typeface="Arial Black" pitchFamily="34" charset="0"/>
              </a:defRPr>
            </a:lvl1pPr>
          </a:lstStyle>
          <a:p>
            <a:fld id="{AFA272AE-A622-42A9-912F-DE0FDDDADC7A}" type="slidenum">
              <a:rPr lang="en-US" altLang="zh-CN"/>
              <a:pPr/>
              <a:t>‹#›</a:t>
            </a:fld>
            <a:endParaRPr lang="en-US" altLang="zh-CN"/>
          </a:p>
        </p:txBody>
      </p:sp>
      <p:grpSp>
        <p:nvGrpSpPr>
          <p:cNvPr id="29700" name="Group 4"/>
          <p:cNvGrpSpPr>
            <a:grpSpLocks/>
          </p:cNvGrpSpPr>
          <p:nvPr/>
        </p:nvGrpSpPr>
        <p:grpSpPr bwMode="auto">
          <a:xfrm>
            <a:off x="0" y="0"/>
            <a:ext cx="9144000" cy="546100"/>
            <a:chOff x="0" y="0"/>
            <a:chExt cx="5760" cy="344"/>
          </a:xfrm>
        </p:grpSpPr>
        <p:sp>
          <p:nvSpPr>
            <p:cNvPr id="29701"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100000"/>
                </a:lnSpc>
                <a:spcBef>
                  <a:spcPct val="0"/>
                </a:spcBef>
                <a:buClrTx/>
                <a:buSzTx/>
                <a:buFontTx/>
                <a:buNone/>
              </a:pPr>
              <a:endParaRPr lang="zh-CN" altLang="zh-CN" sz="2400">
                <a:latin typeface="Times New Roman" panose="02020603050405020304" pitchFamily="18" charset="0"/>
              </a:endParaRPr>
            </a:p>
          </p:txBody>
        </p:sp>
        <p:sp>
          <p:nvSpPr>
            <p:cNvPr id="29702"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2400">
                <a:latin typeface="Times New Roman" panose="02020603050405020304" pitchFamily="18" charset="0"/>
              </a:endParaRPr>
            </a:p>
          </p:txBody>
        </p:sp>
        <p:sp>
          <p:nvSpPr>
            <p:cNvPr id="29703" name="Rectangle 7"/>
            <p:cNvSpPr>
              <a:spLocks noChangeArrowheads="1"/>
            </p:cNvSpPr>
            <p:nvPr/>
          </p:nvSpPr>
          <p:spPr bwMode="auto">
            <a:xfrm>
              <a:off x="258" y="85"/>
              <a:ext cx="87" cy="89"/>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1800">
                <a:solidFill>
                  <a:schemeClr val="hlink"/>
                </a:solidFill>
              </a:endParaRPr>
            </a:p>
          </p:txBody>
        </p:sp>
        <p:sp>
          <p:nvSpPr>
            <p:cNvPr id="29704" name="Rectangle 8"/>
            <p:cNvSpPr>
              <a:spLocks noChangeArrowheads="1"/>
            </p:cNvSpPr>
            <p:nvPr/>
          </p:nvSpPr>
          <p:spPr bwMode="auto">
            <a:xfrm>
              <a:off x="345" y="0"/>
              <a:ext cx="88" cy="8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1800">
                <a:solidFill>
                  <a:schemeClr val="hlink"/>
                </a:solidFill>
              </a:endParaRPr>
            </a:p>
          </p:txBody>
        </p:sp>
        <p:sp>
          <p:nvSpPr>
            <p:cNvPr id="29705" name="Rectangle 9"/>
            <p:cNvSpPr>
              <a:spLocks noChangeArrowheads="1"/>
            </p:cNvSpPr>
            <p:nvPr/>
          </p:nvSpPr>
          <p:spPr bwMode="auto">
            <a:xfrm>
              <a:off x="345" y="85"/>
              <a:ext cx="88" cy="89"/>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1800">
                <a:solidFill>
                  <a:schemeClr val="accent2"/>
                </a:solidFill>
              </a:endParaRPr>
            </a:p>
          </p:txBody>
        </p:sp>
        <p:sp>
          <p:nvSpPr>
            <p:cNvPr id="29706" name="Rectangle 10"/>
            <p:cNvSpPr>
              <a:spLocks noChangeArrowheads="1"/>
            </p:cNvSpPr>
            <p:nvPr/>
          </p:nvSpPr>
          <p:spPr bwMode="auto">
            <a:xfrm>
              <a:off x="173" y="173"/>
              <a:ext cx="86" cy="87"/>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1800">
                <a:solidFill>
                  <a:schemeClr val="hlink"/>
                </a:solidFill>
              </a:endParaRPr>
            </a:p>
          </p:txBody>
        </p:sp>
        <p:sp>
          <p:nvSpPr>
            <p:cNvPr id="29707" name="Rectangle 11"/>
            <p:cNvSpPr>
              <a:spLocks noChangeArrowheads="1"/>
            </p:cNvSpPr>
            <p:nvPr/>
          </p:nvSpPr>
          <p:spPr bwMode="auto">
            <a:xfrm>
              <a:off x="83" y="86"/>
              <a:ext cx="89" cy="87"/>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2400">
                <a:latin typeface="Times New Roman" panose="02020603050405020304" pitchFamily="18" charset="0"/>
              </a:endParaRPr>
            </a:p>
          </p:txBody>
        </p:sp>
        <p:sp>
          <p:nvSpPr>
            <p:cNvPr id="29708" name="Rectangle 12"/>
            <p:cNvSpPr>
              <a:spLocks noChangeArrowheads="1"/>
            </p:cNvSpPr>
            <p:nvPr/>
          </p:nvSpPr>
          <p:spPr bwMode="auto">
            <a:xfrm>
              <a:off x="258" y="171"/>
              <a:ext cx="87" cy="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1800">
                <a:solidFill>
                  <a:schemeClr val="accent2"/>
                </a:solidFill>
              </a:endParaRPr>
            </a:p>
          </p:txBody>
        </p:sp>
        <p:sp>
          <p:nvSpPr>
            <p:cNvPr id="29709" name="Rectangle 13"/>
            <p:cNvSpPr>
              <a:spLocks noChangeArrowheads="1"/>
            </p:cNvSpPr>
            <p:nvPr/>
          </p:nvSpPr>
          <p:spPr bwMode="auto">
            <a:xfrm>
              <a:off x="173" y="258"/>
              <a:ext cx="86" cy="8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00000"/>
                </a:lnSpc>
                <a:spcBef>
                  <a:spcPct val="0"/>
                </a:spcBef>
                <a:buClrTx/>
                <a:buSzTx/>
                <a:buFontTx/>
                <a:buNone/>
              </a:pPr>
              <a:endParaRPr lang="zh-CN" altLang="zh-CN" sz="1800">
                <a:solidFill>
                  <a:schemeClr val="accent2"/>
                </a:solidFill>
              </a:endParaRPr>
            </a:p>
          </p:txBody>
        </p:sp>
      </p:grpSp>
      <p:sp>
        <p:nvSpPr>
          <p:cNvPr id="29710" name="Rectangle 14"/>
          <p:cNvSpPr>
            <a:spLocks noGrp="1" noChangeArrowheads="1"/>
          </p:cNvSpPr>
          <p:nvPr>
            <p:ph type="title"/>
          </p:nvPr>
        </p:nvSpPr>
        <p:spPr bwMode="auto">
          <a:xfrm>
            <a:off x="457200" y="457200"/>
            <a:ext cx="8229600"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9711" name="Rectangle 15"/>
          <p:cNvSpPr>
            <a:spLocks noGrp="1" noChangeArrowheads="1"/>
          </p:cNvSpPr>
          <p:nvPr>
            <p:ph type="body" idx="1"/>
          </p:nvPr>
        </p:nvSpPr>
        <p:spPr bwMode="auto">
          <a:xfrm>
            <a:off x="457200" y="1981200"/>
            <a:ext cx="822960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29712" name="Rectangle 16"/>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nSpc>
                <a:spcPct val="100000"/>
              </a:lnSpc>
              <a:spcBef>
                <a:spcPct val="0"/>
              </a:spcBef>
              <a:buClrTx/>
              <a:buSzTx/>
              <a:buFontTx/>
              <a:buNone/>
              <a:defRPr sz="1200"/>
            </a:lvl1pPr>
          </a:lstStyle>
          <a:p>
            <a:endParaRPr lang="en-US" altLang="zh-CN"/>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hdr="0" ftr="0" dt="0"/>
  <p:txStyles>
    <p:titleStyle>
      <a:lvl1pPr algn="l" rtl="0" fontAlgn="base">
        <a:spcBef>
          <a:spcPct val="0"/>
        </a:spcBef>
        <a:spcAft>
          <a:spcPct val="0"/>
        </a:spcAft>
        <a:defRPr sz="4400" kern="1200">
          <a:solidFill>
            <a:schemeClr val="tx1"/>
          </a:solidFill>
          <a:latin typeface="+mj-lt"/>
          <a:ea typeface="+mj-ea"/>
          <a:cs typeface="+mj-cs"/>
        </a:defRPr>
      </a:lvl1pPr>
      <a:lvl2pPr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2pPr>
      <a:lvl3pPr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3pPr>
      <a:lvl4pPr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4pPr>
      <a:lvl5pPr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5pPr>
      <a:lvl6pPr marL="457200"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6pPr>
      <a:lvl7pPr marL="914400"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7pPr>
      <a:lvl8pPr marL="1371600"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8pPr>
      <a:lvl9pPr marL="1828800" algn="l" rtl="0" fontAlgn="base">
        <a:spcBef>
          <a:spcPct val="0"/>
        </a:spcBef>
        <a:spcAft>
          <a:spcPct val="0"/>
        </a:spcAft>
        <a:defRPr sz="4400">
          <a:solidFill>
            <a:schemeClr val="tx1"/>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lr>
          <a:schemeClr val="bg2"/>
        </a:buClr>
        <a:buSzPct val="75000"/>
        <a:buFont typeface="Wingdings"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0000"/>
        <a:buFont typeface="Wingdings" pitchFamily="2" charset="2"/>
        <a:buChar char="¨"/>
        <a:defRPr sz="2800" kern="1200">
          <a:solidFill>
            <a:schemeClr val="tx1"/>
          </a:solidFill>
          <a:latin typeface="+mn-lt"/>
          <a:ea typeface="+mn-ea"/>
          <a:cs typeface="+mn-cs"/>
        </a:defRPr>
      </a:lvl2pPr>
      <a:lvl3pPr marL="1143000" indent="-228600" algn="l" rtl="0" fontAlgn="base">
        <a:spcBef>
          <a:spcPct val="20000"/>
        </a:spcBef>
        <a:spcAft>
          <a:spcPct val="0"/>
        </a:spcAft>
        <a:buClr>
          <a:schemeClr val="bg2"/>
        </a:buClr>
        <a:buSzPct val="65000"/>
        <a:buFont typeface="Wingdings"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70000"/>
        <a:buFont typeface="Wingdings" pitchFamily="2" charset="2"/>
        <a:buChar char="¨"/>
        <a:defRPr sz="2000" kern="1200">
          <a:solidFill>
            <a:schemeClr val="tx1"/>
          </a:solidFill>
          <a:latin typeface="+mn-lt"/>
          <a:ea typeface="+mn-ea"/>
          <a:cs typeface="+mn-cs"/>
        </a:defRPr>
      </a:lvl4pPr>
      <a:lvl5pPr marL="2057400" indent="-228600" algn="l" rtl="0" fontAlgn="base">
        <a:spcBef>
          <a:spcPct val="20000"/>
        </a:spcBef>
        <a:spcAft>
          <a:spcPct val="0"/>
        </a:spcAft>
        <a:buClr>
          <a:schemeClr val="bg2"/>
        </a:buClr>
        <a:buFont typeface="Wingdings"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971800" y="2062163"/>
            <a:ext cx="6019800" cy="1717675"/>
          </a:xfrm>
        </p:spPr>
        <p:txBody>
          <a:bodyPr/>
          <a:lstStyle/>
          <a:p>
            <a:r>
              <a:rPr lang="zh-CN" altLang="en-US" b="1"/>
              <a:t>金融学</a:t>
            </a:r>
          </a:p>
        </p:txBody>
      </p:sp>
      <p:sp>
        <p:nvSpPr>
          <p:cNvPr id="2051" name="Rectangle 3"/>
          <p:cNvSpPr>
            <a:spLocks noGrp="1" noChangeArrowheads="1"/>
          </p:cNvSpPr>
          <p:nvPr>
            <p:ph type="subTitle" idx="1"/>
          </p:nvPr>
        </p:nvSpPr>
        <p:spPr/>
        <p:txBody>
          <a:bodyPr/>
          <a:lstStyle/>
          <a:p>
            <a:r>
              <a:rPr lang="zh-CN" altLang="en-US" b="1" smtClean="0"/>
              <a:t>利息</a:t>
            </a:r>
            <a:r>
              <a:rPr lang="zh-CN" altLang="en-US" b="1"/>
              <a:t>与</a:t>
            </a:r>
            <a:r>
              <a:rPr lang="zh-CN" altLang="en-US" b="1" smtClean="0"/>
              <a:t>利息率</a:t>
            </a:r>
            <a:endParaRPr lang="en-US" altLang="zh-CN" b="1" smtClean="0"/>
          </a:p>
          <a:p>
            <a:r>
              <a:rPr lang="zh-CN" altLang="en-US" sz="1400" b="1" smtClean="0"/>
              <a:t>租赁视界</a:t>
            </a:r>
            <a:r>
              <a:rPr lang="en-US" altLang="zh-CN" sz="1400" b="1" smtClean="0"/>
              <a:t>	</a:t>
            </a:r>
            <a:r>
              <a:rPr lang="zh-CN" altLang="en-US" sz="1400" b="1" smtClean="0"/>
              <a:t>推荐学习</a:t>
            </a:r>
            <a:endParaRPr lang="zh-CN" altLang="en-US" sz="1400" b="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4"/>
          <p:cNvSpPr>
            <a:spLocks noGrp="1"/>
          </p:cNvSpPr>
          <p:nvPr>
            <p:ph type="sldNum" sz="quarter" idx="11"/>
          </p:nvPr>
        </p:nvSpPr>
        <p:spPr/>
        <p:txBody>
          <a:bodyPr/>
          <a:lstStyle/>
          <a:p>
            <a:fld id="{545C4E3E-3569-4F48-8B68-E537BE35A9E6}" type="slidenum">
              <a:rPr lang="en-US" altLang="zh-CN"/>
              <a:pPr/>
              <a:t>2</a:t>
            </a:fld>
            <a:endParaRPr lang="en-US" altLang="zh-CN"/>
          </a:p>
        </p:txBody>
      </p:sp>
      <p:sp>
        <p:nvSpPr>
          <p:cNvPr id="17410" name="Rectangle 2"/>
          <p:cNvSpPr>
            <a:spLocks noGrp="1" noChangeArrowheads="1"/>
          </p:cNvSpPr>
          <p:nvPr>
            <p:ph type="title"/>
          </p:nvPr>
        </p:nvSpPr>
        <p:spPr/>
        <p:txBody>
          <a:bodyPr/>
          <a:lstStyle/>
          <a:p>
            <a:r>
              <a:rPr lang="zh-CN" altLang="en-US"/>
              <a:t>第四节   利率的决定</a:t>
            </a:r>
          </a:p>
        </p:txBody>
      </p:sp>
      <p:sp>
        <p:nvSpPr>
          <p:cNvPr id="17411" name="Rectangle 3"/>
          <p:cNvSpPr>
            <a:spLocks noGrp="1" noChangeArrowheads="1"/>
          </p:cNvSpPr>
          <p:nvPr>
            <p:ph type="body" idx="1"/>
          </p:nvPr>
        </p:nvSpPr>
        <p:spPr/>
        <p:txBody>
          <a:bodyPr/>
          <a:lstStyle/>
          <a:p>
            <a:pPr>
              <a:buFont typeface="Wingdings" pitchFamily="2" charset="2"/>
              <a:buNone/>
            </a:pPr>
            <a:r>
              <a:rPr lang="zh-CN" altLang="en-US" b="1"/>
              <a:t>一、利率决定理论</a:t>
            </a:r>
          </a:p>
          <a:p>
            <a:pPr>
              <a:buFont typeface="Wingdings" pitchFamily="2" charset="2"/>
              <a:buNone/>
            </a:pPr>
            <a:r>
              <a:rPr lang="zh-CN" altLang="en-US" b="1">
                <a:latin typeface="宋体" panose="02010600030101010101" pitchFamily="2" charset="-122"/>
              </a:rPr>
              <a:t>（一）西方主要利率决定理论</a:t>
            </a:r>
            <a:r>
              <a:rPr lang="zh-CN" altLang="en-US" b="1"/>
              <a:t> </a:t>
            </a:r>
          </a:p>
          <a:p>
            <a:pPr>
              <a:buFont typeface="Wingdings" pitchFamily="2" charset="2"/>
              <a:buNone/>
            </a:pPr>
            <a:r>
              <a:rPr lang="zh-CN" altLang="en-US" b="1">
                <a:latin typeface="宋体" panose="02010600030101010101" pitchFamily="2" charset="-122"/>
              </a:rPr>
              <a:t>      利率决定理论先后经历了</a:t>
            </a:r>
            <a:r>
              <a:rPr lang="zh-CN" altLang="en-US" b="1">
                <a:solidFill>
                  <a:srgbClr val="FF0000"/>
                </a:solidFill>
                <a:latin typeface="宋体" panose="02010600030101010101" pitchFamily="2" charset="-122"/>
              </a:rPr>
              <a:t>古典学派时期、凯恩斯学派时期和新古典学派时期</a:t>
            </a:r>
            <a:r>
              <a:rPr lang="zh-CN" altLang="en-US" b="1">
                <a:latin typeface="宋体" panose="02010600030101010101" pitchFamily="2" charset="-122"/>
              </a:rPr>
              <a:t>等几个大的发展阶段。</a:t>
            </a:r>
            <a:r>
              <a:rPr lang="zh-CN" altLang="en-US" b="1"/>
              <a:t> </a:t>
            </a:r>
          </a:p>
          <a:p>
            <a:pPr>
              <a:buFont typeface="Wingdings" pitchFamily="2" charset="2"/>
              <a:buNone/>
            </a:pPr>
            <a:endParaRPr lang="en-US" altLang="zh-CN" b="1"/>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4"/>
          <p:cNvSpPr>
            <a:spLocks noGrp="1"/>
          </p:cNvSpPr>
          <p:nvPr>
            <p:ph type="sldNum" sz="quarter" idx="11"/>
          </p:nvPr>
        </p:nvSpPr>
        <p:spPr/>
        <p:txBody>
          <a:bodyPr/>
          <a:lstStyle/>
          <a:p>
            <a:fld id="{64764A1B-DF66-48CA-9405-ED9D0CF0A60B}" type="slidenum">
              <a:rPr lang="en-US" altLang="zh-CN"/>
              <a:pPr/>
              <a:t>3</a:t>
            </a:fld>
            <a:endParaRPr lang="en-US" altLang="zh-CN"/>
          </a:p>
        </p:txBody>
      </p:sp>
      <p:sp>
        <p:nvSpPr>
          <p:cNvPr id="18435" name="Rectangle 3"/>
          <p:cNvSpPr>
            <a:spLocks noGrp="1" noChangeArrowheads="1"/>
          </p:cNvSpPr>
          <p:nvPr>
            <p:ph type="body" idx="1"/>
          </p:nvPr>
        </p:nvSpPr>
        <p:spPr>
          <a:xfrm>
            <a:off x="228600" y="304800"/>
            <a:ext cx="8458200" cy="5410200"/>
          </a:xfrm>
        </p:spPr>
        <p:txBody>
          <a:bodyPr/>
          <a:lstStyle/>
          <a:p>
            <a:pPr algn="just">
              <a:lnSpc>
                <a:spcPct val="90000"/>
              </a:lnSpc>
              <a:buFont typeface="Wingdings" pitchFamily="2" charset="2"/>
              <a:buNone/>
            </a:pPr>
            <a:r>
              <a:rPr lang="en-US" altLang="zh-CN" sz="2800" b="1">
                <a:latin typeface="宋体" panose="02010600030101010101" pitchFamily="2" charset="-122"/>
              </a:rPr>
              <a:t>   </a:t>
            </a:r>
            <a:r>
              <a:rPr lang="en-US" altLang="zh-CN" sz="2400" b="1">
                <a:latin typeface="宋体" panose="02010600030101010101" pitchFamily="2" charset="-122"/>
              </a:rPr>
              <a:t>1.</a:t>
            </a:r>
            <a:r>
              <a:rPr lang="zh-CN" altLang="en-US" sz="2400" b="1">
                <a:latin typeface="宋体" panose="02010600030101010101" pitchFamily="2" charset="-122"/>
              </a:rPr>
              <a:t>西方古典利率理论</a:t>
            </a:r>
            <a:endParaRPr lang="zh-CN" altLang="en-US" sz="2400" b="1">
              <a:latin typeface="Times New Roman" panose="02020603050405020304" pitchFamily="18" charset="0"/>
              <a:cs typeface="Times New Roman" panose="02020603050405020304" pitchFamily="18" charset="0"/>
            </a:endParaRPr>
          </a:p>
          <a:p>
            <a:pPr>
              <a:lnSpc>
                <a:spcPct val="90000"/>
              </a:lnSpc>
              <a:buFont typeface="Wingdings" pitchFamily="2" charset="2"/>
              <a:buNone/>
            </a:pPr>
            <a:r>
              <a:rPr lang="zh-CN" altLang="en-US" sz="2800" b="1">
                <a:latin typeface="宋体" panose="02010600030101010101" pitchFamily="2" charset="-122"/>
              </a:rPr>
              <a:t>     </a:t>
            </a:r>
            <a:r>
              <a:rPr lang="zh-CN" altLang="en-US" sz="2000" b="1">
                <a:latin typeface="宋体" panose="02010600030101010101" pitchFamily="2" charset="-122"/>
              </a:rPr>
              <a:t>古典利率理论流行于</a:t>
            </a:r>
            <a:r>
              <a:rPr lang="en-US" altLang="zh-CN" sz="2000" b="1">
                <a:latin typeface="Times New Roman" panose="02020603050405020304" pitchFamily="18" charset="0"/>
                <a:cs typeface="Times New Roman" panose="02020603050405020304" pitchFamily="18" charset="0"/>
              </a:rPr>
              <a:t>19</a:t>
            </a:r>
            <a:r>
              <a:rPr lang="zh-CN" altLang="en-US" sz="2000" b="1">
                <a:latin typeface="宋体" panose="02010600030101010101" pitchFamily="2" charset="-122"/>
              </a:rPr>
              <a:t>世纪</a:t>
            </a:r>
            <a:r>
              <a:rPr lang="en-US" altLang="zh-CN" sz="2000" b="1">
                <a:latin typeface="Times New Roman" panose="02020603050405020304" pitchFamily="18" charset="0"/>
                <a:cs typeface="Times New Roman" panose="02020603050405020304" pitchFamily="18" charset="0"/>
              </a:rPr>
              <a:t>80</a:t>
            </a:r>
            <a:r>
              <a:rPr lang="zh-CN" altLang="en-US" sz="2000" b="1">
                <a:latin typeface="宋体" panose="02010600030101010101" pitchFamily="2" charset="-122"/>
              </a:rPr>
              <a:t>年代至</a:t>
            </a:r>
            <a:r>
              <a:rPr lang="en-US" altLang="zh-CN" sz="2000" b="1">
                <a:latin typeface="Times New Roman" panose="02020603050405020304" pitchFamily="18" charset="0"/>
                <a:cs typeface="Times New Roman" panose="02020603050405020304" pitchFamily="18" charset="0"/>
              </a:rPr>
              <a:t>20</a:t>
            </a:r>
            <a:r>
              <a:rPr lang="zh-CN" altLang="en-US" sz="2000" b="1">
                <a:latin typeface="宋体" panose="02010600030101010101" pitchFamily="2" charset="-122"/>
              </a:rPr>
              <a:t>世纪</a:t>
            </a:r>
            <a:r>
              <a:rPr lang="en-US" altLang="zh-CN" sz="2000" b="1">
                <a:latin typeface="Times New Roman" panose="02020603050405020304" pitchFamily="18" charset="0"/>
                <a:cs typeface="Times New Roman" panose="02020603050405020304" pitchFamily="18" charset="0"/>
              </a:rPr>
              <a:t>30</a:t>
            </a:r>
            <a:r>
              <a:rPr lang="zh-CN" altLang="en-US" sz="2000" b="1">
                <a:latin typeface="宋体" panose="02010600030101010101" pitchFamily="2" charset="-122"/>
              </a:rPr>
              <a:t>年代．以庞巴维克、费雪及马歇尔等为代表的古典经济学家继承了古典经济学重视实物因素的传统，主要从生产消费等实际经济生活中去研究影响资本供求的关系。他们认为，利率决定于资本的供给与需求，这两种力量的均衡决定了利率水平。</a:t>
            </a:r>
            <a:r>
              <a:rPr lang="zh-CN" altLang="en-US" sz="2000" b="1"/>
              <a:t> </a:t>
            </a:r>
          </a:p>
          <a:p>
            <a:pPr algn="just">
              <a:lnSpc>
                <a:spcPct val="90000"/>
              </a:lnSpc>
              <a:buFont typeface="Wingdings" pitchFamily="2" charset="2"/>
              <a:buNone/>
            </a:pPr>
            <a:r>
              <a:rPr lang="zh-CN" altLang="en-US" sz="2000" b="1">
                <a:latin typeface="宋体" panose="02010600030101010101" pitchFamily="2" charset="-122"/>
              </a:rPr>
              <a:t>     在资本边际生产力一定的条件下，利率越高，投资就越少；利率越低，投资则越多，即投资是利率的减函数。如果用</a:t>
            </a:r>
            <a:r>
              <a:rPr lang="en-US" altLang="zh-CN" sz="2000" b="1">
                <a:latin typeface="Times New Roman" panose="02020603050405020304" pitchFamily="18" charset="0"/>
                <a:cs typeface="Times New Roman" panose="02020603050405020304" pitchFamily="18" charset="0"/>
              </a:rPr>
              <a:t>I</a:t>
            </a:r>
            <a:r>
              <a:rPr lang="zh-CN" altLang="en-US" sz="2000" b="1">
                <a:latin typeface="宋体" panose="02010600030101010101" pitchFamily="2" charset="-122"/>
              </a:rPr>
              <a:t>代表投资</a:t>
            </a:r>
            <a:r>
              <a:rPr lang="en-US" altLang="zh-CN" sz="2000" b="1">
                <a:latin typeface="Times New Roman" panose="02020603050405020304" pitchFamily="18" charset="0"/>
                <a:cs typeface="Times New Roman" panose="02020603050405020304" pitchFamily="18" charset="0"/>
              </a:rPr>
              <a:t>S</a:t>
            </a:r>
            <a:r>
              <a:rPr lang="zh-CN" altLang="en-US" sz="2000" b="1">
                <a:latin typeface="宋体" panose="02010600030101010101" pitchFamily="2" charset="-122"/>
              </a:rPr>
              <a:t>代表储蓄，</a:t>
            </a:r>
            <a:r>
              <a:rPr lang="en-US" altLang="zh-CN" sz="2000" b="1">
                <a:latin typeface="Times New Roman" panose="02020603050405020304" pitchFamily="18" charset="0"/>
                <a:cs typeface="Times New Roman" panose="02020603050405020304" pitchFamily="18" charset="0"/>
              </a:rPr>
              <a:t>r</a:t>
            </a:r>
            <a:r>
              <a:rPr lang="zh-CN" altLang="en-US" sz="2000" b="1">
                <a:latin typeface="宋体" panose="02010600030101010101" pitchFamily="2" charset="-122"/>
              </a:rPr>
              <a:t>代表利率，则上述关系可用公式表示为：</a:t>
            </a:r>
            <a:endParaRPr lang="zh-CN" altLang="en-US" sz="2000" b="1">
              <a:latin typeface="Times New Roman" panose="02020603050405020304" pitchFamily="18" charset="0"/>
              <a:cs typeface="Times New Roman" panose="02020603050405020304" pitchFamily="18" charset="0"/>
            </a:endParaRPr>
          </a:p>
          <a:p>
            <a:pPr algn="just">
              <a:lnSpc>
                <a:spcPct val="90000"/>
              </a:lnSpc>
              <a:buFont typeface="Wingdings" pitchFamily="2" charset="2"/>
              <a:buNone/>
            </a:pPr>
            <a:r>
              <a:rPr lang="zh-CN" altLang="en-US" sz="2000" b="1">
                <a:latin typeface="Times New Roman" panose="02020603050405020304" pitchFamily="18" charset="0"/>
                <a:cs typeface="Times New Roman" panose="02020603050405020304" pitchFamily="18" charset="0"/>
              </a:rPr>
              <a:t>              </a:t>
            </a:r>
            <a:r>
              <a:rPr lang="en-US" altLang="zh-CN" sz="2000" b="1">
                <a:latin typeface="Times New Roman" panose="02020603050405020304" pitchFamily="18" charset="0"/>
                <a:cs typeface="Times New Roman" panose="02020603050405020304" pitchFamily="18" charset="0"/>
              </a:rPr>
              <a:t>I=I</a:t>
            </a:r>
            <a:r>
              <a:rPr lang="en-US" altLang="zh-CN" sz="2000" b="1" baseline="-30000">
                <a:latin typeface="Times New Roman" panose="02020603050405020304" pitchFamily="18" charset="0"/>
                <a:cs typeface="Times New Roman" panose="02020603050405020304" pitchFamily="18" charset="0"/>
              </a:rPr>
              <a:t>(r),</a:t>
            </a:r>
            <a:r>
              <a:rPr lang="en-US" altLang="zh-CN" sz="2000" b="1">
                <a:latin typeface="Times New Roman" panose="02020603050405020304" pitchFamily="18" charset="0"/>
                <a:cs typeface="Times New Roman" panose="02020603050405020304" pitchFamily="18" charset="0"/>
              </a:rPr>
              <a:t>   dI/d</a:t>
            </a:r>
            <a:r>
              <a:rPr lang="en-US" altLang="zh-CN" sz="2000" b="1">
                <a:latin typeface="宋体" panose="02010600030101010101" pitchFamily="2" charset="-122"/>
              </a:rPr>
              <a:t>r</a:t>
            </a:r>
            <a:r>
              <a:rPr lang="zh-CN" altLang="en-US" sz="2000" b="1">
                <a:latin typeface="宋体" panose="02010600030101010101" pitchFamily="2" charset="-122"/>
              </a:rPr>
              <a:t>＜</a:t>
            </a:r>
            <a:r>
              <a:rPr lang="en-US" altLang="zh-CN" sz="2000" b="1">
                <a:latin typeface="宋体" panose="02010600030101010101" pitchFamily="2" charset="-122"/>
              </a:rPr>
              <a:t>0                S=S</a:t>
            </a:r>
            <a:r>
              <a:rPr lang="en-US" altLang="zh-CN" sz="2000" b="1" baseline="-30000">
                <a:latin typeface="宋体" panose="02010600030101010101" pitchFamily="2" charset="-122"/>
              </a:rPr>
              <a:t>(r)</a:t>
            </a:r>
            <a:r>
              <a:rPr lang="en-US" altLang="zh-CN" sz="2000" b="1">
                <a:latin typeface="宋体" panose="02010600030101010101" pitchFamily="2" charset="-122"/>
              </a:rPr>
              <a:t>,  dS/dr</a:t>
            </a:r>
            <a:r>
              <a:rPr lang="zh-CN" altLang="en-US" sz="2000" b="1">
                <a:latin typeface="宋体" panose="02010600030101010101" pitchFamily="2" charset="-122"/>
              </a:rPr>
              <a:t>＞</a:t>
            </a:r>
            <a:r>
              <a:rPr lang="en-US" altLang="zh-CN" sz="2000" b="1">
                <a:latin typeface="宋体" panose="02010600030101010101" pitchFamily="2" charset="-122"/>
              </a:rPr>
              <a:t>0</a:t>
            </a:r>
            <a:endParaRPr lang="en-US" altLang="zh-CN" sz="2000" b="1">
              <a:latin typeface="Times New Roman" panose="02020603050405020304" pitchFamily="18" charset="0"/>
              <a:cs typeface="Times New Roman" panose="02020603050405020304" pitchFamily="18" charset="0"/>
            </a:endParaRPr>
          </a:p>
          <a:p>
            <a:pPr algn="just">
              <a:lnSpc>
                <a:spcPct val="90000"/>
              </a:lnSpc>
              <a:buFont typeface="Wingdings" pitchFamily="2" charset="2"/>
              <a:buNone/>
            </a:pPr>
            <a:r>
              <a:rPr lang="en-US" altLang="zh-CN" sz="2000" b="1">
                <a:latin typeface="宋体" panose="02010600030101010101" pitchFamily="2" charset="-122"/>
              </a:rPr>
              <a:t>     </a:t>
            </a:r>
            <a:r>
              <a:rPr lang="zh-CN" altLang="en-US" sz="2000" b="1">
                <a:latin typeface="宋体" panose="02010600030101010101" pitchFamily="2" charset="-122"/>
              </a:rPr>
              <a:t>当投资等于储蓄即</a:t>
            </a:r>
            <a:r>
              <a:rPr lang="en-US" altLang="zh-CN" sz="2000" b="1">
                <a:latin typeface="Times New Roman" panose="02020603050405020304" pitchFamily="18" charset="0"/>
                <a:cs typeface="Times New Roman" panose="02020603050405020304" pitchFamily="18" charset="0"/>
              </a:rPr>
              <a:t>I=S</a:t>
            </a:r>
            <a:r>
              <a:rPr lang="zh-CN" altLang="en-US" sz="2000" b="1">
                <a:latin typeface="宋体" panose="02010600030101010101" pitchFamily="2" charset="-122"/>
              </a:rPr>
              <a:t>时，市场上的均衡利率水平就形成了。</a:t>
            </a: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r>
              <a:rPr lang="zh-CN" altLang="en-US" sz="2000" b="1">
                <a:latin typeface="宋体" panose="02010600030101010101" pitchFamily="2" charset="-122"/>
              </a:rPr>
              <a:t>    如图所示，储蓄函数</a:t>
            </a:r>
            <a:r>
              <a:rPr lang="en-US" altLang="zh-CN" sz="2000" b="1">
                <a:latin typeface="Times New Roman" panose="02020603050405020304" pitchFamily="18" charset="0"/>
                <a:cs typeface="Times New Roman" panose="02020603050405020304" pitchFamily="18" charset="0"/>
              </a:rPr>
              <a:t>S</a:t>
            </a:r>
            <a:r>
              <a:rPr lang="en-US" altLang="zh-CN" sz="2000" b="1" baseline="-30000">
                <a:latin typeface="Times New Roman" panose="02020603050405020304" pitchFamily="18" charset="0"/>
                <a:cs typeface="Times New Roman" panose="02020603050405020304" pitchFamily="18" charset="0"/>
              </a:rPr>
              <a:t>(r)</a:t>
            </a:r>
            <a:r>
              <a:rPr lang="zh-CN" altLang="en-US" sz="2000" b="1">
                <a:latin typeface="宋体" panose="02010600030101010101" pitchFamily="2" charset="-122"/>
              </a:rPr>
              <a:t>与投资函数</a:t>
            </a:r>
            <a:r>
              <a:rPr lang="en-US" altLang="zh-CN" sz="2000" b="1">
                <a:latin typeface="Times New Roman" panose="02020603050405020304" pitchFamily="18" charset="0"/>
                <a:cs typeface="Times New Roman" panose="02020603050405020304" pitchFamily="18" charset="0"/>
              </a:rPr>
              <a:t>I</a:t>
            </a:r>
            <a:r>
              <a:rPr lang="zh-CN" altLang="en-US" sz="2000" b="1" baseline="-30000">
                <a:latin typeface="宋体" panose="02010600030101010101" pitchFamily="2" charset="-122"/>
              </a:rPr>
              <a:t>（</a:t>
            </a:r>
            <a:r>
              <a:rPr lang="en-US" altLang="zh-CN" sz="2000" b="1" baseline="-30000">
                <a:latin typeface="Times New Roman" panose="02020603050405020304" pitchFamily="18" charset="0"/>
                <a:cs typeface="Times New Roman" panose="02020603050405020304" pitchFamily="18" charset="0"/>
              </a:rPr>
              <a:t>r</a:t>
            </a:r>
            <a:r>
              <a:rPr lang="zh-CN" altLang="en-US" sz="2000" b="1" baseline="-30000">
                <a:latin typeface="宋体" panose="02010600030101010101" pitchFamily="2" charset="-122"/>
              </a:rPr>
              <a:t>）</a:t>
            </a:r>
            <a:r>
              <a:rPr lang="zh-CN" altLang="en-US" sz="2000" b="1">
                <a:latin typeface="宋体" panose="02010600030101010101" pitchFamily="2" charset="-122"/>
              </a:rPr>
              <a:t>的交点</a:t>
            </a:r>
            <a:r>
              <a:rPr lang="en-US" altLang="zh-CN" sz="2000" b="1">
                <a:latin typeface="Times New Roman" panose="02020603050405020304" pitchFamily="18" charset="0"/>
                <a:cs typeface="Times New Roman" panose="02020603050405020304" pitchFamily="18" charset="0"/>
              </a:rPr>
              <a:t>E</a:t>
            </a:r>
            <a:r>
              <a:rPr lang="zh-CN" altLang="en-US" sz="2000" b="1">
                <a:latin typeface="宋体" panose="02010600030101010101" pitchFamily="2" charset="-122"/>
              </a:rPr>
              <a:t>所决定的利率</a:t>
            </a:r>
            <a:r>
              <a:rPr lang="en-US" altLang="zh-CN" sz="2000" b="1">
                <a:latin typeface="Times New Roman" panose="02020603050405020304" pitchFamily="18" charset="0"/>
                <a:cs typeface="Times New Roman" panose="02020603050405020304" pitchFamily="18" charset="0"/>
              </a:rPr>
              <a:t>r</a:t>
            </a:r>
            <a:r>
              <a:rPr lang="en-US" altLang="zh-CN" sz="2000" b="1" baseline="-30000">
                <a:latin typeface="Times New Roman" panose="02020603050405020304" pitchFamily="18" charset="0"/>
                <a:cs typeface="Times New Roman" panose="02020603050405020304" pitchFamily="18" charset="0"/>
              </a:rPr>
              <a:t>e</a:t>
            </a:r>
            <a:r>
              <a:rPr lang="zh-CN" altLang="en-US" sz="2000" b="1">
                <a:latin typeface="宋体" panose="02010600030101010101" pitchFamily="2" charset="-122"/>
              </a:rPr>
              <a:t>即为均衡利率。</a:t>
            </a:r>
            <a:endParaRPr lang="zh-CN" altLang="en-US" sz="2000" b="1">
              <a:latin typeface="Times New Roman" panose="02020603050405020304" pitchFamily="18" charset="0"/>
              <a:cs typeface="Times New Roman" panose="02020603050405020304" pitchFamily="18" charset="0"/>
            </a:endParaRPr>
          </a:p>
          <a:p>
            <a:pPr>
              <a:lnSpc>
                <a:spcPct val="90000"/>
              </a:lnSpc>
              <a:buFont typeface="Wingdings" pitchFamily="2" charset="2"/>
              <a:buNone/>
            </a:pPr>
            <a:endParaRPr lang="en-US" altLang="zh-CN" sz="2000" b="1"/>
          </a:p>
        </p:txBody>
      </p:sp>
      <p:pic>
        <p:nvPicPr>
          <p:cNvPr id="18437" name="Picture 5" descr="hw371"/>
          <p:cNvPicPr>
            <a:picLocks noChangeAspect="1" noChangeArrowheads="1"/>
          </p:cNvPicPr>
          <p:nvPr/>
        </p:nvPicPr>
        <p:blipFill>
          <a:blip r:embed="rId2">
            <a:lum contrast="42000"/>
            <a:extLst>
              <a:ext uri="{28A0092B-C50C-407E-A947-70E740481C1C}">
                <a14:useLocalDpi xmlns:a14="http://schemas.microsoft.com/office/drawing/2010/main" val="0"/>
              </a:ext>
            </a:extLst>
          </a:blip>
          <a:srcRect/>
          <a:stretch>
            <a:fillRect/>
          </a:stretch>
        </p:blipFill>
        <p:spPr bwMode="auto">
          <a:xfrm>
            <a:off x="1143000" y="3886200"/>
            <a:ext cx="6781800" cy="2028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5"/>
          <p:cNvSpPr>
            <a:spLocks noGrp="1"/>
          </p:cNvSpPr>
          <p:nvPr>
            <p:ph type="sldNum" sz="quarter" idx="11"/>
          </p:nvPr>
        </p:nvSpPr>
        <p:spPr/>
        <p:txBody>
          <a:bodyPr/>
          <a:lstStyle/>
          <a:p>
            <a:fld id="{0928E41E-B860-41AC-88EF-F2BD35485272}" type="slidenum">
              <a:rPr lang="en-US" altLang="zh-CN"/>
              <a:pPr/>
              <a:t>4</a:t>
            </a:fld>
            <a:endParaRPr lang="en-US" altLang="zh-CN"/>
          </a:p>
        </p:txBody>
      </p:sp>
      <p:sp>
        <p:nvSpPr>
          <p:cNvPr id="35846" name="Rectangle 6"/>
          <p:cNvSpPr>
            <a:spLocks noChangeArrowheads="1"/>
          </p:cNvSpPr>
          <p:nvPr/>
        </p:nvSpPr>
        <p:spPr bwMode="auto">
          <a:xfrm>
            <a:off x="2547938" y="24145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sp>
        <p:nvSpPr>
          <p:cNvPr id="35847" name="Rectangle 7"/>
          <p:cNvSpPr>
            <a:spLocks noChangeArrowheads="1"/>
          </p:cNvSpPr>
          <p:nvPr/>
        </p:nvSpPr>
        <p:spPr bwMode="auto">
          <a:xfrm>
            <a:off x="381000" y="533400"/>
            <a:ext cx="8001000"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276225">
              <a:spcBef>
                <a:spcPct val="0"/>
              </a:spcBef>
              <a:defRPr kumimoji="1" sz="2400">
                <a:solidFill>
                  <a:schemeClr val="tx1"/>
                </a:solidFill>
                <a:latin typeface="Times New Roman" panose="02020603050405020304" pitchFamily="18" charset="0"/>
                <a:ea typeface="宋体" panose="02010600030101010101" pitchFamily="2" charset="-122"/>
              </a:defRPr>
            </a:lvl1pPr>
            <a:lvl2pPr>
              <a:spcBef>
                <a:spcPct val="0"/>
              </a:spcBef>
              <a:defRPr kumimoji="1" sz="2400">
                <a:solidFill>
                  <a:schemeClr val="tx1"/>
                </a:solidFill>
                <a:latin typeface="Times New Roman" panose="02020603050405020304" pitchFamily="18" charset="0"/>
                <a:ea typeface="宋体" panose="02010600030101010101" pitchFamily="2" charset="-122"/>
              </a:defRPr>
            </a:lvl2pPr>
            <a:lvl3pPr>
              <a:spcBef>
                <a:spcPct val="0"/>
              </a:spcBef>
              <a:defRPr kumimoji="1" sz="2400">
                <a:solidFill>
                  <a:schemeClr val="tx1"/>
                </a:solidFill>
                <a:latin typeface="Times New Roman" panose="02020603050405020304" pitchFamily="18" charset="0"/>
                <a:ea typeface="宋体" panose="02010600030101010101" pitchFamily="2" charset="-122"/>
              </a:defRPr>
            </a:lvl3pPr>
            <a:lvl4pPr>
              <a:spcBef>
                <a:spcPct val="0"/>
              </a:spcBef>
              <a:defRPr kumimoji="1" sz="2400">
                <a:solidFill>
                  <a:schemeClr val="tx1"/>
                </a:solidFill>
                <a:latin typeface="Times New Roman" panose="02020603050405020304" pitchFamily="18" charset="0"/>
                <a:ea typeface="宋体" panose="02010600030101010101" pitchFamily="2" charset="-122"/>
              </a:defRPr>
            </a:lvl4pPr>
            <a:lvl5pPr>
              <a:spcBef>
                <a:spcPct val="0"/>
              </a:spcBef>
              <a:defRPr kumimoji="1" sz="2400">
                <a:solidFill>
                  <a:schemeClr val="tx1"/>
                </a:solidFill>
                <a:latin typeface="Times New Roman" panose="02020603050405020304" pitchFamily="18" charset="0"/>
                <a:ea typeface="宋体" panose="02010600030101010101" pitchFamily="2" charset="-122"/>
              </a:defRPr>
            </a:lvl5pPr>
            <a:lvl6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lnSpc>
                <a:spcPct val="100000"/>
              </a:lnSpc>
              <a:buClrTx/>
              <a:buSzTx/>
              <a:buFontTx/>
              <a:buNone/>
            </a:pPr>
            <a:r>
              <a:rPr lang="en-US" altLang="zh-CN" sz="2000">
                <a:latin typeface="宋体" panose="02010600030101010101" pitchFamily="2" charset="-122"/>
              </a:rPr>
              <a:t>  </a:t>
            </a:r>
            <a:r>
              <a:rPr lang="zh-CN" altLang="en-US" sz="2000" b="1">
                <a:latin typeface="宋体" panose="02010600030101010101" pitchFamily="2" charset="-122"/>
              </a:rPr>
              <a:t>根据古典利率理论，利率具有自动调节储蓄和投资，使其达到均衡状态的功能。这是因为在市场经济中，利率是自由波动的，当储蓄供给大于投资需求时，利率就会下降，较低的利率会自动刺激人们减少储蓄，扩大投资；反之，如果储蓄供给小于投资需求时，利率就会上升，而较高的利率又促使人们增加储蓄，减少投资。利率的自由波动总能使储蓄量与投资量保持均衡状态。</a:t>
            </a:r>
            <a:endParaRPr lang="zh-CN" altLang="en-US" sz="2000" b="1">
              <a:cs typeface="Times New Roman" panose="02020603050405020304" pitchFamily="18" charset="0"/>
            </a:endParaRPr>
          </a:p>
          <a:p>
            <a:pPr algn="just" eaLnBrk="0" hangingPunct="0">
              <a:lnSpc>
                <a:spcPct val="100000"/>
              </a:lnSpc>
              <a:buClrTx/>
              <a:buSzTx/>
              <a:buFontTx/>
              <a:buNone/>
            </a:pPr>
            <a:r>
              <a:rPr lang="zh-CN" altLang="en-US" sz="2000" b="1">
                <a:latin typeface="宋体" panose="02010600030101010101" pitchFamily="2" charset="-122"/>
              </a:rPr>
              <a:t>  古典利率理论具有以下几个特点：</a:t>
            </a:r>
          </a:p>
          <a:p>
            <a:pPr algn="just" eaLnBrk="0" hangingPunct="0">
              <a:lnSpc>
                <a:spcPct val="100000"/>
              </a:lnSpc>
              <a:buClrTx/>
              <a:buSzTx/>
              <a:buFontTx/>
              <a:buNone/>
            </a:pPr>
            <a:r>
              <a:rPr lang="zh-CN" altLang="en-US" sz="2000" b="1">
                <a:latin typeface="宋体" panose="02010600030101010101" pitchFamily="2" charset="-122"/>
              </a:rPr>
              <a:t>  第一，古典利率理论是一种局部均衡理论。</a:t>
            </a:r>
            <a:endParaRPr lang="zh-CN" altLang="en-US" sz="2000" b="1">
              <a:cs typeface="Times New Roman" panose="02020603050405020304" pitchFamily="18" charset="0"/>
            </a:endParaRPr>
          </a:p>
          <a:p>
            <a:pPr algn="just" eaLnBrk="0" hangingPunct="0">
              <a:lnSpc>
                <a:spcPct val="100000"/>
              </a:lnSpc>
              <a:buClrTx/>
              <a:buSzTx/>
              <a:buFontTx/>
              <a:buNone/>
            </a:pPr>
            <a:r>
              <a:rPr lang="zh-CN" altLang="en-US" sz="2000" b="1">
                <a:cs typeface="Times New Roman" panose="02020603050405020304" pitchFamily="18" charset="0"/>
              </a:rPr>
              <a:t>    </a:t>
            </a:r>
            <a:r>
              <a:rPr lang="zh-CN" altLang="en-US" sz="2000" b="1">
                <a:latin typeface="宋体" panose="02010600030101010101" pitchFamily="2" charset="-122"/>
              </a:rPr>
              <a:t>第二，古典利率理论是非货币性理论。</a:t>
            </a:r>
          </a:p>
          <a:p>
            <a:pPr algn="just" eaLnBrk="0" hangingPunct="0">
              <a:lnSpc>
                <a:spcPct val="100000"/>
              </a:lnSpc>
              <a:buClrTx/>
              <a:buSzTx/>
              <a:buFontTx/>
              <a:buNone/>
            </a:pPr>
            <a:r>
              <a:rPr lang="zh-CN" altLang="en-US" sz="2000" b="1">
                <a:cs typeface="Times New Roman" panose="02020603050405020304" pitchFamily="18" charset="0"/>
              </a:rPr>
              <a:t>    </a:t>
            </a:r>
            <a:r>
              <a:rPr lang="zh-CN" altLang="en-US" sz="2000" b="1">
                <a:latin typeface="宋体" panose="02010600030101010101" pitchFamily="2" charset="-122"/>
              </a:rPr>
              <a:t>第三，古典利率理论采用的是流量分析方法，这是因为该理论是对某一段时间内的储蓄量与投资量的变动进行分析的。</a:t>
            </a:r>
            <a:r>
              <a:rPr lang="zh-CN" altLang="en-US" sz="2000">
                <a:latin typeface="Arial" panose="020B0604020202020204" pitchFamily="34" charset="0"/>
              </a:rPr>
              <a:t> </a:t>
            </a:r>
            <a:endParaRPr lang="zh-CN" altLang="en-US" sz="2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4"/>
          <p:cNvSpPr>
            <a:spLocks noGrp="1"/>
          </p:cNvSpPr>
          <p:nvPr>
            <p:ph type="sldNum" sz="quarter" idx="11"/>
          </p:nvPr>
        </p:nvSpPr>
        <p:spPr/>
        <p:txBody>
          <a:bodyPr/>
          <a:lstStyle/>
          <a:p>
            <a:fld id="{7210446D-8DF7-4FEF-BC45-96ED770AB223}" type="slidenum">
              <a:rPr lang="en-US" altLang="zh-CN"/>
              <a:pPr/>
              <a:t>5</a:t>
            </a:fld>
            <a:endParaRPr lang="en-US" altLang="zh-CN"/>
          </a:p>
        </p:txBody>
      </p:sp>
      <p:sp>
        <p:nvSpPr>
          <p:cNvPr id="49155" name="Rectangle 3"/>
          <p:cNvSpPr>
            <a:spLocks noGrp="1" noChangeArrowheads="1"/>
          </p:cNvSpPr>
          <p:nvPr>
            <p:ph type="body" idx="1"/>
          </p:nvPr>
        </p:nvSpPr>
        <p:spPr>
          <a:xfrm>
            <a:off x="457200" y="457200"/>
            <a:ext cx="8229600" cy="5410200"/>
          </a:xfrm>
        </p:spPr>
        <p:txBody>
          <a:bodyPr/>
          <a:lstStyle/>
          <a:p>
            <a:pPr algn="just">
              <a:buFont typeface="Wingdings" pitchFamily="2" charset="2"/>
              <a:buNone/>
            </a:pPr>
            <a:r>
              <a:rPr lang="en-US" altLang="zh-CN" sz="2800" b="1">
                <a:latin typeface="宋体" panose="02010600030101010101" pitchFamily="2" charset="-122"/>
              </a:rPr>
              <a:t>2.</a:t>
            </a:r>
            <a:r>
              <a:rPr lang="zh-CN" altLang="en-US" sz="2800" b="1">
                <a:latin typeface="宋体" panose="02010600030101010101" pitchFamily="2" charset="-122"/>
              </a:rPr>
              <a:t>凯恩斯流动性偏好利率理论</a:t>
            </a:r>
          </a:p>
          <a:p>
            <a:pPr algn="just">
              <a:buFont typeface="Wingdings" pitchFamily="2" charset="2"/>
              <a:buNone/>
            </a:pPr>
            <a:endParaRPr lang="en-US" altLang="zh-CN" b="1">
              <a:latin typeface="Times New Roman" panose="02020603050405020304" pitchFamily="18" charset="0"/>
              <a:cs typeface="Times New Roman" panose="02020603050405020304" pitchFamily="18" charset="0"/>
            </a:endParaRPr>
          </a:p>
        </p:txBody>
      </p:sp>
      <p:sp>
        <p:nvSpPr>
          <p:cNvPr id="49157" name="Rectangle 5"/>
          <p:cNvSpPr>
            <a:spLocks noChangeArrowheads="1"/>
          </p:cNvSpPr>
          <p:nvPr/>
        </p:nvSpPr>
        <p:spPr bwMode="auto">
          <a:xfrm>
            <a:off x="381000" y="1371600"/>
            <a:ext cx="8382000" cy="466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00000"/>
              </a:lnSpc>
              <a:spcBef>
                <a:spcPct val="0"/>
              </a:spcBef>
              <a:buClrTx/>
              <a:buSzTx/>
              <a:buFontTx/>
              <a:buNone/>
            </a:pPr>
            <a:r>
              <a:rPr kumimoji="1" lang="en-US" altLang="zh-CN" sz="2000" b="1">
                <a:latin typeface="Times New Roman" panose="02020603050405020304" pitchFamily="18" charset="0"/>
                <a:cs typeface="Times New Roman" panose="02020603050405020304" pitchFamily="18" charset="0"/>
              </a:rPr>
              <a:t>    20</a:t>
            </a:r>
            <a:r>
              <a:rPr kumimoji="1" lang="zh-CN" altLang="en-US" sz="2000" b="1">
                <a:latin typeface="宋体" panose="02010600030101010101" pitchFamily="2" charset="-122"/>
              </a:rPr>
              <a:t>世纪</a:t>
            </a:r>
            <a:r>
              <a:rPr kumimoji="1" lang="en-US" altLang="zh-CN" sz="2000" b="1">
                <a:latin typeface="Times New Roman" panose="02020603050405020304" pitchFamily="18" charset="0"/>
                <a:cs typeface="Times New Roman" panose="02020603050405020304" pitchFamily="18" charset="0"/>
              </a:rPr>
              <a:t>30</a:t>
            </a:r>
            <a:r>
              <a:rPr kumimoji="1" lang="zh-CN" altLang="en-US" sz="2000" b="1">
                <a:latin typeface="宋体" panose="02010600030101010101" pitchFamily="2" charset="-122"/>
              </a:rPr>
              <a:t>年代大危机后，以利率自动调节为核心的古典利率理论因不能对大萧条作出令人信服的解释而受到了严重打击。而后，凯恩斯在</a:t>
            </a:r>
            <a:r>
              <a:rPr kumimoji="1" lang="en-US" altLang="zh-CN" sz="2000" b="1">
                <a:latin typeface="Times New Roman" panose="02020603050405020304" pitchFamily="18" charset="0"/>
                <a:cs typeface="Times New Roman" panose="02020603050405020304" pitchFamily="18" charset="0"/>
              </a:rPr>
              <a:t>1936</a:t>
            </a:r>
            <a:r>
              <a:rPr kumimoji="1" lang="zh-CN" altLang="en-US" sz="2000" b="1">
                <a:latin typeface="宋体" panose="02010600030101010101" pitchFamily="2" charset="-122"/>
              </a:rPr>
              <a:t>年出版的</a:t>
            </a:r>
            <a:r>
              <a:rPr kumimoji="1" lang="en-US" altLang="zh-CN" sz="2000" b="1">
                <a:latin typeface="宋体" panose="02010600030101010101" pitchFamily="2" charset="-122"/>
              </a:rPr>
              <a:t>《</a:t>
            </a:r>
            <a:r>
              <a:rPr kumimoji="1" lang="zh-CN" altLang="en-US" sz="2000" b="1">
                <a:latin typeface="宋体" panose="02010600030101010101" pitchFamily="2" charset="-122"/>
              </a:rPr>
              <a:t>就业、利息和货币通论</a:t>
            </a:r>
            <a:r>
              <a:rPr kumimoji="1" lang="en-US" altLang="zh-CN" sz="2000" b="1">
                <a:latin typeface="宋体" panose="02010600030101010101" pitchFamily="2" charset="-122"/>
              </a:rPr>
              <a:t>》</a:t>
            </a:r>
            <a:r>
              <a:rPr kumimoji="1" lang="zh-CN" altLang="en-US" sz="2000" b="1">
                <a:latin typeface="宋体" panose="02010600030101010101" pitchFamily="2" charset="-122"/>
              </a:rPr>
              <a:t>中论述的</a:t>
            </a:r>
            <a:r>
              <a:rPr kumimoji="1" lang="zh-CN" altLang="en-US" sz="2000" b="1">
                <a:latin typeface="Times New Roman" panose="02020603050405020304" pitchFamily="18" charset="0"/>
              </a:rPr>
              <a:t>“</a:t>
            </a:r>
            <a:r>
              <a:rPr kumimoji="1" lang="zh-CN" altLang="en-US" sz="2000" b="1">
                <a:latin typeface="宋体" panose="02010600030101010101" pitchFamily="2" charset="-122"/>
              </a:rPr>
              <a:t>流动性偏好</a:t>
            </a:r>
            <a:r>
              <a:rPr kumimoji="1" lang="zh-CN" altLang="en-US" sz="2000" b="1">
                <a:latin typeface="Times New Roman" panose="02020603050405020304" pitchFamily="18" charset="0"/>
              </a:rPr>
              <a:t>”</a:t>
            </a:r>
            <a:r>
              <a:rPr kumimoji="1" lang="zh-CN" altLang="en-US" sz="2000" b="1">
                <a:latin typeface="宋体" panose="02010600030101010101" pitchFamily="2" charset="-122"/>
              </a:rPr>
              <a:t>利率理论占据了主流地位。</a:t>
            </a:r>
          </a:p>
          <a:p>
            <a:pPr algn="just">
              <a:lnSpc>
                <a:spcPct val="100000"/>
              </a:lnSpc>
              <a:spcBef>
                <a:spcPct val="0"/>
              </a:spcBef>
              <a:buClrTx/>
              <a:buSzTx/>
              <a:buFont typeface="Wingdings" pitchFamily="2" charset="2"/>
              <a:buChar char="§"/>
            </a:pPr>
            <a:r>
              <a:rPr kumimoji="1" lang="zh-CN" altLang="en-US" sz="2000" b="1">
                <a:latin typeface="宋体" panose="02010600030101010101" pitchFamily="2" charset="-122"/>
              </a:rPr>
              <a:t>  利率是一种纯货币现象，它与实物因素、忍受及生产效率无关，因此，利率就不是由借贷资本的供求关系决定的，而是由货币市场的货币供求关系来决定，利率的变动是货币供给与货币需求变动的结果。</a:t>
            </a:r>
          </a:p>
          <a:p>
            <a:pPr algn="just">
              <a:lnSpc>
                <a:spcPct val="100000"/>
              </a:lnSpc>
              <a:spcBef>
                <a:spcPct val="0"/>
              </a:spcBef>
              <a:buClrTx/>
              <a:buSzTx/>
              <a:buFont typeface="Wingdings" pitchFamily="2" charset="2"/>
              <a:buChar char="§"/>
            </a:pPr>
            <a:r>
              <a:rPr kumimoji="1" lang="zh-CN" altLang="en-US" sz="2000" b="1">
                <a:latin typeface="宋体" panose="02010600030101010101" pitchFamily="2" charset="-122"/>
              </a:rPr>
              <a:t>  利率决定于货币供求关系。其中，货币供给为外生变量，由中央银行直接控制；而货币需求则是一个内生变量，它由人们的流动性偏好决定。所谓流动性偏好，是指社会公众愿意持有货币资产的一种心理倾向。货币作为一种特殊形式的资产，是财富的真正代表，为整个社会所认可和接受，并能随时转化为其他形式的资产或商品，因此，货币具有完全的流动性和最小的风险性。所以，人们在选择其财富的持有形式时，大多倾向于选择货币形式。 </a:t>
            </a:r>
          </a:p>
          <a:p>
            <a:pPr algn="just">
              <a:lnSpc>
                <a:spcPct val="100000"/>
              </a:lnSpc>
              <a:spcBef>
                <a:spcPct val="0"/>
              </a:spcBef>
              <a:buClrTx/>
              <a:buSzTx/>
              <a:buFontTx/>
              <a:buNone/>
            </a:pPr>
            <a:r>
              <a:rPr kumimoji="1" lang="zh-CN" altLang="en-US" sz="2000" b="1">
                <a:latin typeface="宋体" panose="02010600030101010101" pitchFamily="2" charset="-122"/>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4"/>
          <p:cNvSpPr>
            <a:spLocks noGrp="1"/>
          </p:cNvSpPr>
          <p:nvPr>
            <p:ph type="sldNum" sz="quarter" idx="11"/>
          </p:nvPr>
        </p:nvSpPr>
        <p:spPr/>
        <p:txBody>
          <a:bodyPr/>
          <a:lstStyle/>
          <a:p>
            <a:fld id="{A9702B17-A928-4C79-AE49-E336E1804975}" type="slidenum">
              <a:rPr lang="en-US" altLang="zh-CN"/>
              <a:pPr/>
              <a:t>6</a:t>
            </a:fld>
            <a:endParaRPr lang="en-US" altLang="zh-CN"/>
          </a:p>
        </p:txBody>
      </p:sp>
      <p:sp>
        <p:nvSpPr>
          <p:cNvPr id="19461" name="Rectangle 5"/>
          <p:cNvSpPr>
            <a:spLocks noGrp="1" noChangeArrowheads="1"/>
          </p:cNvSpPr>
          <p:nvPr>
            <p:ph type="body" idx="1"/>
          </p:nvPr>
        </p:nvSpPr>
        <p:spPr>
          <a:xfrm>
            <a:off x="457200" y="533400"/>
            <a:ext cx="8229600" cy="6172200"/>
          </a:xfrm>
        </p:spPr>
        <p:txBody>
          <a:bodyPr/>
          <a:lstStyle/>
          <a:p>
            <a:pPr algn="just">
              <a:lnSpc>
                <a:spcPct val="90000"/>
              </a:lnSpc>
              <a:buFont typeface="Wingdings" pitchFamily="2" charset="2"/>
              <a:buChar char="§"/>
            </a:pPr>
            <a:r>
              <a:rPr lang="zh-CN" altLang="en-US" sz="2800" b="1">
                <a:latin typeface="宋体" panose="02010600030101010101" pitchFamily="2" charset="-122"/>
              </a:rPr>
              <a:t>流动性偏好的</a:t>
            </a:r>
            <a:r>
              <a:rPr lang="zh-CN" altLang="en-US" sz="2800" b="1">
                <a:latin typeface="Times New Roman" panose="02020603050405020304" pitchFamily="18" charset="0"/>
              </a:rPr>
              <a:t>“</a:t>
            </a:r>
            <a:r>
              <a:rPr lang="zh-CN" altLang="en-US" sz="2800" b="1">
                <a:latin typeface="宋体" panose="02010600030101010101" pitchFamily="2" charset="-122"/>
              </a:rPr>
              <a:t>三</a:t>
            </a:r>
            <a:r>
              <a:rPr lang="zh-CN" altLang="en-US" sz="2800">
                <a:latin typeface="宋体" panose="02010600030101010101" pitchFamily="2" charset="-122"/>
              </a:rPr>
              <a:t>个动机</a:t>
            </a:r>
            <a:r>
              <a:rPr lang="zh-CN" altLang="en-US" sz="2800">
                <a:latin typeface="Times New Roman" panose="02020603050405020304" pitchFamily="18" charset="0"/>
              </a:rPr>
              <a:t>”</a:t>
            </a:r>
            <a:endParaRPr lang="zh-CN" altLang="en-US" sz="2800">
              <a:latin typeface="宋体" panose="02010600030101010101" pitchFamily="2" charset="-122"/>
            </a:endParaRPr>
          </a:p>
          <a:p>
            <a:pPr algn="just">
              <a:lnSpc>
                <a:spcPct val="90000"/>
              </a:lnSpc>
              <a:buFont typeface="Wingdings" pitchFamily="2" charset="2"/>
              <a:buNone/>
            </a:pPr>
            <a:r>
              <a:rPr lang="zh-CN" altLang="en-US">
                <a:latin typeface="宋体" panose="02010600030101010101" pitchFamily="2" charset="-122"/>
              </a:rPr>
              <a:t>     </a:t>
            </a:r>
            <a:r>
              <a:rPr lang="zh-CN" altLang="en-US" sz="2400" b="1">
                <a:latin typeface="宋体" panose="02010600030101010101" pitchFamily="2" charset="-122"/>
              </a:rPr>
              <a:t>凯恩斯认为，人们的流动性偏好有三个动机：交易动机、预防动机和投机动机。</a:t>
            </a:r>
          </a:p>
          <a:p>
            <a:pPr algn="just">
              <a:lnSpc>
                <a:spcPct val="90000"/>
              </a:lnSpc>
              <a:buFont typeface="Wingdings" pitchFamily="2" charset="2"/>
              <a:buNone/>
            </a:pPr>
            <a:r>
              <a:rPr lang="zh-CN" altLang="en-US" sz="2400" b="1">
                <a:latin typeface="宋体" panose="02010600030101010101" pitchFamily="2" charset="-122"/>
              </a:rPr>
              <a:t>      这三个动机分别决定了交易性货币需求、预防性货币需求和投机性货币需求。其中，交易动机和预防动机与利率没有直接联系，而与收入成正比关系，投机动机则与利率成反比关系。</a:t>
            </a:r>
          </a:p>
          <a:p>
            <a:pPr algn="just">
              <a:lnSpc>
                <a:spcPct val="90000"/>
              </a:lnSpc>
              <a:buFont typeface="Wingdings" pitchFamily="2" charset="2"/>
              <a:buNone/>
            </a:pPr>
            <a:r>
              <a:rPr lang="zh-CN" altLang="en-US" sz="2400" b="1">
                <a:latin typeface="宋体" panose="02010600030101010101" pitchFamily="2" charset="-122"/>
              </a:rPr>
              <a:t>      如果用</a:t>
            </a:r>
            <a:r>
              <a:rPr lang="en-US" altLang="zh-CN" sz="2400" b="1">
                <a:latin typeface="Times New Roman" panose="02020603050405020304" pitchFamily="18" charset="0"/>
                <a:cs typeface="Times New Roman" panose="02020603050405020304" pitchFamily="18" charset="0"/>
              </a:rPr>
              <a:t>L</a:t>
            </a:r>
            <a:r>
              <a:rPr lang="en-US" altLang="zh-CN" sz="2400" b="1" baseline="-30000">
                <a:latin typeface="Times New Roman" panose="02020603050405020304" pitchFamily="18" charset="0"/>
                <a:cs typeface="Times New Roman" panose="02020603050405020304" pitchFamily="18" charset="0"/>
              </a:rPr>
              <a:t>1</a:t>
            </a:r>
            <a:r>
              <a:rPr lang="zh-CN" altLang="en-US" sz="2400" b="1">
                <a:latin typeface="宋体" panose="02010600030101010101" pitchFamily="2" charset="-122"/>
              </a:rPr>
              <a:t>出于交易动机和预防动机而持有货币的货币需求，以</a:t>
            </a:r>
            <a:r>
              <a:rPr lang="en-US" altLang="zh-CN" sz="2400" b="1">
                <a:latin typeface="Times New Roman" panose="02020603050405020304" pitchFamily="18" charset="0"/>
                <a:cs typeface="Times New Roman" panose="02020603050405020304" pitchFamily="18" charset="0"/>
              </a:rPr>
              <a:t>L</a:t>
            </a:r>
            <a:r>
              <a:rPr lang="en-US" altLang="zh-CN" sz="2400" b="1" baseline="-30000">
                <a:latin typeface="Times New Roman" panose="02020603050405020304" pitchFamily="18" charset="0"/>
                <a:cs typeface="Times New Roman" panose="02020603050405020304" pitchFamily="18" charset="0"/>
              </a:rPr>
              <a:t>2</a:t>
            </a:r>
            <a:r>
              <a:rPr lang="zh-CN" altLang="en-US" sz="2400" b="1">
                <a:latin typeface="宋体" panose="02010600030101010101" pitchFamily="2" charset="-122"/>
              </a:rPr>
              <a:t>表示出于投机动机而持有货币的货币需求，则</a:t>
            </a:r>
            <a:r>
              <a:rPr lang="en-US" altLang="zh-CN" sz="2400" b="1">
                <a:latin typeface="Times New Roman" panose="02020603050405020304" pitchFamily="18" charset="0"/>
                <a:cs typeface="Times New Roman" panose="02020603050405020304" pitchFamily="18" charset="0"/>
              </a:rPr>
              <a:t>L</a:t>
            </a:r>
            <a:r>
              <a:rPr lang="en-US" altLang="zh-CN" sz="2400" b="1" baseline="-30000">
                <a:latin typeface="Times New Roman" panose="02020603050405020304" pitchFamily="18" charset="0"/>
                <a:cs typeface="Times New Roman" panose="02020603050405020304" pitchFamily="18" charset="0"/>
              </a:rPr>
              <a:t>1</a:t>
            </a:r>
            <a:r>
              <a:rPr lang="en-US" altLang="zh-CN" sz="2400" b="1">
                <a:latin typeface="Times New Roman" panose="02020603050405020304" pitchFamily="18" charset="0"/>
                <a:cs typeface="Times New Roman" panose="02020603050405020304" pitchFamily="18" charset="0"/>
              </a:rPr>
              <a:t>(Y)</a:t>
            </a:r>
            <a:r>
              <a:rPr lang="zh-CN" altLang="en-US" sz="2400" b="1">
                <a:latin typeface="宋体" panose="02010600030101010101" pitchFamily="2" charset="-122"/>
              </a:rPr>
              <a:t>收入</a:t>
            </a:r>
            <a:r>
              <a:rPr lang="en-US" altLang="zh-CN" sz="2400" b="1">
                <a:latin typeface="Times New Roman" panose="02020603050405020304" pitchFamily="18" charset="0"/>
                <a:cs typeface="Times New Roman" panose="02020603050405020304" pitchFamily="18" charset="0"/>
              </a:rPr>
              <a:t>Y</a:t>
            </a:r>
            <a:r>
              <a:rPr lang="zh-CN" altLang="en-US" sz="2400" b="1">
                <a:latin typeface="宋体" panose="02010600030101010101" pitchFamily="2" charset="-122"/>
              </a:rPr>
              <a:t>的递增函数，</a:t>
            </a:r>
            <a:r>
              <a:rPr lang="en-US" altLang="zh-CN" sz="2400" b="1">
                <a:latin typeface="Times New Roman" panose="02020603050405020304" pitchFamily="18" charset="0"/>
                <a:cs typeface="Times New Roman" panose="02020603050405020304" pitchFamily="18" charset="0"/>
              </a:rPr>
              <a:t>L</a:t>
            </a:r>
            <a:r>
              <a:rPr lang="en-US" altLang="zh-CN" sz="2400" b="1" baseline="-30000">
                <a:latin typeface="Times New Roman" panose="02020603050405020304" pitchFamily="18" charset="0"/>
                <a:cs typeface="Times New Roman" panose="02020603050405020304" pitchFamily="18" charset="0"/>
              </a:rPr>
              <a:t>2</a:t>
            </a:r>
            <a:r>
              <a:rPr lang="en-US" altLang="zh-CN" sz="2400" b="1">
                <a:latin typeface="Times New Roman" panose="02020603050405020304" pitchFamily="18" charset="0"/>
                <a:cs typeface="Times New Roman" panose="02020603050405020304" pitchFamily="18" charset="0"/>
              </a:rPr>
              <a:t>(r)</a:t>
            </a:r>
            <a:r>
              <a:rPr lang="zh-CN" altLang="en-US" sz="2400" b="1">
                <a:latin typeface="宋体" panose="02010600030101010101" pitchFamily="2" charset="-122"/>
              </a:rPr>
              <a:t>为利率</a:t>
            </a:r>
            <a:r>
              <a:rPr lang="en-US" altLang="zh-CN" sz="2400" b="1">
                <a:latin typeface="Times New Roman" panose="02020603050405020304" pitchFamily="18" charset="0"/>
                <a:cs typeface="Times New Roman" panose="02020603050405020304" pitchFamily="18" charset="0"/>
              </a:rPr>
              <a:t>r</a:t>
            </a:r>
            <a:r>
              <a:rPr lang="zh-CN" altLang="en-US" sz="2400" b="1">
                <a:latin typeface="宋体" panose="02010600030101010101" pitchFamily="2" charset="-122"/>
              </a:rPr>
              <a:t>的递减函数，货币总需求为</a:t>
            </a:r>
            <a:r>
              <a:rPr lang="en-US" altLang="zh-CN" sz="2400" b="1">
                <a:latin typeface="宋体" panose="02010600030101010101" pitchFamily="2" charset="-122"/>
              </a:rPr>
              <a:t>:</a:t>
            </a:r>
          </a:p>
          <a:p>
            <a:pPr algn="just">
              <a:lnSpc>
                <a:spcPct val="90000"/>
              </a:lnSpc>
              <a:buFont typeface="Wingdings" pitchFamily="2" charset="2"/>
              <a:buNone/>
            </a:pPr>
            <a:r>
              <a:rPr lang="en-US" altLang="zh-CN" sz="2400" b="1">
                <a:latin typeface="Times New Roman" panose="02020603050405020304" pitchFamily="18" charset="0"/>
              </a:rPr>
              <a:t>               </a:t>
            </a:r>
            <a:r>
              <a:rPr lang="en-US" altLang="zh-CN" sz="2400" b="1">
                <a:latin typeface="Times New Roman" panose="02020603050405020304" pitchFamily="18" charset="0"/>
                <a:cs typeface="Times New Roman" panose="02020603050405020304" pitchFamily="18" charset="0"/>
              </a:rPr>
              <a:t>L= L</a:t>
            </a:r>
            <a:r>
              <a:rPr lang="en-US" altLang="zh-CN" sz="2400" b="1" baseline="-30000">
                <a:latin typeface="Times New Roman" panose="02020603050405020304" pitchFamily="18" charset="0"/>
                <a:cs typeface="Times New Roman" panose="02020603050405020304" pitchFamily="18" charset="0"/>
              </a:rPr>
              <a:t>1</a:t>
            </a:r>
            <a:r>
              <a:rPr lang="en-US" altLang="zh-CN" sz="2400" b="1">
                <a:latin typeface="Times New Roman" panose="02020603050405020304" pitchFamily="18" charset="0"/>
                <a:cs typeface="Times New Roman" panose="02020603050405020304" pitchFamily="18" charset="0"/>
              </a:rPr>
              <a:t>(Y)+ L</a:t>
            </a:r>
            <a:r>
              <a:rPr lang="en-US" altLang="zh-CN" sz="2400" b="1" baseline="-30000">
                <a:latin typeface="Times New Roman" panose="02020603050405020304" pitchFamily="18" charset="0"/>
                <a:cs typeface="Times New Roman" panose="02020603050405020304" pitchFamily="18" charset="0"/>
              </a:rPr>
              <a:t>2</a:t>
            </a:r>
            <a:r>
              <a:rPr lang="en-US" altLang="zh-CN" sz="2400" b="1">
                <a:latin typeface="Times New Roman" panose="02020603050405020304" pitchFamily="18" charset="0"/>
                <a:cs typeface="Times New Roman" panose="02020603050405020304" pitchFamily="18" charset="0"/>
              </a:rPr>
              <a:t>(r)=L(Y, r)</a:t>
            </a:r>
            <a:r>
              <a:rPr lang="zh-CN" altLang="en-US" sz="2400" b="1">
                <a:latin typeface="宋体" panose="02010600030101010101" pitchFamily="2" charset="-122"/>
              </a:rPr>
              <a:t>。</a:t>
            </a:r>
          </a:p>
          <a:p>
            <a:pPr algn="just">
              <a:lnSpc>
                <a:spcPct val="90000"/>
              </a:lnSpc>
              <a:buFont typeface="Wingdings" pitchFamily="2" charset="2"/>
              <a:buNone/>
            </a:pPr>
            <a:r>
              <a:rPr lang="zh-CN" altLang="en-US" sz="2400" b="1">
                <a:latin typeface="宋体" panose="02010600030101010101" pitchFamily="2" charset="-122"/>
              </a:rPr>
              <a:t>      再用</a:t>
            </a:r>
            <a:r>
              <a:rPr lang="en-US" altLang="zh-CN" sz="2400" b="1">
                <a:latin typeface="Times New Roman" panose="02020603050405020304" pitchFamily="18" charset="0"/>
                <a:cs typeface="Times New Roman" panose="02020603050405020304" pitchFamily="18" charset="0"/>
              </a:rPr>
              <a:t>M</a:t>
            </a:r>
            <a:r>
              <a:rPr lang="en-US" altLang="zh-CN" sz="2400" b="1" baseline="-30000">
                <a:latin typeface="Times New Roman" panose="02020603050405020304" pitchFamily="18" charset="0"/>
                <a:cs typeface="Times New Roman" panose="02020603050405020304" pitchFamily="18" charset="0"/>
              </a:rPr>
              <a:t>1</a:t>
            </a:r>
            <a:r>
              <a:rPr lang="zh-CN" altLang="en-US" sz="2400" b="1">
                <a:latin typeface="宋体" panose="02010600030101010101" pitchFamily="2" charset="-122"/>
              </a:rPr>
              <a:t>表示满足</a:t>
            </a:r>
            <a:r>
              <a:rPr lang="en-US" altLang="zh-CN" sz="2400" b="1">
                <a:latin typeface="Times New Roman" panose="02020603050405020304" pitchFamily="18" charset="0"/>
                <a:cs typeface="Times New Roman" panose="02020603050405020304" pitchFamily="18" charset="0"/>
              </a:rPr>
              <a:t>L</a:t>
            </a:r>
            <a:r>
              <a:rPr lang="en-US" altLang="zh-CN" sz="2400" b="1" baseline="-30000">
                <a:latin typeface="Times New Roman" panose="02020603050405020304" pitchFamily="18" charset="0"/>
                <a:cs typeface="Times New Roman" panose="02020603050405020304" pitchFamily="18" charset="0"/>
              </a:rPr>
              <a:t>1</a:t>
            </a:r>
            <a:r>
              <a:rPr lang="zh-CN" altLang="en-US" sz="2400" b="1">
                <a:latin typeface="宋体" panose="02010600030101010101" pitchFamily="2" charset="-122"/>
              </a:rPr>
              <a:t>的货币供应量，用</a:t>
            </a:r>
            <a:r>
              <a:rPr lang="en-US" altLang="zh-CN" sz="2400" b="1">
                <a:latin typeface="Times New Roman" panose="02020603050405020304" pitchFamily="18" charset="0"/>
                <a:cs typeface="Times New Roman" panose="02020603050405020304" pitchFamily="18" charset="0"/>
              </a:rPr>
              <a:t>M</a:t>
            </a:r>
            <a:r>
              <a:rPr lang="en-US" altLang="zh-CN" sz="2400" b="1" baseline="-30000">
                <a:latin typeface="Times New Roman" panose="02020603050405020304" pitchFamily="18" charset="0"/>
                <a:cs typeface="Times New Roman" panose="02020603050405020304" pitchFamily="18" charset="0"/>
              </a:rPr>
              <a:t>2</a:t>
            </a:r>
            <a:r>
              <a:rPr lang="zh-CN" altLang="en-US" sz="2400" b="1">
                <a:latin typeface="宋体" panose="02010600030101010101" pitchFamily="2" charset="-122"/>
              </a:rPr>
              <a:t>表示满足</a:t>
            </a:r>
            <a:r>
              <a:rPr lang="en-US" altLang="zh-CN" sz="2400" b="1">
                <a:latin typeface="Times New Roman" panose="02020603050405020304" pitchFamily="18" charset="0"/>
                <a:cs typeface="Times New Roman" panose="02020603050405020304" pitchFamily="18" charset="0"/>
              </a:rPr>
              <a:t>L</a:t>
            </a:r>
            <a:r>
              <a:rPr lang="en-US" altLang="zh-CN" sz="2400" b="1" baseline="-30000">
                <a:latin typeface="Times New Roman" panose="02020603050405020304" pitchFamily="18" charset="0"/>
                <a:cs typeface="Times New Roman" panose="02020603050405020304" pitchFamily="18" charset="0"/>
              </a:rPr>
              <a:t>2</a:t>
            </a:r>
            <a:r>
              <a:rPr lang="zh-CN" altLang="en-US" sz="2400" b="1">
                <a:latin typeface="宋体" panose="02010600030101010101" pitchFamily="2" charset="-122"/>
              </a:rPr>
              <a:t>的货币供应量，则货币供应量</a:t>
            </a:r>
            <a:r>
              <a:rPr lang="en-US" altLang="zh-CN" sz="2400" b="1">
                <a:latin typeface="Times New Roman" panose="02020603050405020304" pitchFamily="18" charset="0"/>
                <a:cs typeface="Times New Roman" panose="02020603050405020304" pitchFamily="18" charset="0"/>
              </a:rPr>
              <a:t>M=M</a:t>
            </a:r>
            <a:r>
              <a:rPr lang="en-US" altLang="zh-CN" sz="2400" b="1" baseline="-30000">
                <a:latin typeface="Times New Roman" panose="02020603050405020304" pitchFamily="18" charset="0"/>
                <a:cs typeface="Times New Roman" panose="02020603050405020304" pitchFamily="18" charset="0"/>
              </a:rPr>
              <a:t>1</a:t>
            </a:r>
            <a:r>
              <a:rPr lang="en-US" altLang="zh-CN" sz="2400" b="1">
                <a:latin typeface="Times New Roman" panose="02020603050405020304" pitchFamily="18" charset="0"/>
                <a:cs typeface="Times New Roman" panose="02020603050405020304" pitchFamily="18" charset="0"/>
              </a:rPr>
              <a:t>+M</a:t>
            </a:r>
            <a:r>
              <a:rPr lang="en-US" altLang="zh-CN" sz="2400" b="1" baseline="-30000">
                <a:latin typeface="Times New Roman" panose="02020603050405020304" pitchFamily="18" charset="0"/>
                <a:cs typeface="Times New Roman" panose="02020603050405020304" pitchFamily="18" charset="0"/>
              </a:rPr>
              <a:t>2</a:t>
            </a:r>
            <a:r>
              <a:rPr lang="zh-CN" altLang="en-US" sz="2400" b="1">
                <a:latin typeface="宋体" panose="02010600030101010101" pitchFamily="2" charset="-122"/>
              </a:rPr>
              <a:t>。当货币供求均衡时，即有：</a:t>
            </a:r>
            <a:endParaRPr lang="zh-CN" altLang="en-US" sz="2400" b="1">
              <a:latin typeface="Times New Roman" panose="02020603050405020304" pitchFamily="18" charset="0"/>
              <a:cs typeface="Times New Roman" panose="02020603050405020304" pitchFamily="18" charset="0"/>
            </a:endParaRPr>
          </a:p>
          <a:p>
            <a:pPr algn="just">
              <a:lnSpc>
                <a:spcPct val="90000"/>
              </a:lnSpc>
              <a:buFont typeface="Wingdings" pitchFamily="2" charset="2"/>
              <a:buNone/>
            </a:pPr>
            <a:r>
              <a:rPr lang="zh-CN" altLang="en-US" sz="2400" b="1">
                <a:latin typeface="Times New Roman" panose="02020603050405020304" pitchFamily="18" charset="0"/>
              </a:rPr>
              <a:t>           </a:t>
            </a:r>
            <a:r>
              <a:rPr lang="en-US" altLang="zh-CN" sz="2400" b="1">
                <a:latin typeface="Times New Roman" panose="02020603050405020304" pitchFamily="18" charset="0"/>
                <a:cs typeface="Times New Roman" panose="02020603050405020304" pitchFamily="18" charset="0"/>
              </a:rPr>
              <a:t>M</a:t>
            </a:r>
            <a:r>
              <a:rPr lang="en-US" altLang="zh-CN" sz="2400" b="1" baseline="-30000">
                <a:latin typeface="Times New Roman" panose="02020603050405020304" pitchFamily="18" charset="0"/>
                <a:cs typeface="Times New Roman" panose="02020603050405020304" pitchFamily="18" charset="0"/>
              </a:rPr>
              <a:t>s</a:t>
            </a:r>
            <a:r>
              <a:rPr lang="en-US" altLang="zh-CN" sz="2400" b="1">
                <a:latin typeface="Times New Roman" panose="02020603050405020304" pitchFamily="18" charset="0"/>
                <a:cs typeface="Times New Roman" panose="02020603050405020304" pitchFamily="18" charset="0"/>
              </a:rPr>
              <a:t>=M</a:t>
            </a:r>
            <a:r>
              <a:rPr lang="en-US" altLang="zh-CN" sz="2400" b="1" baseline="-30000">
                <a:latin typeface="Times New Roman" panose="02020603050405020304" pitchFamily="18" charset="0"/>
                <a:cs typeface="Times New Roman" panose="02020603050405020304" pitchFamily="18" charset="0"/>
              </a:rPr>
              <a:t>1</a:t>
            </a:r>
            <a:r>
              <a:rPr lang="en-US" altLang="zh-CN" sz="2400" b="1">
                <a:latin typeface="Times New Roman" panose="02020603050405020304" pitchFamily="18" charset="0"/>
                <a:cs typeface="Times New Roman" panose="02020603050405020304" pitchFamily="18" charset="0"/>
              </a:rPr>
              <a:t>+M</a:t>
            </a:r>
            <a:r>
              <a:rPr lang="en-US" altLang="zh-CN" sz="2400" b="1" baseline="-30000">
                <a:latin typeface="Times New Roman" panose="02020603050405020304" pitchFamily="18" charset="0"/>
                <a:cs typeface="Times New Roman" panose="02020603050405020304" pitchFamily="18" charset="0"/>
              </a:rPr>
              <a:t>2</a:t>
            </a:r>
            <a:r>
              <a:rPr lang="en-US" altLang="zh-CN" sz="2400" b="1">
                <a:latin typeface="Times New Roman" panose="02020603050405020304" pitchFamily="18" charset="0"/>
                <a:cs typeface="Times New Roman" panose="02020603050405020304" pitchFamily="18" charset="0"/>
              </a:rPr>
              <a:t> = L</a:t>
            </a:r>
            <a:r>
              <a:rPr lang="en-US" altLang="zh-CN" sz="2400" b="1" baseline="-30000">
                <a:latin typeface="Times New Roman" panose="02020603050405020304" pitchFamily="18" charset="0"/>
                <a:cs typeface="Times New Roman" panose="02020603050405020304" pitchFamily="18" charset="0"/>
              </a:rPr>
              <a:t>1</a:t>
            </a:r>
            <a:r>
              <a:rPr lang="en-US" altLang="zh-CN" sz="2400" b="1">
                <a:latin typeface="Times New Roman" panose="02020603050405020304" pitchFamily="18" charset="0"/>
                <a:cs typeface="Times New Roman" panose="02020603050405020304" pitchFamily="18" charset="0"/>
              </a:rPr>
              <a:t>(Y)+ L</a:t>
            </a:r>
            <a:r>
              <a:rPr lang="en-US" altLang="zh-CN" sz="2400" b="1" baseline="-30000">
                <a:latin typeface="Times New Roman" panose="02020603050405020304" pitchFamily="18" charset="0"/>
                <a:cs typeface="Times New Roman" panose="02020603050405020304" pitchFamily="18" charset="0"/>
              </a:rPr>
              <a:t>2</a:t>
            </a:r>
            <a:r>
              <a:rPr lang="en-US" altLang="zh-CN" sz="2400" b="1">
                <a:latin typeface="Times New Roman" panose="02020603050405020304" pitchFamily="18" charset="0"/>
                <a:cs typeface="Times New Roman" panose="02020603050405020304" pitchFamily="18" charset="0"/>
              </a:rPr>
              <a:t>(r)= L(Y, r)</a:t>
            </a:r>
          </a:p>
          <a:p>
            <a:pPr>
              <a:lnSpc>
                <a:spcPct val="90000"/>
              </a:lnSpc>
            </a:pPr>
            <a:endParaRPr lang="en-US" altLang="zh-CN" sz="2400" b="1"/>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4"/>
          <p:cNvSpPr>
            <a:spLocks noGrp="1"/>
          </p:cNvSpPr>
          <p:nvPr>
            <p:ph type="sldNum" sz="quarter" idx="11"/>
          </p:nvPr>
        </p:nvSpPr>
        <p:spPr/>
        <p:txBody>
          <a:bodyPr/>
          <a:lstStyle/>
          <a:p>
            <a:fld id="{C457BBCD-3C73-4886-94D2-E2298B01120F}" type="slidenum">
              <a:rPr lang="en-US" altLang="zh-CN"/>
              <a:pPr/>
              <a:t>7</a:t>
            </a:fld>
            <a:endParaRPr lang="en-US" altLang="zh-CN"/>
          </a:p>
        </p:txBody>
      </p:sp>
      <p:sp>
        <p:nvSpPr>
          <p:cNvPr id="52227" name="Rectangle 3"/>
          <p:cNvSpPr>
            <a:spLocks noGrp="1" noChangeArrowheads="1"/>
          </p:cNvSpPr>
          <p:nvPr>
            <p:ph type="body" idx="1"/>
          </p:nvPr>
        </p:nvSpPr>
        <p:spPr>
          <a:xfrm>
            <a:off x="0" y="3276600"/>
            <a:ext cx="8839200" cy="3429000"/>
          </a:xfrm>
        </p:spPr>
        <p:txBody>
          <a:bodyPr/>
          <a:lstStyle/>
          <a:p>
            <a:pPr algn="ctr">
              <a:lnSpc>
                <a:spcPct val="90000"/>
              </a:lnSpc>
              <a:buFont typeface="Wingdings" pitchFamily="2" charset="2"/>
              <a:buNone/>
            </a:pPr>
            <a:r>
              <a:rPr lang="zh-CN" altLang="en-US" sz="1600" b="1">
                <a:latin typeface="宋体" panose="02010600030101010101" pitchFamily="2" charset="-122"/>
              </a:rPr>
              <a:t>流动性偏好利率理论利率决定图</a:t>
            </a:r>
            <a:r>
              <a:rPr lang="zh-CN" altLang="en-US" sz="2800" b="1"/>
              <a:t> </a:t>
            </a:r>
          </a:p>
          <a:p>
            <a:pPr algn="just">
              <a:lnSpc>
                <a:spcPct val="90000"/>
              </a:lnSpc>
              <a:buFont typeface="Wingdings" pitchFamily="2" charset="2"/>
              <a:buNone/>
            </a:pPr>
            <a:r>
              <a:rPr lang="zh-CN" altLang="en-US" sz="2000" b="1">
                <a:latin typeface="宋体" panose="02010600030101010101" pitchFamily="2" charset="-122"/>
              </a:rPr>
              <a:t>     图中，货币需求曲线向右下方倾斜，表示随着利率的降低，投机性货币需求增加，而交易性和预防性货币需求保持不变</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因为收入不变</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总货币需求随之增加。但当利率降低到一定限度时，货币需求曲线呈水平状，表明此时的货币需求无限大，即使货币供给不断增加，利率也不会再降低，这是因为人们预期利率一定会上升，于是纷纷抛出有价证券而持有货币，使得流动性偏好无限大，凯恩斯称之为</a:t>
            </a:r>
            <a:r>
              <a:rPr lang="zh-CN" altLang="en-US" sz="2000" b="1">
                <a:latin typeface="Times New Roman" panose="02020603050405020304" pitchFamily="18" charset="0"/>
              </a:rPr>
              <a:t>“</a:t>
            </a:r>
            <a:r>
              <a:rPr lang="zh-CN" altLang="en-US" sz="2000" b="1">
                <a:latin typeface="宋体" panose="02010600030101010101" pitchFamily="2" charset="-122"/>
              </a:rPr>
              <a:t>流动性陷阱</a:t>
            </a:r>
            <a:r>
              <a:rPr lang="zh-CN" altLang="en-US" sz="2000" b="1">
                <a:latin typeface="Times New Roman" panose="02020603050405020304" pitchFamily="18" charset="0"/>
              </a:rPr>
              <a:t>”</a:t>
            </a:r>
            <a:r>
              <a:rPr lang="zh-CN" altLang="en-US" sz="2000" b="1">
                <a:latin typeface="宋体" panose="02010600030101010101" pitchFamily="2" charset="-122"/>
              </a:rPr>
              <a:t>。图中的货币供应线是垂直的，表示利率弹性为零，即由中央银行外生决定货币供应量。市场利率决定于</a:t>
            </a:r>
            <a:r>
              <a:rPr lang="en-US" altLang="zh-CN" sz="2000" b="1">
                <a:latin typeface="Times New Roman" panose="02020603050405020304" pitchFamily="18" charset="0"/>
                <a:cs typeface="Times New Roman" panose="02020603050405020304" pitchFamily="18" charset="0"/>
              </a:rPr>
              <a:t>Ms</a:t>
            </a:r>
            <a:r>
              <a:rPr lang="zh-CN" altLang="en-US" sz="2000" b="1">
                <a:latin typeface="宋体" panose="02010600030101010101" pitchFamily="2" charset="-122"/>
              </a:rPr>
              <a:t>与</a:t>
            </a:r>
            <a:r>
              <a:rPr lang="en-US" altLang="zh-CN" sz="2000" b="1">
                <a:latin typeface="Times New Roman" panose="02020603050405020304" pitchFamily="18" charset="0"/>
                <a:cs typeface="Times New Roman" panose="02020603050405020304" pitchFamily="18" charset="0"/>
              </a:rPr>
              <a:t>L</a:t>
            </a:r>
            <a:r>
              <a:rPr lang="zh-CN" altLang="en-US" sz="2000" b="1">
                <a:latin typeface="宋体" panose="02010600030101010101" pitchFamily="2" charset="-122"/>
              </a:rPr>
              <a:t>的均衡点</a:t>
            </a:r>
            <a:r>
              <a:rPr lang="en-US" altLang="zh-CN" sz="2000" b="1">
                <a:latin typeface="Times New Roman" panose="02020603050405020304" pitchFamily="18" charset="0"/>
                <a:cs typeface="Times New Roman" panose="02020603050405020304" pitchFamily="18" charset="0"/>
              </a:rPr>
              <a:t>e</a:t>
            </a:r>
            <a:r>
              <a:rPr lang="zh-CN" altLang="en-US" sz="2000" b="1">
                <a:latin typeface="宋体" panose="02010600030101010101" pitchFamily="2" charset="-122"/>
              </a:rPr>
              <a:t>。当中央银行将货币供应量从</a:t>
            </a:r>
            <a:r>
              <a:rPr lang="en-US" altLang="zh-CN" sz="2000" b="1">
                <a:latin typeface="Times New Roman" panose="02020603050405020304" pitchFamily="18" charset="0"/>
                <a:cs typeface="Times New Roman" panose="02020603050405020304" pitchFamily="18" charset="0"/>
              </a:rPr>
              <a:t>M</a:t>
            </a:r>
            <a:r>
              <a:rPr lang="en-US" altLang="zh-CN" sz="2000" b="1" baseline="-30000">
                <a:latin typeface="Times New Roman" panose="02020603050405020304" pitchFamily="18" charset="0"/>
                <a:cs typeface="Times New Roman" panose="02020603050405020304" pitchFamily="18" charset="0"/>
              </a:rPr>
              <a:t>1</a:t>
            </a:r>
            <a:r>
              <a:rPr lang="zh-CN" altLang="en-US" sz="2000" b="1">
                <a:latin typeface="宋体" panose="02010600030101010101" pitchFamily="2" charset="-122"/>
              </a:rPr>
              <a:t>增加到</a:t>
            </a:r>
            <a:r>
              <a:rPr lang="en-US" altLang="zh-CN" sz="2000" b="1">
                <a:latin typeface="Times New Roman" panose="02020603050405020304" pitchFamily="18" charset="0"/>
                <a:cs typeface="Times New Roman" panose="02020603050405020304" pitchFamily="18" charset="0"/>
              </a:rPr>
              <a:t>M</a:t>
            </a:r>
            <a:r>
              <a:rPr lang="en-US" altLang="zh-CN" sz="2000" b="1" baseline="-30000">
                <a:latin typeface="Times New Roman" panose="02020603050405020304" pitchFamily="18" charset="0"/>
                <a:cs typeface="Times New Roman" panose="02020603050405020304" pitchFamily="18" charset="0"/>
              </a:rPr>
              <a:t>2</a:t>
            </a:r>
            <a:r>
              <a:rPr lang="zh-CN" altLang="en-US" sz="2000" b="1">
                <a:latin typeface="宋体" panose="02010600030101010101" pitchFamily="2" charset="-122"/>
              </a:rPr>
              <a:t>时，利率就会从</a:t>
            </a:r>
            <a:r>
              <a:rPr lang="en-US" altLang="zh-CN" sz="2000" b="1">
                <a:latin typeface="Times New Roman" panose="02020603050405020304" pitchFamily="18" charset="0"/>
                <a:cs typeface="Times New Roman" panose="02020603050405020304" pitchFamily="18" charset="0"/>
              </a:rPr>
              <a:t>r</a:t>
            </a:r>
            <a:r>
              <a:rPr lang="en-US" altLang="zh-CN" sz="2000" b="1" baseline="-30000">
                <a:latin typeface="Times New Roman" panose="02020603050405020304" pitchFamily="18" charset="0"/>
                <a:cs typeface="Times New Roman" panose="02020603050405020304" pitchFamily="18" charset="0"/>
              </a:rPr>
              <a:t>1</a:t>
            </a:r>
            <a:r>
              <a:rPr lang="zh-CN" altLang="en-US" sz="2000" b="1">
                <a:latin typeface="宋体" panose="02010600030101010101" pitchFamily="2" charset="-122"/>
              </a:rPr>
              <a:t>下降到</a:t>
            </a:r>
            <a:r>
              <a:rPr lang="en-US" altLang="zh-CN" sz="2000" b="1">
                <a:latin typeface="Times New Roman" panose="02020603050405020304" pitchFamily="18" charset="0"/>
                <a:cs typeface="Times New Roman" panose="02020603050405020304" pitchFamily="18" charset="0"/>
              </a:rPr>
              <a:t>r</a:t>
            </a:r>
            <a:r>
              <a:rPr lang="en-US" altLang="zh-CN" sz="2000" b="1" baseline="-30000">
                <a:latin typeface="Times New Roman" panose="02020603050405020304" pitchFamily="18" charset="0"/>
                <a:cs typeface="Times New Roman" panose="02020603050405020304" pitchFamily="18" charset="0"/>
              </a:rPr>
              <a:t>2</a:t>
            </a:r>
            <a:r>
              <a:rPr lang="zh-CN" altLang="en-US" sz="2000" b="1">
                <a:latin typeface="宋体" panose="02010600030101010101" pitchFamily="2" charset="-122"/>
              </a:rPr>
              <a:t>。但如果进入流动性陷阱区域，中央银行无论怎样增加货币供应量，市场利率</a:t>
            </a:r>
            <a:r>
              <a:rPr lang="en-US" altLang="zh-CN" sz="2000" b="1">
                <a:latin typeface="Times New Roman" panose="02020603050405020304" pitchFamily="18" charset="0"/>
                <a:cs typeface="Times New Roman" panose="02020603050405020304" pitchFamily="18" charset="0"/>
              </a:rPr>
              <a:t>r</a:t>
            </a:r>
            <a:r>
              <a:rPr lang="zh-CN" altLang="en-US" sz="2000" b="1">
                <a:latin typeface="宋体" panose="02010600030101010101" pitchFamily="2" charset="-122"/>
              </a:rPr>
              <a:t>也不会发生变化。</a:t>
            </a:r>
            <a:endParaRPr lang="zh-CN" altLang="en-US" sz="2000" b="1">
              <a:latin typeface="Times New Roman" panose="02020603050405020304" pitchFamily="18" charset="0"/>
              <a:cs typeface="Times New Roman" panose="02020603050405020304" pitchFamily="18" charset="0"/>
            </a:endParaRPr>
          </a:p>
          <a:p>
            <a:pPr>
              <a:lnSpc>
                <a:spcPct val="90000"/>
              </a:lnSpc>
              <a:buFont typeface="Wingdings" pitchFamily="2" charset="2"/>
              <a:buNone/>
            </a:pPr>
            <a:endParaRPr lang="en-US" altLang="zh-CN" sz="2000"/>
          </a:p>
        </p:txBody>
      </p:sp>
      <p:sp>
        <p:nvSpPr>
          <p:cNvPr id="52229" name="Rectangle 5"/>
          <p:cNvSpPr>
            <a:spLocks noChangeArrowheads="1"/>
          </p:cNvSpPr>
          <p:nvPr/>
        </p:nvSpPr>
        <p:spPr bwMode="auto">
          <a:xfrm>
            <a:off x="2590800" y="2286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pic>
        <p:nvPicPr>
          <p:cNvPr id="52228" name="Picture 4" descr="hw370"/>
          <p:cNvPicPr>
            <a:picLocks noChangeAspect="1" noChangeArrowheads="1"/>
          </p:cNvPicPr>
          <p:nvPr/>
        </p:nvPicPr>
        <p:blipFill>
          <a:blip r:embed="rId2">
            <a:lum contrast="60000"/>
            <a:extLst>
              <a:ext uri="{28A0092B-C50C-407E-A947-70E740481C1C}">
                <a14:useLocalDpi xmlns:a14="http://schemas.microsoft.com/office/drawing/2010/main" val="0"/>
              </a:ext>
            </a:extLst>
          </a:blip>
          <a:srcRect/>
          <a:stretch>
            <a:fillRect/>
          </a:stretch>
        </p:blipFill>
        <p:spPr bwMode="auto">
          <a:xfrm>
            <a:off x="762000" y="304800"/>
            <a:ext cx="7696200" cy="3124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4"/>
          <p:cNvSpPr>
            <a:spLocks noGrp="1"/>
          </p:cNvSpPr>
          <p:nvPr>
            <p:ph type="sldNum" sz="quarter" idx="11"/>
          </p:nvPr>
        </p:nvSpPr>
        <p:spPr/>
        <p:txBody>
          <a:bodyPr/>
          <a:lstStyle/>
          <a:p>
            <a:fld id="{64D3DCF2-C819-4986-A472-4171A4BF7201}" type="slidenum">
              <a:rPr lang="en-US" altLang="zh-CN"/>
              <a:pPr/>
              <a:t>8</a:t>
            </a:fld>
            <a:endParaRPr lang="en-US" altLang="zh-CN"/>
          </a:p>
        </p:txBody>
      </p:sp>
      <p:sp>
        <p:nvSpPr>
          <p:cNvPr id="20483" name="Rectangle 3"/>
          <p:cNvSpPr>
            <a:spLocks noGrp="1" noChangeArrowheads="1"/>
          </p:cNvSpPr>
          <p:nvPr>
            <p:ph type="body" idx="1"/>
          </p:nvPr>
        </p:nvSpPr>
        <p:spPr>
          <a:xfrm>
            <a:off x="685800" y="533400"/>
            <a:ext cx="7772400" cy="5303838"/>
          </a:xfrm>
        </p:spPr>
        <p:txBody>
          <a:bodyPr/>
          <a:lstStyle/>
          <a:p>
            <a:pPr>
              <a:lnSpc>
                <a:spcPct val="90000"/>
              </a:lnSpc>
              <a:buFont typeface="Wingdings" pitchFamily="2" charset="2"/>
              <a:buNone/>
            </a:pPr>
            <a:r>
              <a:rPr lang="en-US" altLang="zh-CN" sz="2800" b="1">
                <a:latin typeface="宋体" panose="02010600030101010101" pitchFamily="2" charset="-122"/>
              </a:rPr>
              <a:t>      </a:t>
            </a:r>
            <a:r>
              <a:rPr lang="zh-CN" altLang="en-US" sz="2800" b="1">
                <a:latin typeface="宋体" panose="02010600030101010101" pitchFamily="2" charset="-122"/>
              </a:rPr>
              <a:t>凯恩斯的流动性偏好利率理论具有以下特点：</a:t>
            </a:r>
          </a:p>
          <a:p>
            <a:pPr>
              <a:lnSpc>
                <a:spcPct val="90000"/>
              </a:lnSpc>
              <a:buFont typeface="Wingdings" pitchFamily="2" charset="2"/>
              <a:buNone/>
            </a:pPr>
            <a:r>
              <a:rPr lang="zh-CN" altLang="en-US" sz="2800" b="1">
                <a:latin typeface="宋体" panose="02010600030101010101" pitchFamily="2" charset="-122"/>
              </a:rPr>
              <a:t>      第一，这一理论完全是</a:t>
            </a:r>
            <a:r>
              <a:rPr lang="zh-CN" altLang="en-US" sz="2800" b="1">
                <a:latin typeface="Times New Roman" panose="02020603050405020304" pitchFamily="18" charset="0"/>
              </a:rPr>
              <a:t>“</a:t>
            </a:r>
            <a:r>
              <a:rPr lang="zh-CN" altLang="en-US" sz="2800" b="1">
                <a:latin typeface="宋体" panose="02010600030101010101" pitchFamily="2" charset="-122"/>
              </a:rPr>
              <a:t>货币的</a:t>
            </a:r>
            <a:r>
              <a:rPr lang="zh-CN" altLang="en-US" sz="2800" b="1">
                <a:latin typeface="Times New Roman" panose="02020603050405020304" pitchFamily="18" charset="0"/>
              </a:rPr>
              <a:t>”</a:t>
            </a:r>
            <a:r>
              <a:rPr lang="zh-CN" altLang="en-US" sz="2800" b="1">
                <a:latin typeface="宋体" panose="02010600030101010101" pitchFamily="2" charset="-122"/>
              </a:rPr>
              <a:t>利率决定理论。凯恩斯主要从货币供给和货币需求的均衡来分析利率水平的决定或变动，认为利率纯粹是货币现象。</a:t>
            </a:r>
          </a:p>
          <a:p>
            <a:pPr>
              <a:lnSpc>
                <a:spcPct val="90000"/>
              </a:lnSpc>
              <a:buFont typeface="Wingdings" pitchFamily="2" charset="2"/>
              <a:buNone/>
            </a:pPr>
            <a:r>
              <a:rPr lang="zh-CN" altLang="en-US" sz="2800" b="1">
                <a:latin typeface="宋体" panose="02010600030101010101" pitchFamily="2" charset="-122"/>
              </a:rPr>
              <a:t>      第二，由于该理论认为利率是由某一时点的货币供求量所决定的，而货币量是存量，因此，这一理论是一种存量分析理论。</a:t>
            </a:r>
          </a:p>
          <a:p>
            <a:pPr>
              <a:lnSpc>
                <a:spcPct val="90000"/>
              </a:lnSpc>
              <a:buFont typeface="Wingdings" pitchFamily="2" charset="2"/>
              <a:buNone/>
            </a:pPr>
            <a:r>
              <a:rPr lang="zh-CN" altLang="en-US" sz="2800" b="1">
                <a:latin typeface="宋体" panose="02010600030101010101" pitchFamily="2" charset="-122"/>
              </a:rPr>
              <a:t>      第三，如果货币供应曲线与货币需求曲线的水平部分相交，货币供应将不会影响利率水平。</a:t>
            </a:r>
            <a:r>
              <a:rPr lang="zh-CN" altLang="en-US" sz="2800" b="1"/>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4"/>
          <p:cNvSpPr>
            <a:spLocks noGrp="1"/>
          </p:cNvSpPr>
          <p:nvPr>
            <p:ph type="sldNum" sz="quarter" idx="11"/>
          </p:nvPr>
        </p:nvSpPr>
        <p:spPr/>
        <p:txBody>
          <a:bodyPr/>
          <a:lstStyle/>
          <a:p>
            <a:fld id="{9EAD104B-3385-442E-9858-29840F531B9B}" type="slidenum">
              <a:rPr lang="en-US" altLang="zh-CN"/>
              <a:pPr/>
              <a:t>9</a:t>
            </a:fld>
            <a:endParaRPr lang="en-US" altLang="zh-CN"/>
          </a:p>
        </p:txBody>
      </p:sp>
      <p:sp>
        <p:nvSpPr>
          <p:cNvPr id="21507" name="Rectangle 3"/>
          <p:cNvSpPr>
            <a:spLocks noGrp="1" noChangeArrowheads="1"/>
          </p:cNvSpPr>
          <p:nvPr>
            <p:ph type="body" idx="1"/>
          </p:nvPr>
        </p:nvSpPr>
        <p:spPr>
          <a:xfrm>
            <a:off x="457200" y="533400"/>
            <a:ext cx="8229600" cy="5334000"/>
          </a:xfrm>
        </p:spPr>
        <p:txBody>
          <a:bodyPr/>
          <a:lstStyle/>
          <a:p>
            <a:pPr algn="just">
              <a:lnSpc>
                <a:spcPct val="90000"/>
              </a:lnSpc>
              <a:buFont typeface="Wingdings" pitchFamily="2" charset="2"/>
              <a:buNone/>
            </a:pPr>
            <a:r>
              <a:rPr lang="en-US" altLang="zh-CN" sz="2800" b="1">
                <a:latin typeface="宋体" panose="02010600030101010101" pitchFamily="2" charset="-122"/>
              </a:rPr>
              <a:t>3.</a:t>
            </a:r>
            <a:r>
              <a:rPr lang="zh-CN" altLang="en-US" sz="2800" b="1">
                <a:latin typeface="宋体" panose="02010600030101010101" pitchFamily="2" charset="-122"/>
              </a:rPr>
              <a:t>可贷资金利率理论</a:t>
            </a:r>
          </a:p>
          <a:p>
            <a:pPr algn="just">
              <a:lnSpc>
                <a:spcPct val="90000"/>
              </a:lnSpc>
              <a:buFont typeface="Wingdings" pitchFamily="2" charset="2"/>
              <a:buNone/>
            </a:pPr>
            <a:r>
              <a:rPr lang="zh-CN" altLang="en-US" sz="2800" b="1">
                <a:latin typeface="宋体" panose="02010600030101010101" pitchFamily="2" charset="-122"/>
              </a:rPr>
              <a:t>     </a:t>
            </a:r>
            <a:r>
              <a:rPr lang="zh-CN" altLang="en-US" sz="2400" b="1">
                <a:latin typeface="宋体" panose="02010600030101010101" pitchFamily="2" charset="-122"/>
              </a:rPr>
              <a:t>罗宾逊在古典利率理论的基础上提出了所谓的可贷资金利率理论</a:t>
            </a:r>
            <a:r>
              <a:rPr lang="en-US" altLang="zh-CN" sz="2400" b="1">
                <a:latin typeface="宋体" panose="02010600030101010101" pitchFamily="2" charset="-122"/>
              </a:rPr>
              <a:t>(</a:t>
            </a:r>
            <a:r>
              <a:rPr lang="zh-CN" altLang="en-US" sz="2400" b="1">
                <a:latin typeface="宋体" panose="02010600030101010101" pitchFamily="2" charset="-122"/>
              </a:rPr>
              <a:t>也称为新古典利率理论</a:t>
            </a:r>
            <a:r>
              <a:rPr lang="en-US" altLang="zh-CN" sz="2400" b="1">
                <a:latin typeface="宋体" panose="02010600030101010101" pitchFamily="2" charset="-122"/>
              </a:rPr>
              <a:t>)</a:t>
            </a:r>
            <a:r>
              <a:rPr lang="zh-CN" altLang="en-US" sz="2400" b="1">
                <a:latin typeface="宋体" panose="02010600030101010101" pitchFamily="2" charset="-122"/>
              </a:rPr>
              <a:t>。这一理论得到瑞典学派的重要代表人物俄林和米尔达尔以及后来的集大成者英国经济学家勒纳等人的支持，并成为一种较为流行的利率理论。</a:t>
            </a:r>
          </a:p>
          <a:p>
            <a:pPr algn="just">
              <a:lnSpc>
                <a:spcPct val="90000"/>
              </a:lnSpc>
              <a:buFont typeface="Wingdings" pitchFamily="2" charset="2"/>
              <a:buNone/>
            </a:pPr>
            <a:r>
              <a:rPr lang="zh-CN" altLang="en-US" sz="2400" b="1">
                <a:latin typeface="宋体" panose="02010600030101010101" pitchFamily="2" charset="-122"/>
              </a:rPr>
              <a:t>      在某种程度上，可贷资金利率理论可以看成是古典利率理论和流动性偏好理论的综合，它一方面批评古典利率理论完全忽视货币因素和存量分析，另一方面也不同意凯恩斯完全否定资本边际生产力等实际因素和忽视流量分析的观点。</a:t>
            </a:r>
          </a:p>
          <a:p>
            <a:pPr algn="just">
              <a:lnSpc>
                <a:spcPct val="90000"/>
              </a:lnSpc>
              <a:buFont typeface="Wingdings" pitchFamily="2" charset="2"/>
              <a:buNone/>
            </a:pPr>
            <a:r>
              <a:rPr lang="zh-CN" altLang="en-US" sz="2400" b="1">
                <a:latin typeface="宋体" panose="02010600030101010101" pitchFamily="2" charset="-122"/>
              </a:rPr>
              <a:t>      可贷资金理论回避了一些理论争论，直接对可贷资金的供给和需求进行分析，是试图将货币因素与实际因素、存量分析与流量分析相结合的一种新的理论体系。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4"/>
          <p:cNvSpPr>
            <a:spLocks noGrp="1"/>
          </p:cNvSpPr>
          <p:nvPr>
            <p:ph type="sldNum" sz="quarter" idx="11"/>
          </p:nvPr>
        </p:nvSpPr>
        <p:spPr/>
        <p:txBody>
          <a:bodyPr/>
          <a:lstStyle/>
          <a:p>
            <a:fld id="{26CF4A1D-6CF1-486A-B246-EB647049C817}" type="slidenum">
              <a:rPr lang="en-US" altLang="zh-CN"/>
              <a:pPr/>
              <a:t>10</a:t>
            </a:fld>
            <a:endParaRPr lang="en-US" altLang="zh-CN"/>
          </a:p>
        </p:txBody>
      </p:sp>
      <p:sp>
        <p:nvSpPr>
          <p:cNvPr id="22531" name="Rectangle 3"/>
          <p:cNvSpPr>
            <a:spLocks noGrp="1" noChangeArrowheads="1"/>
          </p:cNvSpPr>
          <p:nvPr>
            <p:ph type="body" idx="1"/>
          </p:nvPr>
        </p:nvSpPr>
        <p:spPr>
          <a:xfrm>
            <a:off x="457200" y="457200"/>
            <a:ext cx="8229600" cy="6019800"/>
          </a:xfrm>
        </p:spPr>
        <p:txBody>
          <a:bodyPr/>
          <a:lstStyle/>
          <a:p>
            <a:pPr algn="just">
              <a:buFont typeface="Wingdings" pitchFamily="2" charset="2"/>
              <a:buNone/>
            </a:pPr>
            <a:r>
              <a:rPr lang="en-US" altLang="zh-CN" b="1">
                <a:latin typeface="宋体" panose="02010600030101010101" pitchFamily="2" charset="-122"/>
              </a:rPr>
              <a:t>     </a:t>
            </a:r>
            <a:r>
              <a:rPr lang="zh-CN" altLang="en-US" sz="2400" b="1">
                <a:latin typeface="宋体" panose="02010600030101010101" pitchFamily="2" charset="-122"/>
              </a:rPr>
              <a:t>该理论认为，利率是由可贷资金的供给和需求的均衡点所决定的。</a:t>
            </a:r>
          </a:p>
          <a:p>
            <a:pPr algn="just">
              <a:buFont typeface="Wingdings" pitchFamily="2" charset="2"/>
              <a:buNone/>
            </a:pPr>
            <a:r>
              <a:rPr lang="zh-CN" altLang="en-US" sz="2400" b="1">
                <a:latin typeface="宋体" panose="02010600030101010101" pitchFamily="2" charset="-122"/>
              </a:rPr>
              <a:t>      可贷资金的供给主要有两个来源：一是当前的储蓄，二是实际货币供给量的变动。</a:t>
            </a:r>
          </a:p>
          <a:p>
            <a:pPr algn="just">
              <a:buFont typeface="Wingdings" pitchFamily="2" charset="2"/>
              <a:buNone/>
            </a:pPr>
            <a:r>
              <a:rPr lang="zh-CN" altLang="en-US" sz="2400" b="1">
                <a:latin typeface="宋体" panose="02010600030101010101" pitchFamily="2" charset="-122"/>
              </a:rPr>
              <a:t>      可贷资金的需求主要有两个方面：一是当前的投资需求，二是货币贮藏的需求。用公式表示为：</a:t>
            </a:r>
            <a:endParaRPr lang="zh-CN" altLang="en-US" sz="2400" b="1">
              <a:latin typeface="Times New Roman" panose="02020603050405020304" pitchFamily="18" charset="0"/>
              <a:cs typeface="Times New Roman" panose="02020603050405020304" pitchFamily="18" charset="0"/>
            </a:endParaRPr>
          </a:p>
          <a:p>
            <a:pPr algn="ctr">
              <a:buFont typeface="Wingdings" pitchFamily="2" charset="2"/>
              <a:buNone/>
            </a:pPr>
            <a:r>
              <a:rPr lang="en-US" altLang="zh-CN" sz="2400" b="1">
                <a:latin typeface="Times New Roman" panose="02020603050405020304" pitchFamily="18" charset="0"/>
                <a:cs typeface="Times New Roman" panose="02020603050405020304" pitchFamily="18" charset="0"/>
              </a:rPr>
              <a:t>S</a:t>
            </a:r>
            <a:r>
              <a:rPr lang="en-US" altLang="zh-CN" sz="2400" b="1" baseline="-30000">
                <a:latin typeface="Times New Roman" panose="02020603050405020304" pitchFamily="18" charset="0"/>
                <a:cs typeface="Times New Roman" panose="02020603050405020304" pitchFamily="18" charset="0"/>
              </a:rPr>
              <a:t>L</a:t>
            </a:r>
            <a:r>
              <a:rPr lang="en-US" altLang="zh-CN" sz="2400" b="1">
                <a:latin typeface="Times New Roman" panose="02020603050405020304" pitchFamily="18" charset="0"/>
                <a:cs typeface="Times New Roman" panose="02020603050405020304" pitchFamily="18" charset="0"/>
              </a:rPr>
              <a:t>=S</a:t>
            </a:r>
            <a:r>
              <a:rPr lang="en-US" altLang="zh-CN" sz="2400" b="1">
                <a:latin typeface="宋体" panose="02010600030101010101" pitchFamily="2" charset="-122"/>
              </a:rPr>
              <a:t>+△M</a:t>
            </a:r>
            <a:r>
              <a:rPr lang="en-US" altLang="zh-CN" sz="2400" b="1" baseline="-30000">
                <a:latin typeface="宋体" panose="02010600030101010101" pitchFamily="2" charset="-122"/>
              </a:rPr>
              <a:t>S</a:t>
            </a:r>
            <a:endParaRPr lang="en-US" altLang="zh-CN" sz="2400" b="1">
              <a:latin typeface="Times New Roman" panose="02020603050405020304" pitchFamily="18" charset="0"/>
              <a:cs typeface="Times New Roman" panose="02020603050405020304" pitchFamily="18" charset="0"/>
            </a:endParaRPr>
          </a:p>
          <a:p>
            <a:pPr algn="ctr">
              <a:buFont typeface="Wingdings" pitchFamily="2" charset="2"/>
              <a:buNone/>
            </a:pPr>
            <a:r>
              <a:rPr lang="en-US" altLang="zh-CN" sz="2400" b="1">
                <a:latin typeface="宋体" panose="02010600030101010101" pitchFamily="2" charset="-122"/>
              </a:rPr>
              <a:t>D</a:t>
            </a:r>
            <a:r>
              <a:rPr lang="en-US" altLang="zh-CN" sz="2400" b="1" baseline="-30000">
                <a:latin typeface="宋体" panose="02010600030101010101" pitchFamily="2" charset="-122"/>
              </a:rPr>
              <a:t>L</a:t>
            </a:r>
            <a:r>
              <a:rPr lang="en-US" altLang="zh-CN" sz="2400" b="1">
                <a:latin typeface="宋体" panose="02010600030101010101" pitchFamily="2" charset="-122"/>
              </a:rPr>
              <a:t>=I+△M</a:t>
            </a:r>
            <a:r>
              <a:rPr lang="en-US" altLang="zh-CN" sz="2400" b="1" baseline="-30000">
                <a:latin typeface="宋体" panose="02010600030101010101" pitchFamily="2" charset="-122"/>
              </a:rPr>
              <a:t>D</a:t>
            </a:r>
            <a:endParaRPr lang="en-US" altLang="zh-CN" sz="2400" b="1">
              <a:latin typeface="Times New Roman" panose="02020603050405020304" pitchFamily="18" charset="0"/>
              <a:cs typeface="Times New Roman" panose="02020603050405020304" pitchFamily="18" charset="0"/>
            </a:endParaRPr>
          </a:p>
          <a:p>
            <a:pPr algn="just">
              <a:buFont typeface="Wingdings" pitchFamily="2" charset="2"/>
              <a:buNone/>
            </a:pPr>
            <a:r>
              <a:rPr lang="en-US" altLang="zh-CN" sz="2400" b="1">
                <a:latin typeface="Times New Roman" panose="02020603050405020304" pitchFamily="18" charset="0"/>
                <a:cs typeface="Times New Roman" panose="02020603050405020304" pitchFamily="18" charset="0"/>
              </a:rPr>
              <a:t>    </a:t>
            </a:r>
            <a:r>
              <a:rPr lang="en-US" altLang="zh-CN" sz="2400" b="1">
                <a:latin typeface="Times New Roman" panose="02020603050405020304" pitchFamily="18" charset="0"/>
              </a:rPr>
              <a:t>        </a:t>
            </a:r>
            <a:r>
              <a:rPr lang="zh-CN" altLang="en-US" sz="2400" b="1">
                <a:latin typeface="宋体" panose="02010600030101010101" pitchFamily="2" charset="-122"/>
              </a:rPr>
              <a:t>公式中，</a:t>
            </a:r>
            <a:r>
              <a:rPr lang="en-US" altLang="zh-CN" sz="2400" b="1">
                <a:latin typeface="Times New Roman" panose="02020603050405020304" pitchFamily="18" charset="0"/>
                <a:cs typeface="Times New Roman" panose="02020603050405020304" pitchFamily="18" charset="0"/>
              </a:rPr>
              <a:t>S</a:t>
            </a:r>
            <a:r>
              <a:rPr lang="en-US" altLang="zh-CN" sz="2400" b="1" baseline="-30000">
                <a:latin typeface="Times New Roman" panose="02020603050405020304" pitchFamily="18" charset="0"/>
                <a:cs typeface="Times New Roman" panose="02020603050405020304" pitchFamily="18" charset="0"/>
              </a:rPr>
              <a:t>L</a:t>
            </a:r>
            <a:r>
              <a:rPr lang="zh-CN" altLang="en-US" sz="2400" b="1">
                <a:latin typeface="宋体" panose="02010600030101010101" pitchFamily="2" charset="-122"/>
              </a:rPr>
              <a:t>为可贷资金的供给，</a:t>
            </a:r>
            <a:r>
              <a:rPr lang="en-US" altLang="zh-CN" sz="2400" b="1">
                <a:latin typeface="宋体" panose="02010600030101010101" pitchFamily="2" charset="-122"/>
              </a:rPr>
              <a:t>D</a:t>
            </a:r>
            <a:r>
              <a:rPr lang="en-US" altLang="zh-CN" sz="2400" b="1" baseline="-30000">
                <a:latin typeface="宋体" panose="02010600030101010101" pitchFamily="2" charset="-122"/>
              </a:rPr>
              <a:t>L</a:t>
            </a:r>
            <a:r>
              <a:rPr lang="zh-CN" altLang="en-US" sz="2400" b="1">
                <a:latin typeface="宋体" panose="02010600030101010101" pitchFamily="2" charset="-122"/>
              </a:rPr>
              <a:t>为可贷资金的需求，△</a:t>
            </a:r>
            <a:r>
              <a:rPr lang="en-US" altLang="zh-CN" sz="2400" b="1">
                <a:latin typeface="宋体" panose="02010600030101010101" pitchFamily="2" charset="-122"/>
              </a:rPr>
              <a:t>M</a:t>
            </a:r>
            <a:r>
              <a:rPr lang="en-US" altLang="zh-CN" sz="2400" b="1" baseline="-30000">
                <a:latin typeface="宋体" panose="02010600030101010101" pitchFamily="2" charset="-122"/>
              </a:rPr>
              <a:t>S</a:t>
            </a:r>
            <a:r>
              <a:rPr lang="en-US" altLang="zh-CN" sz="2400" b="1">
                <a:latin typeface="Times New Roman" panose="02020603050405020304" pitchFamily="18" charset="0"/>
                <a:cs typeface="Times New Roman" panose="02020603050405020304" pitchFamily="18" charset="0"/>
              </a:rPr>
              <a:t> </a:t>
            </a:r>
            <a:r>
              <a:rPr lang="zh-CN" altLang="en-US" sz="2400" b="1">
                <a:latin typeface="宋体" panose="02010600030101010101" pitchFamily="2" charset="-122"/>
              </a:rPr>
              <a:t>为该时期内货币供给的改变量，△</a:t>
            </a:r>
            <a:r>
              <a:rPr lang="en-US" altLang="zh-CN" sz="2400" b="1">
                <a:latin typeface="宋体" panose="02010600030101010101" pitchFamily="2" charset="-122"/>
              </a:rPr>
              <a:t>M</a:t>
            </a:r>
            <a:r>
              <a:rPr lang="en-US" altLang="zh-CN" sz="2400" b="1" baseline="-30000">
                <a:latin typeface="宋体" panose="02010600030101010101" pitchFamily="2" charset="-122"/>
              </a:rPr>
              <a:t>D</a:t>
            </a:r>
            <a:r>
              <a:rPr lang="zh-CN" altLang="en-US" sz="2400" b="1">
                <a:latin typeface="宋体" panose="02010600030101010101" pitchFamily="2" charset="-122"/>
              </a:rPr>
              <a:t>为该时期内货币需求的改变量。</a:t>
            </a:r>
            <a:endParaRPr lang="zh-CN" altLang="en-US" sz="2400" b="1"/>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4"/>
          <p:cNvSpPr>
            <a:spLocks noGrp="1"/>
          </p:cNvSpPr>
          <p:nvPr>
            <p:ph type="sldNum" sz="quarter" idx="11"/>
          </p:nvPr>
        </p:nvSpPr>
        <p:spPr/>
        <p:txBody>
          <a:bodyPr/>
          <a:lstStyle/>
          <a:p>
            <a:fld id="{AAC8D4EC-8A65-46C1-BFF7-692140812C5D}" type="slidenum">
              <a:rPr lang="en-US" altLang="zh-CN"/>
              <a:pPr/>
              <a:t>11</a:t>
            </a:fld>
            <a:endParaRPr lang="en-US" altLang="zh-CN"/>
          </a:p>
        </p:txBody>
      </p:sp>
      <p:sp>
        <p:nvSpPr>
          <p:cNvPr id="23555" name="Rectangle 3"/>
          <p:cNvSpPr>
            <a:spLocks noGrp="1" noChangeArrowheads="1"/>
          </p:cNvSpPr>
          <p:nvPr>
            <p:ph type="body" idx="1"/>
          </p:nvPr>
        </p:nvSpPr>
        <p:spPr>
          <a:xfrm>
            <a:off x="457200" y="457200"/>
            <a:ext cx="8229600" cy="5410200"/>
          </a:xfrm>
        </p:spPr>
        <p:txBody>
          <a:bodyPr/>
          <a:lstStyle/>
          <a:p>
            <a:pPr algn="just">
              <a:lnSpc>
                <a:spcPct val="90000"/>
              </a:lnSpc>
              <a:buFont typeface="Wingdings" pitchFamily="2" charset="2"/>
              <a:buNone/>
            </a:pPr>
            <a:r>
              <a:rPr lang="en-US" altLang="zh-CN" sz="2800" b="1">
                <a:latin typeface="宋体" panose="02010600030101010101" pitchFamily="2" charset="-122"/>
              </a:rPr>
              <a:t>      </a:t>
            </a:r>
            <a:r>
              <a:rPr lang="zh-CN" altLang="en-US" sz="2000" b="1">
                <a:latin typeface="宋体" panose="02010600030101010101" pitchFamily="2" charset="-122"/>
              </a:rPr>
              <a:t>可贷资金的总供给曲线</a:t>
            </a:r>
            <a:r>
              <a:rPr lang="en-US" altLang="zh-CN" sz="2000" b="1">
                <a:latin typeface="Times New Roman" panose="02020603050405020304" pitchFamily="18" charset="0"/>
                <a:cs typeface="Times New Roman" panose="02020603050405020304" pitchFamily="18" charset="0"/>
              </a:rPr>
              <a:t>S</a:t>
            </a:r>
            <a:r>
              <a:rPr lang="en-US" altLang="zh-CN" sz="2000" b="1" baseline="-30000">
                <a:latin typeface="Times New Roman" panose="02020603050405020304" pitchFamily="18" charset="0"/>
                <a:cs typeface="Times New Roman" panose="02020603050405020304" pitchFamily="18" charset="0"/>
              </a:rPr>
              <a:t>L</a:t>
            </a:r>
            <a:r>
              <a:rPr lang="zh-CN" altLang="en-US" sz="2000" b="1">
                <a:latin typeface="宋体" panose="02010600030101010101" pitchFamily="2" charset="-122"/>
              </a:rPr>
              <a:t>和总需求曲线</a:t>
            </a:r>
            <a:r>
              <a:rPr lang="en-US" altLang="zh-CN" sz="2000" b="1">
                <a:latin typeface="宋体" panose="02010600030101010101" pitchFamily="2" charset="-122"/>
              </a:rPr>
              <a:t>D</a:t>
            </a:r>
            <a:r>
              <a:rPr lang="en-US" altLang="zh-CN" sz="2000" b="1" baseline="-30000">
                <a:latin typeface="宋体" panose="02010600030101010101" pitchFamily="2" charset="-122"/>
              </a:rPr>
              <a:t>L</a:t>
            </a:r>
            <a:r>
              <a:rPr lang="zh-CN" altLang="en-US" sz="2000" b="1">
                <a:latin typeface="宋体" panose="02010600030101010101" pitchFamily="2" charset="-122"/>
              </a:rPr>
              <a:t>决定均衡利率水平。由于</a:t>
            </a:r>
            <a:r>
              <a:rPr lang="en-US" altLang="zh-CN" sz="2000" b="1">
                <a:latin typeface="Times New Roman" panose="02020603050405020304" pitchFamily="18" charset="0"/>
                <a:cs typeface="Times New Roman" panose="02020603050405020304" pitchFamily="18" charset="0"/>
              </a:rPr>
              <a:t>S</a:t>
            </a:r>
            <a:r>
              <a:rPr lang="en-US" altLang="zh-CN" sz="2000" b="1" baseline="-30000">
                <a:latin typeface="Times New Roman" panose="02020603050405020304" pitchFamily="18" charset="0"/>
                <a:cs typeface="Times New Roman" panose="02020603050405020304" pitchFamily="18" charset="0"/>
              </a:rPr>
              <a:t>L</a:t>
            </a:r>
            <a:r>
              <a:rPr lang="zh-CN" altLang="en-US" sz="2000" b="1">
                <a:latin typeface="宋体" panose="02010600030101010101" pitchFamily="2" charset="-122"/>
              </a:rPr>
              <a:t>和</a:t>
            </a:r>
            <a:r>
              <a:rPr lang="en-US" altLang="zh-CN" sz="2000" b="1">
                <a:latin typeface="宋体" panose="02010600030101010101" pitchFamily="2" charset="-122"/>
              </a:rPr>
              <a:t>D</a:t>
            </a:r>
            <a:r>
              <a:rPr lang="en-US" altLang="zh-CN" sz="2000" b="1" baseline="-30000">
                <a:latin typeface="宋体" panose="02010600030101010101" pitchFamily="2" charset="-122"/>
              </a:rPr>
              <a:t>L</a:t>
            </a:r>
            <a:r>
              <a:rPr lang="zh-CN" altLang="en-US" sz="2000" b="1">
                <a:latin typeface="宋体" panose="02010600030101010101" pitchFamily="2" charset="-122"/>
              </a:rPr>
              <a:t>的均衡取决于商品市场和货币市场的均衡，而商品市场均衡的决定因素是</a:t>
            </a:r>
            <a:r>
              <a:rPr lang="en-US" altLang="zh-CN" sz="2000" b="1">
                <a:latin typeface="Times New Roman" panose="02020603050405020304" pitchFamily="18" charset="0"/>
                <a:cs typeface="Times New Roman" panose="02020603050405020304" pitchFamily="18" charset="0"/>
              </a:rPr>
              <a:t>I</a:t>
            </a:r>
            <a:r>
              <a:rPr lang="zh-CN" altLang="en-US" sz="2000" b="1">
                <a:latin typeface="宋体" panose="02010600030101010101" pitchFamily="2" charset="-122"/>
              </a:rPr>
              <a:t>和</a:t>
            </a:r>
            <a:r>
              <a:rPr lang="en-US" altLang="zh-CN" sz="2000" b="1">
                <a:latin typeface="Times New Roman" panose="02020603050405020304" pitchFamily="18" charset="0"/>
                <a:cs typeface="Times New Roman" panose="02020603050405020304" pitchFamily="18" charset="0"/>
              </a:rPr>
              <a:t>S</a:t>
            </a:r>
            <a:r>
              <a:rPr lang="zh-CN" altLang="en-US" sz="2000" b="1">
                <a:latin typeface="宋体" panose="02010600030101010101" pitchFamily="2" charset="-122"/>
              </a:rPr>
              <a:t>，货币市场均衡的决定因素是△</a:t>
            </a:r>
            <a:r>
              <a:rPr lang="en-US" altLang="zh-CN" sz="2000" b="1">
                <a:latin typeface="宋体" panose="02010600030101010101" pitchFamily="2" charset="-122"/>
              </a:rPr>
              <a:t>M</a:t>
            </a:r>
            <a:r>
              <a:rPr lang="en-US" altLang="zh-CN" sz="2000" b="1" baseline="-30000">
                <a:latin typeface="宋体" panose="02010600030101010101" pitchFamily="2" charset="-122"/>
              </a:rPr>
              <a:t>S</a:t>
            </a:r>
            <a:r>
              <a:rPr lang="zh-CN" altLang="en-US" sz="2000" b="1">
                <a:latin typeface="宋体" panose="02010600030101010101" pitchFamily="2" charset="-122"/>
              </a:rPr>
              <a:t>和△</a:t>
            </a:r>
            <a:r>
              <a:rPr lang="en-US" altLang="zh-CN" sz="2000" b="1">
                <a:latin typeface="宋体" panose="02010600030101010101" pitchFamily="2" charset="-122"/>
              </a:rPr>
              <a:t>M</a:t>
            </a:r>
            <a:r>
              <a:rPr lang="en-US" altLang="zh-CN" sz="2000" b="1" baseline="-30000">
                <a:latin typeface="宋体" panose="02010600030101010101" pitchFamily="2" charset="-122"/>
              </a:rPr>
              <a:t>D</a:t>
            </a:r>
            <a:r>
              <a:rPr lang="zh-CN" altLang="en-US" sz="2000" b="1">
                <a:latin typeface="宋体" panose="02010600030101010101" pitchFamily="2" charset="-122"/>
              </a:rPr>
              <a:t>，可贷资金的均衡利率并不能保证商品市场和货币市场同时达到均衡，在图中，</a:t>
            </a:r>
            <a:r>
              <a:rPr lang="en-US" altLang="zh-CN" sz="2000" b="1">
                <a:latin typeface="Times New Roman" panose="02020603050405020304" pitchFamily="18" charset="0"/>
                <a:cs typeface="Times New Roman" panose="02020603050405020304" pitchFamily="18" charset="0"/>
              </a:rPr>
              <a:t>r</a:t>
            </a:r>
            <a:r>
              <a:rPr lang="en-US" altLang="zh-CN" sz="2000" b="1" baseline="-30000">
                <a:latin typeface="宋体" panose="02010600030101010101" pitchFamily="2" charset="-122"/>
              </a:rPr>
              <a:t>1</a:t>
            </a:r>
            <a:r>
              <a:rPr lang="en-US" altLang="zh-CN" sz="2000" b="1">
                <a:latin typeface="宋体" panose="02010600030101010101" pitchFamily="2" charset="-122"/>
              </a:rPr>
              <a:t>≠r</a:t>
            </a:r>
            <a:r>
              <a:rPr lang="en-US" altLang="zh-CN" sz="2000" b="1" baseline="-30000">
                <a:latin typeface="宋体" panose="02010600030101010101" pitchFamily="2" charset="-122"/>
              </a:rPr>
              <a:t>2</a:t>
            </a:r>
            <a:r>
              <a:rPr lang="en-US" altLang="zh-CN" sz="2000" b="1">
                <a:latin typeface="宋体" panose="02010600030101010101" pitchFamily="2" charset="-122"/>
              </a:rPr>
              <a:t>,</a:t>
            </a:r>
            <a:r>
              <a:rPr lang="zh-CN" altLang="en-US" sz="2000" b="1">
                <a:latin typeface="宋体" panose="02010600030101010101" pitchFamily="2" charset="-122"/>
              </a:rPr>
              <a:t>只有当商品市场和货币市场同时达到均衡时，</a:t>
            </a:r>
            <a:r>
              <a:rPr lang="en-US" altLang="zh-CN" sz="2000" b="1">
                <a:latin typeface="Times New Roman" panose="02020603050405020304" pitchFamily="18" charset="0"/>
                <a:cs typeface="Times New Roman" panose="02020603050405020304" pitchFamily="18" charset="0"/>
              </a:rPr>
              <a:t>r</a:t>
            </a:r>
            <a:r>
              <a:rPr lang="en-US" altLang="zh-CN" sz="2000" b="1" baseline="-30000">
                <a:latin typeface="宋体" panose="02010600030101010101" pitchFamily="2" charset="-122"/>
              </a:rPr>
              <a:t>1</a:t>
            </a:r>
            <a:r>
              <a:rPr lang="en-US" altLang="zh-CN" sz="2000" b="1">
                <a:latin typeface="宋体" panose="02010600030101010101" pitchFamily="2" charset="-122"/>
              </a:rPr>
              <a:t>=r</a:t>
            </a:r>
            <a:r>
              <a:rPr lang="en-US" altLang="zh-CN" sz="2000" b="1" baseline="-30000">
                <a:latin typeface="宋体" panose="02010600030101010101" pitchFamily="2" charset="-122"/>
              </a:rPr>
              <a:t>2</a:t>
            </a:r>
            <a:r>
              <a:rPr lang="zh-CN" altLang="en-US" sz="2000" b="1">
                <a:latin typeface="宋体" panose="02010600030101010101" pitchFamily="2" charset="-122"/>
              </a:rPr>
              <a:t>。见下图。</a:t>
            </a:r>
          </a:p>
          <a:p>
            <a:pPr algn="just">
              <a:lnSpc>
                <a:spcPct val="90000"/>
              </a:lnSpc>
              <a:buFont typeface="Wingdings" pitchFamily="2" charset="2"/>
              <a:buNone/>
            </a:pPr>
            <a:endParaRPr lang="zh-CN" altLang="en-US" sz="2000" b="1">
              <a:latin typeface="Times New Roman" panose="02020603050405020304" pitchFamily="18" charset="0"/>
              <a:cs typeface="Times New Roman" panose="02020603050405020304" pitchFamily="18" charset="0"/>
            </a:endParaRPr>
          </a:p>
          <a:p>
            <a:pPr algn="just">
              <a:lnSpc>
                <a:spcPct val="90000"/>
              </a:lnSpc>
              <a:buFont typeface="Wingdings" pitchFamily="2" charset="2"/>
              <a:buNone/>
            </a:pPr>
            <a:endParaRPr lang="zh-CN" altLang="en-US" sz="2800" b="1">
              <a:latin typeface="宋体" panose="02010600030101010101" pitchFamily="2" charset="-122"/>
            </a:endParaRPr>
          </a:p>
          <a:p>
            <a:pPr algn="just">
              <a:lnSpc>
                <a:spcPct val="90000"/>
              </a:lnSpc>
              <a:buFont typeface="Wingdings" pitchFamily="2" charset="2"/>
              <a:buNone/>
            </a:pPr>
            <a:endParaRPr lang="zh-CN" altLang="en-US" sz="2800" b="1">
              <a:latin typeface="宋体" panose="02010600030101010101" pitchFamily="2" charset="-122"/>
            </a:endParaRPr>
          </a:p>
          <a:p>
            <a:pPr algn="just">
              <a:lnSpc>
                <a:spcPct val="90000"/>
              </a:lnSpc>
              <a:buFont typeface="Wingdings" pitchFamily="2" charset="2"/>
              <a:buNone/>
            </a:pPr>
            <a:endParaRPr lang="zh-CN" altLang="en-US" sz="2800" b="1">
              <a:latin typeface="宋体" panose="02010600030101010101" pitchFamily="2" charset="-122"/>
            </a:endParaRPr>
          </a:p>
          <a:p>
            <a:pPr algn="just">
              <a:lnSpc>
                <a:spcPct val="90000"/>
              </a:lnSpc>
              <a:buFont typeface="Wingdings" pitchFamily="2" charset="2"/>
              <a:buNone/>
            </a:pPr>
            <a:endParaRPr lang="zh-CN" altLang="en-US" sz="2800" b="1">
              <a:latin typeface="宋体" panose="02010600030101010101" pitchFamily="2" charset="-122"/>
            </a:endParaRPr>
          </a:p>
          <a:p>
            <a:pPr algn="just">
              <a:lnSpc>
                <a:spcPct val="90000"/>
              </a:lnSpc>
              <a:buFont typeface="Wingdings" pitchFamily="2" charset="2"/>
              <a:buNone/>
            </a:pPr>
            <a:endParaRPr lang="zh-CN" altLang="en-US" sz="2800" b="1">
              <a:latin typeface="宋体" panose="02010600030101010101" pitchFamily="2" charset="-122"/>
            </a:endParaRPr>
          </a:p>
          <a:p>
            <a:pPr algn="ctr">
              <a:lnSpc>
                <a:spcPct val="90000"/>
              </a:lnSpc>
              <a:buFont typeface="Wingdings" pitchFamily="2" charset="2"/>
              <a:buNone/>
            </a:pPr>
            <a:endParaRPr lang="zh-CN" altLang="en-US" sz="1800" b="1">
              <a:latin typeface="宋体" panose="02010600030101010101" pitchFamily="2" charset="-122"/>
            </a:endParaRPr>
          </a:p>
          <a:p>
            <a:pPr algn="ctr">
              <a:lnSpc>
                <a:spcPct val="90000"/>
              </a:lnSpc>
              <a:buFont typeface="Wingdings" pitchFamily="2" charset="2"/>
              <a:buNone/>
            </a:pPr>
            <a:endParaRPr lang="zh-CN" altLang="en-US" sz="1800" b="1">
              <a:latin typeface="宋体" panose="02010600030101010101" pitchFamily="2" charset="-122"/>
            </a:endParaRPr>
          </a:p>
          <a:p>
            <a:pPr algn="ctr">
              <a:lnSpc>
                <a:spcPct val="90000"/>
              </a:lnSpc>
              <a:buFont typeface="Wingdings" pitchFamily="2" charset="2"/>
              <a:buNone/>
            </a:pPr>
            <a:endParaRPr lang="zh-CN" altLang="en-US" sz="1800" b="1">
              <a:latin typeface="宋体" panose="02010600030101010101" pitchFamily="2" charset="-122"/>
            </a:endParaRPr>
          </a:p>
          <a:p>
            <a:pPr algn="ctr">
              <a:lnSpc>
                <a:spcPct val="90000"/>
              </a:lnSpc>
              <a:buFont typeface="Wingdings" pitchFamily="2" charset="2"/>
              <a:buNone/>
            </a:pPr>
            <a:r>
              <a:rPr lang="zh-CN" altLang="en-US" sz="1800" b="1">
                <a:latin typeface="宋体" panose="02010600030101010101" pitchFamily="2" charset="-122"/>
              </a:rPr>
              <a:t>可贷资金理论的利率决定示意图</a:t>
            </a:r>
            <a:endParaRPr lang="zh-CN" altLang="en-US" sz="1800" b="1">
              <a:latin typeface="Times New Roman" panose="02020603050405020304" pitchFamily="18" charset="0"/>
              <a:cs typeface="Times New Roman" panose="02020603050405020304" pitchFamily="18" charset="0"/>
            </a:endParaRPr>
          </a:p>
        </p:txBody>
      </p:sp>
      <p:sp>
        <p:nvSpPr>
          <p:cNvPr id="23558" name="Rectangle 6"/>
          <p:cNvSpPr>
            <a:spLocks noChangeArrowheads="1"/>
          </p:cNvSpPr>
          <p:nvPr/>
        </p:nvSpPr>
        <p:spPr bwMode="auto">
          <a:xfrm>
            <a:off x="2333625" y="22193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pic>
        <p:nvPicPr>
          <p:cNvPr id="23557" name="Picture 5" descr="hw372"/>
          <p:cNvPicPr>
            <a:picLocks noChangeAspect="1" noChangeArrowheads="1"/>
          </p:cNvPicPr>
          <p:nvPr/>
        </p:nvPicPr>
        <p:blipFill>
          <a:blip r:embed="rId2">
            <a:lum contrast="30000"/>
            <a:extLst>
              <a:ext uri="{28A0092B-C50C-407E-A947-70E740481C1C}">
                <a14:useLocalDpi xmlns:a14="http://schemas.microsoft.com/office/drawing/2010/main" val="0"/>
              </a:ext>
            </a:extLst>
          </a:blip>
          <a:srcRect/>
          <a:stretch>
            <a:fillRect/>
          </a:stretch>
        </p:blipFill>
        <p:spPr bwMode="auto">
          <a:xfrm>
            <a:off x="1219200" y="2209800"/>
            <a:ext cx="6553200" cy="3505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4"/>
          <p:cNvSpPr>
            <a:spLocks noGrp="1"/>
          </p:cNvSpPr>
          <p:nvPr>
            <p:ph type="sldNum" sz="quarter" idx="11"/>
          </p:nvPr>
        </p:nvSpPr>
        <p:spPr/>
        <p:txBody>
          <a:bodyPr/>
          <a:lstStyle/>
          <a:p>
            <a:fld id="{2BCFCC20-4685-494C-B0D0-5D6E7B4356A4}" type="slidenum">
              <a:rPr lang="en-US" altLang="zh-CN"/>
              <a:pPr/>
              <a:t>12</a:t>
            </a:fld>
            <a:endParaRPr lang="en-US" altLang="zh-CN"/>
          </a:p>
        </p:txBody>
      </p:sp>
      <p:sp>
        <p:nvSpPr>
          <p:cNvPr id="53251" name="Rectangle 3"/>
          <p:cNvSpPr>
            <a:spLocks noGrp="1" noChangeArrowheads="1"/>
          </p:cNvSpPr>
          <p:nvPr>
            <p:ph type="body" idx="1"/>
          </p:nvPr>
        </p:nvSpPr>
        <p:spPr/>
        <p:txBody>
          <a:bodyPr/>
          <a:lstStyle/>
          <a:p>
            <a:pPr>
              <a:buFont typeface="Wingdings" pitchFamily="2" charset="2"/>
              <a:buNone/>
            </a:pPr>
            <a:r>
              <a:rPr lang="en-US" altLang="zh-CN" b="1">
                <a:latin typeface="宋体" panose="02010600030101010101" pitchFamily="2" charset="-122"/>
              </a:rPr>
              <a:t>      </a:t>
            </a:r>
            <a:endParaRPr lang="en-US" altLang="zh-CN" b="1"/>
          </a:p>
          <a:p>
            <a:endParaRPr lang="en-US" altLang="zh-CN"/>
          </a:p>
        </p:txBody>
      </p:sp>
      <p:sp>
        <p:nvSpPr>
          <p:cNvPr id="53252" name="Rectangle 4"/>
          <p:cNvSpPr>
            <a:spLocks noChangeArrowheads="1"/>
          </p:cNvSpPr>
          <p:nvPr/>
        </p:nvSpPr>
        <p:spPr bwMode="auto">
          <a:xfrm>
            <a:off x="152400" y="304800"/>
            <a:ext cx="8839200" cy="624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indent="266700">
              <a:spcBef>
                <a:spcPct val="0"/>
              </a:spcBef>
              <a:defRPr kumimoji="1" sz="2400">
                <a:solidFill>
                  <a:schemeClr val="tx1"/>
                </a:solidFill>
                <a:latin typeface="Times New Roman" panose="02020603050405020304" pitchFamily="18" charset="0"/>
                <a:ea typeface="宋体" panose="02010600030101010101" pitchFamily="2" charset="-122"/>
              </a:defRPr>
            </a:lvl1pPr>
            <a:lvl2pPr>
              <a:spcBef>
                <a:spcPct val="0"/>
              </a:spcBef>
              <a:defRPr kumimoji="1" sz="2400">
                <a:solidFill>
                  <a:schemeClr val="tx1"/>
                </a:solidFill>
                <a:latin typeface="Times New Roman" panose="02020603050405020304" pitchFamily="18" charset="0"/>
                <a:ea typeface="宋体" panose="02010600030101010101" pitchFamily="2" charset="-122"/>
              </a:defRPr>
            </a:lvl2pPr>
            <a:lvl3pPr>
              <a:spcBef>
                <a:spcPct val="0"/>
              </a:spcBef>
              <a:defRPr kumimoji="1" sz="2400">
                <a:solidFill>
                  <a:schemeClr val="tx1"/>
                </a:solidFill>
                <a:latin typeface="Times New Roman" panose="02020603050405020304" pitchFamily="18" charset="0"/>
                <a:ea typeface="宋体" panose="02010600030101010101" pitchFamily="2" charset="-122"/>
              </a:defRPr>
            </a:lvl3pPr>
            <a:lvl4pPr>
              <a:spcBef>
                <a:spcPct val="0"/>
              </a:spcBef>
              <a:defRPr kumimoji="1" sz="2400">
                <a:solidFill>
                  <a:schemeClr val="tx1"/>
                </a:solidFill>
                <a:latin typeface="Times New Roman" panose="02020603050405020304" pitchFamily="18" charset="0"/>
                <a:ea typeface="宋体" panose="02010600030101010101" pitchFamily="2" charset="-122"/>
              </a:defRPr>
            </a:lvl4pPr>
            <a:lvl5pPr>
              <a:spcBef>
                <a:spcPct val="0"/>
              </a:spcBef>
              <a:defRPr kumimoji="1" sz="2400">
                <a:solidFill>
                  <a:schemeClr val="tx1"/>
                </a:solidFill>
                <a:latin typeface="Times New Roman" panose="02020603050405020304" pitchFamily="18" charset="0"/>
                <a:ea typeface="宋体" panose="02010600030101010101" pitchFamily="2" charset="-122"/>
              </a:defRPr>
            </a:lvl5pPr>
            <a:lvl6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fontAlgn="base">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algn="just">
              <a:lnSpc>
                <a:spcPct val="100000"/>
              </a:lnSpc>
              <a:buClrTx/>
              <a:buSzTx/>
              <a:buFontTx/>
              <a:buNone/>
            </a:pPr>
            <a:r>
              <a:rPr lang="en-US" altLang="zh-CN" b="1"/>
              <a:t>4. </a:t>
            </a:r>
            <a:r>
              <a:rPr lang="en-US" altLang="zh-CN" b="1">
                <a:cs typeface="Times New Roman" panose="02020603050405020304" pitchFamily="18" charset="0"/>
              </a:rPr>
              <a:t>IS-LM</a:t>
            </a:r>
            <a:r>
              <a:rPr lang="zh-CN" altLang="en-US" b="1">
                <a:latin typeface="宋体" panose="02010600030101010101" pitchFamily="2" charset="-122"/>
              </a:rPr>
              <a:t>模型的利率决定理论</a:t>
            </a:r>
            <a:endParaRPr lang="zh-CN" altLang="en-US" b="1">
              <a:cs typeface="Times New Roman" panose="02020603050405020304" pitchFamily="18" charset="0"/>
            </a:endParaRPr>
          </a:p>
          <a:p>
            <a:pPr algn="just">
              <a:lnSpc>
                <a:spcPct val="100000"/>
              </a:lnSpc>
              <a:buClrTx/>
              <a:buSzTx/>
              <a:buFontTx/>
              <a:buNone/>
            </a:pPr>
            <a:r>
              <a:rPr lang="zh-CN" altLang="en-US" sz="2000" b="1">
                <a:latin typeface="宋体" panose="02010600030101010101" pitchFamily="2" charset="-122"/>
              </a:rPr>
              <a:t>  新古典学派的可贷资金理论后来由希克斯和汉森改造成著名的</a:t>
            </a:r>
            <a:r>
              <a:rPr lang="en-US" altLang="zh-CN" sz="2000" b="1">
                <a:cs typeface="Times New Roman" panose="02020603050405020304" pitchFamily="18" charset="0"/>
              </a:rPr>
              <a:t>IS-LM</a:t>
            </a:r>
            <a:r>
              <a:rPr lang="zh-CN" altLang="en-US" sz="2000" b="1">
                <a:latin typeface="宋体" panose="02010600030101010101" pitchFamily="2" charset="-122"/>
              </a:rPr>
              <a:t>模型。</a:t>
            </a:r>
            <a:endParaRPr lang="zh-CN" altLang="en-US" sz="2000" b="1">
              <a:cs typeface="Times New Roman" panose="02020603050405020304" pitchFamily="18" charset="0"/>
            </a:endParaRPr>
          </a:p>
          <a:p>
            <a:pPr eaLnBrk="0" hangingPunct="0">
              <a:lnSpc>
                <a:spcPct val="100000"/>
              </a:lnSpc>
              <a:buClrTx/>
              <a:buSzTx/>
              <a:buFontTx/>
              <a:buNone/>
            </a:pPr>
            <a:r>
              <a:rPr lang="zh-CN" altLang="en-US" sz="2000" b="1">
                <a:latin typeface="宋体" panose="02010600030101010101" pitchFamily="2" charset="-122"/>
              </a:rPr>
              <a:t>  首先看利率决定收入的情况。由于利率影响投资，投资进而决定收入。只有当投资等于储蓄时，收入水平才是确定的。均衡时，投资应该等于储蓄，由此得到一条利率</a:t>
            </a:r>
            <a:r>
              <a:rPr lang="en-US" altLang="zh-CN" sz="2000" b="1">
                <a:cs typeface="Times New Roman" panose="02020603050405020304" pitchFamily="18" charset="0"/>
              </a:rPr>
              <a:t>-</a:t>
            </a:r>
            <a:r>
              <a:rPr lang="zh-CN" altLang="en-US" sz="2000" b="1">
                <a:latin typeface="宋体" panose="02010600030101010101" pitchFamily="2" charset="-122"/>
              </a:rPr>
              <a:t>收入曲线，即</a:t>
            </a:r>
            <a:r>
              <a:rPr lang="en-US" altLang="zh-CN" sz="2000" b="1">
                <a:cs typeface="Times New Roman" panose="02020603050405020304" pitchFamily="18" charset="0"/>
              </a:rPr>
              <a:t>IS</a:t>
            </a:r>
            <a:r>
              <a:rPr lang="zh-CN" altLang="en-US" sz="2000" b="1">
                <a:latin typeface="宋体" panose="02010600030101010101" pitchFamily="2" charset="-122"/>
              </a:rPr>
              <a:t>曲线。其推导过程见图</a:t>
            </a:r>
            <a:r>
              <a:rPr lang="en-US" altLang="zh-CN" sz="2000" b="1">
                <a:cs typeface="Times New Roman" panose="02020603050405020304" pitchFamily="18" charset="0"/>
              </a:rPr>
              <a:t>3-6</a:t>
            </a:r>
            <a:r>
              <a:rPr lang="zh-CN" altLang="en-US" sz="2000" b="1">
                <a:latin typeface="宋体" panose="02010600030101010101" pitchFamily="2" charset="-122"/>
              </a:rPr>
              <a:t>。</a:t>
            </a:r>
          </a:p>
          <a:p>
            <a:pPr eaLnBrk="0" hangingPunct="0">
              <a:lnSpc>
                <a:spcPct val="100000"/>
              </a:lnSpc>
              <a:buClrTx/>
              <a:buSzTx/>
              <a:buFontTx/>
              <a:buNone/>
            </a:pPr>
            <a:endParaRPr lang="zh-CN" altLang="en-US" sz="2000" b="1">
              <a:latin typeface="宋体" panose="02010600030101010101" pitchFamily="2" charset="-122"/>
            </a:endParaRPr>
          </a:p>
          <a:p>
            <a:pPr eaLnBrk="0" hangingPunct="0">
              <a:lnSpc>
                <a:spcPct val="100000"/>
              </a:lnSpc>
              <a:buClrTx/>
              <a:buSzTx/>
              <a:buFontTx/>
              <a:buNone/>
            </a:pPr>
            <a:endParaRPr lang="zh-CN" altLang="en-US" sz="2000" b="1">
              <a:latin typeface="宋体" panose="02010600030101010101" pitchFamily="2" charset="-122"/>
            </a:endParaRPr>
          </a:p>
          <a:p>
            <a:pPr eaLnBrk="0" hangingPunct="0">
              <a:lnSpc>
                <a:spcPct val="100000"/>
              </a:lnSpc>
              <a:buClrTx/>
              <a:buSzTx/>
              <a:buFontTx/>
              <a:buNone/>
            </a:pPr>
            <a:endParaRPr lang="zh-CN" altLang="en-US" sz="2000" b="1">
              <a:latin typeface="宋体" panose="02010600030101010101" pitchFamily="2" charset="-122"/>
            </a:endParaRPr>
          </a:p>
          <a:p>
            <a:pPr eaLnBrk="0" hangingPunct="0">
              <a:lnSpc>
                <a:spcPct val="100000"/>
              </a:lnSpc>
              <a:buClrTx/>
              <a:buSzTx/>
              <a:buFontTx/>
              <a:buNone/>
            </a:pPr>
            <a:endParaRPr lang="zh-CN" altLang="en-US" sz="2000" b="1">
              <a:latin typeface="宋体" panose="02010600030101010101" pitchFamily="2" charset="-122"/>
            </a:endParaRPr>
          </a:p>
          <a:p>
            <a:pPr eaLnBrk="0" hangingPunct="0">
              <a:lnSpc>
                <a:spcPct val="100000"/>
              </a:lnSpc>
              <a:buClrTx/>
              <a:buSzTx/>
              <a:buFontTx/>
              <a:buNone/>
            </a:pPr>
            <a:endParaRPr lang="zh-CN" altLang="en-US" sz="2000" b="1">
              <a:latin typeface="宋体" panose="02010600030101010101" pitchFamily="2" charset="-122"/>
            </a:endParaRPr>
          </a:p>
          <a:p>
            <a:pPr eaLnBrk="0" hangingPunct="0">
              <a:lnSpc>
                <a:spcPct val="100000"/>
              </a:lnSpc>
              <a:buClrTx/>
              <a:buSzTx/>
              <a:buFontTx/>
              <a:buNone/>
            </a:pPr>
            <a:endParaRPr lang="zh-CN" altLang="en-US" sz="2000" b="1">
              <a:latin typeface="宋体" panose="02010600030101010101" pitchFamily="2" charset="-122"/>
            </a:endParaRPr>
          </a:p>
          <a:p>
            <a:pPr eaLnBrk="0" hangingPunct="0">
              <a:lnSpc>
                <a:spcPct val="100000"/>
              </a:lnSpc>
              <a:buClrTx/>
              <a:buSzTx/>
              <a:buFontTx/>
              <a:buNone/>
            </a:pPr>
            <a:endParaRPr lang="zh-CN" altLang="en-US" sz="2000" b="1">
              <a:latin typeface="宋体" panose="02010600030101010101" pitchFamily="2" charset="-122"/>
            </a:endParaRPr>
          </a:p>
          <a:p>
            <a:pPr eaLnBrk="0" hangingPunct="0">
              <a:lnSpc>
                <a:spcPct val="100000"/>
              </a:lnSpc>
              <a:buClrTx/>
              <a:buSzTx/>
              <a:buFontTx/>
              <a:buNone/>
            </a:pPr>
            <a:endParaRPr lang="zh-CN" altLang="en-US" sz="2000" b="1">
              <a:latin typeface="宋体" panose="02010600030101010101" pitchFamily="2" charset="-122"/>
            </a:endParaRPr>
          </a:p>
          <a:p>
            <a:pPr eaLnBrk="0" hangingPunct="0">
              <a:lnSpc>
                <a:spcPct val="100000"/>
              </a:lnSpc>
              <a:buClrTx/>
              <a:buSzTx/>
              <a:buFontTx/>
              <a:buNone/>
            </a:pPr>
            <a:r>
              <a:rPr lang="zh-CN" altLang="en-US" sz="2000" b="1">
                <a:latin typeface="宋体" panose="02010600030101010101" pitchFamily="2" charset="-122"/>
              </a:rPr>
              <a:t>  </a:t>
            </a:r>
          </a:p>
          <a:p>
            <a:pPr eaLnBrk="0" hangingPunct="0">
              <a:lnSpc>
                <a:spcPct val="100000"/>
              </a:lnSpc>
              <a:buClrTx/>
              <a:buSzTx/>
              <a:buFontTx/>
              <a:buNone/>
            </a:pPr>
            <a:r>
              <a:rPr lang="zh-CN" altLang="en-US" sz="2000" b="1">
                <a:latin typeface="宋体" panose="02010600030101010101" pitchFamily="2" charset="-122"/>
              </a:rPr>
              <a:t>  在图</a:t>
            </a:r>
            <a:r>
              <a:rPr lang="en-US" altLang="zh-CN" sz="2000" b="1">
                <a:cs typeface="Times New Roman" panose="02020603050405020304" pitchFamily="18" charset="0"/>
              </a:rPr>
              <a:t>3-6</a:t>
            </a:r>
            <a:r>
              <a:rPr lang="zh-CN" altLang="en-US" sz="2000" b="1">
                <a:latin typeface="宋体" panose="02010600030101010101" pitchFamily="2" charset="-122"/>
              </a:rPr>
              <a:t>中，第二象限是投资</a:t>
            </a:r>
            <a:r>
              <a:rPr lang="en-US" altLang="zh-CN" sz="2000" b="1">
                <a:cs typeface="Times New Roman" panose="02020603050405020304" pitchFamily="18" charset="0"/>
              </a:rPr>
              <a:t>-</a:t>
            </a:r>
            <a:r>
              <a:rPr lang="zh-CN" altLang="en-US" sz="2000" b="1">
                <a:latin typeface="宋体" panose="02010600030101010101" pitchFamily="2" charset="-122"/>
              </a:rPr>
              <a:t>利率平面，投资是利率的减函数；第四象限是储蓄</a:t>
            </a:r>
            <a:r>
              <a:rPr lang="en-US" altLang="zh-CN" sz="2000" b="1">
                <a:cs typeface="Times New Roman" panose="02020603050405020304" pitchFamily="18" charset="0"/>
              </a:rPr>
              <a:t>-</a:t>
            </a:r>
            <a:r>
              <a:rPr lang="zh-CN" altLang="en-US" sz="2000" b="1">
                <a:latin typeface="宋体" panose="02010600030101010101" pitchFamily="2" charset="-122"/>
              </a:rPr>
              <a:t>收入平面，储蓄是收入的递增函数；第三象限是投资</a:t>
            </a:r>
            <a:r>
              <a:rPr lang="en-US" altLang="zh-CN" sz="2000" b="1">
                <a:cs typeface="Times New Roman" panose="02020603050405020304" pitchFamily="18" charset="0"/>
              </a:rPr>
              <a:t>-</a:t>
            </a:r>
            <a:r>
              <a:rPr lang="zh-CN" altLang="en-US" sz="2000" b="1">
                <a:latin typeface="宋体" panose="02010600030101010101" pitchFamily="2" charset="-122"/>
              </a:rPr>
              <a:t>储蓄平面，图中</a:t>
            </a:r>
            <a:r>
              <a:rPr lang="en-US" altLang="zh-CN" sz="2000" b="1">
                <a:cs typeface="Times New Roman" panose="02020603050405020304" pitchFamily="18" charset="0"/>
              </a:rPr>
              <a:t>45</a:t>
            </a:r>
            <a:r>
              <a:rPr lang="en-US" altLang="zh-CN" sz="2000" b="1" baseline="30000">
                <a:cs typeface="Times New Roman" panose="02020603050405020304" pitchFamily="18" charset="0"/>
              </a:rPr>
              <a:t>0</a:t>
            </a:r>
            <a:r>
              <a:rPr lang="zh-CN" altLang="en-US" sz="2000" b="1">
                <a:latin typeface="宋体" panose="02010600030101010101" pitchFamily="2" charset="-122"/>
              </a:rPr>
              <a:t>直线上任一点表示储蓄等于投资的关系；第一象限是收入</a:t>
            </a:r>
            <a:r>
              <a:rPr lang="en-US" altLang="zh-CN" sz="2000" b="1">
                <a:cs typeface="Times New Roman" panose="02020603050405020304" pitchFamily="18" charset="0"/>
              </a:rPr>
              <a:t>-</a:t>
            </a:r>
            <a:r>
              <a:rPr lang="zh-CN" altLang="en-US" sz="2000" b="1">
                <a:latin typeface="宋体" panose="02010600030101010101" pitchFamily="2" charset="-122"/>
              </a:rPr>
              <a:t>利率平面，通过几何方法得到利率</a:t>
            </a:r>
            <a:r>
              <a:rPr lang="en-US" altLang="zh-CN" sz="2000" b="1">
                <a:cs typeface="Times New Roman" panose="02020603050405020304" pitchFamily="18" charset="0"/>
              </a:rPr>
              <a:t>-</a:t>
            </a:r>
            <a:r>
              <a:rPr lang="zh-CN" altLang="en-US" sz="2000" b="1">
                <a:latin typeface="宋体" panose="02010600030101010101" pitchFamily="2" charset="-122"/>
              </a:rPr>
              <a:t>收入曲线。在</a:t>
            </a:r>
            <a:r>
              <a:rPr lang="en-US" altLang="zh-CN" sz="2000" b="1">
                <a:cs typeface="Times New Roman" panose="02020603050405020304" pitchFamily="18" charset="0"/>
              </a:rPr>
              <a:t>IS</a:t>
            </a:r>
            <a:r>
              <a:rPr lang="zh-CN" altLang="en-US" sz="2000" b="1">
                <a:latin typeface="宋体" panose="02010600030101010101" pitchFamily="2" charset="-122"/>
              </a:rPr>
              <a:t>曲线上，较低的利率导致投资的增加，而投资等于储蓄，故收入必须增加，这说明该曲线是向下倾斜的。</a:t>
            </a:r>
            <a:r>
              <a:rPr lang="zh-CN" altLang="en-US" sz="2000" b="1">
                <a:latin typeface="Arial" panose="020B0604020202020204" pitchFamily="34" charset="0"/>
              </a:rPr>
              <a:t> </a:t>
            </a:r>
            <a:endParaRPr lang="zh-CN" altLang="en-US" sz="2000" b="1"/>
          </a:p>
        </p:txBody>
      </p:sp>
      <p:sp>
        <p:nvSpPr>
          <p:cNvPr id="53254" name="Rectangle 6"/>
          <p:cNvSpPr>
            <a:spLocks noChangeArrowheads="1"/>
          </p:cNvSpPr>
          <p:nvPr/>
        </p:nvSpPr>
        <p:spPr bwMode="auto">
          <a:xfrm>
            <a:off x="2590800" y="22098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pic>
        <p:nvPicPr>
          <p:cNvPr id="53253" name="Picture 5" descr="hw387"/>
          <p:cNvPicPr>
            <a:picLocks noChangeAspect="1" noChangeArrowheads="1"/>
          </p:cNvPicPr>
          <p:nvPr/>
        </p:nvPicPr>
        <p:blipFill>
          <a:blip r:embed="rId2">
            <a:lum contrast="30000"/>
            <a:extLst>
              <a:ext uri="{28A0092B-C50C-407E-A947-70E740481C1C}">
                <a14:useLocalDpi xmlns:a14="http://schemas.microsoft.com/office/drawing/2010/main" val="0"/>
              </a:ext>
            </a:extLst>
          </a:blip>
          <a:srcRect/>
          <a:stretch>
            <a:fillRect/>
          </a:stretch>
        </p:blipFill>
        <p:spPr bwMode="auto">
          <a:xfrm>
            <a:off x="971550" y="1989138"/>
            <a:ext cx="6934200" cy="2743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灯片编号占位符 4"/>
          <p:cNvSpPr>
            <a:spLocks noGrp="1"/>
          </p:cNvSpPr>
          <p:nvPr>
            <p:ph type="sldNum" sz="quarter" idx="11"/>
          </p:nvPr>
        </p:nvSpPr>
        <p:spPr/>
        <p:txBody>
          <a:bodyPr/>
          <a:lstStyle/>
          <a:p>
            <a:fld id="{2F6B3599-5823-4A80-9037-A36194085C92}" type="slidenum">
              <a:rPr lang="en-US" altLang="zh-CN"/>
              <a:pPr/>
              <a:t>13</a:t>
            </a:fld>
            <a:endParaRPr lang="en-US" altLang="zh-CN"/>
          </a:p>
        </p:txBody>
      </p:sp>
      <p:sp>
        <p:nvSpPr>
          <p:cNvPr id="54275" name="Rectangle 3"/>
          <p:cNvSpPr>
            <a:spLocks noGrp="1" noChangeArrowheads="1"/>
          </p:cNvSpPr>
          <p:nvPr>
            <p:ph type="body" idx="1"/>
          </p:nvPr>
        </p:nvSpPr>
        <p:spPr>
          <a:xfrm>
            <a:off x="457200" y="304800"/>
            <a:ext cx="8229600" cy="5562600"/>
          </a:xfrm>
        </p:spPr>
        <p:txBody>
          <a:bodyPr/>
          <a:lstStyle/>
          <a:p>
            <a:pPr algn="just">
              <a:lnSpc>
                <a:spcPct val="90000"/>
              </a:lnSpc>
              <a:buFont typeface="Wingdings" pitchFamily="2" charset="2"/>
              <a:buNone/>
            </a:pPr>
            <a:r>
              <a:rPr lang="en-US" altLang="zh-CN" sz="2800">
                <a:latin typeface="宋体" panose="02010600030101010101" pitchFamily="2" charset="-122"/>
              </a:rPr>
              <a:t>     </a:t>
            </a:r>
            <a:r>
              <a:rPr lang="zh-CN" altLang="en-US" sz="2000" b="1">
                <a:latin typeface="宋体" panose="02010600030101010101" pitchFamily="2" charset="-122"/>
              </a:rPr>
              <a:t>再来看收入决定利率的情况。收入通过货币需求来决定利率，只有当货币供求达到均衡时，才能得到确定的利率。因此，我们可以在货币供求平衡条件下由一系列不同收入出发得到一条收入</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利率的组合曲线，即</a:t>
            </a:r>
            <a:r>
              <a:rPr lang="en-US" altLang="zh-CN" sz="2000" b="1">
                <a:latin typeface="Times New Roman" panose="02020603050405020304" pitchFamily="18" charset="0"/>
                <a:cs typeface="Times New Roman" panose="02020603050405020304" pitchFamily="18" charset="0"/>
              </a:rPr>
              <a:t>LM</a:t>
            </a:r>
            <a:r>
              <a:rPr lang="zh-CN" altLang="en-US" sz="2000" b="1">
                <a:latin typeface="宋体" panose="02010600030101010101" pitchFamily="2" charset="-122"/>
              </a:rPr>
              <a:t>曲线。其推导过程见图</a:t>
            </a:r>
            <a:r>
              <a:rPr lang="en-US" altLang="zh-CN" sz="2000" b="1">
                <a:latin typeface="Times New Roman" panose="02020603050405020304" pitchFamily="18" charset="0"/>
                <a:cs typeface="Times New Roman" panose="02020603050405020304" pitchFamily="18" charset="0"/>
              </a:rPr>
              <a:t>3-7</a:t>
            </a:r>
            <a:r>
              <a:rPr lang="zh-CN" altLang="en-US" sz="2000" b="1">
                <a:latin typeface="宋体" panose="02010600030101010101" pitchFamily="2" charset="-122"/>
              </a:rPr>
              <a:t>。</a:t>
            </a: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endParaRPr lang="zh-CN" altLang="en-US" sz="2000" b="1">
              <a:latin typeface="宋体" panose="02010600030101010101" pitchFamily="2" charset="-122"/>
            </a:endParaRPr>
          </a:p>
          <a:p>
            <a:pPr algn="just">
              <a:lnSpc>
                <a:spcPct val="90000"/>
              </a:lnSpc>
              <a:buFont typeface="Wingdings" pitchFamily="2" charset="2"/>
              <a:buNone/>
            </a:pPr>
            <a:r>
              <a:rPr lang="zh-CN" altLang="en-US" sz="2000" b="1">
                <a:latin typeface="宋体" panose="02010600030101010101" pitchFamily="2" charset="-122"/>
              </a:rPr>
              <a:t>       在图</a:t>
            </a:r>
            <a:r>
              <a:rPr lang="en-US" altLang="zh-CN" sz="2000" b="1">
                <a:latin typeface="Times New Roman" panose="02020603050405020304" pitchFamily="18" charset="0"/>
                <a:cs typeface="Times New Roman" panose="02020603050405020304" pitchFamily="18" charset="0"/>
              </a:rPr>
              <a:t>3-7</a:t>
            </a:r>
            <a:r>
              <a:rPr lang="zh-CN" altLang="en-US" sz="2000" b="1">
                <a:latin typeface="宋体" panose="02010600030101010101" pitchFamily="2" charset="-122"/>
              </a:rPr>
              <a:t>中，第二象限是利率</a:t>
            </a:r>
            <a:r>
              <a:rPr lang="en-US" altLang="zh-CN" sz="2000" b="1">
                <a:latin typeface="Times New Roman" panose="02020603050405020304" pitchFamily="18" charset="0"/>
                <a:cs typeface="Times New Roman" panose="02020603050405020304" pitchFamily="18" charset="0"/>
              </a:rPr>
              <a:t>-L</a:t>
            </a:r>
            <a:r>
              <a:rPr lang="en-US" altLang="zh-CN" sz="2000" b="1" baseline="-30000">
                <a:latin typeface="Times New Roman" panose="02020603050405020304" pitchFamily="18" charset="0"/>
                <a:cs typeface="Times New Roman" panose="02020603050405020304" pitchFamily="18" charset="0"/>
              </a:rPr>
              <a:t>2</a:t>
            </a:r>
            <a:r>
              <a:rPr lang="zh-CN" altLang="en-US" sz="2000" b="1">
                <a:latin typeface="宋体" panose="02010600030101010101" pitchFamily="2" charset="-122"/>
              </a:rPr>
              <a:t>平面，</a:t>
            </a:r>
            <a:r>
              <a:rPr lang="en-US" altLang="zh-CN" sz="2000" b="1">
                <a:latin typeface="Times New Roman" panose="02020603050405020304" pitchFamily="18" charset="0"/>
                <a:cs typeface="Times New Roman" panose="02020603050405020304" pitchFamily="18" charset="0"/>
              </a:rPr>
              <a:t>L</a:t>
            </a:r>
            <a:r>
              <a:rPr lang="en-US" altLang="zh-CN" sz="2000" b="1" baseline="-30000">
                <a:latin typeface="Times New Roman" panose="02020603050405020304" pitchFamily="18" charset="0"/>
                <a:cs typeface="Times New Roman" panose="02020603050405020304" pitchFamily="18" charset="0"/>
              </a:rPr>
              <a:t>2</a:t>
            </a:r>
            <a:r>
              <a:rPr lang="zh-CN" altLang="en-US" sz="2000" b="1">
                <a:latin typeface="宋体" panose="02010600030101010101" pitchFamily="2" charset="-122"/>
              </a:rPr>
              <a:t>是利率的减函数；第四象限是</a:t>
            </a:r>
            <a:r>
              <a:rPr lang="en-US" altLang="zh-CN" sz="2000" b="1">
                <a:latin typeface="Times New Roman" panose="02020603050405020304" pitchFamily="18" charset="0"/>
                <a:cs typeface="Times New Roman" panose="02020603050405020304" pitchFamily="18" charset="0"/>
              </a:rPr>
              <a:t>L</a:t>
            </a:r>
            <a:r>
              <a:rPr lang="en-US" altLang="zh-CN" sz="2000" b="1" baseline="-30000">
                <a:latin typeface="Times New Roman" panose="02020603050405020304" pitchFamily="18" charset="0"/>
                <a:cs typeface="Times New Roman" panose="02020603050405020304" pitchFamily="18" charset="0"/>
              </a:rPr>
              <a:t>1</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收入平面，</a:t>
            </a:r>
            <a:r>
              <a:rPr lang="en-US" altLang="zh-CN" sz="2000" b="1">
                <a:latin typeface="Times New Roman" panose="02020603050405020304" pitchFamily="18" charset="0"/>
                <a:cs typeface="Times New Roman" panose="02020603050405020304" pitchFamily="18" charset="0"/>
              </a:rPr>
              <a:t>L</a:t>
            </a:r>
            <a:r>
              <a:rPr lang="en-US" altLang="zh-CN" sz="2000" b="1" baseline="-30000">
                <a:latin typeface="Times New Roman" panose="02020603050405020304" pitchFamily="18" charset="0"/>
                <a:cs typeface="Times New Roman" panose="02020603050405020304" pitchFamily="18" charset="0"/>
              </a:rPr>
              <a:t>1</a:t>
            </a:r>
            <a:r>
              <a:rPr lang="zh-CN" altLang="en-US" sz="2000" b="1">
                <a:latin typeface="宋体" panose="02010600030101010101" pitchFamily="2" charset="-122"/>
              </a:rPr>
              <a:t>是收入的递增函数；第三象限是</a:t>
            </a:r>
            <a:r>
              <a:rPr lang="en-US" altLang="zh-CN" sz="2000" b="1">
                <a:latin typeface="Times New Roman" panose="02020603050405020304" pitchFamily="18" charset="0"/>
                <a:cs typeface="Times New Roman" panose="02020603050405020304" pitchFamily="18" charset="0"/>
              </a:rPr>
              <a:t>L</a:t>
            </a:r>
            <a:r>
              <a:rPr lang="en-US" altLang="zh-CN" sz="2000" b="1" baseline="-30000">
                <a:latin typeface="Times New Roman" panose="02020603050405020304" pitchFamily="18" charset="0"/>
                <a:cs typeface="Times New Roman" panose="02020603050405020304" pitchFamily="18" charset="0"/>
              </a:rPr>
              <a:t>2</a:t>
            </a:r>
            <a:r>
              <a:rPr lang="en-US" altLang="zh-CN" sz="2000" b="1">
                <a:latin typeface="Times New Roman" panose="02020603050405020304" pitchFamily="18" charset="0"/>
                <a:cs typeface="Times New Roman" panose="02020603050405020304" pitchFamily="18" charset="0"/>
              </a:rPr>
              <a:t>-L</a:t>
            </a:r>
            <a:r>
              <a:rPr lang="en-US" altLang="zh-CN" sz="2000" b="1" baseline="-30000">
                <a:latin typeface="Times New Roman" panose="02020603050405020304" pitchFamily="18" charset="0"/>
                <a:cs typeface="Times New Roman" panose="02020603050405020304" pitchFamily="18" charset="0"/>
              </a:rPr>
              <a:t>1</a:t>
            </a:r>
            <a:r>
              <a:rPr lang="zh-CN" altLang="en-US" sz="2000" b="1">
                <a:latin typeface="宋体" panose="02010600030101010101" pitchFamily="2" charset="-122"/>
              </a:rPr>
              <a:t>平面，这里的货币供给是一定的，即满足</a:t>
            </a:r>
            <a:r>
              <a:rPr lang="en-US" altLang="zh-CN" sz="2000" b="1">
                <a:latin typeface="Times New Roman" panose="02020603050405020304" pitchFamily="18" charset="0"/>
                <a:cs typeface="Times New Roman" panose="02020603050405020304" pitchFamily="18" charset="0"/>
              </a:rPr>
              <a:t>L</a:t>
            </a:r>
            <a:r>
              <a:rPr lang="en-US" altLang="zh-CN" sz="2000" b="1" baseline="-30000">
                <a:latin typeface="Times New Roman" panose="02020603050405020304" pitchFamily="18" charset="0"/>
                <a:cs typeface="Times New Roman" panose="02020603050405020304" pitchFamily="18" charset="0"/>
              </a:rPr>
              <a:t>1</a:t>
            </a:r>
            <a:r>
              <a:rPr lang="en-US" altLang="zh-CN" sz="2000" b="1">
                <a:latin typeface="Times New Roman" panose="02020603050405020304" pitchFamily="18" charset="0"/>
                <a:cs typeface="Times New Roman" panose="02020603050405020304" pitchFamily="18" charset="0"/>
              </a:rPr>
              <a:t>+L</a:t>
            </a:r>
            <a:r>
              <a:rPr lang="en-US" altLang="zh-CN" sz="2000" b="1" baseline="-30000">
                <a:latin typeface="Times New Roman" panose="02020603050405020304" pitchFamily="18" charset="0"/>
                <a:cs typeface="Times New Roman" panose="02020603050405020304" pitchFamily="18" charset="0"/>
              </a:rPr>
              <a:t>2</a:t>
            </a:r>
            <a:r>
              <a:rPr lang="en-US" altLang="zh-CN" sz="2000" b="1">
                <a:latin typeface="Times New Roman" panose="02020603050405020304" pitchFamily="18" charset="0"/>
                <a:cs typeface="Times New Roman" panose="02020603050405020304" pitchFamily="18" charset="0"/>
              </a:rPr>
              <a:t>=M(</a:t>
            </a:r>
            <a:r>
              <a:rPr lang="zh-CN" altLang="en-US" sz="2000" b="1">
                <a:latin typeface="宋体" panose="02010600030101010101" pitchFamily="2" charset="-122"/>
              </a:rPr>
              <a:t>给定</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；第一象限是收入</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利率平面，通过几何方法得到</a:t>
            </a:r>
            <a:r>
              <a:rPr lang="en-US" altLang="zh-CN" sz="2000" b="1">
                <a:latin typeface="Times New Roman" panose="02020603050405020304" pitchFamily="18" charset="0"/>
                <a:cs typeface="Times New Roman" panose="02020603050405020304" pitchFamily="18" charset="0"/>
              </a:rPr>
              <a:t>LM</a:t>
            </a:r>
            <a:r>
              <a:rPr lang="zh-CN" altLang="en-US" sz="2000" b="1">
                <a:latin typeface="宋体" panose="02010600030101010101" pitchFamily="2" charset="-122"/>
              </a:rPr>
              <a:t>曲线，它表示在货币市场均衡条件下收入对利率的决定作用。收入水平越高，货币的交易需求和谨慎需求就越大，在货币供给一定的情况下，为使货币的投机需求减少，利率势必上升，因此</a:t>
            </a:r>
            <a:r>
              <a:rPr lang="en-US" altLang="zh-CN" sz="2000" b="1">
                <a:latin typeface="Times New Roman" panose="02020603050405020304" pitchFamily="18" charset="0"/>
                <a:cs typeface="Times New Roman" panose="02020603050405020304" pitchFamily="18" charset="0"/>
              </a:rPr>
              <a:t>LM</a:t>
            </a:r>
            <a:r>
              <a:rPr lang="zh-CN" altLang="en-US" sz="2000" b="1">
                <a:latin typeface="宋体" panose="02010600030101010101" pitchFamily="2" charset="-122"/>
              </a:rPr>
              <a:t>曲线是向上倾斜的。</a:t>
            </a:r>
            <a:endParaRPr lang="zh-CN" altLang="en-US" sz="2000" b="1">
              <a:latin typeface="Times New Roman" panose="02020603050405020304" pitchFamily="18" charset="0"/>
              <a:cs typeface="Times New Roman" panose="02020603050405020304" pitchFamily="18" charset="0"/>
            </a:endParaRPr>
          </a:p>
          <a:p>
            <a:pPr>
              <a:lnSpc>
                <a:spcPct val="90000"/>
              </a:lnSpc>
            </a:pPr>
            <a:endParaRPr lang="en-US" altLang="zh-CN" sz="2000" b="1"/>
          </a:p>
        </p:txBody>
      </p:sp>
      <p:sp>
        <p:nvSpPr>
          <p:cNvPr id="54277" name="Rectangle 5"/>
          <p:cNvSpPr>
            <a:spLocks noChangeArrowheads="1"/>
          </p:cNvSpPr>
          <p:nvPr/>
        </p:nvSpPr>
        <p:spPr bwMode="auto">
          <a:xfrm>
            <a:off x="2447925" y="22717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pic>
        <p:nvPicPr>
          <p:cNvPr id="54276" name="Picture 4" descr="hw388"/>
          <p:cNvPicPr>
            <a:picLocks noChangeAspect="1" noChangeArrowheads="1"/>
          </p:cNvPicPr>
          <p:nvPr/>
        </p:nvPicPr>
        <p:blipFill>
          <a:blip r:embed="rId2">
            <a:lum contrast="42000"/>
            <a:extLst>
              <a:ext uri="{28A0092B-C50C-407E-A947-70E740481C1C}">
                <a14:useLocalDpi xmlns:a14="http://schemas.microsoft.com/office/drawing/2010/main" val="0"/>
              </a:ext>
            </a:extLst>
          </a:blip>
          <a:srcRect/>
          <a:stretch>
            <a:fillRect/>
          </a:stretch>
        </p:blipFill>
        <p:spPr bwMode="auto">
          <a:xfrm>
            <a:off x="990600" y="1524000"/>
            <a:ext cx="6781800" cy="2590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4"/>
          <p:cNvSpPr>
            <a:spLocks noGrp="1"/>
          </p:cNvSpPr>
          <p:nvPr>
            <p:ph type="sldNum" sz="quarter" idx="11"/>
          </p:nvPr>
        </p:nvSpPr>
        <p:spPr/>
        <p:txBody>
          <a:bodyPr/>
          <a:lstStyle/>
          <a:p>
            <a:fld id="{AFDF3EDF-5E7E-4098-85E5-25F66B3EDDF0}" type="slidenum">
              <a:rPr lang="en-US" altLang="zh-CN"/>
              <a:pPr/>
              <a:t>14</a:t>
            </a:fld>
            <a:endParaRPr lang="en-US" altLang="zh-CN"/>
          </a:p>
        </p:txBody>
      </p:sp>
      <p:sp>
        <p:nvSpPr>
          <p:cNvPr id="55299" name="Rectangle 3"/>
          <p:cNvSpPr>
            <a:spLocks noGrp="1" noChangeArrowheads="1"/>
          </p:cNvSpPr>
          <p:nvPr>
            <p:ph type="body" idx="1"/>
          </p:nvPr>
        </p:nvSpPr>
        <p:spPr>
          <a:xfrm>
            <a:off x="457200" y="457200"/>
            <a:ext cx="8229600" cy="5410200"/>
          </a:xfrm>
        </p:spPr>
        <p:txBody>
          <a:bodyPr/>
          <a:lstStyle/>
          <a:p>
            <a:pPr algn="just">
              <a:buFont typeface="Wingdings" pitchFamily="2" charset="2"/>
              <a:buNone/>
            </a:pPr>
            <a:r>
              <a:rPr lang="zh-CN" altLang="en-US" b="1">
                <a:latin typeface="宋体" panose="02010600030101010101" pitchFamily="2" charset="-122"/>
              </a:rPr>
              <a:t>（二）马克思的利率决定理论</a:t>
            </a:r>
            <a:endParaRPr lang="zh-CN" altLang="en-US">
              <a:latin typeface="Times New Roman" panose="02020603050405020304" pitchFamily="18" charset="0"/>
              <a:cs typeface="Times New Roman" panose="02020603050405020304" pitchFamily="18" charset="0"/>
            </a:endParaRPr>
          </a:p>
          <a:p>
            <a:pPr algn="just">
              <a:buFont typeface="Wingdings" pitchFamily="2" charset="2"/>
              <a:buNone/>
            </a:pPr>
            <a:r>
              <a:rPr lang="zh-CN" altLang="en-US">
                <a:latin typeface="宋体" panose="02010600030101010101" pitchFamily="2" charset="-122"/>
              </a:rPr>
              <a:t>   </a:t>
            </a:r>
            <a:r>
              <a:rPr lang="zh-CN" altLang="en-US" sz="2000" b="1">
                <a:latin typeface="宋体" panose="02010600030101010101" pitchFamily="2" charset="-122"/>
              </a:rPr>
              <a:t>马克思认为</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利息率是一定时期内的利息量和贷出的借贷资本量的比例</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体现着借贷资本或生息资本增殖程度。因为利息只是利润的一部分，所以</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利润本身就成为利息的最高界限</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达到这个最高界限</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归执行职能的资本家的部分就会等于零。利息也不可以为零</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否则借贷资本家就不会把资本贷出。因此</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利息率的变化范围是在零与平均利润率之间。当然</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并不排除利息率超过平均利润率或事实上成为负数的特殊情况。</a:t>
            </a:r>
            <a:endParaRPr lang="zh-CN" altLang="en-US" sz="2000" b="1">
              <a:latin typeface="Times New Roman" panose="02020603050405020304" pitchFamily="18" charset="0"/>
              <a:cs typeface="Times New Roman" panose="02020603050405020304" pitchFamily="18" charset="0"/>
            </a:endParaRPr>
          </a:p>
          <a:p>
            <a:pPr>
              <a:buFont typeface="Wingdings" pitchFamily="2" charset="2"/>
              <a:buNone/>
            </a:pPr>
            <a:r>
              <a:rPr lang="zh-CN" altLang="en-US" sz="2000" b="1">
                <a:latin typeface="宋体" panose="02010600030101010101" pitchFamily="2" charset="-122"/>
              </a:rPr>
              <a:t>       总之，马克思利率决定理论认为，首先</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利率随着平均利润率的变动而变动。一般说来</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平均利润率愈高</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利率也就愈高</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反之</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也就愈低。其次</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在平均利润率已定的条件下</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利率的高低取决于借贷资本的供求状况</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就是说</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是由借贷资本家和职能资本家之间的竞争决定的。所以</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在平均利息率的决定上</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习惯和法律传统</a:t>
            </a:r>
            <a:r>
              <a:rPr lang="en-US" altLang="zh-CN" sz="2000" b="1">
                <a:latin typeface="Times New Roman" panose="02020603050405020304" pitchFamily="18" charset="0"/>
                <a:cs typeface="Times New Roman" panose="02020603050405020304" pitchFamily="18" charset="0"/>
              </a:rPr>
              <a:t>,</a:t>
            </a:r>
            <a:r>
              <a:rPr lang="zh-CN" altLang="en-US" sz="2000" b="1">
                <a:latin typeface="宋体" panose="02010600030101010101" pitchFamily="2" charset="-122"/>
              </a:rPr>
              <a:t>也和竞争一样起着作用。</a:t>
            </a:r>
            <a:r>
              <a:rPr lang="zh-CN" altLang="en-US" sz="2000" b="1"/>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4"/>
          <p:cNvSpPr>
            <a:spLocks noGrp="1"/>
          </p:cNvSpPr>
          <p:nvPr>
            <p:ph type="sldNum" sz="quarter" idx="11"/>
          </p:nvPr>
        </p:nvSpPr>
        <p:spPr/>
        <p:txBody>
          <a:bodyPr/>
          <a:lstStyle/>
          <a:p>
            <a:fld id="{608D8666-C1C4-48A5-9F8B-A7F82C1D507A}" type="slidenum">
              <a:rPr lang="en-US" altLang="zh-CN"/>
              <a:pPr/>
              <a:t>15</a:t>
            </a:fld>
            <a:endParaRPr lang="en-US" altLang="zh-CN"/>
          </a:p>
        </p:txBody>
      </p:sp>
      <p:sp>
        <p:nvSpPr>
          <p:cNvPr id="56322" name="Rectangle 2"/>
          <p:cNvSpPr>
            <a:spLocks noGrp="1" noChangeArrowheads="1"/>
          </p:cNvSpPr>
          <p:nvPr>
            <p:ph type="title"/>
          </p:nvPr>
        </p:nvSpPr>
        <p:spPr>
          <a:xfrm>
            <a:off x="457200" y="609600"/>
            <a:ext cx="8305800" cy="914400"/>
          </a:xfrm>
        </p:spPr>
        <p:txBody>
          <a:bodyPr/>
          <a:lstStyle/>
          <a:p>
            <a:r>
              <a:rPr lang="zh-CN" altLang="en-US" sz="3200" b="1">
                <a:latin typeface="宋体" panose="02010600030101010101" pitchFamily="2" charset="-122"/>
              </a:rPr>
              <a:t>二、影响利率水平的主要因素</a:t>
            </a:r>
            <a:r>
              <a:rPr lang="zh-CN" altLang="en-US" sz="3200">
                <a:latin typeface="Times New Roman" panose="02020603050405020304" pitchFamily="18" charset="0"/>
                <a:cs typeface="Times New Roman" panose="02020603050405020304" pitchFamily="18" charset="0"/>
              </a:rPr>
              <a:t/>
            </a:r>
            <a:br>
              <a:rPr lang="zh-CN" altLang="en-US" sz="3200">
                <a:latin typeface="Times New Roman" panose="02020603050405020304" pitchFamily="18" charset="0"/>
                <a:cs typeface="Times New Roman" panose="02020603050405020304" pitchFamily="18" charset="0"/>
              </a:rPr>
            </a:br>
            <a:endParaRPr lang="zh-CN" altLang="en-US" sz="3200">
              <a:latin typeface="Times New Roman" panose="02020603050405020304" pitchFamily="18" charset="0"/>
              <a:cs typeface="Times New Roman" panose="02020603050405020304" pitchFamily="18" charset="0"/>
            </a:endParaRPr>
          </a:p>
        </p:txBody>
      </p:sp>
      <p:sp>
        <p:nvSpPr>
          <p:cNvPr id="56323" name="Rectangle 3"/>
          <p:cNvSpPr>
            <a:spLocks noGrp="1" noChangeArrowheads="1"/>
          </p:cNvSpPr>
          <p:nvPr>
            <p:ph type="body" idx="1"/>
          </p:nvPr>
        </p:nvSpPr>
        <p:spPr>
          <a:xfrm>
            <a:off x="457200" y="1371600"/>
            <a:ext cx="8229600" cy="4495800"/>
          </a:xfrm>
        </p:spPr>
        <p:txBody>
          <a:bodyPr/>
          <a:lstStyle/>
          <a:p>
            <a:r>
              <a:rPr lang="zh-CN" altLang="en-US" sz="2800" b="1">
                <a:latin typeface="宋体" panose="02010600030101010101" pitchFamily="2" charset="-122"/>
              </a:rPr>
              <a:t>平均利润率是决定利率的基本因素</a:t>
            </a:r>
            <a:r>
              <a:rPr lang="zh-CN" altLang="en-US" sz="2800" b="1"/>
              <a:t> </a:t>
            </a:r>
          </a:p>
          <a:p>
            <a:r>
              <a:rPr lang="zh-CN" altLang="en-US" sz="2800" b="1">
                <a:latin typeface="宋体" panose="02010600030101010101" pitchFamily="2" charset="-122"/>
              </a:rPr>
              <a:t>货币资金的供求状况</a:t>
            </a:r>
            <a:r>
              <a:rPr lang="zh-CN" altLang="en-US" sz="2800" b="1"/>
              <a:t> </a:t>
            </a:r>
          </a:p>
          <a:p>
            <a:r>
              <a:rPr lang="zh-CN" altLang="en-US" sz="2800" b="1">
                <a:latin typeface="宋体" panose="02010600030101010101" pitchFamily="2" charset="-122"/>
              </a:rPr>
              <a:t>经济周期的影响</a:t>
            </a:r>
            <a:r>
              <a:rPr lang="zh-CN" altLang="en-US" sz="2800" b="1"/>
              <a:t> </a:t>
            </a:r>
          </a:p>
          <a:p>
            <a:r>
              <a:rPr lang="zh-CN" altLang="en-US" sz="2800" b="1">
                <a:latin typeface="宋体" panose="02010600030101010101" pitchFamily="2" charset="-122"/>
              </a:rPr>
              <a:t>物价水平的影响</a:t>
            </a:r>
            <a:r>
              <a:rPr lang="zh-CN" altLang="en-US" sz="2800" b="1"/>
              <a:t> </a:t>
            </a:r>
          </a:p>
          <a:p>
            <a:r>
              <a:rPr lang="zh-CN" altLang="en-US" sz="2800" b="1">
                <a:latin typeface="宋体" panose="02010600030101010101" pitchFamily="2" charset="-122"/>
              </a:rPr>
              <a:t>经济政策的制约</a:t>
            </a:r>
            <a:r>
              <a:rPr lang="zh-CN" altLang="en-US" sz="2800" b="1"/>
              <a:t> </a:t>
            </a:r>
          </a:p>
          <a:p>
            <a:r>
              <a:rPr lang="zh-CN" altLang="en-US" sz="2800" b="1">
                <a:latin typeface="宋体" panose="02010600030101010101" pitchFamily="2" charset="-122"/>
              </a:rPr>
              <a:t>其他影响因素</a:t>
            </a:r>
            <a:r>
              <a:rPr lang="zh-CN" altLang="en-US"/>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4"/>
          <p:cNvSpPr>
            <a:spLocks noGrp="1"/>
          </p:cNvSpPr>
          <p:nvPr>
            <p:ph type="sldNum" sz="quarter" idx="11"/>
          </p:nvPr>
        </p:nvSpPr>
        <p:spPr/>
        <p:txBody>
          <a:bodyPr/>
          <a:lstStyle/>
          <a:p>
            <a:fld id="{7C0F05B4-CC3E-4F39-A197-851CF03F3F5A}" type="slidenum">
              <a:rPr lang="en-US" altLang="zh-CN"/>
              <a:pPr/>
              <a:t>16</a:t>
            </a:fld>
            <a:endParaRPr lang="en-US" altLang="zh-CN"/>
          </a:p>
        </p:txBody>
      </p:sp>
      <p:sp>
        <p:nvSpPr>
          <p:cNvPr id="57346" name="Rectangle 2"/>
          <p:cNvSpPr>
            <a:spLocks noGrp="1" noChangeArrowheads="1"/>
          </p:cNvSpPr>
          <p:nvPr>
            <p:ph type="title"/>
          </p:nvPr>
        </p:nvSpPr>
        <p:spPr>
          <a:xfrm>
            <a:off x="457200" y="457200"/>
            <a:ext cx="8229600" cy="914400"/>
          </a:xfrm>
        </p:spPr>
        <p:txBody>
          <a:bodyPr/>
          <a:lstStyle/>
          <a:p>
            <a:r>
              <a:rPr lang="zh-CN" altLang="en-US" sz="3200" b="1"/>
              <a:t>三、中国的利率市场化实践</a:t>
            </a:r>
          </a:p>
        </p:txBody>
      </p:sp>
      <p:sp>
        <p:nvSpPr>
          <p:cNvPr id="57347" name="Rectangle 3"/>
          <p:cNvSpPr>
            <a:spLocks noGrp="1" noChangeArrowheads="1"/>
          </p:cNvSpPr>
          <p:nvPr>
            <p:ph type="body" idx="1"/>
          </p:nvPr>
        </p:nvSpPr>
        <p:spPr>
          <a:xfrm>
            <a:off x="457200" y="1295400"/>
            <a:ext cx="8229600" cy="4572000"/>
          </a:xfrm>
        </p:spPr>
        <p:txBody>
          <a:bodyPr/>
          <a:lstStyle/>
          <a:p>
            <a:r>
              <a:rPr lang="zh-CN" altLang="en-US" sz="2400" b="1">
                <a:latin typeface="宋体" panose="02010600030101010101" pitchFamily="2" charset="-122"/>
              </a:rPr>
              <a:t>利率市场化的概念</a:t>
            </a:r>
            <a:r>
              <a:rPr lang="zh-CN" altLang="en-US" sz="2400" b="1"/>
              <a:t> </a:t>
            </a:r>
          </a:p>
          <a:p>
            <a:pPr algn="just">
              <a:buFont typeface="Wingdings" pitchFamily="2" charset="2"/>
              <a:buNone/>
            </a:pPr>
            <a:r>
              <a:rPr lang="zh-CN" altLang="en-US" sz="2400" b="1">
                <a:latin typeface="宋体" panose="02010600030101010101" pitchFamily="2" charset="-122"/>
              </a:rPr>
              <a:t>     利率市场化是针对利率的形成机制而言，指利率的形成应当由市场而不是由政府或中央银行来决定。</a:t>
            </a:r>
          </a:p>
          <a:p>
            <a:pPr algn="just">
              <a:buFontTx/>
              <a:buChar char="•"/>
            </a:pPr>
            <a:r>
              <a:rPr lang="zh-CN" altLang="en-US" sz="2400" b="1">
                <a:latin typeface="宋体" panose="02010600030101010101" pitchFamily="2" charset="-122"/>
              </a:rPr>
              <a:t>金融交易主体享有利率决定权。</a:t>
            </a:r>
          </a:p>
          <a:p>
            <a:pPr algn="just">
              <a:buFontTx/>
              <a:buChar char="•"/>
            </a:pPr>
            <a:r>
              <a:rPr lang="zh-CN" altLang="en-US" sz="2400" b="1">
                <a:latin typeface="宋体" panose="02010600030101010101" pitchFamily="2" charset="-122"/>
              </a:rPr>
              <a:t>利率的数量结构、期限结构和风险结构等方面都由市场自发选择。</a:t>
            </a:r>
          </a:p>
          <a:p>
            <a:pPr algn="just">
              <a:buFontTx/>
              <a:buChar char="•"/>
            </a:pPr>
            <a:r>
              <a:rPr lang="zh-CN" altLang="en-US" sz="2400" b="1">
                <a:latin typeface="宋体" panose="02010600030101010101" pitchFamily="2" charset="-122"/>
              </a:rPr>
              <a:t>同业拆借利率或短期国债利率将成为市场利率的基本指针。</a:t>
            </a:r>
          </a:p>
          <a:p>
            <a:pPr algn="just">
              <a:buFontTx/>
              <a:buChar char="•"/>
            </a:pPr>
            <a:r>
              <a:rPr lang="zh-CN" altLang="en-US" sz="2400" b="1">
                <a:latin typeface="宋体" panose="02010600030101010101" pitchFamily="2" charset="-122"/>
              </a:rPr>
              <a:t>政府和中央银行享有间接影响金融资产利率的权力。</a:t>
            </a:r>
            <a:endParaRPr lang="zh-CN" altLang="en-US" sz="2400" b="1">
              <a:latin typeface="Times New Roman" panose="02020603050405020304" pitchFamily="18" charset="0"/>
              <a:cs typeface="Times New Roman" panose="02020603050405020304" pitchFamily="18" charset="0"/>
            </a:endParaRPr>
          </a:p>
          <a:p>
            <a:endParaRPr lang="zh-CN" altLang="en-US" sz="2800"/>
          </a:p>
          <a:p>
            <a:endParaRPr lang="en-US" altLang="zh-CN" sz="28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4"/>
          <p:cNvSpPr>
            <a:spLocks noGrp="1"/>
          </p:cNvSpPr>
          <p:nvPr>
            <p:ph type="sldNum" sz="quarter" idx="11"/>
          </p:nvPr>
        </p:nvSpPr>
        <p:spPr/>
        <p:txBody>
          <a:bodyPr/>
          <a:lstStyle/>
          <a:p>
            <a:fld id="{50C7C8B0-E37E-4DF6-AAA2-146DF216FF0F}" type="slidenum">
              <a:rPr lang="en-US" altLang="zh-CN"/>
              <a:pPr/>
              <a:t>17</a:t>
            </a:fld>
            <a:endParaRPr lang="en-US" altLang="zh-CN"/>
          </a:p>
        </p:txBody>
      </p:sp>
      <p:sp>
        <p:nvSpPr>
          <p:cNvPr id="58371" name="Rectangle 3"/>
          <p:cNvSpPr>
            <a:spLocks noGrp="1" noChangeArrowheads="1"/>
          </p:cNvSpPr>
          <p:nvPr>
            <p:ph type="body" idx="1"/>
          </p:nvPr>
        </p:nvSpPr>
        <p:spPr>
          <a:xfrm>
            <a:off x="457200" y="533400"/>
            <a:ext cx="8305800" cy="5943600"/>
          </a:xfrm>
        </p:spPr>
        <p:txBody>
          <a:bodyPr/>
          <a:lstStyle/>
          <a:p>
            <a:r>
              <a:rPr lang="zh-CN" altLang="en-US" sz="2400" b="1">
                <a:latin typeface="宋体" panose="02010600030101010101" pitchFamily="2" charset="-122"/>
              </a:rPr>
              <a:t>利率市场化的进程</a:t>
            </a:r>
          </a:p>
          <a:p>
            <a:pPr algn="just">
              <a:buFontTx/>
              <a:buChar char="•"/>
            </a:pPr>
            <a:r>
              <a:rPr lang="zh-CN" altLang="en-US" sz="2400" b="1">
                <a:latin typeface="Times New Roman" panose="02020603050405020304" pitchFamily="18" charset="0"/>
              </a:rPr>
              <a:t>利率市场化的必要性</a:t>
            </a:r>
          </a:p>
          <a:p>
            <a:pPr algn="just">
              <a:buFontTx/>
              <a:buChar char="•"/>
            </a:pPr>
            <a:r>
              <a:rPr lang="zh-CN" altLang="en-US" sz="2400" b="1">
                <a:latin typeface="Times New Roman" panose="02020603050405020304" pitchFamily="18" charset="0"/>
              </a:rPr>
              <a:t>利率市场化进程</a:t>
            </a:r>
          </a:p>
          <a:p>
            <a:pPr algn="just">
              <a:buFontTx/>
              <a:buNone/>
            </a:pPr>
            <a:r>
              <a:rPr lang="zh-CN" altLang="en-US" sz="2400" b="1">
                <a:latin typeface="宋体" panose="02010600030101010101" pitchFamily="2" charset="-122"/>
              </a:rPr>
              <a:t>      </a:t>
            </a:r>
            <a:r>
              <a:rPr lang="zh-CN" altLang="en-US" sz="2000" b="1">
                <a:latin typeface="宋体" panose="02010600030101010101" pitchFamily="2" charset="-122"/>
              </a:rPr>
              <a:t>我国利率市场化改革的目标是：建立以中央银行利率为基础、以货币市场利率为中介、由市场供求决定金融机构存贷款利率水平的市场利率机制。</a:t>
            </a:r>
          </a:p>
          <a:p>
            <a:pPr algn="just">
              <a:buFontTx/>
              <a:buNone/>
            </a:pPr>
            <a:r>
              <a:rPr lang="zh-CN" altLang="en-US" sz="2000" b="1">
                <a:latin typeface="Times New Roman" panose="02020603050405020304" pitchFamily="18" charset="0"/>
              </a:rPr>
              <a:t>              自</a:t>
            </a:r>
            <a:r>
              <a:rPr lang="en-US" altLang="zh-CN" sz="2000" b="1">
                <a:latin typeface="宋体" panose="02010600030101010101" pitchFamily="2" charset="-122"/>
              </a:rPr>
              <a:t>1996</a:t>
            </a:r>
            <a:r>
              <a:rPr lang="zh-CN" altLang="en-US" sz="2000" b="1">
                <a:latin typeface="Times New Roman" panose="02020603050405020304" pitchFamily="18" charset="0"/>
              </a:rPr>
              <a:t>年我国利率市场化进程正式启动以来，经过近</a:t>
            </a:r>
            <a:r>
              <a:rPr lang="en-US" altLang="zh-CN" sz="2000" b="1">
                <a:latin typeface="宋体" panose="02010600030101010101" pitchFamily="2" charset="-122"/>
              </a:rPr>
              <a:t>10</a:t>
            </a:r>
            <a:r>
              <a:rPr lang="zh-CN" altLang="en-US" sz="2000" b="1">
                <a:latin typeface="Times New Roman" panose="02020603050405020304" pitchFamily="18" charset="0"/>
              </a:rPr>
              <a:t>年的发展，利率市场化改革稳步推进，并取得了阶段性进展。详见表</a:t>
            </a:r>
            <a:r>
              <a:rPr lang="en-US" altLang="zh-CN" sz="2000" b="1">
                <a:latin typeface="Times New Roman" panose="02020603050405020304" pitchFamily="18" charset="0"/>
              </a:rPr>
              <a:t>3-3</a:t>
            </a:r>
            <a:r>
              <a:rPr lang="zh-CN" altLang="en-US" sz="2000" b="1">
                <a:latin typeface="Times New Roman" panose="02020603050405020304" pitchFamily="18" charset="0"/>
              </a:rPr>
              <a:t>。</a:t>
            </a:r>
          </a:p>
          <a:p>
            <a:pPr algn="just">
              <a:buFontTx/>
              <a:buNone/>
            </a:pPr>
            <a:r>
              <a:rPr lang="zh-CN" altLang="en-US" sz="2000" b="1">
                <a:latin typeface="Times New Roman" panose="02020603050405020304" pitchFamily="18" charset="0"/>
              </a:rPr>
              <a:t>              回顾</a:t>
            </a:r>
            <a:r>
              <a:rPr lang="en-US" altLang="zh-CN" sz="2000" b="1">
                <a:latin typeface="Times New Roman" panose="02020603050405020304" pitchFamily="18" charset="0"/>
              </a:rPr>
              <a:t>1996</a:t>
            </a:r>
            <a:r>
              <a:rPr lang="zh-CN" altLang="en-US" sz="2000" b="1">
                <a:latin typeface="Times New Roman" panose="02020603050405020304" pitchFamily="18" charset="0"/>
              </a:rPr>
              <a:t>年以来利率市场化改革的进程，中国人民银行累计放开、归并或取消的本、外币利率管理种类为</a:t>
            </a:r>
            <a:r>
              <a:rPr lang="en-US" altLang="zh-CN" sz="2000" b="1">
                <a:latin typeface="Times New Roman" panose="02020603050405020304" pitchFamily="18" charset="0"/>
              </a:rPr>
              <a:t>119</a:t>
            </a:r>
            <a:r>
              <a:rPr lang="zh-CN" altLang="en-US" sz="2000" b="1">
                <a:latin typeface="Times New Roman" panose="02020603050405020304" pitchFamily="18" charset="0"/>
              </a:rPr>
              <a:t>种，目前，人民银行尚管理的本外币利率种类有</a:t>
            </a:r>
            <a:r>
              <a:rPr lang="en-US" altLang="zh-CN" sz="2000" b="1">
                <a:latin typeface="Times New Roman" panose="02020603050405020304" pitchFamily="18" charset="0"/>
              </a:rPr>
              <a:t>29</a:t>
            </a:r>
            <a:r>
              <a:rPr lang="zh-CN" altLang="en-US" sz="2000" b="1">
                <a:latin typeface="Times New Roman" panose="02020603050405020304" pitchFamily="18" charset="0"/>
              </a:rPr>
              <a:t>种。今后，随着金融机构改革和利率市场化的稳步推进，人民银行将不断扩大金融机构的利率定价自主权，完善利率管理，并通过中央银行的间接调控，引导利率进一步发挥优化金融资源配置和调控宏观经济运行的作用。</a:t>
            </a:r>
            <a:endParaRPr lang="zh-CN" altLang="en-US" sz="2000" b="1">
              <a:latin typeface="宋体" panose="02010600030101010101" pitchFamily="2"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灯片编号占位符 4"/>
          <p:cNvSpPr>
            <a:spLocks noGrp="1"/>
          </p:cNvSpPr>
          <p:nvPr>
            <p:ph type="sldNum" sz="quarter" idx="11"/>
          </p:nvPr>
        </p:nvSpPr>
        <p:spPr/>
        <p:txBody>
          <a:bodyPr/>
          <a:lstStyle/>
          <a:p>
            <a:fld id="{DE15CD03-0373-46CA-A69F-06BE7F6E768D}" type="slidenum">
              <a:rPr lang="en-US" altLang="zh-CN"/>
              <a:pPr/>
              <a:t>18</a:t>
            </a:fld>
            <a:endParaRPr lang="en-US" altLang="zh-CN"/>
          </a:p>
        </p:txBody>
      </p:sp>
      <p:sp>
        <p:nvSpPr>
          <p:cNvPr id="24578" name="Rectangle 2"/>
          <p:cNvSpPr>
            <a:spLocks noGrp="1" noChangeArrowheads="1"/>
          </p:cNvSpPr>
          <p:nvPr>
            <p:ph type="title"/>
          </p:nvPr>
        </p:nvSpPr>
        <p:spPr/>
        <p:txBody>
          <a:bodyPr/>
          <a:lstStyle/>
          <a:p>
            <a:r>
              <a:rPr lang="zh-CN" altLang="en-US"/>
              <a:t>本章要点</a:t>
            </a:r>
          </a:p>
        </p:txBody>
      </p:sp>
      <p:sp>
        <p:nvSpPr>
          <p:cNvPr id="24579" name="Rectangle 3"/>
          <p:cNvSpPr>
            <a:spLocks noGrp="1" noChangeArrowheads="1"/>
          </p:cNvSpPr>
          <p:nvPr>
            <p:ph type="body" idx="1"/>
          </p:nvPr>
        </p:nvSpPr>
        <p:spPr>
          <a:xfrm>
            <a:off x="457200" y="1447800"/>
            <a:ext cx="8229600" cy="4419600"/>
          </a:xfrm>
        </p:spPr>
        <p:txBody>
          <a:bodyPr/>
          <a:lstStyle/>
          <a:p>
            <a:pPr>
              <a:lnSpc>
                <a:spcPct val="90000"/>
              </a:lnSpc>
              <a:buFont typeface="Wingdings" pitchFamily="2" charset="2"/>
              <a:buNone/>
            </a:pPr>
            <a:endParaRPr lang="en-US" altLang="zh-CN" sz="2800" b="1">
              <a:latin typeface="Times New Roman" panose="02020603050405020304" pitchFamily="18" charset="0"/>
              <a:cs typeface="Times New Roman" panose="02020603050405020304" pitchFamily="18" charset="0"/>
            </a:endParaRPr>
          </a:p>
          <a:p>
            <a:pPr algn="just">
              <a:lnSpc>
                <a:spcPct val="90000"/>
              </a:lnSpc>
            </a:pPr>
            <a:r>
              <a:rPr lang="en-US" altLang="zh-CN" sz="2800" b="1">
                <a:latin typeface="Times New Roman" panose="02020603050405020304" pitchFamily="18" charset="0"/>
                <a:cs typeface="Times New Roman" panose="02020603050405020304" pitchFamily="18" charset="0"/>
              </a:rPr>
              <a:t>1</a:t>
            </a:r>
            <a:r>
              <a:rPr lang="zh-CN" altLang="en-US" sz="2800" b="1">
                <a:latin typeface="宋体" panose="02010600030101010101" pitchFamily="2" charset="-122"/>
              </a:rPr>
              <a:t>、利息的本质</a:t>
            </a:r>
            <a:endParaRPr lang="zh-CN" altLang="en-US" sz="2800" b="1">
              <a:latin typeface="Times New Roman" panose="02020603050405020304" pitchFamily="18" charset="0"/>
              <a:cs typeface="Times New Roman" panose="02020603050405020304" pitchFamily="18" charset="0"/>
            </a:endParaRPr>
          </a:p>
          <a:p>
            <a:pPr algn="just">
              <a:lnSpc>
                <a:spcPct val="90000"/>
              </a:lnSpc>
            </a:pPr>
            <a:r>
              <a:rPr lang="en-US" altLang="zh-CN" sz="2800" b="1">
                <a:latin typeface="Times New Roman" panose="02020603050405020304" pitchFamily="18" charset="0"/>
                <a:cs typeface="Times New Roman" panose="02020603050405020304" pitchFamily="18" charset="0"/>
              </a:rPr>
              <a:t>2</a:t>
            </a:r>
            <a:r>
              <a:rPr lang="zh-CN" altLang="en-US" sz="2800" b="1">
                <a:latin typeface="宋体" panose="02010600030101010101" pitchFamily="2" charset="-122"/>
              </a:rPr>
              <a:t>、利率的决定理论，主要包括凯恩斯流动性偏好利率决定理论、可贷资金理论、</a:t>
            </a:r>
            <a:r>
              <a:rPr lang="en-US" altLang="zh-CN" sz="2800" b="1">
                <a:latin typeface="Times New Roman" panose="02020603050405020304" pitchFamily="18" charset="0"/>
                <a:cs typeface="Times New Roman" panose="02020603050405020304" pitchFamily="18" charset="0"/>
              </a:rPr>
              <a:t>IS-LM</a:t>
            </a:r>
            <a:r>
              <a:rPr lang="zh-CN" altLang="en-US" sz="2800" b="1">
                <a:latin typeface="宋体" panose="02010600030101010101" pitchFamily="2" charset="-122"/>
              </a:rPr>
              <a:t>模型的利率决定理论</a:t>
            </a:r>
            <a:endParaRPr lang="zh-CN" altLang="en-US" sz="2800" b="1">
              <a:latin typeface="Times New Roman" panose="02020603050405020304" pitchFamily="18" charset="0"/>
              <a:cs typeface="Times New Roman" panose="02020603050405020304" pitchFamily="18" charset="0"/>
            </a:endParaRPr>
          </a:p>
          <a:p>
            <a:pPr algn="just">
              <a:lnSpc>
                <a:spcPct val="90000"/>
              </a:lnSpc>
            </a:pPr>
            <a:r>
              <a:rPr lang="en-US" altLang="zh-CN" sz="2800" b="1">
                <a:latin typeface="Times New Roman" panose="02020603050405020304" pitchFamily="18" charset="0"/>
                <a:cs typeface="Times New Roman" panose="02020603050405020304" pitchFamily="18" charset="0"/>
              </a:rPr>
              <a:t>3</a:t>
            </a:r>
            <a:r>
              <a:rPr lang="zh-CN" altLang="en-US" sz="2800" b="1">
                <a:latin typeface="宋体" panose="02010600030101010101" pitchFamily="2" charset="-122"/>
              </a:rPr>
              <a:t>、单利、复利和现值、终值的计算</a:t>
            </a:r>
            <a:endParaRPr lang="zh-CN" altLang="en-US" sz="2800" b="1">
              <a:latin typeface="Times New Roman" panose="02020603050405020304" pitchFamily="18" charset="0"/>
              <a:cs typeface="Times New Roman" panose="02020603050405020304" pitchFamily="18" charset="0"/>
            </a:endParaRPr>
          </a:p>
          <a:p>
            <a:pPr algn="just">
              <a:lnSpc>
                <a:spcPct val="90000"/>
              </a:lnSpc>
            </a:pPr>
            <a:r>
              <a:rPr lang="en-US" altLang="zh-CN" sz="2800" b="1">
                <a:latin typeface="Times New Roman" panose="02020603050405020304" pitchFamily="18" charset="0"/>
                <a:cs typeface="Times New Roman" panose="02020603050405020304" pitchFamily="18" charset="0"/>
              </a:rPr>
              <a:t>4</a:t>
            </a:r>
            <a:r>
              <a:rPr lang="zh-CN" altLang="en-US" sz="2800" b="1">
                <a:latin typeface="宋体" panose="02010600030101010101" pitchFamily="2" charset="-122"/>
              </a:rPr>
              <a:t>、利率的期限结构</a:t>
            </a:r>
            <a:endParaRPr lang="zh-CN" altLang="en-US" sz="2800" b="1">
              <a:latin typeface="Times New Roman" panose="02020603050405020304" pitchFamily="18" charset="0"/>
              <a:cs typeface="Times New Roman" panose="02020603050405020304" pitchFamily="18" charset="0"/>
            </a:endParaRPr>
          </a:p>
          <a:p>
            <a:pPr algn="just">
              <a:lnSpc>
                <a:spcPct val="90000"/>
              </a:lnSpc>
            </a:pPr>
            <a:r>
              <a:rPr lang="en-US" altLang="zh-CN" sz="2800" b="1">
                <a:latin typeface="Times New Roman" panose="02020603050405020304" pitchFamily="18" charset="0"/>
                <a:cs typeface="Times New Roman" panose="02020603050405020304" pitchFamily="18" charset="0"/>
              </a:rPr>
              <a:t>5</a:t>
            </a:r>
            <a:r>
              <a:rPr lang="zh-CN" altLang="en-US" sz="2800" b="1">
                <a:latin typeface="宋体" panose="02010600030101010101" pitchFamily="2" charset="-122"/>
              </a:rPr>
              <a:t>、利率的经济功能</a:t>
            </a:r>
            <a:endParaRPr lang="zh-CN" altLang="en-US" sz="2800" b="1">
              <a:latin typeface="Times New Roman" panose="02020603050405020304" pitchFamily="18" charset="0"/>
              <a:cs typeface="Times New Roman" panose="02020603050405020304" pitchFamily="18" charset="0"/>
            </a:endParaRPr>
          </a:p>
          <a:p>
            <a:pPr algn="just">
              <a:lnSpc>
                <a:spcPct val="90000"/>
              </a:lnSpc>
            </a:pPr>
            <a:r>
              <a:rPr lang="en-US" altLang="zh-CN" sz="2800" b="1">
                <a:latin typeface="Times New Roman" panose="02020603050405020304" pitchFamily="18" charset="0"/>
                <a:cs typeface="Times New Roman" panose="02020603050405020304" pitchFamily="18" charset="0"/>
              </a:rPr>
              <a:t>6</a:t>
            </a:r>
            <a:r>
              <a:rPr lang="zh-CN" altLang="en-US" sz="2800" b="1">
                <a:latin typeface="宋体" panose="02010600030101010101" pitchFamily="2" charset="-122"/>
              </a:rPr>
              <a:t>、利率市场化的原因</a:t>
            </a:r>
          </a:p>
        </p:txBody>
      </p:sp>
    </p:spTree>
  </p:cSld>
  <p:clrMapOvr>
    <a:masterClrMapping/>
  </p:clrMapOvr>
</p:sld>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90000"/>
          </a:lnSpc>
          <a:spcBef>
            <a:spcPct val="20000"/>
          </a:spcBef>
          <a:spcAft>
            <a:spcPct val="0"/>
          </a:spcAft>
          <a:buClr>
            <a:schemeClr val="bg2"/>
          </a:buClr>
          <a:buSzPct val="75000"/>
          <a:buFont typeface="Wingdings" pitchFamily="2" charset="2"/>
          <a:buNone/>
          <a:tabLst/>
          <a:def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90000"/>
          </a:lnSpc>
          <a:spcBef>
            <a:spcPct val="20000"/>
          </a:spcBef>
          <a:spcAft>
            <a:spcPct val="0"/>
          </a:spcAft>
          <a:buClr>
            <a:schemeClr val="bg2"/>
          </a:buClr>
          <a:buSzPct val="75000"/>
          <a:buFont typeface="Wingdings" pitchFamily="2" charset="2"/>
          <a:buNone/>
          <a:tabLst/>
          <a:def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Pixel</Template>
  <TotalTime>753</TotalTime>
  <Words>2555</Words>
  <Application>Microsoft Office PowerPoint</Application>
  <PresentationFormat>全屏显示(4:3)</PresentationFormat>
  <Paragraphs>135</Paragraphs>
  <Slides>18</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18</vt:i4>
      </vt:variant>
    </vt:vector>
  </HeadingPairs>
  <TitlesOfParts>
    <vt:vector size="24" baseType="lpstr">
      <vt:lpstr>Arial Black</vt:lpstr>
      <vt:lpstr>Wingdings</vt:lpstr>
      <vt:lpstr>宋体</vt:lpstr>
      <vt:lpstr>Arial</vt:lpstr>
      <vt:lpstr>Times New Roman</vt:lpstr>
      <vt:lpstr>Pixel</vt:lpstr>
      <vt:lpstr>金融学</vt:lpstr>
      <vt:lpstr>第四节   利率的决定</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二、影响利率水平的主要因素 </vt:lpstr>
      <vt:lpstr>三、中国的利率市场化实践</vt:lpstr>
      <vt:lpstr>PowerPoint 演示文稿</vt:lpstr>
      <vt:lpstr>本章要点</vt:lpstr>
    </vt:vector>
  </TitlesOfParts>
  <Company>番茄花园</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金融学</dc:title>
  <dc:creator>番茄花园</dc:creator>
  <cp:lastModifiedBy>张艳坤</cp:lastModifiedBy>
  <cp:revision>44</cp:revision>
  <dcterms:created xsi:type="dcterms:W3CDTF">2007-03-09T02:59:42Z</dcterms:created>
  <dcterms:modified xsi:type="dcterms:W3CDTF">2015-06-02T15:43:11Z</dcterms:modified>
</cp:coreProperties>
</file>