
<file path=[Content_Types].xml><?xml version="1.0" encoding="utf-8"?>
<Types xmlns="http://schemas.openxmlformats.org/package/2006/content-types">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wav" ContentType="audio/x-wav"/>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5" r:id="rId1"/>
  </p:sldMasterIdLst>
  <p:sldIdLst>
    <p:sldId id="307" r:id="rId2"/>
    <p:sldId id="308" r:id="rId3"/>
    <p:sldId id="309" r:id="rId4"/>
    <p:sldId id="310" r:id="rId5"/>
    <p:sldId id="311" r:id="rId6"/>
    <p:sldId id="312" r:id="rId7"/>
    <p:sldId id="313" r:id="rId8"/>
    <p:sldId id="314" r:id="rId9"/>
    <p:sldId id="316" r:id="rId10"/>
    <p:sldId id="315" r:id="rId11"/>
    <p:sldId id="319" r:id="rId12"/>
    <p:sldId id="320" r:id="rId13"/>
    <p:sldId id="322" r:id="rId14"/>
    <p:sldId id="323" r:id="rId15"/>
    <p:sldId id="317" r:id="rId16"/>
    <p:sldId id="324" r:id="rId17"/>
    <p:sldId id="325" r:id="rId18"/>
    <p:sldId id="318" r:id="rId19"/>
    <p:sldId id="326" r:id="rId20"/>
    <p:sldId id="327" r:id="rId21"/>
    <p:sldId id="321" r:id="rId22"/>
    <p:sldId id="337" r:id="rId23"/>
    <p:sldId id="328" r:id="rId24"/>
    <p:sldId id="329" r:id="rId25"/>
    <p:sldId id="330" r:id="rId26"/>
    <p:sldId id="331" r:id="rId27"/>
    <p:sldId id="332" r:id="rId28"/>
    <p:sldId id="333" r:id="rId29"/>
    <p:sldId id="335" r:id="rId30"/>
    <p:sldId id="275" r:id="rId31"/>
    <p:sldId id="334" r:id="rId32"/>
    <p:sldId id="336" r:id="rId33"/>
  </p:sldIdLst>
  <p:sldSz cx="9144000" cy="6858000" type="screen4x3"/>
  <p:notesSz cx="6858000" cy="9144000"/>
  <p:defaultTextStyle>
    <a:defPPr>
      <a:defRPr lang="zh-CN"/>
    </a:defPPr>
    <a:lvl1pPr algn="l" rtl="0" fontAlgn="base">
      <a:spcBef>
        <a:spcPct val="0"/>
      </a:spcBef>
      <a:spcAft>
        <a:spcPct val="0"/>
      </a:spcAft>
      <a:defRPr kumimoji="1" sz="2400" kern="1200">
        <a:solidFill>
          <a:schemeClr val="tx1"/>
        </a:solidFill>
        <a:latin typeface="Times New Roman" panose="02020603050405020304" pitchFamily="18" charset="0"/>
        <a:ea typeface="宋体" panose="02010600030101010101" pitchFamily="2" charset="-122"/>
        <a:cs typeface="+mn-cs"/>
      </a:defRPr>
    </a:lvl1pPr>
    <a:lvl2pPr marL="457200" algn="l" rtl="0" fontAlgn="base">
      <a:spcBef>
        <a:spcPct val="0"/>
      </a:spcBef>
      <a:spcAft>
        <a:spcPct val="0"/>
      </a:spcAft>
      <a:defRPr kumimoji="1" sz="2400" kern="1200">
        <a:solidFill>
          <a:schemeClr val="tx1"/>
        </a:solidFill>
        <a:latin typeface="Times New Roman" panose="02020603050405020304" pitchFamily="18" charset="0"/>
        <a:ea typeface="宋体" panose="02010600030101010101" pitchFamily="2" charset="-122"/>
        <a:cs typeface="+mn-cs"/>
      </a:defRPr>
    </a:lvl2pPr>
    <a:lvl3pPr marL="914400" algn="l" rtl="0" fontAlgn="base">
      <a:spcBef>
        <a:spcPct val="0"/>
      </a:spcBef>
      <a:spcAft>
        <a:spcPct val="0"/>
      </a:spcAft>
      <a:defRPr kumimoji="1" sz="2400" kern="1200">
        <a:solidFill>
          <a:schemeClr val="tx1"/>
        </a:solidFill>
        <a:latin typeface="Times New Roman" panose="02020603050405020304" pitchFamily="18" charset="0"/>
        <a:ea typeface="宋体" panose="02010600030101010101" pitchFamily="2" charset="-122"/>
        <a:cs typeface="+mn-cs"/>
      </a:defRPr>
    </a:lvl3pPr>
    <a:lvl4pPr marL="1371600" algn="l" rtl="0" fontAlgn="base">
      <a:spcBef>
        <a:spcPct val="0"/>
      </a:spcBef>
      <a:spcAft>
        <a:spcPct val="0"/>
      </a:spcAft>
      <a:defRPr kumimoji="1" sz="2400" kern="1200">
        <a:solidFill>
          <a:schemeClr val="tx1"/>
        </a:solidFill>
        <a:latin typeface="Times New Roman" panose="02020603050405020304" pitchFamily="18" charset="0"/>
        <a:ea typeface="宋体" panose="02010600030101010101" pitchFamily="2" charset="-122"/>
        <a:cs typeface="+mn-cs"/>
      </a:defRPr>
    </a:lvl4pPr>
    <a:lvl5pPr marL="1828800" algn="l" rtl="0" fontAlgn="base">
      <a:spcBef>
        <a:spcPct val="0"/>
      </a:spcBef>
      <a:spcAft>
        <a:spcPct val="0"/>
      </a:spcAft>
      <a:defRPr kumimoji="1" sz="2400" kern="1200">
        <a:solidFill>
          <a:schemeClr val="tx1"/>
        </a:solidFill>
        <a:latin typeface="Times New Roman" panose="02020603050405020304" pitchFamily="18" charset="0"/>
        <a:ea typeface="宋体" panose="02010600030101010101" pitchFamily="2" charset="-122"/>
        <a:cs typeface="+mn-cs"/>
      </a:defRPr>
    </a:lvl5pPr>
    <a:lvl6pPr marL="2286000" algn="l" defTabSz="914400" rtl="0" eaLnBrk="1" latinLnBrk="0" hangingPunct="1">
      <a:defRPr kumimoji="1" sz="2400" kern="1200">
        <a:solidFill>
          <a:schemeClr val="tx1"/>
        </a:solidFill>
        <a:latin typeface="Times New Roman" panose="02020603050405020304" pitchFamily="18" charset="0"/>
        <a:ea typeface="宋体" panose="02010600030101010101" pitchFamily="2" charset="-122"/>
        <a:cs typeface="+mn-cs"/>
      </a:defRPr>
    </a:lvl6pPr>
    <a:lvl7pPr marL="2743200" algn="l" defTabSz="914400" rtl="0" eaLnBrk="1" latinLnBrk="0" hangingPunct="1">
      <a:defRPr kumimoji="1" sz="2400" kern="1200">
        <a:solidFill>
          <a:schemeClr val="tx1"/>
        </a:solidFill>
        <a:latin typeface="Times New Roman" panose="02020603050405020304" pitchFamily="18" charset="0"/>
        <a:ea typeface="宋体" panose="02010600030101010101" pitchFamily="2" charset="-122"/>
        <a:cs typeface="+mn-cs"/>
      </a:defRPr>
    </a:lvl7pPr>
    <a:lvl8pPr marL="3200400" algn="l" defTabSz="914400" rtl="0" eaLnBrk="1" latinLnBrk="0" hangingPunct="1">
      <a:defRPr kumimoji="1" sz="2400" kern="1200">
        <a:solidFill>
          <a:schemeClr val="tx1"/>
        </a:solidFill>
        <a:latin typeface="Times New Roman" panose="02020603050405020304" pitchFamily="18" charset="0"/>
        <a:ea typeface="宋体" panose="02010600030101010101" pitchFamily="2" charset="-122"/>
        <a:cs typeface="+mn-cs"/>
      </a:defRPr>
    </a:lvl8pPr>
    <a:lvl9pPr marL="3657600" algn="l" defTabSz="914400" rtl="0" eaLnBrk="1" latinLnBrk="0" hangingPunct="1">
      <a:defRPr kumimoji="1" sz="2400" kern="1200">
        <a:solidFill>
          <a:schemeClr val="tx1"/>
        </a:solidFill>
        <a:latin typeface="Times New Roman" panose="02020603050405020304" pitchFamily="18"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563" autoAdjust="0"/>
  </p:normalViewPr>
  <p:slideViewPr>
    <p:cSldViewPr>
      <p:cViewPr varScale="1">
        <p:scale>
          <a:sx n="70" d="100"/>
          <a:sy n="70" d="100"/>
        </p:scale>
        <p:origin x="1386" y="6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71682" name="Rectangle 2"/>
          <p:cNvSpPr>
            <a:spLocks noGrp="1" noChangeArrowheads="1"/>
          </p:cNvSpPr>
          <p:nvPr>
            <p:ph type="ctrTitle" sz="quarter"/>
          </p:nvPr>
        </p:nvSpPr>
        <p:spPr>
          <a:xfrm>
            <a:off x="3581400" y="685800"/>
            <a:ext cx="5561013" cy="3352800"/>
          </a:xfrm>
        </p:spPr>
        <p:txBody>
          <a:bodyPr/>
          <a:lstStyle>
            <a:lvl1pPr>
              <a:defRPr>
                <a:solidFill>
                  <a:schemeClr val="bg2"/>
                </a:solidFill>
                <a:effectLst>
                  <a:outerShdw blurRad="38100" dist="38100" dir="2700000" algn="tl">
                    <a:srgbClr val="000000"/>
                  </a:outerShdw>
                </a:effectLst>
              </a:defRPr>
            </a:lvl1pPr>
          </a:lstStyle>
          <a:p>
            <a:pPr lvl="0"/>
            <a:r>
              <a:rPr lang="zh-CN" altLang="en-US" noProof="0" smtClean="0"/>
              <a:t>单击此处编辑母版标题样式</a:t>
            </a:r>
          </a:p>
        </p:txBody>
      </p:sp>
      <p:sp>
        <p:nvSpPr>
          <p:cNvPr id="71683" name="Rectangle 3"/>
          <p:cNvSpPr>
            <a:spLocks noGrp="1" noChangeArrowheads="1"/>
          </p:cNvSpPr>
          <p:nvPr>
            <p:ph type="subTitle" sz="quarter" idx="1"/>
          </p:nvPr>
        </p:nvSpPr>
        <p:spPr>
          <a:xfrm>
            <a:off x="5181600" y="4038600"/>
            <a:ext cx="3960813" cy="1752600"/>
          </a:xfrm>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2075" tIns="46038" rIns="92075" bIns="46038" anchor="ctr"/>
          <a:lstStyle>
            <a:lvl1pPr marL="0" indent="0" algn="ctr">
              <a:buFont typeface="Wingdings" pitchFamily="2" charset="2"/>
              <a:buNone/>
              <a:defRPr>
                <a:solidFill>
                  <a:schemeClr val="bg2"/>
                </a:solidFill>
              </a:defRPr>
            </a:lvl1pPr>
          </a:lstStyle>
          <a:p>
            <a:pPr lvl="0"/>
            <a:r>
              <a:rPr lang="zh-CN" altLang="en-US" noProof="0" smtClean="0"/>
              <a:t>单击此处编辑母版副标题样式</a:t>
            </a:r>
          </a:p>
        </p:txBody>
      </p:sp>
      <p:sp>
        <p:nvSpPr>
          <p:cNvPr id="71684" name="Rectangle 4"/>
          <p:cNvSpPr>
            <a:spLocks noGrp="1" noChangeArrowheads="1"/>
          </p:cNvSpPr>
          <p:nvPr>
            <p:ph type="dt" sz="quarter" idx="2"/>
          </p:nvPr>
        </p:nvSpPr>
        <p:spPr>
          <a:xfrm>
            <a:off x="685800" y="6248400"/>
            <a:ext cx="1905000" cy="457200"/>
          </a:xfrm>
        </p:spPr>
        <p:txBody>
          <a:bodyPr/>
          <a:lstStyle>
            <a:lvl1pPr>
              <a:defRPr>
                <a:solidFill>
                  <a:srgbClr val="EAEAEA"/>
                </a:solidFill>
              </a:defRPr>
            </a:lvl1pPr>
          </a:lstStyle>
          <a:p>
            <a:endParaRPr lang="en-US" altLang="zh-CN"/>
          </a:p>
        </p:txBody>
      </p:sp>
      <p:sp>
        <p:nvSpPr>
          <p:cNvPr id="71685" name="Rectangle 5"/>
          <p:cNvSpPr>
            <a:spLocks noGrp="1" noChangeArrowheads="1"/>
          </p:cNvSpPr>
          <p:nvPr>
            <p:ph type="ftr" sz="quarter" idx="3"/>
          </p:nvPr>
        </p:nvSpPr>
        <p:spPr>
          <a:xfrm>
            <a:off x="3124200" y="6248400"/>
            <a:ext cx="2895600" cy="457200"/>
          </a:xfrm>
        </p:spPr>
        <p:txBody>
          <a:bodyPr/>
          <a:lstStyle>
            <a:lvl1pPr>
              <a:defRPr>
                <a:solidFill>
                  <a:srgbClr val="EAEAEA"/>
                </a:solidFill>
              </a:defRPr>
            </a:lvl1pPr>
          </a:lstStyle>
          <a:p>
            <a:endParaRPr lang="en-US" altLang="zh-CN"/>
          </a:p>
        </p:txBody>
      </p:sp>
      <p:sp>
        <p:nvSpPr>
          <p:cNvPr id="71686" name="Rectangle 6"/>
          <p:cNvSpPr>
            <a:spLocks noGrp="1" noChangeArrowheads="1"/>
          </p:cNvSpPr>
          <p:nvPr>
            <p:ph type="sldNum" sz="quarter" idx="4"/>
          </p:nvPr>
        </p:nvSpPr>
        <p:spPr>
          <a:xfrm>
            <a:off x="6553200" y="6248400"/>
            <a:ext cx="1905000" cy="457200"/>
          </a:xfrm>
        </p:spPr>
        <p:txBody>
          <a:bodyPr/>
          <a:lstStyle>
            <a:lvl1pPr>
              <a:defRPr>
                <a:solidFill>
                  <a:srgbClr val="EAEAEA"/>
                </a:solidFill>
              </a:defRPr>
            </a:lvl1pPr>
          </a:lstStyle>
          <a:p>
            <a:fld id="{761B07A0-BAEC-40B7-8983-751688DA118F}" type="slidenum">
              <a:rPr lang="en-US" altLang="zh-CN"/>
              <a:pPr/>
              <a:t>‹#›</a:t>
            </a:fld>
            <a:endParaRPr lang="en-US" altLang="zh-C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9EF0A785-A300-41DE-8185-A16D8D31735B}" type="slidenum">
              <a:rPr lang="en-US" altLang="zh-CN"/>
              <a:pPr/>
              <a:t>‹#›</a:t>
            </a:fld>
            <a:endParaRPr lang="en-US" altLang="zh-CN"/>
          </a:p>
        </p:txBody>
      </p:sp>
    </p:spTree>
    <p:extLst>
      <p:ext uri="{BB962C8B-B14F-4D97-AF65-F5344CB8AC3E}">
        <p14:creationId xmlns:p14="http://schemas.microsoft.com/office/powerpoint/2010/main" val="6719368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642CD9EF-3D24-4344-BBE0-F7DA08932401}" type="slidenum">
              <a:rPr lang="en-US" altLang="zh-CN"/>
              <a:pPr/>
              <a:t>‹#›</a:t>
            </a:fld>
            <a:endParaRPr lang="en-US" altLang="zh-CN"/>
          </a:p>
        </p:txBody>
      </p:sp>
    </p:spTree>
    <p:extLst>
      <p:ext uri="{BB962C8B-B14F-4D97-AF65-F5344CB8AC3E}">
        <p14:creationId xmlns:p14="http://schemas.microsoft.com/office/powerpoint/2010/main" val="27572005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1371600" y="1981200"/>
            <a:ext cx="3733800" cy="41148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5257800" y="1981200"/>
            <a:ext cx="3733800" cy="41148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20D66551-CEB7-4C3F-AEF7-B1F0337BAECA}" type="slidenum">
              <a:rPr lang="en-US" altLang="zh-CN"/>
              <a:pPr/>
              <a:t>‹#›</a:t>
            </a:fld>
            <a:endParaRPr lang="en-US" altLang="zh-CN"/>
          </a:p>
        </p:txBody>
      </p:sp>
    </p:spTree>
    <p:extLst>
      <p:ext uri="{BB962C8B-B14F-4D97-AF65-F5344CB8AC3E}">
        <p14:creationId xmlns:p14="http://schemas.microsoft.com/office/powerpoint/2010/main" val="14544806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30238" y="365125"/>
            <a:ext cx="78867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30238" y="2505075"/>
            <a:ext cx="386873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29150" y="2505075"/>
            <a:ext cx="38877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a:defRPr/>
            </a:lvl1pPr>
          </a:lstStyle>
          <a:p>
            <a:endParaRPr lang="en-US" altLang="zh-CN"/>
          </a:p>
        </p:txBody>
      </p:sp>
      <p:sp>
        <p:nvSpPr>
          <p:cNvPr id="8" name="页脚占位符 7"/>
          <p:cNvSpPr>
            <a:spLocks noGrp="1"/>
          </p:cNvSpPr>
          <p:nvPr>
            <p:ph type="ftr" sz="quarter" idx="11"/>
          </p:nvPr>
        </p:nvSpPr>
        <p:spPr/>
        <p:txBody>
          <a:bodyPr/>
          <a:lstStyle>
            <a:lvl1pPr>
              <a:defRPr/>
            </a:lvl1pPr>
          </a:lstStyle>
          <a:p>
            <a:endParaRPr lang="en-US" altLang="zh-CN"/>
          </a:p>
        </p:txBody>
      </p:sp>
      <p:sp>
        <p:nvSpPr>
          <p:cNvPr id="9" name="灯片编号占位符 8"/>
          <p:cNvSpPr>
            <a:spLocks noGrp="1"/>
          </p:cNvSpPr>
          <p:nvPr>
            <p:ph type="sldNum" sz="quarter" idx="12"/>
          </p:nvPr>
        </p:nvSpPr>
        <p:spPr/>
        <p:txBody>
          <a:bodyPr/>
          <a:lstStyle>
            <a:lvl1pPr>
              <a:defRPr/>
            </a:lvl1pPr>
          </a:lstStyle>
          <a:p>
            <a:fld id="{87A2FD04-9D60-45F2-A66F-8F766C3C4F23}" type="slidenum">
              <a:rPr lang="en-US" altLang="zh-CN"/>
              <a:pPr/>
              <a:t>‹#›</a:t>
            </a:fld>
            <a:endParaRPr lang="en-US" altLang="zh-CN"/>
          </a:p>
        </p:txBody>
      </p:sp>
    </p:spTree>
    <p:extLst>
      <p:ext uri="{BB962C8B-B14F-4D97-AF65-F5344CB8AC3E}">
        <p14:creationId xmlns:p14="http://schemas.microsoft.com/office/powerpoint/2010/main" val="24606225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defRPr/>
            </a:lvl1pPr>
          </a:lstStyle>
          <a:p>
            <a:endParaRPr lang="en-US" altLang="zh-CN"/>
          </a:p>
        </p:txBody>
      </p:sp>
      <p:sp>
        <p:nvSpPr>
          <p:cNvPr id="4" name="页脚占位符 3"/>
          <p:cNvSpPr>
            <a:spLocks noGrp="1"/>
          </p:cNvSpPr>
          <p:nvPr>
            <p:ph type="ftr" sz="quarter" idx="11"/>
          </p:nvPr>
        </p:nvSpPr>
        <p:spPr/>
        <p:txBody>
          <a:bodyPr/>
          <a:lstStyle>
            <a:lvl1pPr>
              <a:defRPr/>
            </a:lvl1pPr>
          </a:lstStyle>
          <a:p>
            <a:endParaRPr lang="en-US" altLang="zh-CN"/>
          </a:p>
        </p:txBody>
      </p:sp>
      <p:sp>
        <p:nvSpPr>
          <p:cNvPr id="5" name="灯片编号占位符 4"/>
          <p:cNvSpPr>
            <a:spLocks noGrp="1"/>
          </p:cNvSpPr>
          <p:nvPr>
            <p:ph type="sldNum" sz="quarter" idx="12"/>
          </p:nvPr>
        </p:nvSpPr>
        <p:spPr/>
        <p:txBody>
          <a:bodyPr/>
          <a:lstStyle>
            <a:lvl1pPr>
              <a:defRPr/>
            </a:lvl1pPr>
          </a:lstStyle>
          <a:p>
            <a:fld id="{4E808F7E-B5AF-4218-A363-618A5C21E67F}" type="slidenum">
              <a:rPr lang="en-US" altLang="zh-CN"/>
              <a:pPr/>
              <a:t>‹#›</a:t>
            </a:fld>
            <a:endParaRPr lang="en-US" altLang="zh-CN"/>
          </a:p>
        </p:txBody>
      </p:sp>
    </p:spTree>
    <p:extLst>
      <p:ext uri="{BB962C8B-B14F-4D97-AF65-F5344CB8AC3E}">
        <p14:creationId xmlns:p14="http://schemas.microsoft.com/office/powerpoint/2010/main" val="23191701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endParaRPr lang="en-US" altLang="zh-CN"/>
          </a:p>
        </p:txBody>
      </p:sp>
      <p:sp>
        <p:nvSpPr>
          <p:cNvPr id="3" name="页脚占位符 2"/>
          <p:cNvSpPr>
            <a:spLocks noGrp="1"/>
          </p:cNvSpPr>
          <p:nvPr>
            <p:ph type="ftr" sz="quarter" idx="11"/>
          </p:nvPr>
        </p:nvSpPr>
        <p:spPr/>
        <p:txBody>
          <a:bodyPr/>
          <a:lstStyle>
            <a:lvl1pPr>
              <a:defRPr/>
            </a:lvl1pPr>
          </a:lstStyle>
          <a:p>
            <a:endParaRPr lang="en-US" altLang="zh-CN"/>
          </a:p>
        </p:txBody>
      </p:sp>
      <p:sp>
        <p:nvSpPr>
          <p:cNvPr id="4" name="灯片编号占位符 3"/>
          <p:cNvSpPr>
            <a:spLocks noGrp="1"/>
          </p:cNvSpPr>
          <p:nvPr>
            <p:ph type="sldNum" sz="quarter" idx="12"/>
          </p:nvPr>
        </p:nvSpPr>
        <p:spPr/>
        <p:txBody>
          <a:bodyPr/>
          <a:lstStyle>
            <a:lvl1pPr>
              <a:defRPr/>
            </a:lvl1pPr>
          </a:lstStyle>
          <a:p>
            <a:fld id="{F9A46468-062E-4046-9180-25D799FC69F2}" type="slidenum">
              <a:rPr lang="en-US" altLang="zh-CN"/>
              <a:pPr/>
              <a:t>‹#›</a:t>
            </a:fld>
            <a:endParaRPr lang="en-US" altLang="zh-CN"/>
          </a:p>
        </p:txBody>
      </p:sp>
    </p:spTree>
    <p:extLst>
      <p:ext uri="{BB962C8B-B14F-4D97-AF65-F5344CB8AC3E}">
        <p14:creationId xmlns:p14="http://schemas.microsoft.com/office/powerpoint/2010/main" val="21336892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457200"/>
            <a:ext cx="2949575"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D23E2A11-DD45-48EE-87EE-75A1ACFBC4BC}" type="slidenum">
              <a:rPr lang="en-US" altLang="zh-CN"/>
              <a:pPr/>
              <a:t>‹#›</a:t>
            </a:fld>
            <a:endParaRPr lang="en-US" altLang="zh-CN"/>
          </a:p>
        </p:txBody>
      </p:sp>
    </p:spTree>
    <p:extLst>
      <p:ext uri="{BB962C8B-B14F-4D97-AF65-F5344CB8AC3E}">
        <p14:creationId xmlns:p14="http://schemas.microsoft.com/office/powerpoint/2010/main" val="6780198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457200"/>
            <a:ext cx="2949575"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948DEFAD-01BA-4452-B46F-9EDC7A6FC46E}" type="slidenum">
              <a:rPr lang="en-US" altLang="zh-CN"/>
              <a:pPr/>
              <a:t>‹#›</a:t>
            </a:fld>
            <a:endParaRPr lang="en-US" altLang="zh-CN"/>
          </a:p>
        </p:txBody>
      </p:sp>
    </p:spTree>
    <p:extLst>
      <p:ext uri="{BB962C8B-B14F-4D97-AF65-F5344CB8AC3E}">
        <p14:creationId xmlns:p14="http://schemas.microsoft.com/office/powerpoint/2010/main" val="4008707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AD4F3162-0F74-46A6-88CD-ACAE3118282C}" type="slidenum">
              <a:rPr lang="en-US" altLang="zh-CN"/>
              <a:pPr/>
              <a:t>‹#›</a:t>
            </a:fld>
            <a:endParaRPr lang="en-US" altLang="zh-CN"/>
          </a:p>
        </p:txBody>
      </p:sp>
    </p:spTree>
    <p:extLst>
      <p:ext uri="{BB962C8B-B14F-4D97-AF65-F5344CB8AC3E}">
        <p14:creationId xmlns:p14="http://schemas.microsoft.com/office/powerpoint/2010/main" val="37123539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086600" y="533400"/>
            <a:ext cx="1905000" cy="556260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1371600" y="533400"/>
            <a:ext cx="5562600" cy="5562600"/>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0764C0B4-535D-4872-B8D0-E47B1A2E93C4}" type="slidenum">
              <a:rPr lang="en-US" altLang="zh-CN"/>
              <a:pPr/>
              <a:t>‹#›</a:t>
            </a:fld>
            <a:endParaRPr lang="en-US" altLang="zh-CN"/>
          </a:p>
        </p:txBody>
      </p:sp>
    </p:spTree>
    <p:extLst>
      <p:ext uri="{BB962C8B-B14F-4D97-AF65-F5344CB8AC3E}">
        <p14:creationId xmlns:p14="http://schemas.microsoft.com/office/powerpoint/2010/main" val="20037483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0658" name="Rectangle 2"/>
          <p:cNvSpPr>
            <a:spLocks noGrp="1" noChangeArrowheads="1"/>
          </p:cNvSpPr>
          <p:nvPr>
            <p:ph type="title"/>
          </p:nvPr>
        </p:nvSpPr>
        <p:spPr bwMode="auto">
          <a:xfrm>
            <a:off x="1371600" y="533400"/>
            <a:ext cx="7543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2075" tIns="46038" rIns="92075" bIns="46038" numCol="1" anchor="ctr" anchorCtr="0" compatLnSpc="1">
            <a:prstTxWarp prst="textNoShape">
              <a:avLst/>
            </a:prstTxWarp>
          </a:bodyPr>
          <a:lstStyle/>
          <a:p>
            <a:pPr lvl="0"/>
            <a:r>
              <a:rPr lang="zh-CN" altLang="en-US" smtClean="0"/>
              <a:t>单击此处编辑母版标题样式</a:t>
            </a:r>
          </a:p>
        </p:txBody>
      </p:sp>
      <p:sp>
        <p:nvSpPr>
          <p:cNvPr id="70659" name="Rectangle 3"/>
          <p:cNvSpPr>
            <a:spLocks noGrp="1" noChangeArrowheads="1"/>
          </p:cNvSpPr>
          <p:nvPr>
            <p:ph type="dt" sz="half" idx="2"/>
          </p:nvPr>
        </p:nvSpPr>
        <p:spPr bwMode="auto">
          <a:xfrm>
            <a:off x="1371600" y="6248400"/>
            <a:ext cx="1676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lvl1pPr>
              <a:spcBef>
                <a:spcPct val="50000"/>
              </a:spcBef>
              <a:defRPr kumimoji="0" sz="1400"/>
            </a:lvl1pPr>
          </a:lstStyle>
          <a:p>
            <a:endParaRPr lang="en-US" altLang="zh-CN"/>
          </a:p>
        </p:txBody>
      </p:sp>
      <p:sp>
        <p:nvSpPr>
          <p:cNvPr id="70660" name="Rectangle 4"/>
          <p:cNvSpPr>
            <a:spLocks noGrp="1" noChangeArrowheads="1"/>
          </p:cNvSpPr>
          <p:nvPr>
            <p:ph type="ftr" sz="quarter" idx="3"/>
          </p:nvPr>
        </p:nvSpPr>
        <p:spPr bwMode="auto">
          <a:xfrm>
            <a:off x="3429000" y="6248400"/>
            <a:ext cx="3429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lvl1pPr algn="ctr">
              <a:spcBef>
                <a:spcPct val="50000"/>
              </a:spcBef>
              <a:defRPr kumimoji="0" sz="1400"/>
            </a:lvl1pPr>
          </a:lstStyle>
          <a:p>
            <a:endParaRPr lang="en-US" altLang="zh-CN"/>
          </a:p>
        </p:txBody>
      </p:sp>
      <p:sp>
        <p:nvSpPr>
          <p:cNvPr id="70661" name="Rectangle 5"/>
          <p:cNvSpPr>
            <a:spLocks noGrp="1" noChangeArrowheads="1"/>
          </p:cNvSpPr>
          <p:nvPr>
            <p:ph type="sldNum" sz="quarter" idx="4"/>
          </p:nvPr>
        </p:nvSpPr>
        <p:spPr bwMode="auto">
          <a:xfrm>
            <a:off x="72390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lvl1pPr algn="r">
              <a:spcBef>
                <a:spcPct val="50000"/>
              </a:spcBef>
              <a:defRPr kumimoji="0" sz="1400"/>
            </a:lvl1pPr>
          </a:lstStyle>
          <a:p>
            <a:fld id="{40B5B796-F4A9-4990-8312-BE26559C4E4D}" type="slidenum">
              <a:rPr lang="en-US" altLang="zh-CN"/>
              <a:pPr/>
              <a:t>‹#›</a:t>
            </a:fld>
            <a:endParaRPr lang="en-US" altLang="zh-CN"/>
          </a:p>
        </p:txBody>
      </p:sp>
      <p:pic>
        <p:nvPicPr>
          <p:cNvPr id="70662" name="Picture 6" descr="strtegic1"/>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0" y="0"/>
            <a:ext cx="1219200" cy="6858000"/>
          </a:xfrm>
          <a:prstGeom prst="rect">
            <a:avLst/>
          </a:prstGeom>
          <a:noFill/>
          <a:extLst>
            <a:ext uri="{909E8E84-426E-40DD-AFC4-6F175D3DCCD1}">
              <a14:hiddenFill xmlns:a14="http://schemas.microsoft.com/office/drawing/2010/main">
                <a:solidFill>
                  <a:srgbClr val="FFFFFF"/>
                </a:solidFill>
              </a14:hiddenFill>
            </a:ext>
          </a:extLst>
        </p:spPr>
      </p:pic>
      <p:sp>
        <p:nvSpPr>
          <p:cNvPr id="70663" name="Rectangle 7"/>
          <p:cNvSpPr>
            <a:spLocks noGrp="1" noChangeArrowheads="1"/>
          </p:cNvSpPr>
          <p:nvPr>
            <p:ph type="body" idx="1"/>
          </p:nvPr>
        </p:nvSpPr>
        <p:spPr bwMode="auto">
          <a:xfrm>
            <a:off x="1371600" y="1981200"/>
            <a:ext cx="76200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Tree>
  </p:cSld>
  <p:clrMap bg1="lt1" tx1="dk1" bg2="lt2" tx2="dk2" accent1="accent1" accent2="accent2" accent3="accent3" accent4="accent4" accent5="accent5" accent6="accent6" hlink="hlink" folHlink="folHlink"/>
  <p:sldLayoutIdLst>
    <p:sldLayoutId id="2147483656" r:id="rId1"/>
    <p:sldLayoutId id="2147483657" r:id="rId2"/>
    <p:sldLayoutId id="2147483658" r:id="rId3"/>
    <p:sldLayoutId id="2147483659" r:id="rId4"/>
    <p:sldLayoutId id="2147483660" r:id="rId5"/>
    <p:sldLayoutId id="2147483661" r:id="rId6"/>
    <p:sldLayoutId id="2147483662" r:id="rId7"/>
    <p:sldLayoutId id="2147483663" r:id="rId8"/>
    <p:sldLayoutId id="2147483664" r:id="rId9"/>
    <p:sldLayoutId id="2147483665" r:id="rId10"/>
    <p:sldLayoutId id="2147483666" r:id="rId11"/>
  </p:sldLayoutIdLst>
  <p:txStyles>
    <p:titleStyle>
      <a:lvl1pPr algn="ctr" rtl="0" fontAlgn="base">
        <a:spcBef>
          <a:spcPct val="0"/>
        </a:spcBef>
        <a:spcAft>
          <a:spcPct val="0"/>
        </a:spcAft>
        <a:defRPr kumimoji="1" sz="4400" kern="1200">
          <a:solidFill>
            <a:schemeClr val="tx2"/>
          </a:solidFill>
          <a:latin typeface="+mj-lt"/>
          <a:ea typeface="+mj-ea"/>
          <a:cs typeface="+mj-cs"/>
        </a:defRPr>
      </a:lvl1pPr>
      <a:lvl2pPr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2pPr>
      <a:lvl3pPr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3pPr>
      <a:lvl4pPr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4pPr>
      <a:lvl5pPr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5pPr>
      <a:lvl6pPr marL="457200"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6pPr>
      <a:lvl7pPr marL="914400"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7pPr>
      <a:lvl8pPr marL="1371600"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8pPr>
      <a:lvl9pPr marL="1828800"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9pPr>
    </p:titleStyle>
    <p:bodyStyle>
      <a:lvl1pPr marL="342900" indent="-342900" algn="l" rtl="0" fontAlgn="base">
        <a:spcBef>
          <a:spcPct val="20000"/>
        </a:spcBef>
        <a:spcAft>
          <a:spcPct val="0"/>
        </a:spcAft>
        <a:buClr>
          <a:schemeClr val="tx2"/>
        </a:buClr>
        <a:buFont typeface="Wingdings" pitchFamily="2" charset="2"/>
        <a:buChar char="w"/>
        <a:defRPr kumimoji="1" sz="3200" kern="1200">
          <a:solidFill>
            <a:schemeClr val="tx1"/>
          </a:solidFill>
          <a:latin typeface="+mn-lt"/>
          <a:ea typeface="+mn-ea"/>
          <a:cs typeface="+mn-cs"/>
        </a:defRPr>
      </a:lvl1pPr>
      <a:lvl2pPr marL="742950" indent="-285750" algn="l" rtl="0" fontAlgn="base">
        <a:spcBef>
          <a:spcPct val="20000"/>
        </a:spcBef>
        <a:spcAft>
          <a:spcPct val="0"/>
        </a:spcAft>
        <a:buSzPct val="95000"/>
        <a:buChar char="–"/>
        <a:defRPr kumimoji="1" sz="2800" kern="1200">
          <a:solidFill>
            <a:schemeClr val="tx1"/>
          </a:solidFill>
          <a:latin typeface="+mn-lt"/>
          <a:ea typeface="+mn-ea"/>
          <a:cs typeface="+mn-cs"/>
        </a:defRPr>
      </a:lvl2pPr>
      <a:lvl3pPr marL="1143000" indent="-228600" algn="l" rtl="0" fontAlgn="base">
        <a:spcBef>
          <a:spcPct val="20000"/>
        </a:spcBef>
        <a:spcAft>
          <a:spcPct val="0"/>
        </a:spcAft>
        <a:buChar char="•"/>
        <a:defRPr kumimoji="1" sz="2400" kern="1200">
          <a:solidFill>
            <a:schemeClr val="tx1"/>
          </a:solidFill>
          <a:latin typeface="+mn-lt"/>
          <a:ea typeface="+mn-ea"/>
          <a:cs typeface="+mn-cs"/>
        </a:defRPr>
      </a:lvl3pPr>
      <a:lvl4pPr marL="1600200" indent="-228600" algn="l" rtl="0" fontAlgn="base">
        <a:spcBef>
          <a:spcPct val="20000"/>
        </a:spcBef>
        <a:spcAft>
          <a:spcPct val="0"/>
        </a:spcAft>
        <a:buChar char="–"/>
        <a:defRPr kumimoji="1" sz="2000" kern="1200">
          <a:solidFill>
            <a:schemeClr val="tx1"/>
          </a:solidFill>
          <a:latin typeface="+mn-lt"/>
          <a:ea typeface="+mn-ea"/>
          <a:cs typeface="+mn-cs"/>
        </a:defRPr>
      </a:lvl4pPr>
      <a:lvl5pPr marL="2057400" indent="-228600" algn="l" rtl="0" fontAlgn="base">
        <a:spcBef>
          <a:spcPct val="20000"/>
        </a:spcBef>
        <a:spcAft>
          <a:spcPct val="0"/>
        </a:spcAft>
        <a:buChar char="•"/>
        <a:defRPr kumimoji="1"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2.wmf"/></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2466" name="Rectangle 2"/>
          <p:cNvSpPr>
            <a:spLocks noGrp="1" noChangeArrowheads="1"/>
          </p:cNvSpPr>
          <p:nvPr>
            <p:ph type="title"/>
          </p:nvPr>
        </p:nvSpPr>
        <p:spPr/>
        <p:txBody>
          <a:bodyPr/>
          <a:lstStyle/>
          <a:p>
            <a:r>
              <a:rPr lang="zh-CN" altLang="en-US"/>
              <a:t>第二章    财务管理的价值观念</a:t>
            </a:r>
          </a:p>
        </p:txBody>
      </p:sp>
      <p:sp>
        <p:nvSpPr>
          <p:cNvPr id="62467" name="Rectangle 3"/>
          <p:cNvSpPr>
            <a:spLocks noGrp="1" noChangeArrowheads="1"/>
          </p:cNvSpPr>
          <p:nvPr>
            <p:ph type="body" idx="1"/>
          </p:nvPr>
        </p:nvSpPr>
        <p:spPr>
          <a:xfrm>
            <a:off x="1371600" y="2420938"/>
            <a:ext cx="7620000" cy="3675062"/>
          </a:xfrm>
        </p:spPr>
        <p:txBody>
          <a:bodyPr/>
          <a:lstStyle/>
          <a:p>
            <a:r>
              <a:rPr lang="zh-CN" altLang="en-US"/>
              <a:t>第一节      货币的时间价值</a:t>
            </a:r>
          </a:p>
          <a:p>
            <a:endParaRPr lang="zh-CN" altLang="en-US"/>
          </a:p>
          <a:p>
            <a:r>
              <a:rPr lang="zh-CN" altLang="en-US"/>
              <a:t>第二节      风险与报酬</a:t>
            </a:r>
          </a:p>
          <a:p>
            <a:endParaRPr lang="en-US" altLang="zh-CN"/>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2466">
                                            <p:txEl>
                                              <p:pRg st="0" end="0"/>
                                            </p:txEl>
                                          </p:spTgt>
                                        </p:tgtEl>
                                        <p:attrNameLst>
                                          <p:attrName>style.visibility</p:attrName>
                                        </p:attrNameLst>
                                      </p:cBhvr>
                                      <p:to>
                                        <p:strVal val="visible"/>
                                      </p:to>
                                    </p:set>
                                    <p:anim calcmode="lin" valueType="num">
                                      <p:cBhvr additive="base">
                                        <p:cTn id="7" dur="500" fill="hold"/>
                                        <p:tgtEl>
                                          <p:spTgt spid="62466">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62466">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62467">
                                            <p:txEl>
                                              <p:pRg st="0" end="0"/>
                                            </p:txEl>
                                          </p:spTgt>
                                        </p:tgtEl>
                                        <p:attrNameLst>
                                          <p:attrName>style.visibility</p:attrName>
                                        </p:attrNameLst>
                                      </p:cBhvr>
                                      <p:to>
                                        <p:strVal val="visible"/>
                                      </p:to>
                                    </p:set>
                                    <p:anim calcmode="lin" valueType="num">
                                      <p:cBhvr additive="base">
                                        <p:cTn id="13" dur="500" fill="hold"/>
                                        <p:tgtEl>
                                          <p:spTgt spid="62467">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62467">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2" name="whoosh.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62467">
                                            <p:txEl>
                                              <p:pRg st="2" end="2"/>
                                            </p:txEl>
                                          </p:spTgt>
                                        </p:tgtEl>
                                        <p:attrNameLst>
                                          <p:attrName>style.visibility</p:attrName>
                                        </p:attrNameLst>
                                      </p:cBhvr>
                                      <p:to>
                                        <p:strVal val="visible"/>
                                      </p:to>
                                    </p:set>
                                    <p:anim calcmode="lin" valueType="num">
                                      <p:cBhvr additive="base">
                                        <p:cTn id="19" dur="500" fill="hold"/>
                                        <p:tgtEl>
                                          <p:spTgt spid="62467">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62467">
                                            <p:txEl>
                                              <p:pRg st="2" end="2"/>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466" grpId="0" build="p" autoUpdateAnimBg="0"/>
      <p:bldP spid="62467" grpId="0" build="p" autoUpdateAnimBg="0"/>
    </p:bld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a:xfrm>
            <a:off x="1371600" y="533400"/>
            <a:ext cx="7543800" cy="762000"/>
          </a:xfrm>
        </p:spPr>
        <p:txBody>
          <a:bodyPr/>
          <a:lstStyle/>
          <a:p>
            <a:r>
              <a:rPr lang="zh-CN" altLang="en-US"/>
              <a:t>第一节      货币的时间价值</a:t>
            </a:r>
          </a:p>
        </p:txBody>
      </p:sp>
      <p:sp>
        <p:nvSpPr>
          <p:cNvPr id="63491" name="Rectangle 3"/>
          <p:cNvSpPr>
            <a:spLocks noGrp="1" noChangeArrowheads="1"/>
          </p:cNvSpPr>
          <p:nvPr>
            <p:ph type="body" idx="1"/>
          </p:nvPr>
        </p:nvSpPr>
        <p:spPr>
          <a:xfrm>
            <a:off x="1371600" y="1600200"/>
            <a:ext cx="7620000" cy="4495800"/>
          </a:xfrm>
        </p:spPr>
        <p:txBody>
          <a:bodyPr/>
          <a:lstStyle/>
          <a:p>
            <a:r>
              <a:rPr lang="zh-CN" altLang="en-US"/>
              <a:t>一、货币的时间价值：概念</a:t>
            </a:r>
          </a:p>
          <a:p>
            <a:r>
              <a:rPr lang="zh-CN" altLang="en-US"/>
              <a:t>即使是在没有风险和通货膨胀的情况下，今天的</a:t>
            </a:r>
            <a:r>
              <a:rPr lang="en-US" altLang="zh-CN"/>
              <a:t>1</a:t>
            </a:r>
            <a:r>
              <a:rPr lang="zh-CN" altLang="en-US"/>
              <a:t>元钱的价值大于未来的</a:t>
            </a:r>
            <a:r>
              <a:rPr lang="en-US" altLang="zh-CN"/>
              <a:t>1</a:t>
            </a:r>
            <a:r>
              <a:rPr lang="zh-CN" altLang="en-US"/>
              <a:t>元钱的价值，这就是货币的时间价值。</a:t>
            </a:r>
          </a:p>
          <a:p>
            <a:r>
              <a:rPr lang="zh-CN" altLang="en-US"/>
              <a:t>时间价值是扣除风险报酬和通货膨胀贴水后的无风险报酬率。</a:t>
            </a:r>
          </a:p>
          <a:p>
            <a:r>
              <a:rPr lang="zh-CN" altLang="en-US"/>
              <a:t>金边国债的利率、银行存贷款利率</a:t>
            </a:r>
          </a:p>
          <a:p>
            <a:r>
              <a:rPr lang="zh-CN" altLang="en-US"/>
              <a:t>货币时间价值的来源：社会资本的运动</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3490">
                                            <p:txEl>
                                              <p:pRg st="0" end="0"/>
                                            </p:txEl>
                                          </p:spTgt>
                                        </p:tgtEl>
                                        <p:attrNameLst>
                                          <p:attrName>style.visibility</p:attrName>
                                        </p:attrNameLst>
                                      </p:cBhvr>
                                      <p:to>
                                        <p:strVal val="visible"/>
                                      </p:to>
                                    </p:set>
                                    <p:anim calcmode="lin" valueType="num">
                                      <p:cBhvr additive="base">
                                        <p:cTn id="7" dur="500" fill="hold"/>
                                        <p:tgtEl>
                                          <p:spTgt spid="63490">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63490">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63491">
                                            <p:txEl>
                                              <p:pRg st="0" end="0"/>
                                            </p:txEl>
                                          </p:spTgt>
                                        </p:tgtEl>
                                        <p:attrNameLst>
                                          <p:attrName>style.visibility</p:attrName>
                                        </p:attrNameLst>
                                      </p:cBhvr>
                                      <p:to>
                                        <p:strVal val="visible"/>
                                      </p:to>
                                    </p:set>
                                    <p:anim calcmode="lin" valueType="num">
                                      <p:cBhvr additive="base">
                                        <p:cTn id="13" dur="500" fill="hold"/>
                                        <p:tgtEl>
                                          <p:spTgt spid="63491">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63491">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2" name="whoosh.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63491">
                                            <p:txEl>
                                              <p:pRg st="1" end="1"/>
                                            </p:txEl>
                                          </p:spTgt>
                                        </p:tgtEl>
                                        <p:attrNameLst>
                                          <p:attrName>style.visibility</p:attrName>
                                        </p:attrNameLst>
                                      </p:cBhvr>
                                      <p:to>
                                        <p:strVal val="visible"/>
                                      </p:to>
                                    </p:set>
                                    <p:anim calcmode="lin" valueType="num">
                                      <p:cBhvr additive="base">
                                        <p:cTn id="19" dur="500" fill="hold"/>
                                        <p:tgtEl>
                                          <p:spTgt spid="63491">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63491">
                                            <p:txEl>
                                              <p:pRg st="1" end="1"/>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whoosh.wav"/>
                                        </p:tgtEl>
                                      </p:cMediaNode>
                                    </p:audio>
                                  </p:sub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63491">
                                            <p:txEl>
                                              <p:pRg st="2" end="2"/>
                                            </p:txEl>
                                          </p:spTgt>
                                        </p:tgtEl>
                                        <p:attrNameLst>
                                          <p:attrName>style.visibility</p:attrName>
                                        </p:attrNameLst>
                                      </p:cBhvr>
                                      <p:to>
                                        <p:strVal val="visible"/>
                                      </p:to>
                                    </p:set>
                                    <p:anim calcmode="lin" valueType="num">
                                      <p:cBhvr additive="base">
                                        <p:cTn id="25" dur="500" fill="hold"/>
                                        <p:tgtEl>
                                          <p:spTgt spid="63491">
                                            <p:txEl>
                                              <p:pRg st="2" end="2"/>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63491">
                                            <p:txEl>
                                              <p:pRg st="2" end="2"/>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2" name="whoosh.wav"/>
                                        </p:tgtEl>
                                      </p:cMediaNode>
                                    </p:audio>
                                  </p:sub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63491">
                                            <p:txEl>
                                              <p:pRg st="3" end="3"/>
                                            </p:txEl>
                                          </p:spTgt>
                                        </p:tgtEl>
                                        <p:attrNameLst>
                                          <p:attrName>style.visibility</p:attrName>
                                        </p:attrNameLst>
                                      </p:cBhvr>
                                      <p:to>
                                        <p:strVal val="visible"/>
                                      </p:to>
                                    </p:set>
                                    <p:anim calcmode="lin" valueType="num">
                                      <p:cBhvr additive="base">
                                        <p:cTn id="31" dur="500" fill="hold"/>
                                        <p:tgtEl>
                                          <p:spTgt spid="63491">
                                            <p:txEl>
                                              <p:pRg st="3" end="3"/>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63491">
                                            <p:txEl>
                                              <p:pRg st="3" end="3"/>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9"/>
                                            </p:cond>
                                          </p:stCondLst>
                                          <p:endCondLst>
                                            <p:cond evt="onStopAudio" delay="0">
                                              <p:tgtEl>
                                                <p:sldTgt/>
                                              </p:tgtEl>
                                            </p:cond>
                                          </p:endCondLst>
                                        </p:cTn>
                                        <p:tgtEl>
                                          <p:sndTgt r:embed="rId2" name="whoosh.wav"/>
                                        </p:tgtEl>
                                      </p:cMediaNode>
                                    </p:audio>
                                  </p:sub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63491">
                                            <p:txEl>
                                              <p:pRg st="4" end="4"/>
                                            </p:txEl>
                                          </p:spTgt>
                                        </p:tgtEl>
                                        <p:attrNameLst>
                                          <p:attrName>style.visibility</p:attrName>
                                        </p:attrNameLst>
                                      </p:cBhvr>
                                      <p:to>
                                        <p:strVal val="visible"/>
                                      </p:to>
                                    </p:set>
                                    <p:anim calcmode="lin" valueType="num">
                                      <p:cBhvr additive="base">
                                        <p:cTn id="37" dur="500" fill="hold"/>
                                        <p:tgtEl>
                                          <p:spTgt spid="63491">
                                            <p:txEl>
                                              <p:pRg st="4" end="4"/>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63491">
                                            <p:txEl>
                                              <p:pRg st="4" end="4"/>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35"/>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490" grpId="0" build="p" autoUpdateAnimBg="0"/>
      <p:bldP spid="63491" grpId="0" build="p" autoUpdateAnimBg="0"/>
    </p:bld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p:txBody>
          <a:bodyPr/>
          <a:lstStyle/>
          <a:p>
            <a:r>
              <a:rPr lang="zh-CN" altLang="en-US"/>
              <a:t>二、货币时间价值的计量</a:t>
            </a:r>
          </a:p>
        </p:txBody>
      </p:sp>
      <p:sp>
        <p:nvSpPr>
          <p:cNvPr id="1027" name="Rectangle 3"/>
          <p:cNvSpPr>
            <a:spLocks noGrp="1" noChangeArrowheads="1"/>
          </p:cNvSpPr>
          <p:nvPr>
            <p:ph type="body" idx="1"/>
          </p:nvPr>
        </p:nvSpPr>
        <p:spPr/>
        <p:txBody>
          <a:bodyPr/>
          <a:lstStyle/>
          <a:p>
            <a:pPr>
              <a:lnSpc>
                <a:spcPct val="90000"/>
              </a:lnSpc>
            </a:pPr>
            <a:r>
              <a:rPr lang="zh-CN" altLang="en-US"/>
              <a:t>（一）复利终值和现值</a:t>
            </a:r>
          </a:p>
          <a:p>
            <a:pPr>
              <a:lnSpc>
                <a:spcPct val="90000"/>
              </a:lnSpc>
            </a:pPr>
            <a:r>
              <a:rPr lang="en-US" altLang="zh-CN"/>
              <a:t>1</a:t>
            </a:r>
            <a:r>
              <a:rPr lang="zh-CN" altLang="en-US"/>
              <a:t>、终值：本利和</a:t>
            </a:r>
          </a:p>
          <a:p>
            <a:pPr lvl="1">
              <a:lnSpc>
                <a:spcPct val="90000"/>
              </a:lnSpc>
              <a:buFont typeface="Wingdings" pitchFamily="2" charset="2"/>
              <a:buChar char="v"/>
            </a:pPr>
            <a:r>
              <a:rPr lang="zh-CN" altLang="en-US"/>
              <a:t>            </a:t>
            </a:r>
            <a:r>
              <a:rPr lang="en-US" altLang="zh-CN"/>
              <a:t>FV</a:t>
            </a:r>
            <a:r>
              <a:rPr lang="en-US" altLang="zh-CN" baseline="-25000"/>
              <a:t>n</a:t>
            </a:r>
            <a:r>
              <a:rPr lang="en-US" altLang="zh-CN"/>
              <a:t>=PV * (1+i)</a:t>
            </a:r>
            <a:r>
              <a:rPr lang="en-US" altLang="zh-CN" baseline="30000"/>
              <a:t>n</a:t>
            </a:r>
          </a:p>
          <a:p>
            <a:pPr lvl="1">
              <a:lnSpc>
                <a:spcPct val="90000"/>
              </a:lnSpc>
              <a:buFont typeface="Wingdings" pitchFamily="2" charset="2"/>
              <a:buChar char="v"/>
            </a:pPr>
            <a:r>
              <a:rPr lang="en-US" altLang="zh-CN"/>
              <a:t>  (1+i)</a:t>
            </a:r>
            <a:r>
              <a:rPr lang="en-US" altLang="zh-CN" baseline="30000"/>
              <a:t>n</a:t>
            </a:r>
            <a:r>
              <a:rPr lang="en-US" altLang="zh-CN"/>
              <a:t>  </a:t>
            </a:r>
            <a:r>
              <a:rPr lang="zh-CN" altLang="en-US"/>
              <a:t>称为复利终值系数，表示为</a:t>
            </a:r>
            <a:r>
              <a:rPr lang="en-US" altLang="zh-CN"/>
              <a:t>FVIF</a:t>
            </a:r>
            <a:r>
              <a:rPr lang="en-US" altLang="zh-CN" baseline="-25000"/>
              <a:t>i,n</a:t>
            </a:r>
            <a:endParaRPr lang="en-US" altLang="zh-CN"/>
          </a:p>
          <a:p>
            <a:pPr>
              <a:lnSpc>
                <a:spcPct val="90000"/>
              </a:lnSpc>
            </a:pPr>
            <a:r>
              <a:rPr lang="en-US" altLang="zh-CN"/>
              <a:t>2</a:t>
            </a:r>
            <a:r>
              <a:rPr lang="zh-CN" altLang="en-US"/>
              <a:t>、现值：本金</a:t>
            </a:r>
          </a:p>
          <a:p>
            <a:pPr lvl="1">
              <a:lnSpc>
                <a:spcPct val="90000"/>
              </a:lnSpc>
              <a:buFont typeface="Wingdings" pitchFamily="2" charset="2"/>
              <a:buChar char="v"/>
            </a:pPr>
            <a:r>
              <a:rPr lang="zh-CN" altLang="en-US"/>
              <a:t>          </a:t>
            </a:r>
            <a:r>
              <a:rPr lang="en-US" altLang="zh-CN"/>
              <a:t>PV = FV</a:t>
            </a:r>
            <a:r>
              <a:rPr lang="en-US" altLang="zh-CN" baseline="-25000"/>
              <a:t>n</a:t>
            </a:r>
            <a:r>
              <a:rPr lang="en-US" altLang="zh-CN"/>
              <a:t>  /(1+i)</a:t>
            </a:r>
            <a:r>
              <a:rPr lang="en-US" altLang="zh-CN" baseline="30000"/>
              <a:t>n</a:t>
            </a:r>
          </a:p>
          <a:p>
            <a:pPr lvl="1">
              <a:lnSpc>
                <a:spcPct val="90000"/>
              </a:lnSpc>
              <a:buFont typeface="Wingdings" pitchFamily="2" charset="2"/>
              <a:buChar char="v"/>
            </a:pPr>
            <a:r>
              <a:rPr lang="en-US" altLang="zh-CN"/>
              <a:t>1/(1+i)</a:t>
            </a:r>
            <a:r>
              <a:rPr lang="en-US" altLang="zh-CN" baseline="30000"/>
              <a:t>n</a:t>
            </a:r>
            <a:r>
              <a:rPr lang="en-US" altLang="zh-CN"/>
              <a:t>  </a:t>
            </a:r>
            <a:r>
              <a:rPr lang="zh-CN" altLang="en-US"/>
              <a:t>称为复利现值系数，或贴现系数，表示为</a:t>
            </a:r>
            <a:r>
              <a:rPr lang="en-US" altLang="zh-CN"/>
              <a:t>PVIF</a:t>
            </a:r>
            <a:r>
              <a:rPr lang="en-US" altLang="zh-CN" baseline="-25000"/>
              <a:t>i,n</a:t>
            </a:r>
            <a:endParaRPr lang="en-US" altLang="zh-CN"/>
          </a:p>
          <a:p>
            <a:pPr lvl="1">
              <a:lnSpc>
                <a:spcPct val="90000"/>
              </a:lnSpc>
              <a:buFont typeface="Wingdings" pitchFamily="2" charset="2"/>
              <a:buNone/>
            </a:pPr>
            <a:endParaRPr lang="en-US" altLang="zh-CN" baseline="30000"/>
          </a:p>
          <a:p>
            <a:pPr lvl="1">
              <a:lnSpc>
                <a:spcPct val="90000"/>
              </a:lnSpc>
            </a:pPr>
            <a:endParaRPr lang="en-US" altLang="zh-CN"/>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26">
                                            <p:txEl>
                                              <p:pRg st="0" end="0"/>
                                            </p:txEl>
                                          </p:spTgt>
                                        </p:tgtEl>
                                        <p:attrNameLst>
                                          <p:attrName>style.visibility</p:attrName>
                                        </p:attrNameLst>
                                      </p:cBhvr>
                                      <p:to>
                                        <p:strVal val="visible"/>
                                      </p:to>
                                    </p:set>
                                    <p:anim calcmode="lin" valueType="num">
                                      <p:cBhvr additive="base">
                                        <p:cTn id="7" dur="500" fill="hold"/>
                                        <p:tgtEl>
                                          <p:spTgt spid="1026">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26">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027">
                                            <p:txEl>
                                              <p:pRg st="0" end="0"/>
                                            </p:txEl>
                                          </p:spTgt>
                                        </p:tgtEl>
                                        <p:attrNameLst>
                                          <p:attrName>style.visibility</p:attrName>
                                        </p:attrNameLst>
                                      </p:cBhvr>
                                      <p:to>
                                        <p:strVal val="visible"/>
                                      </p:to>
                                    </p:set>
                                    <p:anim calcmode="lin" valueType="num">
                                      <p:cBhvr additive="base">
                                        <p:cTn id="13" dur="500" fill="hold"/>
                                        <p:tgtEl>
                                          <p:spTgt spid="1027">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027">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2" name="whoosh.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027">
                                            <p:txEl>
                                              <p:pRg st="1" end="1"/>
                                            </p:txEl>
                                          </p:spTgt>
                                        </p:tgtEl>
                                        <p:attrNameLst>
                                          <p:attrName>style.visibility</p:attrName>
                                        </p:attrNameLst>
                                      </p:cBhvr>
                                      <p:to>
                                        <p:strVal val="visible"/>
                                      </p:to>
                                    </p:set>
                                    <p:anim calcmode="lin" valueType="num">
                                      <p:cBhvr additive="base">
                                        <p:cTn id="19" dur="500" fill="hold"/>
                                        <p:tgtEl>
                                          <p:spTgt spid="1027">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7">
                                            <p:txEl>
                                              <p:pRg st="1" end="1"/>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whoosh.wav"/>
                                        </p:tgtEl>
                                      </p:cMediaNode>
                                    </p:audio>
                                  </p:subTnLst>
                                </p:cTn>
                              </p:par>
                              <p:par>
                                <p:cTn id="21" presetID="2" presetClass="entr" presetSubtype="8" fill="hold" grpId="0" nodeType="withEffect">
                                  <p:stCondLst>
                                    <p:cond delay="0"/>
                                  </p:stCondLst>
                                  <p:childTnLst>
                                    <p:set>
                                      <p:cBhvr>
                                        <p:cTn id="22" dur="1" fill="hold">
                                          <p:stCondLst>
                                            <p:cond delay="0"/>
                                          </p:stCondLst>
                                        </p:cTn>
                                        <p:tgtEl>
                                          <p:spTgt spid="1027">
                                            <p:txEl>
                                              <p:pRg st="2" end="2"/>
                                            </p:txEl>
                                          </p:spTgt>
                                        </p:tgtEl>
                                        <p:attrNameLst>
                                          <p:attrName>style.visibility</p:attrName>
                                        </p:attrNameLst>
                                      </p:cBhvr>
                                      <p:to>
                                        <p:strVal val="visible"/>
                                      </p:to>
                                    </p:set>
                                    <p:anim calcmode="lin" valueType="num">
                                      <p:cBhvr additive="base">
                                        <p:cTn id="23" dur="500" fill="hold"/>
                                        <p:tgtEl>
                                          <p:spTgt spid="1027">
                                            <p:txEl>
                                              <p:pRg st="2" end="2"/>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1027">
                                            <p:txEl>
                                              <p:pRg st="2" end="2"/>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1"/>
                                            </p:cond>
                                          </p:stCondLst>
                                          <p:endCondLst>
                                            <p:cond evt="onStopAudio" delay="0">
                                              <p:tgtEl>
                                                <p:sldTgt/>
                                              </p:tgtEl>
                                            </p:cond>
                                          </p:endCondLst>
                                        </p:cTn>
                                        <p:tgtEl>
                                          <p:sndTgt r:embed="rId2" name="whoosh.wav"/>
                                        </p:tgtEl>
                                      </p:cMediaNode>
                                    </p:audio>
                                  </p:subTnLst>
                                </p:cTn>
                              </p:par>
                              <p:par>
                                <p:cTn id="25" presetID="2" presetClass="entr" presetSubtype="8" fill="hold" grpId="0" nodeType="withEffect">
                                  <p:stCondLst>
                                    <p:cond delay="0"/>
                                  </p:stCondLst>
                                  <p:childTnLst>
                                    <p:set>
                                      <p:cBhvr>
                                        <p:cTn id="26" dur="1" fill="hold">
                                          <p:stCondLst>
                                            <p:cond delay="0"/>
                                          </p:stCondLst>
                                        </p:cTn>
                                        <p:tgtEl>
                                          <p:spTgt spid="1027">
                                            <p:txEl>
                                              <p:pRg st="3" end="3"/>
                                            </p:txEl>
                                          </p:spTgt>
                                        </p:tgtEl>
                                        <p:attrNameLst>
                                          <p:attrName>style.visibility</p:attrName>
                                        </p:attrNameLst>
                                      </p:cBhvr>
                                      <p:to>
                                        <p:strVal val="visible"/>
                                      </p:to>
                                    </p:set>
                                    <p:anim calcmode="lin" valueType="num">
                                      <p:cBhvr additive="base">
                                        <p:cTn id="27" dur="500" fill="hold"/>
                                        <p:tgtEl>
                                          <p:spTgt spid="1027">
                                            <p:txEl>
                                              <p:pRg st="3" end="3"/>
                                            </p:txEl>
                                          </p:spTgt>
                                        </p:tgtEl>
                                        <p:attrNameLst>
                                          <p:attrName>ppt_x</p:attrName>
                                        </p:attrNameLst>
                                      </p:cBhvr>
                                      <p:tavLst>
                                        <p:tav tm="0">
                                          <p:val>
                                            <p:strVal val="0-#ppt_w/2"/>
                                          </p:val>
                                        </p:tav>
                                        <p:tav tm="100000">
                                          <p:val>
                                            <p:strVal val="#ppt_x"/>
                                          </p:val>
                                        </p:tav>
                                      </p:tavLst>
                                    </p:anim>
                                    <p:anim calcmode="lin" valueType="num">
                                      <p:cBhvr additive="base">
                                        <p:cTn id="28" dur="500" fill="hold"/>
                                        <p:tgtEl>
                                          <p:spTgt spid="1027">
                                            <p:txEl>
                                              <p:pRg st="3" end="3"/>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5"/>
                                            </p:cond>
                                          </p:stCondLst>
                                          <p:endCondLst>
                                            <p:cond evt="onStopAudio" delay="0">
                                              <p:tgtEl>
                                                <p:sldTgt/>
                                              </p:tgtEl>
                                            </p:cond>
                                          </p:endCondLst>
                                        </p:cTn>
                                        <p:tgtEl>
                                          <p:sndTgt r:embed="rId2" name="whoosh.wav"/>
                                        </p:tgtEl>
                                      </p:cMediaNode>
                                    </p:audio>
                                  </p:subTnLst>
                                </p:cTn>
                              </p:par>
                            </p:childTnLst>
                          </p:cTn>
                        </p:par>
                      </p:childTnLst>
                    </p:cTn>
                  </p:par>
                  <p:par>
                    <p:cTn id="29" fill="hold" nodeType="clickPar">
                      <p:stCondLst>
                        <p:cond delay="indefinite"/>
                      </p:stCondLst>
                      <p:childTnLst>
                        <p:par>
                          <p:cTn id="30" fill="hold" nodeType="withGroup">
                            <p:stCondLst>
                              <p:cond delay="0"/>
                            </p:stCondLst>
                            <p:childTnLst>
                              <p:par>
                                <p:cTn id="31" presetID="2" presetClass="entr" presetSubtype="8" fill="hold" grpId="0" nodeType="clickEffect">
                                  <p:stCondLst>
                                    <p:cond delay="0"/>
                                  </p:stCondLst>
                                  <p:childTnLst>
                                    <p:set>
                                      <p:cBhvr>
                                        <p:cTn id="32" dur="1" fill="hold">
                                          <p:stCondLst>
                                            <p:cond delay="0"/>
                                          </p:stCondLst>
                                        </p:cTn>
                                        <p:tgtEl>
                                          <p:spTgt spid="1027">
                                            <p:txEl>
                                              <p:pRg st="4" end="4"/>
                                            </p:txEl>
                                          </p:spTgt>
                                        </p:tgtEl>
                                        <p:attrNameLst>
                                          <p:attrName>style.visibility</p:attrName>
                                        </p:attrNameLst>
                                      </p:cBhvr>
                                      <p:to>
                                        <p:strVal val="visible"/>
                                      </p:to>
                                    </p:set>
                                    <p:anim calcmode="lin" valueType="num">
                                      <p:cBhvr additive="base">
                                        <p:cTn id="33" dur="500" fill="hold"/>
                                        <p:tgtEl>
                                          <p:spTgt spid="1027">
                                            <p:txEl>
                                              <p:pRg st="4" end="4"/>
                                            </p:txEl>
                                          </p:spTgt>
                                        </p:tgtEl>
                                        <p:attrNameLst>
                                          <p:attrName>ppt_x</p:attrName>
                                        </p:attrNameLst>
                                      </p:cBhvr>
                                      <p:tavLst>
                                        <p:tav tm="0">
                                          <p:val>
                                            <p:strVal val="0-#ppt_w/2"/>
                                          </p:val>
                                        </p:tav>
                                        <p:tav tm="100000">
                                          <p:val>
                                            <p:strVal val="#ppt_x"/>
                                          </p:val>
                                        </p:tav>
                                      </p:tavLst>
                                    </p:anim>
                                    <p:anim calcmode="lin" valueType="num">
                                      <p:cBhvr additive="base">
                                        <p:cTn id="34" dur="500" fill="hold"/>
                                        <p:tgtEl>
                                          <p:spTgt spid="1027">
                                            <p:txEl>
                                              <p:pRg st="4" end="4"/>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31"/>
                                            </p:cond>
                                          </p:stCondLst>
                                          <p:endCondLst>
                                            <p:cond evt="onStopAudio" delay="0">
                                              <p:tgtEl>
                                                <p:sldTgt/>
                                              </p:tgtEl>
                                            </p:cond>
                                          </p:endCondLst>
                                        </p:cTn>
                                        <p:tgtEl>
                                          <p:sndTgt r:embed="rId2" name="whoosh.wav"/>
                                        </p:tgtEl>
                                      </p:cMediaNode>
                                    </p:audio>
                                  </p:subTnLst>
                                </p:cTn>
                              </p:par>
                              <p:par>
                                <p:cTn id="35" presetID="2" presetClass="entr" presetSubtype="8" fill="hold" grpId="0" nodeType="withEffect">
                                  <p:stCondLst>
                                    <p:cond delay="0"/>
                                  </p:stCondLst>
                                  <p:childTnLst>
                                    <p:set>
                                      <p:cBhvr>
                                        <p:cTn id="36" dur="1" fill="hold">
                                          <p:stCondLst>
                                            <p:cond delay="0"/>
                                          </p:stCondLst>
                                        </p:cTn>
                                        <p:tgtEl>
                                          <p:spTgt spid="1027">
                                            <p:txEl>
                                              <p:pRg st="5" end="5"/>
                                            </p:txEl>
                                          </p:spTgt>
                                        </p:tgtEl>
                                        <p:attrNameLst>
                                          <p:attrName>style.visibility</p:attrName>
                                        </p:attrNameLst>
                                      </p:cBhvr>
                                      <p:to>
                                        <p:strVal val="visible"/>
                                      </p:to>
                                    </p:set>
                                    <p:anim calcmode="lin" valueType="num">
                                      <p:cBhvr additive="base">
                                        <p:cTn id="37" dur="500" fill="hold"/>
                                        <p:tgtEl>
                                          <p:spTgt spid="1027">
                                            <p:txEl>
                                              <p:pRg st="5" end="5"/>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1027">
                                            <p:txEl>
                                              <p:pRg st="5" end="5"/>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35"/>
                                            </p:cond>
                                          </p:stCondLst>
                                          <p:endCondLst>
                                            <p:cond evt="onStopAudio" delay="0">
                                              <p:tgtEl>
                                                <p:sldTgt/>
                                              </p:tgtEl>
                                            </p:cond>
                                          </p:endCondLst>
                                        </p:cTn>
                                        <p:tgtEl>
                                          <p:sndTgt r:embed="rId2" name="whoosh.wav"/>
                                        </p:tgtEl>
                                      </p:cMediaNode>
                                    </p:audio>
                                  </p:subTnLst>
                                </p:cTn>
                              </p:par>
                              <p:par>
                                <p:cTn id="39" presetID="2" presetClass="entr" presetSubtype="8" fill="hold" grpId="0" nodeType="withEffect">
                                  <p:stCondLst>
                                    <p:cond delay="0"/>
                                  </p:stCondLst>
                                  <p:childTnLst>
                                    <p:set>
                                      <p:cBhvr>
                                        <p:cTn id="40" dur="1" fill="hold">
                                          <p:stCondLst>
                                            <p:cond delay="0"/>
                                          </p:stCondLst>
                                        </p:cTn>
                                        <p:tgtEl>
                                          <p:spTgt spid="1027">
                                            <p:txEl>
                                              <p:pRg st="6" end="6"/>
                                            </p:txEl>
                                          </p:spTgt>
                                        </p:tgtEl>
                                        <p:attrNameLst>
                                          <p:attrName>style.visibility</p:attrName>
                                        </p:attrNameLst>
                                      </p:cBhvr>
                                      <p:to>
                                        <p:strVal val="visible"/>
                                      </p:to>
                                    </p:set>
                                    <p:anim calcmode="lin" valueType="num">
                                      <p:cBhvr additive="base">
                                        <p:cTn id="41" dur="500" fill="hold"/>
                                        <p:tgtEl>
                                          <p:spTgt spid="1027">
                                            <p:txEl>
                                              <p:pRg st="6" end="6"/>
                                            </p:txEl>
                                          </p:spTgt>
                                        </p:tgtEl>
                                        <p:attrNameLst>
                                          <p:attrName>ppt_x</p:attrName>
                                        </p:attrNameLst>
                                      </p:cBhvr>
                                      <p:tavLst>
                                        <p:tav tm="0">
                                          <p:val>
                                            <p:strVal val="0-#ppt_w/2"/>
                                          </p:val>
                                        </p:tav>
                                        <p:tav tm="100000">
                                          <p:val>
                                            <p:strVal val="#ppt_x"/>
                                          </p:val>
                                        </p:tav>
                                      </p:tavLst>
                                    </p:anim>
                                    <p:anim calcmode="lin" valueType="num">
                                      <p:cBhvr additive="base">
                                        <p:cTn id="42" dur="500" fill="hold"/>
                                        <p:tgtEl>
                                          <p:spTgt spid="1027">
                                            <p:txEl>
                                              <p:pRg st="6" end="6"/>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39"/>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6" grpId="0" build="p" autoUpdateAnimBg="0"/>
      <p:bldP spid="1027" grpId="0" build="p" autoUpdateAnimBg="0"/>
    </p:bld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2706" name="Rectangle 2"/>
          <p:cNvSpPr>
            <a:spLocks noGrp="1" noChangeArrowheads="1"/>
          </p:cNvSpPr>
          <p:nvPr>
            <p:ph type="title"/>
          </p:nvPr>
        </p:nvSpPr>
        <p:spPr/>
        <p:txBody>
          <a:bodyPr/>
          <a:lstStyle/>
          <a:p>
            <a:r>
              <a:rPr lang="zh-CN" altLang="en-US"/>
              <a:t>练习</a:t>
            </a:r>
          </a:p>
        </p:txBody>
      </p:sp>
      <p:sp>
        <p:nvSpPr>
          <p:cNvPr id="72707" name="Rectangle 3"/>
          <p:cNvSpPr>
            <a:spLocks noGrp="1" noChangeArrowheads="1"/>
          </p:cNvSpPr>
          <p:nvPr>
            <p:ph type="body" idx="1"/>
          </p:nvPr>
        </p:nvSpPr>
        <p:spPr/>
        <p:txBody>
          <a:bodyPr/>
          <a:lstStyle/>
          <a:p>
            <a:r>
              <a:rPr lang="en-US" altLang="zh-CN"/>
              <a:t>1</a:t>
            </a:r>
            <a:r>
              <a:rPr lang="zh-CN" altLang="en-US"/>
              <a:t>、某人现在一次存入银行现金</a:t>
            </a:r>
            <a:r>
              <a:rPr lang="en-US" altLang="zh-CN"/>
              <a:t>50000</a:t>
            </a:r>
            <a:r>
              <a:rPr lang="zh-CN" altLang="en-US"/>
              <a:t>元，在银行存款利率为</a:t>
            </a:r>
            <a:r>
              <a:rPr lang="en-US" altLang="zh-CN"/>
              <a:t>5%</a:t>
            </a:r>
            <a:r>
              <a:rPr lang="zh-CN" altLang="en-US"/>
              <a:t>的情况下，问：第</a:t>
            </a:r>
            <a:r>
              <a:rPr lang="en-US" altLang="zh-CN"/>
              <a:t>10</a:t>
            </a:r>
            <a:r>
              <a:rPr lang="zh-CN" altLang="en-US"/>
              <a:t>年年末本利和为多少元？</a:t>
            </a:r>
          </a:p>
          <a:p>
            <a:r>
              <a:rPr lang="en-US" altLang="zh-CN"/>
              <a:t>2</a:t>
            </a:r>
            <a:r>
              <a:rPr lang="zh-CN" altLang="en-US"/>
              <a:t>、某人欲在第</a:t>
            </a:r>
            <a:r>
              <a:rPr lang="en-US" altLang="zh-CN"/>
              <a:t>5</a:t>
            </a:r>
            <a:r>
              <a:rPr lang="zh-CN" altLang="en-US"/>
              <a:t>年末获得</a:t>
            </a:r>
            <a:r>
              <a:rPr lang="en-US" altLang="zh-CN"/>
              <a:t>50000</a:t>
            </a:r>
            <a:r>
              <a:rPr lang="zh-CN" altLang="en-US"/>
              <a:t>元现金用于偿付债务，在银行存款利率为</a:t>
            </a:r>
            <a:r>
              <a:rPr lang="en-US" altLang="zh-CN"/>
              <a:t>5%</a:t>
            </a:r>
            <a:r>
              <a:rPr lang="zh-CN" altLang="en-US"/>
              <a:t>的情况下，问：他现在应一次存入银行现金多少元？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72706">
                                            <p:txEl>
                                              <p:pRg st="0" end="0"/>
                                            </p:txEl>
                                          </p:spTgt>
                                        </p:tgtEl>
                                        <p:attrNameLst>
                                          <p:attrName>style.visibility</p:attrName>
                                        </p:attrNameLst>
                                      </p:cBhvr>
                                      <p:to>
                                        <p:strVal val="visible"/>
                                      </p:to>
                                    </p:set>
                                    <p:anim calcmode="lin" valueType="num">
                                      <p:cBhvr additive="base">
                                        <p:cTn id="7" dur="500" fill="hold"/>
                                        <p:tgtEl>
                                          <p:spTgt spid="72706">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72706">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72707">
                                            <p:txEl>
                                              <p:pRg st="0" end="0"/>
                                            </p:txEl>
                                          </p:spTgt>
                                        </p:tgtEl>
                                        <p:attrNameLst>
                                          <p:attrName>style.visibility</p:attrName>
                                        </p:attrNameLst>
                                      </p:cBhvr>
                                      <p:to>
                                        <p:strVal val="visible"/>
                                      </p:to>
                                    </p:set>
                                    <p:anim calcmode="lin" valueType="num">
                                      <p:cBhvr additive="base">
                                        <p:cTn id="13" dur="500" fill="hold"/>
                                        <p:tgtEl>
                                          <p:spTgt spid="72707">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72707">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2" name="whoosh.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72707">
                                            <p:txEl>
                                              <p:pRg st="1" end="1"/>
                                            </p:txEl>
                                          </p:spTgt>
                                        </p:tgtEl>
                                        <p:attrNameLst>
                                          <p:attrName>style.visibility</p:attrName>
                                        </p:attrNameLst>
                                      </p:cBhvr>
                                      <p:to>
                                        <p:strVal val="visible"/>
                                      </p:to>
                                    </p:set>
                                    <p:anim calcmode="lin" valueType="num">
                                      <p:cBhvr additive="base">
                                        <p:cTn id="19" dur="500" fill="hold"/>
                                        <p:tgtEl>
                                          <p:spTgt spid="72707">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72707">
                                            <p:txEl>
                                              <p:pRg st="1" end="1"/>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706" grpId="0" build="p" autoUpdateAnimBg="0"/>
      <p:bldP spid="72707" grpId="0" build="p" autoUpdateAnimBg="0"/>
    </p:bld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p:txBody>
          <a:bodyPr/>
          <a:lstStyle/>
          <a:p>
            <a:r>
              <a:rPr lang="zh-CN" altLang="en-US"/>
              <a:t>练习</a:t>
            </a:r>
          </a:p>
        </p:txBody>
      </p:sp>
      <p:sp>
        <p:nvSpPr>
          <p:cNvPr id="73731" name="Rectangle 3"/>
          <p:cNvSpPr>
            <a:spLocks noGrp="1" noChangeArrowheads="1"/>
          </p:cNvSpPr>
          <p:nvPr>
            <p:ph type="body" idx="1"/>
          </p:nvPr>
        </p:nvSpPr>
        <p:spPr/>
        <p:txBody>
          <a:bodyPr/>
          <a:lstStyle/>
          <a:p>
            <a:r>
              <a:rPr lang="en-US" altLang="zh-CN"/>
              <a:t>3</a:t>
            </a:r>
            <a:r>
              <a:rPr lang="zh-CN" altLang="en-US"/>
              <a:t>、某人在</a:t>
            </a:r>
            <a:r>
              <a:rPr lang="en-US" altLang="zh-CN"/>
              <a:t>2007</a:t>
            </a:r>
            <a:r>
              <a:rPr lang="zh-CN" altLang="en-US"/>
              <a:t>年初进行一项投资。</a:t>
            </a:r>
            <a:r>
              <a:rPr lang="en-US" altLang="zh-CN"/>
              <a:t>2007</a:t>
            </a:r>
            <a:r>
              <a:rPr lang="zh-CN" altLang="en-US"/>
              <a:t>年、</a:t>
            </a:r>
            <a:r>
              <a:rPr lang="en-US" altLang="zh-CN"/>
              <a:t>2008</a:t>
            </a:r>
            <a:r>
              <a:rPr lang="zh-CN" altLang="en-US"/>
              <a:t>年、</a:t>
            </a:r>
            <a:r>
              <a:rPr lang="en-US" altLang="zh-CN"/>
              <a:t>2009</a:t>
            </a:r>
            <a:r>
              <a:rPr lang="zh-CN" altLang="en-US"/>
              <a:t>年末预期现金收益各为</a:t>
            </a:r>
            <a:r>
              <a:rPr lang="en-US" altLang="zh-CN"/>
              <a:t>25000</a:t>
            </a:r>
            <a:r>
              <a:rPr lang="zh-CN" altLang="en-US"/>
              <a:t>元、</a:t>
            </a:r>
            <a:r>
              <a:rPr lang="en-US" altLang="zh-CN"/>
              <a:t>32000</a:t>
            </a:r>
            <a:r>
              <a:rPr lang="zh-CN" altLang="en-US"/>
              <a:t>元、</a:t>
            </a:r>
            <a:r>
              <a:rPr lang="en-US" altLang="zh-CN"/>
              <a:t>50000</a:t>
            </a:r>
            <a:r>
              <a:rPr lang="zh-CN" altLang="en-US"/>
              <a:t>元；银行存款复利利率为</a:t>
            </a:r>
            <a:r>
              <a:rPr lang="en-US" altLang="zh-CN"/>
              <a:t>10%</a:t>
            </a:r>
            <a:r>
              <a:rPr lang="zh-CN" altLang="en-US"/>
              <a:t>。 </a:t>
            </a:r>
          </a:p>
          <a:p>
            <a:r>
              <a:rPr lang="zh-CN" altLang="en-US"/>
              <a:t>问：他最多愿意为这个项目投资多少？</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73730">
                                            <p:txEl>
                                              <p:pRg st="0" end="0"/>
                                            </p:txEl>
                                          </p:spTgt>
                                        </p:tgtEl>
                                        <p:attrNameLst>
                                          <p:attrName>style.visibility</p:attrName>
                                        </p:attrNameLst>
                                      </p:cBhvr>
                                      <p:to>
                                        <p:strVal val="visible"/>
                                      </p:to>
                                    </p:set>
                                    <p:anim calcmode="lin" valueType="num">
                                      <p:cBhvr additive="base">
                                        <p:cTn id="7" dur="500" fill="hold"/>
                                        <p:tgtEl>
                                          <p:spTgt spid="73730">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73730">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73731">
                                            <p:txEl>
                                              <p:pRg st="0" end="0"/>
                                            </p:txEl>
                                          </p:spTgt>
                                        </p:tgtEl>
                                        <p:attrNameLst>
                                          <p:attrName>style.visibility</p:attrName>
                                        </p:attrNameLst>
                                      </p:cBhvr>
                                      <p:to>
                                        <p:strVal val="visible"/>
                                      </p:to>
                                    </p:set>
                                    <p:anim calcmode="lin" valueType="num">
                                      <p:cBhvr additive="base">
                                        <p:cTn id="13" dur="500" fill="hold"/>
                                        <p:tgtEl>
                                          <p:spTgt spid="73731">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73731">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2" name="whoosh.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73731">
                                            <p:txEl>
                                              <p:pRg st="1" end="1"/>
                                            </p:txEl>
                                          </p:spTgt>
                                        </p:tgtEl>
                                        <p:attrNameLst>
                                          <p:attrName>style.visibility</p:attrName>
                                        </p:attrNameLst>
                                      </p:cBhvr>
                                      <p:to>
                                        <p:strVal val="visible"/>
                                      </p:to>
                                    </p:set>
                                    <p:anim calcmode="lin" valueType="num">
                                      <p:cBhvr additive="base">
                                        <p:cTn id="19" dur="500" fill="hold"/>
                                        <p:tgtEl>
                                          <p:spTgt spid="73731">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73731">
                                            <p:txEl>
                                              <p:pRg st="1" end="1"/>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0" grpId="0" build="p" autoUpdateAnimBg="0"/>
      <p:bldP spid="73731" grpId="0" build="p" autoUpdateAnimBg="0"/>
    </p:bld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4754" name="Rectangle 2"/>
          <p:cNvSpPr>
            <a:spLocks noGrp="1" noChangeArrowheads="1"/>
          </p:cNvSpPr>
          <p:nvPr>
            <p:ph type="title"/>
          </p:nvPr>
        </p:nvSpPr>
        <p:spPr/>
        <p:txBody>
          <a:bodyPr/>
          <a:lstStyle/>
          <a:p>
            <a:r>
              <a:rPr lang="zh-CN" altLang="en-US"/>
              <a:t>答案</a:t>
            </a:r>
          </a:p>
        </p:txBody>
      </p:sp>
      <p:sp>
        <p:nvSpPr>
          <p:cNvPr id="74755" name="Rectangle 3"/>
          <p:cNvSpPr>
            <a:spLocks noGrp="1" noChangeArrowheads="1"/>
          </p:cNvSpPr>
          <p:nvPr>
            <p:ph type="body" idx="1"/>
          </p:nvPr>
        </p:nvSpPr>
        <p:spPr/>
        <p:txBody>
          <a:bodyPr/>
          <a:lstStyle/>
          <a:p>
            <a:r>
              <a:rPr lang="en-US" altLang="zh-CN"/>
              <a:t>1</a:t>
            </a:r>
            <a:r>
              <a:rPr lang="zh-CN" altLang="en-US"/>
              <a:t>、 </a:t>
            </a:r>
            <a:r>
              <a:rPr lang="en-US" altLang="zh-CN"/>
              <a:t>FV</a:t>
            </a:r>
            <a:r>
              <a:rPr lang="en-US" altLang="zh-CN" baseline="-25000"/>
              <a:t>n</a:t>
            </a:r>
            <a:r>
              <a:rPr lang="en-US" altLang="zh-CN"/>
              <a:t>=PV * (1+i)</a:t>
            </a:r>
            <a:r>
              <a:rPr lang="en-US" altLang="zh-CN" baseline="30000"/>
              <a:t>n</a:t>
            </a:r>
            <a:endParaRPr lang="en-US" altLang="zh-CN"/>
          </a:p>
          <a:p>
            <a:r>
              <a:rPr lang="en-US" altLang="zh-CN"/>
              <a:t>       FV</a:t>
            </a:r>
            <a:r>
              <a:rPr lang="en-US" altLang="zh-CN" baseline="-25000"/>
              <a:t>10</a:t>
            </a:r>
            <a:r>
              <a:rPr lang="en-US" altLang="zh-CN"/>
              <a:t>=PV * FVIF</a:t>
            </a:r>
            <a:r>
              <a:rPr lang="en-US" altLang="zh-CN" baseline="-25000"/>
              <a:t>5%, 10</a:t>
            </a:r>
            <a:endParaRPr lang="en-US" altLang="zh-CN"/>
          </a:p>
          <a:p>
            <a:r>
              <a:rPr lang="en-US" altLang="zh-CN"/>
              <a:t>               =50000*1.629=</a:t>
            </a:r>
          </a:p>
          <a:p>
            <a:r>
              <a:rPr lang="en-US" altLang="zh-CN"/>
              <a:t>2</a:t>
            </a:r>
            <a:r>
              <a:rPr lang="zh-CN" altLang="en-US"/>
              <a:t>、</a:t>
            </a:r>
            <a:r>
              <a:rPr lang="en-US" altLang="zh-CN"/>
              <a:t>PV = FV</a:t>
            </a:r>
            <a:r>
              <a:rPr lang="en-US" altLang="zh-CN" baseline="-25000"/>
              <a:t>n</a:t>
            </a:r>
            <a:r>
              <a:rPr lang="en-US" altLang="zh-CN"/>
              <a:t>  /(1+i)</a:t>
            </a:r>
            <a:r>
              <a:rPr lang="en-US" altLang="zh-CN" baseline="30000"/>
              <a:t>n</a:t>
            </a:r>
          </a:p>
          <a:p>
            <a:pPr>
              <a:buFont typeface="Wingdings" pitchFamily="2" charset="2"/>
              <a:buChar char="v"/>
            </a:pPr>
            <a:r>
              <a:rPr lang="en-US" altLang="zh-CN"/>
              <a:t>      PV = FV</a:t>
            </a:r>
            <a:r>
              <a:rPr lang="en-US" altLang="zh-CN" baseline="-25000"/>
              <a:t>5</a:t>
            </a:r>
            <a:r>
              <a:rPr lang="en-US" altLang="zh-CN"/>
              <a:t>  *PVIF</a:t>
            </a:r>
            <a:r>
              <a:rPr lang="en-US" altLang="zh-CN" baseline="-25000"/>
              <a:t>i,n</a:t>
            </a:r>
            <a:endParaRPr lang="en-US" altLang="zh-CN" baseline="30000"/>
          </a:p>
          <a:p>
            <a:r>
              <a:rPr lang="en-US" altLang="zh-CN"/>
              <a:t>            =50000*0.784=</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74754">
                                            <p:txEl>
                                              <p:pRg st="0" end="0"/>
                                            </p:txEl>
                                          </p:spTgt>
                                        </p:tgtEl>
                                        <p:attrNameLst>
                                          <p:attrName>style.visibility</p:attrName>
                                        </p:attrNameLst>
                                      </p:cBhvr>
                                      <p:to>
                                        <p:strVal val="visible"/>
                                      </p:to>
                                    </p:set>
                                    <p:anim calcmode="lin" valueType="num">
                                      <p:cBhvr additive="base">
                                        <p:cTn id="7" dur="500" fill="hold"/>
                                        <p:tgtEl>
                                          <p:spTgt spid="74754">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74754">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74755">
                                            <p:txEl>
                                              <p:pRg st="0" end="0"/>
                                            </p:txEl>
                                          </p:spTgt>
                                        </p:tgtEl>
                                        <p:attrNameLst>
                                          <p:attrName>style.visibility</p:attrName>
                                        </p:attrNameLst>
                                      </p:cBhvr>
                                      <p:to>
                                        <p:strVal val="visible"/>
                                      </p:to>
                                    </p:set>
                                    <p:anim calcmode="lin" valueType="num">
                                      <p:cBhvr additive="base">
                                        <p:cTn id="13" dur="500" fill="hold"/>
                                        <p:tgtEl>
                                          <p:spTgt spid="74755">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74755">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2" name="whoosh.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74755">
                                            <p:txEl>
                                              <p:pRg st="1" end="1"/>
                                            </p:txEl>
                                          </p:spTgt>
                                        </p:tgtEl>
                                        <p:attrNameLst>
                                          <p:attrName>style.visibility</p:attrName>
                                        </p:attrNameLst>
                                      </p:cBhvr>
                                      <p:to>
                                        <p:strVal val="visible"/>
                                      </p:to>
                                    </p:set>
                                    <p:anim calcmode="lin" valueType="num">
                                      <p:cBhvr additive="base">
                                        <p:cTn id="19" dur="500" fill="hold"/>
                                        <p:tgtEl>
                                          <p:spTgt spid="74755">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74755">
                                            <p:txEl>
                                              <p:pRg st="1" end="1"/>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whoosh.wav"/>
                                        </p:tgtEl>
                                      </p:cMediaNode>
                                    </p:audio>
                                  </p:sub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74755">
                                            <p:txEl>
                                              <p:pRg st="2" end="2"/>
                                            </p:txEl>
                                          </p:spTgt>
                                        </p:tgtEl>
                                        <p:attrNameLst>
                                          <p:attrName>style.visibility</p:attrName>
                                        </p:attrNameLst>
                                      </p:cBhvr>
                                      <p:to>
                                        <p:strVal val="visible"/>
                                      </p:to>
                                    </p:set>
                                    <p:anim calcmode="lin" valueType="num">
                                      <p:cBhvr additive="base">
                                        <p:cTn id="25" dur="500" fill="hold"/>
                                        <p:tgtEl>
                                          <p:spTgt spid="74755">
                                            <p:txEl>
                                              <p:pRg st="2" end="2"/>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74755">
                                            <p:txEl>
                                              <p:pRg st="2" end="2"/>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2" name="whoosh.wav"/>
                                        </p:tgtEl>
                                      </p:cMediaNode>
                                    </p:audio>
                                  </p:sub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74755">
                                            <p:txEl>
                                              <p:pRg st="3" end="3"/>
                                            </p:txEl>
                                          </p:spTgt>
                                        </p:tgtEl>
                                        <p:attrNameLst>
                                          <p:attrName>style.visibility</p:attrName>
                                        </p:attrNameLst>
                                      </p:cBhvr>
                                      <p:to>
                                        <p:strVal val="visible"/>
                                      </p:to>
                                    </p:set>
                                    <p:anim calcmode="lin" valueType="num">
                                      <p:cBhvr additive="base">
                                        <p:cTn id="31" dur="500" fill="hold"/>
                                        <p:tgtEl>
                                          <p:spTgt spid="74755">
                                            <p:txEl>
                                              <p:pRg st="3" end="3"/>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74755">
                                            <p:txEl>
                                              <p:pRg st="3" end="3"/>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9"/>
                                            </p:cond>
                                          </p:stCondLst>
                                          <p:endCondLst>
                                            <p:cond evt="onStopAudio" delay="0">
                                              <p:tgtEl>
                                                <p:sldTgt/>
                                              </p:tgtEl>
                                            </p:cond>
                                          </p:endCondLst>
                                        </p:cTn>
                                        <p:tgtEl>
                                          <p:sndTgt r:embed="rId2" name="whoosh.wav"/>
                                        </p:tgtEl>
                                      </p:cMediaNode>
                                    </p:audio>
                                  </p:sub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74755">
                                            <p:txEl>
                                              <p:pRg st="4" end="4"/>
                                            </p:txEl>
                                          </p:spTgt>
                                        </p:tgtEl>
                                        <p:attrNameLst>
                                          <p:attrName>style.visibility</p:attrName>
                                        </p:attrNameLst>
                                      </p:cBhvr>
                                      <p:to>
                                        <p:strVal val="visible"/>
                                      </p:to>
                                    </p:set>
                                    <p:anim calcmode="lin" valueType="num">
                                      <p:cBhvr additive="base">
                                        <p:cTn id="37" dur="500" fill="hold"/>
                                        <p:tgtEl>
                                          <p:spTgt spid="74755">
                                            <p:txEl>
                                              <p:pRg st="4" end="4"/>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74755">
                                            <p:txEl>
                                              <p:pRg st="4" end="4"/>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35"/>
                                            </p:cond>
                                          </p:stCondLst>
                                          <p:endCondLst>
                                            <p:cond evt="onStopAudio" delay="0">
                                              <p:tgtEl>
                                                <p:sldTgt/>
                                              </p:tgtEl>
                                            </p:cond>
                                          </p:endCondLst>
                                        </p:cTn>
                                        <p:tgtEl>
                                          <p:sndTgt r:embed="rId2" name="whoosh.wav"/>
                                        </p:tgtEl>
                                      </p:cMediaNode>
                                    </p:audio>
                                  </p:sub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74755">
                                            <p:txEl>
                                              <p:pRg st="5" end="5"/>
                                            </p:txEl>
                                          </p:spTgt>
                                        </p:tgtEl>
                                        <p:attrNameLst>
                                          <p:attrName>style.visibility</p:attrName>
                                        </p:attrNameLst>
                                      </p:cBhvr>
                                      <p:to>
                                        <p:strVal val="visible"/>
                                      </p:to>
                                    </p:set>
                                    <p:anim calcmode="lin" valueType="num">
                                      <p:cBhvr additive="base">
                                        <p:cTn id="43" dur="500" fill="hold"/>
                                        <p:tgtEl>
                                          <p:spTgt spid="74755">
                                            <p:txEl>
                                              <p:pRg st="5" end="5"/>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74755">
                                            <p:txEl>
                                              <p:pRg st="5" end="5"/>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41"/>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754" grpId="0" build="p" autoUpdateAnimBg="0"/>
      <p:bldP spid="74755" grpId="0" build="p"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ChangeArrowheads="1"/>
          </p:cNvSpPr>
          <p:nvPr>
            <p:ph type="title"/>
          </p:nvPr>
        </p:nvSpPr>
        <p:spPr/>
        <p:txBody>
          <a:bodyPr/>
          <a:lstStyle/>
          <a:p>
            <a:r>
              <a:rPr lang="zh-CN" altLang="en-US"/>
              <a:t>答案</a:t>
            </a:r>
          </a:p>
        </p:txBody>
      </p:sp>
      <p:sp>
        <p:nvSpPr>
          <p:cNvPr id="75779" name="Rectangle 3"/>
          <p:cNvSpPr>
            <a:spLocks noGrp="1" noChangeArrowheads="1"/>
          </p:cNvSpPr>
          <p:nvPr>
            <p:ph type="body" idx="1"/>
          </p:nvPr>
        </p:nvSpPr>
        <p:spPr/>
        <p:txBody>
          <a:bodyPr/>
          <a:lstStyle/>
          <a:p>
            <a:pPr>
              <a:lnSpc>
                <a:spcPct val="90000"/>
              </a:lnSpc>
            </a:pPr>
            <a:r>
              <a:rPr lang="en-US" altLang="zh-CN" sz="2800"/>
              <a:t>          0           1              2              3</a:t>
            </a:r>
          </a:p>
          <a:p>
            <a:pPr>
              <a:lnSpc>
                <a:spcPct val="90000"/>
              </a:lnSpc>
            </a:pPr>
            <a:endParaRPr lang="en-US" altLang="zh-CN" sz="2800"/>
          </a:p>
          <a:p>
            <a:pPr>
              <a:lnSpc>
                <a:spcPct val="90000"/>
              </a:lnSpc>
            </a:pPr>
            <a:r>
              <a:rPr lang="en-US" altLang="zh-CN" sz="2800"/>
              <a:t>                 25000        32000       50000</a:t>
            </a:r>
          </a:p>
          <a:p>
            <a:pPr>
              <a:lnSpc>
                <a:spcPct val="90000"/>
              </a:lnSpc>
            </a:pPr>
            <a:endParaRPr lang="en-US" altLang="zh-CN" sz="2800"/>
          </a:p>
          <a:p>
            <a:pPr>
              <a:lnSpc>
                <a:spcPct val="90000"/>
              </a:lnSpc>
              <a:buFont typeface="Wingdings" pitchFamily="2" charset="2"/>
              <a:buChar char="v"/>
            </a:pPr>
            <a:r>
              <a:rPr lang="en-US" altLang="zh-CN" sz="2800"/>
              <a:t> PV = FV</a:t>
            </a:r>
            <a:r>
              <a:rPr lang="en-US" altLang="zh-CN" sz="2800" baseline="-25000"/>
              <a:t>1</a:t>
            </a:r>
            <a:r>
              <a:rPr lang="en-US" altLang="zh-CN" sz="2800"/>
              <a:t>  *PVIF</a:t>
            </a:r>
            <a:r>
              <a:rPr lang="en-US" altLang="zh-CN" sz="2800" baseline="-25000"/>
              <a:t>10%,1</a:t>
            </a:r>
            <a:r>
              <a:rPr lang="en-US" altLang="zh-CN" sz="2800"/>
              <a:t>+  FV</a:t>
            </a:r>
            <a:r>
              <a:rPr lang="en-US" altLang="zh-CN" sz="2800" baseline="-25000"/>
              <a:t>2</a:t>
            </a:r>
            <a:r>
              <a:rPr lang="en-US" altLang="zh-CN" sz="2800"/>
              <a:t>  *PVIF</a:t>
            </a:r>
            <a:r>
              <a:rPr lang="en-US" altLang="zh-CN" sz="2800" baseline="-25000"/>
              <a:t>10%,2</a:t>
            </a:r>
            <a:r>
              <a:rPr lang="en-US" altLang="zh-CN" sz="2800"/>
              <a:t>+ FV</a:t>
            </a:r>
            <a:r>
              <a:rPr lang="en-US" altLang="zh-CN" sz="2800" baseline="-25000"/>
              <a:t>3</a:t>
            </a:r>
            <a:r>
              <a:rPr lang="en-US" altLang="zh-CN" sz="2800"/>
              <a:t>  *PVIF</a:t>
            </a:r>
            <a:r>
              <a:rPr lang="en-US" altLang="zh-CN" sz="2800" baseline="-25000"/>
              <a:t>10%,3</a:t>
            </a:r>
            <a:endParaRPr lang="en-US" altLang="zh-CN" sz="2800" baseline="30000"/>
          </a:p>
          <a:p>
            <a:pPr>
              <a:lnSpc>
                <a:spcPct val="90000"/>
              </a:lnSpc>
              <a:buFont typeface="Wingdings" pitchFamily="2" charset="2"/>
              <a:buChar char="v"/>
            </a:pPr>
            <a:endParaRPr lang="en-US" altLang="zh-CN" sz="2800" baseline="30000"/>
          </a:p>
          <a:p>
            <a:pPr>
              <a:lnSpc>
                <a:spcPct val="90000"/>
              </a:lnSpc>
            </a:pPr>
            <a:r>
              <a:rPr lang="zh-CN" altLang="en-US" sz="2800"/>
              <a:t>计算出来的现值就是投资者愿意支付的最大金额                </a:t>
            </a:r>
          </a:p>
        </p:txBody>
      </p:sp>
      <p:grpSp>
        <p:nvGrpSpPr>
          <p:cNvPr id="75787" name="Group 11"/>
          <p:cNvGrpSpPr>
            <a:grpSpLocks/>
          </p:cNvGrpSpPr>
          <p:nvPr/>
        </p:nvGrpSpPr>
        <p:grpSpPr bwMode="auto">
          <a:xfrm>
            <a:off x="2667000" y="2514600"/>
            <a:ext cx="4114800" cy="228600"/>
            <a:chOff x="1632" y="1728"/>
            <a:chExt cx="2592" cy="144"/>
          </a:xfrm>
        </p:grpSpPr>
        <p:sp>
          <p:nvSpPr>
            <p:cNvPr id="75781" name="Line 5"/>
            <p:cNvSpPr>
              <a:spLocks noChangeShapeType="1"/>
            </p:cNvSpPr>
            <p:nvPr/>
          </p:nvSpPr>
          <p:spPr bwMode="auto">
            <a:xfrm>
              <a:off x="1632" y="1728"/>
              <a:ext cx="0" cy="144"/>
            </a:xfrm>
            <a:prstGeom prst="line">
              <a:avLst/>
            </a:prstGeom>
            <a:noFill/>
            <a:ln w="1270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75782" name="Line 6"/>
            <p:cNvSpPr>
              <a:spLocks noChangeShapeType="1"/>
            </p:cNvSpPr>
            <p:nvPr/>
          </p:nvSpPr>
          <p:spPr bwMode="auto">
            <a:xfrm>
              <a:off x="2448" y="1776"/>
              <a:ext cx="0" cy="96"/>
            </a:xfrm>
            <a:prstGeom prst="line">
              <a:avLst/>
            </a:prstGeom>
            <a:noFill/>
            <a:ln w="1270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75783" name="Line 7"/>
            <p:cNvSpPr>
              <a:spLocks noChangeShapeType="1"/>
            </p:cNvSpPr>
            <p:nvPr/>
          </p:nvSpPr>
          <p:spPr bwMode="auto">
            <a:xfrm>
              <a:off x="3360" y="1776"/>
              <a:ext cx="0" cy="96"/>
            </a:xfrm>
            <a:prstGeom prst="line">
              <a:avLst/>
            </a:prstGeom>
            <a:noFill/>
            <a:ln w="1270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75785" name="Line 9"/>
            <p:cNvSpPr>
              <a:spLocks noChangeShapeType="1"/>
            </p:cNvSpPr>
            <p:nvPr/>
          </p:nvSpPr>
          <p:spPr bwMode="auto">
            <a:xfrm>
              <a:off x="4224" y="1776"/>
              <a:ext cx="0" cy="96"/>
            </a:xfrm>
            <a:prstGeom prst="line">
              <a:avLst/>
            </a:prstGeom>
            <a:noFill/>
            <a:ln w="1270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75786" name="Line 10"/>
            <p:cNvSpPr>
              <a:spLocks noChangeShapeType="1"/>
            </p:cNvSpPr>
            <p:nvPr/>
          </p:nvSpPr>
          <p:spPr bwMode="auto">
            <a:xfrm>
              <a:off x="1632" y="1872"/>
              <a:ext cx="2592" cy="0"/>
            </a:xfrm>
            <a:prstGeom prst="line">
              <a:avLst/>
            </a:prstGeom>
            <a:noFill/>
            <a:ln w="1270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6802" name="Rectangle 2"/>
          <p:cNvSpPr>
            <a:spLocks noGrp="1" noChangeArrowheads="1"/>
          </p:cNvSpPr>
          <p:nvPr>
            <p:ph type="title"/>
          </p:nvPr>
        </p:nvSpPr>
        <p:spPr/>
        <p:txBody>
          <a:bodyPr/>
          <a:lstStyle/>
          <a:p>
            <a:r>
              <a:rPr lang="zh-CN" altLang="en-US"/>
              <a:t>（二）年金终值和现值</a:t>
            </a:r>
          </a:p>
        </p:txBody>
      </p:sp>
      <p:sp>
        <p:nvSpPr>
          <p:cNvPr id="76803" name="Rectangle 3"/>
          <p:cNvSpPr>
            <a:spLocks noGrp="1" noChangeArrowheads="1"/>
          </p:cNvSpPr>
          <p:nvPr>
            <p:ph type="body" idx="1"/>
          </p:nvPr>
        </p:nvSpPr>
        <p:spPr/>
        <p:txBody>
          <a:bodyPr/>
          <a:lstStyle/>
          <a:p>
            <a:r>
              <a:rPr lang="en-US" altLang="zh-CN"/>
              <a:t>1</a:t>
            </a:r>
            <a:r>
              <a:rPr lang="zh-CN" altLang="en-US"/>
              <a:t>、什么是年金？</a:t>
            </a:r>
          </a:p>
          <a:p>
            <a:r>
              <a:rPr lang="zh-CN" altLang="en-US"/>
              <a:t>年金是指一定时期内每期相等金额的收付款项。</a:t>
            </a:r>
          </a:p>
          <a:p>
            <a:r>
              <a:rPr lang="zh-CN" altLang="en-US"/>
              <a:t>两个要件：间隔期相同、金额相等</a:t>
            </a:r>
          </a:p>
          <a:p>
            <a:r>
              <a:rPr lang="zh-CN" altLang="en-US"/>
              <a:t>折旧、利息、租金、保险费等</a:t>
            </a:r>
          </a:p>
          <a:p>
            <a:endParaRPr lang="zh-CN" altLang="en-US"/>
          </a:p>
          <a:p>
            <a:endParaRPr lang="en-US" altLang="zh-CN"/>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76802">
                                            <p:txEl>
                                              <p:pRg st="0" end="0"/>
                                            </p:txEl>
                                          </p:spTgt>
                                        </p:tgtEl>
                                        <p:attrNameLst>
                                          <p:attrName>style.visibility</p:attrName>
                                        </p:attrNameLst>
                                      </p:cBhvr>
                                      <p:to>
                                        <p:strVal val="visible"/>
                                      </p:to>
                                    </p:set>
                                    <p:anim calcmode="lin" valueType="num">
                                      <p:cBhvr additive="base">
                                        <p:cTn id="7" dur="500" fill="hold"/>
                                        <p:tgtEl>
                                          <p:spTgt spid="76802">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76802">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76803">
                                            <p:txEl>
                                              <p:pRg st="0" end="0"/>
                                            </p:txEl>
                                          </p:spTgt>
                                        </p:tgtEl>
                                        <p:attrNameLst>
                                          <p:attrName>style.visibility</p:attrName>
                                        </p:attrNameLst>
                                      </p:cBhvr>
                                      <p:to>
                                        <p:strVal val="visible"/>
                                      </p:to>
                                    </p:set>
                                    <p:anim calcmode="lin" valueType="num">
                                      <p:cBhvr additive="base">
                                        <p:cTn id="13" dur="500" fill="hold"/>
                                        <p:tgtEl>
                                          <p:spTgt spid="76803">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76803">
                                            <p:txEl>
                                              <p:pRg st="0" end="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2" name="whoosh.wav"/>
                                        </p:tgtEl>
                                      </p:cMediaNode>
                                    </p:audio>
                                  </p:sub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76803">
                                            <p:txEl>
                                              <p:pRg st="1" end="1"/>
                                            </p:txEl>
                                          </p:spTgt>
                                        </p:tgtEl>
                                        <p:attrNameLst>
                                          <p:attrName>style.visibility</p:attrName>
                                        </p:attrNameLst>
                                      </p:cBhvr>
                                      <p:to>
                                        <p:strVal val="visible"/>
                                      </p:to>
                                    </p:set>
                                    <p:anim calcmode="lin" valueType="num">
                                      <p:cBhvr additive="base">
                                        <p:cTn id="19" dur="500" fill="hold"/>
                                        <p:tgtEl>
                                          <p:spTgt spid="76803">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76803">
                                            <p:txEl>
                                              <p:pRg st="1" end="1"/>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7"/>
                                            </p:cond>
                                          </p:stCondLst>
                                          <p:endCondLst>
                                            <p:cond evt="onStopAudio" delay="0">
                                              <p:tgtEl>
                                                <p:sldTgt/>
                                              </p:tgtEl>
                                            </p:cond>
                                          </p:endCondLst>
                                        </p:cTn>
                                        <p:tgtEl>
                                          <p:sndTgt r:embed="rId2" name="whoosh.wav"/>
                                        </p:tgtEl>
                                      </p:cMediaNode>
                                    </p:audio>
                                  </p:sub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76803">
                                            <p:txEl>
                                              <p:pRg st="2" end="2"/>
                                            </p:txEl>
                                          </p:spTgt>
                                        </p:tgtEl>
                                        <p:attrNameLst>
                                          <p:attrName>style.visibility</p:attrName>
                                        </p:attrNameLst>
                                      </p:cBhvr>
                                      <p:to>
                                        <p:strVal val="visible"/>
                                      </p:to>
                                    </p:set>
                                    <p:anim calcmode="lin" valueType="num">
                                      <p:cBhvr additive="base">
                                        <p:cTn id="25" dur="500" fill="hold"/>
                                        <p:tgtEl>
                                          <p:spTgt spid="76803">
                                            <p:txEl>
                                              <p:pRg st="2" end="2"/>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76803">
                                            <p:txEl>
                                              <p:pRg st="2" end="2"/>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2" name="whoosh.wav"/>
                                        </p:tgtEl>
                                      </p:cMediaNode>
                                    </p:audio>
                                  </p:sub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76803">
                                            <p:txEl>
                                              <p:pRg st="3" end="3"/>
                                            </p:txEl>
                                          </p:spTgt>
                                        </p:tgtEl>
                                        <p:attrNameLst>
                                          <p:attrName>style.visibility</p:attrName>
                                        </p:attrNameLst>
                                      </p:cBhvr>
                                      <p:to>
                                        <p:strVal val="visible"/>
                                      </p:to>
                                    </p:set>
                                    <p:anim calcmode="lin" valueType="num">
                                      <p:cBhvr additive="base">
                                        <p:cTn id="31" dur="500" fill="hold"/>
                                        <p:tgtEl>
                                          <p:spTgt spid="76803">
                                            <p:txEl>
                                              <p:pRg st="3" end="3"/>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76803">
                                            <p:txEl>
                                              <p:pRg st="3" end="3"/>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9"/>
                                            </p:cond>
                                          </p:stCondLst>
                                          <p:endCondLst>
                                            <p:cond evt="onStopAudio" delay="0">
                                              <p:tgtEl>
                                                <p:sldTgt/>
                                              </p:tgtEl>
                                            </p:cond>
                                          </p:endCondLst>
                                        </p:cTn>
                                        <p:tgtEl>
                                          <p:sndTgt r:embed="rId2" name="whoosh.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802" grpId="0" build="p" autoUpdateAnimBg="0"/>
      <p:bldP spid="76803" grpId="0" build="p" autoUpdateAnimBg="0"/>
    </p:bld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8850" name="Rectangle 2"/>
          <p:cNvSpPr>
            <a:spLocks noGrp="1" noChangeArrowheads="1"/>
          </p:cNvSpPr>
          <p:nvPr>
            <p:ph type="title"/>
          </p:nvPr>
        </p:nvSpPr>
        <p:spPr/>
        <p:txBody>
          <a:bodyPr/>
          <a:lstStyle/>
          <a:p>
            <a:r>
              <a:rPr lang="en-US" altLang="zh-CN"/>
              <a:t>2</a:t>
            </a:r>
            <a:r>
              <a:rPr lang="zh-CN" altLang="en-US"/>
              <a:t>、年金的种类</a:t>
            </a:r>
          </a:p>
        </p:txBody>
      </p:sp>
      <p:sp>
        <p:nvSpPr>
          <p:cNvPr id="78851" name="Rectangle 3"/>
          <p:cNvSpPr>
            <a:spLocks noGrp="1" noChangeArrowheads="1"/>
          </p:cNvSpPr>
          <p:nvPr>
            <p:ph type="body" idx="1"/>
          </p:nvPr>
        </p:nvSpPr>
        <p:spPr>
          <a:xfrm>
            <a:off x="1371600" y="1600200"/>
            <a:ext cx="7620000" cy="4495800"/>
          </a:xfrm>
        </p:spPr>
        <p:txBody>
          <a:bodyPr/>
          <a:lstStyle/>
          <a:p>
            <a:pPr>
              <a:lnSpc>
                <a:spcPct val="90000"/>
              </a:lnSpc>
            </a:pPr>
            <a:r>
              <a:rPr lang="zh-CN" altLang="en-US" sz="2800"/>
              <a:t>普通年金：后付年金</a:t>
            </a:r>
          </a:p>
          <a:p>
            <a:pPr>
              <a:lnSpc>
                <a:spcPct val="90000"/>
              </a:lnSpc>
            </a:pPr>
            <a:r>
              <a:rPr lang="zh-CN" altLang="en-US" sz="2800"/>
              <a:t>     </a:t>
            </a:r>
            <a:r>
              <a:rPr lang="en-US" altLang="zh-CN" sz="2800"/>
              <a:t>0           1               2              3            4          5</a:t>
            </a:r>
          </a:p>
          <a:p>
            <a:pPr>
              <a:lnSpc>
                <a:spcPct val="90000"/>
              </a:lnSpc>
            </a:pPr>
            <a:endParaRPr lang="en-US" altLang="zh-CN" sz="2800"/>
          </a:p>
          <a:p>
            <a:pPr>
              <a:lnSpc>
                <a:spcPct val="90000"/>
              </a:lnSpc>
            </a:pPr>
            <a:r>
              <a:rPr lang="en-US" altLang="zh-CN" sz="2800"/>
              <a:t>                   10           10            10            </a:t>
            </a:r>
          </a:p>
          <a:p>
            <a:pPr>
              <a:lnSpc>
                <a:spcPct val="90000"/>
              </a:lnSpc>
            </a:pPr>
            <a:r>
              <a:rPr lang="en-US" altLang="zh-CN" sz="2800"/>
              <a:t>    10           10           10 </a:t>
            </a:r>
          </a:p>
          <a:p>
            <a:pPr>
              <a:lnSpc>
                <a:spcPct val="90000"/>
              </a:lnSpc>
            </a:pPr>
            <a:r>
              <a:rPr lang="en-US" altLang="zh-CN" sz="2800"/>
              <a:t>                                                  10          10       10</a:t>
            </a:r>
          </a:p>
          <a:p>
            <a:pPr>
              <a:lnSpc>
                <a:spcPct val="90000"/>
              </a:lnSpc>
            </a:pPr>
            <a:r>
              <a:rPr lang="zh-CN" altLang="en-US" sz="2800"/>
              <a:t>先付年金：即付年金</a:t>
            </a:r>
          </a:p>
          <a:p>
            <a:pPr>
              <a:lnSpc>
                <a:spcPct val="90000"/>
              </a:lnSpc>
            </a:pPr>
            <a:r>
              <a:rPr lang="zh-CN" altLang="en-US" sz="2800"/>
              <a:t>递延年金</a:t>
            </a:r>
          </a:p>
          <a:p>
            <a:pPr>
              <a:lnSpc>
                <a:spcPct val="90000"/>
              </a:lnSpc>
            </a:pPr>
            <a:r>
              <a:rPr lang="zh-CN" altLang="en-US" sz="2800"/>
              <a:t>永续年金</a:t>
            </a:r>
          </a:p>
        </p:txBody>
      </p:sp>
      <p:sp>
        <p:nvSpPr>
          <p:cNvPr id="78866" name="Line 18"/>
          <p:cNvSpPr>
            <a:spLocks noChangeShapeType="1"/>
          </p:cNvSpPr>
          <p:nvPr/>
        </p:nvSpPr>
        <p:spPr bwMode="auto">
          <a:xfrm>
            <a:off x="9144000" y="3124200"/>
            <a:ext cx="0" cy="152400"/>
          </a:xfrm>
          <a:prstGeom prst="line">
            <a:avLst/>
          </a:prstGeom>
          <a:noFill/>
          <a:ln w="1270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nvGrpSpPr>
          <p:cNvPr id="78868" name="Group 20"/>
          <p:cNvGrpSpPr>
            <a:grpSpLocks/>
          </p:cNvGrpSpPr>
          <p:nvPr/>
        </p:nvGrpSpPr>
        <p:grpSpPr bwMode="auto">
          <a:xfrm>
            <a:off x="2209800" y="2667000"/>
            <a:ext cx="6553200" cy="228600"/>
            <a:chOff x="1440" y="1968"/>
            <a:chExt cx="4128" cy="144"/>
          </a:xfrm>
        </p:grpSpPr>
        <p:grpSp>
          <p:nvGrpSpPr>
            <p:cNvPr id="78852" name="Group 4"/>
            <p:cNvGrpSpPr>
              <a:grpSpLocks/>
            </p:cNvGrpSpPr>
            <p:nvPr/>
          </p:nvGrpSpPr>
          <p:grpSpPr bwMode="auto">
            <a:xfrm>
              <a:off x="1440" y="1968"/>
              <a:ext cx="2592" cy="144"/>
              <a:chOff x="1632" y="1728"/>
              <a:chExt cx="2592" cy="144"/>
            </a:xfrm>
          </p:grpSpPr>
          <p:sp>
            <p:nvSpPr>
              <p:cNvPr id="78853" name="Line 5"/>
              <p:cNvSpPr>
                <a:spLocks noChangeShapeType="1"/>
              </p:cNvSpPr>
              <p:nvPr/>
            </p:nvSpPr>
            <p:spPr bwMode="auto">
              <a:xfrm>
                <a:off x="1632" y="1728"/>
                <a:ext cx="0" cy="144"/>
              </a:xfrm>
              <a:prstGeom prst="line">
                <a:avLst/>
              </a:prstGeom>
              <a:noFill/>
              <a:ln w="1270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78854" name="Line 6"/>
              <p:cNvSpPr>
                <a:spLocks noChangeShapeType="1"/>
              </p:cNvSpPr>
              <p:nvPr/>
            </p:nvSpPr>
            <p:spPr bwMode="auto">
              <a:xfrm>
                <a:off x="2448" y="1776"/>
                <a:ext cx="0" cy="96"/>
              </a:xfrm>
              <a:prstGeom prst="line">
                <a:avLst/>
              </a:prstGeom>
              <a:noFill/>
              <a:ln w="1270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78855" name="Line 7"/>
              <p:cNvSpPr>
                <a:spLocks noChangeShapeType="1"/>
              </p:cNvSpPr>
              <p:nvPr/>
            </p:nvSpPr>
            <p:spPr bwMode="auto">
              <a:xfrm>
                <a:off x="3360" y="1776"/>
                <a:ext cx="0" cy="96"/>
              </a:xfrm>
              <a:prstGeom prst="line">
                <a:avLst/>
              </a:prstGeom>
              <a:noFill/>
              <a:ln w="1270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78856" name="Line 8"/>
              <p:cNvSpPr>
                <a:spLocks noChangeShapeType="1"/>
              </p:cNvSpPr>
              <p:nvPr/>
            </p:nvSpPr>
            <p:spPr bwMode="auto">
              <a:xfrm>
                <a:off x="4224" y="1776"/>
                <a:ext cx="0" cy="96"/>
              </a:xfrm>
              <a:prstGeom prst="line">
                <a:avLst/>
              </a:prstGeom>
              <a:noFill/>
              <a:ln w="1270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78857" name="Line 9"/>
              <p:cNvSpPr>
                <a:spLocks noChangeShapeType="1"/>
              </p:cNvSpPr>
              <p:nvPr/>
            </p:nvSpPr>
            <p:spPr bwMode="auto">
              <a:xfrm>
                <a:off x="1632" y="1872"/>
                <a:ext cx="2592" cy="0"/>
              </a:xfrm>
              <a:prstGeom prst="line">
                <a:avLst/>
              </a:prstGeom>
              <a:noFill/>
              <a:ln w="1270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sp>
          <p:nvSpPr>
            <p:cNvPr id="78864" name="Line 16"/>
            <p:cNvSpPr>
              <a:spLocks noChangeShapeType="1"/>
            </p:cNvSpPr>
            <p:nvPr/>
          </p:nvSpPr>
          <p:spPr bwMode="auto">
            <a:xfrm>
              <a:off x="4032" y="2112"/>
              <a:ext cx="1536" cy="0"/>
            </a:xfrm>
            <a:prstGeom prst="line">
              <a:avLst/>
            </a:prstGeom>
            <a:noFill/>
            <a:ln w="1270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78865" name="Line 17"/>
            <p:cNvSpPr>
              <a:spLocks noChangeShapeType="1"/>
            </p:cNvSpPr>
            <p:nvPr/>
          </p:nvSpPr>
          <p:spPr bwMode="auto">
            <a:xfrm>
              <a:off x="4848" y="2064"/>
              <a:ext cx="0" cy="48"/>
            </a:xfrm>
            <a:prstGeom prst="line">
              <a:avLst/>
            </a:prstGeom>
            <a:noFill/>
            <a:ln w="1270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78867" name="Line 19"/>
            <p:cNvSpPr>
              <a:spLocks noChangeShapeType="1"/>
            </p:cNvSpPr>
            <p:nvPr/>
          </p:nvSpPr>
          <p:spPr bwMode="auto">
            <a:xfrm>
              <a:off x="5568" y="1968"/>
              <a:ext cx="0" cy="144"/>
            </a:xfrm>
            <a:prstGeom prst="line">
              <a:avLst/>
            </a:prstGeom>
            <a:noFill/>
            <a:ln w="1270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withEffect">
                                  <p:stCondLst>
                                    <p:cond delay="0"/>
                                  </p:stCondLst>
                                  <p:childTnLst>
                                    <p:set>
                                      <p:cBhvr>
                                        <p:cTn id="6" dur="1" fill="hold">
                                          <p:stCondLst>
                                            <p:cond delay="0"/>
                                          </p:stCondLst>
                                        </p:cTn>
                                        <p:tgtEl>
                                          <p:spTgt spid="78850"/>
                                        </p:tgtEl>
                                        <p:attrNameLst>
                                          <p:attrName>style.visibility</p:attrName>
                                        </p:attrNameLst>
                                      </p:cBhvr>
                                      <p:to>
                                        <p:strVal val="visible"/>
                                      </p:to>
                                    </p:set>
                                    <p:anim calcmode="lin" valueType="num">
                                      <p:cBhvr>
                                        <p:cTn id="7" dur="500" fill="hold"/>
                                        <p:tgtEl>
                                          <p:spTgt spid="78850"/>
                                        </p:tgtEl>
                                        <p:attrNameLst>
                                          <p:attrName>ppt_w</p:attrName>
                                        </p:attrNameLst>
                                      </p:cBhvr>
                                      <p:tavLst>
                                        <p:tav tm="0">
                                          <p:val>
                                            <p:fltVal val="0"/>
                                          </p:val>
                                        </p:tav>
                                        <p:tav tm="100000">
                                          <p:val>
                                            <p:strVal val="#ppt_w"/>
                                          </p:val>
                                        </p:tav>
                                      </p:tavLst>
                                    </p:anim>
                                    <p:anim calcmode="lin" valueType="num">
                                      <p:cBhvr>
                                        <p:cTn id="8" dur="500" fill="hold"/>
                                        <p:tgtEl>
                                          <p:spTgt spid="78850"/>
                                        </p:tgtEl>
                                        <p:attrNameLst>
                                          <p:attrName>ppt_h</p:attrName>
                                        </p:attrNameLst>
                                      </p:cBhvr>
                                      <p:tavLst>
                                        <p:tav tm="0">
                                          <p:val>
                                            <p:fltVal val="0"/>
                                          </p:val>
                                        </p:tav>
                                        <p:tav tm="100000">
                                          <p:val>
                                            <p:strVal val="#ppt_h"/>
                                          </p:val>
                                        </p:tav>
                                      </p:tavLst>
                                    </p:anim>
                                    <p:animEffect transition="in" filter="fade">
                                      <p:cBhvr>
                                        <p:cTn id="9" dur="500"/>
                                        <p:tgtEl>
                                          <p:spTgt spid="78850"/>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78851">
                                            <p:txEl>
                                              <p:pRg st="0" end="0"/>
                                            </p:txEl>
                                          </p:spTgt>
                                        </p:tgtEl>
                                        <p:attrNameLst>
                                          <p:attrName>style.visibility</p:attrName>
                                        </p:attrNameLst>
                                      </p:cBhvr>
                                      <p:to>
                                        <p:strVal val="visible"/>
                                      </p:to>
                                    </p:set>
                                    <p:animEffect transition="in" filter="fade">
                                      <p:cBhvr>
                                        <p:cTn id="14" dur="1000">
                                          <p:stCondLst>
                                            <p:cond delay="0"/>
                                          </p:stCondLst>
                                        </p:cTn>
                                        <p:tgtEl>
                                          <p:spTgt spid="78851">
                                            <p:txEl>
                                              <p:pRg st="0" end="0"/>
                                            </p:txEl>
                                          </p:spTgt>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78851">
                                            <p:txEl>
                                              <p:pRg st="1" end="1"/>
                                            </p:txEl>
                                          </p:spTgt>
                                        </p:tgtEl>
                                        <p:attrNameLst>
                                          <p:attrName>style.visibility</p:attrName>
                                        </p:attrNameLst>
                                      </p:cBhvr>
                                      <p:to>
                                        <p:strVal val="visible"/>
                                      </p:to>
                                    </p:set>
                                    <p:animEffect transition="in" filter="fade">
                                      <p:cBhvr>
                                        <p:cTn id="19" dur="1000">
                                          <p:stCondLst>
                                            <p:cond delay="0"/>
                                          </p:stCondLst>
                                        </p:cTn>
                                        <p:tgtEl>
                                          <p:spTgt spid="78851">
                                            <p:txEl>
                                              <p:pRg st="1" end="1"/>
                                            </p:txEl>
                                          </p:spTgt>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78851">
                                            <p:txEl>
                                              <p:pRg st="3" end="3"/>
                                            </p:txEl>
                                          </p:spTgt>
                                        </p:tgtEl>
                                        <p:attrNameLst>
                                          <p:attrName>style.visibility</p:attrName>
                                        </p:attrNameLst>
                                      </p:cBhvr>
                                      <p:to>
                                        <p:strVal val="visible"/>
                                      </p:to>
                                    </p:set>
                                    <p:animEffect transition="in" filter="fade">
                                      <p:cBhvr>
                                        <p:cTn id="24" dur="1000">
                                          <p:stCondLst>
                                            <p:cond delay="0"/>
                                          </p:stCondLst>
                                        </p:cTn>
                                        <p:tgtEl>
                                          <p:spTgt spid="78851">
                                            <p:txEl>
                                              <p:pRg st="3" end="3"/>
                                            </p:txEl>
                                          </p:spTgt>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78851">
                                            <p:txEl>
                                              <p:pRg st="4" end="4"/>
                                            </p:txEl>
                                          </p:spTgt>
                                        </p:tgtEl>
                                        <p:attrNameLst>
                                          <p:attrName>style.visibility</p:attrName>
                                        </p:attrNameLst>
                                      </p:cBhvr>
                                      <p:to>
                                        <p:strVal val="visible"/>
                                      </p:to>
                                    </p:set>
                                    <p:animEffect transition="in" filter="fade">
                                      <p:cBhvr>
                                        <p:cTn id="29" dur="1000">
                                          <p:stCondLst>
                                            <p:cond delay="0"/>
                                          </p:stCondLst>
                                        </p:cTn>
                                        <p:tgtEl>
                                          <p:spTgt spid="78851">
                                            <p:txEl>
                                              <p:pRg st="4" end="4"/>
                                            </p:txEl>
                                          </p:spTgt>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78851">
                                            <p:txEl>
                                              <p:pRg st="5" end="5"/>
                                            </p:txEl>
                                          </p:spTgt>
                                        </p:tgtEl>
                                        <p:attrNameLst>
                                          <p:attrName>style.visibility</p:attrName>
                                        </p:attrNameLst>
                                      </p:cBhvr>
                                      <p:to>
                                        <p:strVal val="visible"/>
                                      </p:to>
                                    </p:set>
                                    <p:animEffect transition="in" filter="fade">
                                      <p:cBhvr>
                                        <p:cTn id="34" dur="1000">
                                          <p:stCondLst>
                                            <p:cond delay="0"/>
                                          </p:stCondLst>
                                        </p:cTn>
                                        <p:tgtEl>
                                          <p:spTgt spid="78851">
                                            <p:txEl>
                                              <p:pRg st="5" end="5"/>
                                            </p:txEl>
                                          </p:spTgt>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78851">
                                            <p:txEl>
                                              <p:pRg st="6" end="6"/>
                                            </p:txEl>
                                          </p:spTgt>
                                        </p:tgtEl>
                                        <p:attrNameLst>
                                          <p:attrName>style.visibility</p:attrName>
                                        </p:attrNameLst>
                                      </p:cBhvr>
                                      <p:to>
                                        <p:strVal val="visible"/>
                                      </p:to>
                                    </p:set>
                                    <p:animEffect transition="in" filter="fade">
                                      <p:cBhvr>
                                        <p:cTn id="39" dur="1000">
                                          <p:stCondLst>
                                            <p:cond delay="0"/>
                                          </p:stCondLst>
                                        </p:cTn>
                                        <p:tgtEl>
                                          <p:spTgt spid="78851">
                                            <p:txEl>
                                              <p:pRg st="6" end="6"/>
                                            </p:txEl>
                                          </p:spTgt>
                                        </p:tgtEl>
                                      </p:cBhvr>
                                    </p:animEffect>
                                  </p:childTnLst>
                                </p:cTn>
                              </p:par>
                            </p:childTnLst>
                          </p:cTn>
                        </p:par>
                      </p:childTnLst>
                    </p:cTn>
                  </p:par>
                  <p:par>
                    <p:cTn id="40" fill="hold" nodeType="clickPar">
                      <p:stCondLst>
                        <p:cond delay="indefinite"/>
                      </p:stCondLst>
                      <p:childTnLst>
                        <p:par>
                          <p:cTn id="41" fill="hold" nodeType="withGroup">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78851">
                                            <p:txEl>
                                              <p:pRg st="7" end="7"/>
                                            </p:txEl>
                                          </p:spTgt>
                                        </p:tgtEl>
                                        <p:attrNameLst>
                                          <p:attrName>style.visibility</p:attrName>
                                        </p:attrNameLst>
                                      </p:cBhvr>
                                      <p:to>
                                        <p:strVal val="visible"/>
                                      </p:to>
                                    </p:set>
                                    <p:animEffect transition="in" filter="fade">
                                      <p:cBhvr>
                                        <p:cTn id="44" dur="1000">
                                          <p:stCondLst>
                                            <p:cond delay="0"/>
                                          </p:stCondLst>
                                        </p:cTn>
                                        <p:tgtEl>
                                          <p:spTgt spid="78851">
                                            <p:txEl>
                                              <p:pRg st="7" end="7"/>
                                            </p:txEl>
                                          </p:spTgt>
                                        </p:tgtEl>
                                      </p:cBhvr>
                                    </p:animEffect>
                                  </p:childTnLst>
                                </p:cTn>
                              </p:par>
                            </p:childTnLst>
                          </p:cTn>
                        </p:par>
                      </p:childTnLst>
                    </p:cTn>
                  </p:par>
                  <p:par>
                    <p:cTn id="45" fill="hold" nodeType="clickPar">
                      <p:stCondLst>
                        <p:cond delay="indefinite"/>
                      </p:stCondLst>
                      <p:childTnLst>
                        <p:par>
                          <p:cTn id="46" fill="hold" nodeType="withGroup">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78851">
                                            <p:txEl>
                                              <p:pRg st="8" end="8"/>
                                            </p:txEl>
                                          </p:spTgt>
                                        </p:tgtEl>
                                        <p:attrNameLst>
                                          <p:attrName>style.visibility</p:attrName>
                                        </p:attrNameLst>
                                      </p:cBhvr>
                                      <p:to>
                                        <p:strVal val="visible"/>
                                      </p:to>
                                    </p:set>
                                    <p:animEffect transition="in" filter="fade">
                                      <p:cBhvr>
                                        <p:cTn id="49" dur="1000">
                                          <p:stCondLst>
                                            <p:cond delay="0"/>
                                          </p:stCondLst>
                                        </p:cTn>
                                        <p:tgtEl>
                                          <p:spTgt spid="78851">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850" grpId="0"/>
      <p:bldP spid="78851" grpId="0" build="p"/>
    </p:bld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7826" name="Rectangle 2"/>
          <p:cNvSpPr>
            <a:spLocks noGrp="1" noChangeArrowheads="1"/>
          </p:cNvSpPr>
          <p:nvPr>
            <p:ph type="title"/>
          </p:nvPr>
        </p:nvSpPr>
        <p:spPr/>
        <p:txBody>
          <a:bodyPr/>
          <a:lstStyle/>
          <a:p>
            <a:r>
              <a:rPr lang="en-US" altLang="zh-CN"/>
              <a:t>3</a:t>
            </a:r>
            <a:r>
              <a:rPr lang="zh-CN" altLang="en-US"/>
              <a:t>、普通年金的终值和现值</a:t>
            </a:r>
          </a:p>
        </p:txBody>
      </p:sp>
      <p:sp>
        <p:nvSpPr>
          <p:cNvPr id="77827" name="Rectangle 3"/>
          <p:cNvSpPr>
            <a:spLocks noGrp="1" noChangeArrowheads="1"/>
          </p:cNvSpPr>
          <p:nvPr>
            <p:ph type="body" idx="1"/>
          </p:nvPr>
        </p:nvSpPr>
        <p:spPr/>
        <p:txBody>
          <a:bodyPr/>
          <a:lstStyle/>
          <a:p>
            <a:pPr>
              <a:lnSpc>
                <a:spcPct val="90000"/>
              </a:lnSpc>
            </a:pPr>
            <a:r>
              <a:rPr lang="zh-CN" altLang="en-US" sz="2800"/>
              <a:t>普通年金的终值</a:t>
            </a:r>
          </a:p>
          <a:p>
            <a:pPr>
              <a:lnSpc>
                <a:spcPct val="90000"/>
              </a:lnSpc>
            </a:pPr>
            <a:r>
              <a:rPr lang="en-US" altLang="zh-CN" sz="2400"/>
              <a:t>FV</a:t>
            </a:r>
            <a:r>
              <a:rPr lang="en-US" altLang="zh-CN" sz="2400" baseline="-25000"/>
              <a:t>n</a:t>
            </a:r>
            <a:r>
              <a:rPr lang="en-US" altLang="zh-CN" sz="2400"/>
              <a:t>=PV</a:t>
            </a:r>
            <a:r>
              <a:rPr lang="en-US" altLang="zh-CN" sz="2400" baseline="-25000"/>
              <a:t>1</a:t>
            </a:r>
            <a:r>
              <a:rPr lang="en-US" altLang="zh-CN" sz="2400"/>
              <a:t> * (1+i)</a:t>
            </a:r>
            <a:r>
              <a:rPr lang="en-US" altLang="zh-CN" sz="2400" baseline="30000"/>
              <a:t>n-1</a:t>
            </a:r>
            <a:r>
              <a:rPr lang="en-US" altLang="zh-CN" sz="2400"/>
              <a:t> +PV</a:t>
            </a:r>
            <a:r>
              <a:rPr lang="en-US" altLang="zh-CN" sz="2400" baseline="-25000"/>
              <a:t>2</a:t>
            </a:r>
            <a:r>
              <a:rPr lang="en-US" altLang="zh-CN" sz="2400"/>
              <a:t> * (1+i)</a:t>
            </a:r>
            <a:r>
              <a:rPr lang="en-US" altLang="zh-CN" sz="2400" baseline="30000"/>
              <a:t>n-2 </a:t>
            </a:r>
          </a:p>
          <a:p>
            <a:pPr>
              <a:lnSpc>
                <a:spcPct val="90000"/>
              </a:lnSpc>
              <a:buFont typeface="Wingdings" pitchFamily="2" charset="2"/>
              <a:buNone/>
            </a:pPr>
            <a:r>
              <a:rPr lang="en-US" altLang="zh-CN" sz="2400" baseline="30000">
                <a:ea typeface="MingLiU" panose="02020509000000000000" pitchFamily="49" charset="-120"/>
              </a:rPr>
              <a:t>                                                                     …</a:t>
            </a:r>
            <a:r>
              <a:rPr lang="en-US" altLang="zh-CN" sz="2800"/>
              <a:t>+</a:t>
            </a:r>
            <a:r>
              <a:rPr lang="en-US" altLang="zh-CN" sz="2400" baseline="30000"/>
              <a:t> </a:t>
            </a:r>
            <a:r>
              <a:rPr lang="en-US" altLang="zh-CN" sz="2400" baseline="30000">
                <a:ea typeface="MingLiU" panose="02020509000000000000" pitchFamily="49" charset="-120"/>
              </a:rPr>
              <a:t>…</a:t>
            </a:r>
            <a:r>
              <a:rPr lang="en-US" altLang="zh-CN" sz="2400"/>
              <a:t>PV</a:t>
            </a:r>
            <a:r>
              <a:rPr lang="en-US" altLang="zh-CN" sz="2400" baseline="-25000"/>
              <a:t>n</a:t>
            </a:r>
            <a:r>
              <a:rPr lang="en-US" altLang="zh-CN" sz="2400"/>
              <a:t> * (1+i)</a:t>
            </a:r>
            <a:r>
              <a:rPr lang="en-US" altLang="zh-CN" sz="2400" baseline="30000"/>
              <a:t>0</a:t>
            </a:r>
            <a:endParaRPr lang="en-US" altLang="zh-CN" sz="2400"/>
          </a:p>
          <a:p>
            <a:pPr>
              <a:lnSpc>
                <a:spcPct val="90000"/>
              </a:lnSpc>
            </a:pPr>
            <a:r>
              <a:rPr lang="en-US" altLang="zh-CN" sz="2400"/>
              <a:t>                          </a:t>
            </a:r>
            <a:r>
              <a:rPr lang="en-US" altLang="zh-CN" sz="1800"/>
              <a:t> n</a:t>
            </a:r>
          </a:p>
          <a:p>
            <a:pPr>
              <a:lnSpc>
                <a:spcPct val="90000"/>
              </a:lnSpc>
            </a:pPr>
            <a:r>
              <a:rPr lang="en-US" altLang="zh-CN" sz="2400"/>
              <a:t>FVA</a:t>
            </a:r>
            <a:r>
              <a:rPr lang="en-US" altLang="zh-CN" sz="2400" baseline="-25000"/>
              <a:t>n</a:t>
            </a:r>
            <a:r>
              <a:rPr lang="en-US" altLang="zh-CN" sz="2400"/>
              <a:t> =  A *  </a:t>
            </a:r>
            <a:r>
              <a:rPr lang="en-US" altLang="zh-CN" sz="2800"/>
              <a:t>   </a:t>
            </a:r>
            <a:r>
              <a:rPr lang="en-US" altLang="zh-CN" sz="2800">
                <a:sym typeface="Symbol" pitchFamily="18" charset="2"/>
              </a:rPr>
              <a:t></a:t>
            </a:r>
            <a:r>
              <a:rPr lang="en-US" altLang="zh-CN" sz="2400">
                <a:sym typeface="Symbol" pitchFamily="18" charset="2"/>
              </a:rPr>
              <a:t>   </a:t>
            </a:r>
            <a:r>
              <a:rPr lang="en-US" altLang="zh-CN" sz="2400"/>
              <a:t>(1+i) </a:t>
            </a:r>
            <a:r>
              <a:rPr lang="en-US" altLang="zh-CN" sz="2400" baseline="30000"/>
              <a:t>t-1</a:t>
            </a:r>
            <a:r>
              <a:rPr lang="en-US" altLang="zh-CN" sz="2400">
                <a:sym typeface="Symbol" pitchFamily="18" charset="2"/>
              </a:rPr>
              <a:t> </a:t>
            </a:r>
            <a:endParaRPr lang="en-US" altLang="zh-CN" sz="2400"/>
          </a:p>
          <a:p>
            <a:pPr>
              <a:lnSpc>
                <a:spcPct val="90000"/>
              </a:lnSpc>
            </a:pPr>
            <a:r>
              <a:rPr lang="en-US" altLang="zh-CN" sz="2400"/>
              <a:t>                          </a:t>
            </a:r>
            <a:r>
              <a:rPr lang="en-US" altLang="zh-CN" sz="1800"/>
              <a:t>t=1 </a:t>
            </a:r>
          </a:p>
          <a:p>
            <a:pPr>
              <a:lnSpc>
                <a:spcPct val="90000"/>
              </a:lnSpc>
            </a:pPr>
            <a:r>
              <a:rPr lang="en-US" altLang="zh-CN" sz="2800"/>
              <a:t>0             1              2             3            4            5</a:t>
            </a:r>
          </a:p>
          <a:p>
            <a:pPr>
              <a:lnSpc>
                <a:spcPct val="90000"/>
              </a:lnSpc>
            </a:pPr>
            <a:r>
              <a:rPr lang="en-US" altLang="zh-CN" sz="2800"/>
              <a:t> </a:t>
            </a:r>
          </a:p>
          <a:p>
            <a:pPr>
              <a:lnSpc>
                <a:spcPct val="90000"/>
              </a:lnSpc>
            </a:pPr>
            <a:r>
              <a:rPr lang="en-US" altLang="zh-CN" sz="2800"/>
              <a:t>             10             10           10</a:t>
            </a:r>
          </a:p>
        </p:txBody>
      </p:sp>
      <p:grpSp>
        <p:nvGrpSpPr>
          <p:cNvPr id="77828" name="Group 4"/>
          <p:cNvGrpSpPr>
            <a:grpSpLocks/>
          </p:cNvGrpSpPr>
          <p:nvPr/>
        </p:nvGrpSpPr>
        <p:grpSpPr bwMode="auto">
          <a:xfrm>
            <a:off x="1905000" y="5029200"/>
            <a:ext cx="6553200" cy="228600"/>
            <a:chOff x="1440" y="1968"/>
            <a:chExt cx="4128" cy="144"/>
          </a:xfrm>
        </p:grpSpPr>
        <p:grpSp>
          <p:nvGrpSpPr>
            <p:cNvPr id="77829" name="Group 5"/>
            <p:cNvGrpSpPr>
              <a:grpSpLocks/>
            </p:cNvGrpSpPr>
            <p:nvPr/>
          </p:nvGrpSpPr>
          <p:grpSpPr bwMode="auto">
            <a:xfrm>
              <a:off x="1440" y="1968"/>
              <a:ext cx="2592" cy="144"/>
              <a:chOff x="1632" y="1728"/>
              <a:chExt cx="2592" cy="144"/>
            </a:xfrm>
          </p:grpSpPr>
          <p:sp>
            <p:nvSpPr>
              <p:cNvPr id="77830" name="Line 6"/>
              <p:cNvSpPr>
                <a:spLocks noChangeShapeType="1"/>
              </p:cNvSpPr>
              <p:nvPr/>
            </p:nvSpPr>
            <p:spPr bwMode="auto">
              <a:xfrm>
                <a:off x="1632" y="1728"/>
                <a:ext cx="0" cy="144"/>
              </a:xfrm>
              <a:prstGeom prst="line">
                <a:avLst/>
              </a:prstGeom>
              <a:noFill/>
              <a:ln w="1270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77831" name="Line 7"/>
              <p:cNvSpPr>
                <a:spLocks noChangeShapeType="1"/>
              </p:cNvSpPr>
              <p:nvPr/>
            </p:nvSpPr>
            <p:spPr bwMode="auto">
              <a:xfrm>
                <a:off x="2448" y="1776"/>
                <a:ext cx="0" cy="96"/>
              </a:xfrm>
              <a:prstGeom prst="line">
                <a:avLst/>
              </a:prstGeom>
              <a:noFill/>
              <a:ln w="1270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77832" name="Line 8"/>
              <p:cNvSpPr>
                <a:spLocks noChangeShapeType="1"/>
              </p:cNvSpPr>
              <p:nvPr/>
            </p:nvSpPr>
            <p:spPr bwMode="auto">
              <a:xfrm>
                <a:off x="3360" y="1776"/>
                <a:ext cx="0" cy="96"/>
              </a:xfrm>
              <a:prstGeom prst="line">
                <a:avLst/>
              </a:prstGeom>
              <a:noFill/>
              <a:ln w="1270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77833" name="Line 9"/>
              <p:cNvSpPr>
                <a:spLocks noChangeShapeType="1"/>
              </p:cNvSpPr>
              <p:nvPr/>
            </p:nvSpPr>
            <p:spPr bwMode="auto">
              <a:xfrm>
                <a:off x="4224" y="1776"/>
                <a:ext cx="0" cy="96"/>
              </a:xfrm>
              <a:prstGeom prst="line">
                <a:avLst/>
              </a:prstGeom>
              <a:noFill/>
              <a:ln w="1270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77834" name="Line 10"/>
              <p:cNvSpPr>
                <a:spLocks noChangeShapeType="1"/>
              </p:cNvSpPr>
              <p:nvPr/>
            </p:nvSpPr>
            <p:spPr bwMode="auto">
              <a:xfrm>
                <a:off x="1632" y="1872"/>
                <a:ext cx="2592" cy="0"/>
              </a:xfrm>
              <a:prstGeom prst="line">
                <a:avLst/>
              </a:prstGeom>
              <a:noFill/>
              <a:ln w="1270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sp>
          <p:nvSpPr>
            <p:cNvPr id="77835" name="Line 11"/>
            <p:cNvSpPr>
              <a:spLocks noChangeShapeType="1"/>
            </p:cNvSpPr>
            <p:nvPr/>
          </p:nvSpPr>
          <p:spPr bwMode="auto">
            <a:xfrm>
              <a:off x="4032" y="2112"/>
              <a:ext cx="1536" cy="0"/>
            </a:xfrm>
            <a:prstGeom prst="line">
              <a:avLst/>
            </a:prstGeom>
            <a:noFill/>
            <a:ln w="1270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77836" name="Line 12"/>
            <p:cNvSpPr>
              <a:spLocks noChangeShapeType="1"/>
            </p:cNvSpPr>
            <p:nvPr/>
          </p:nvSpPr>
          <p:spPr bwMode="auto">
            <a:xfrm>
              <a:off x="4848" y="2064"/>
              <a:ext cx="0" cy="48"/>
            </a:xfrm>
            <a:prstGeom prst="line">
              <a:avLst/>
            </a:prstGeom>
            <a:noFill/>
            <a:ln w="1270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77837" name="Line 13"/>
            <p:cNvSpPr>
              <a:spLocks noChangeShapeType="1"/>
            </p:cNvSpPr>
            <p:nvPr/>
          </p:nvSpPr>
          <p:spPr bwMode="auto">
            <a:xfrm>
              <a:off x="5568" y="1968"/>
              <a:ext cx="0" cy="144"/>
            </a:xfrm>
            <a:prstGeom prst="line">
              <a:avLst/>
            </a:prstGeom>
            <a:noFill/>
            <a:ln w="1270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withEffect">
                                  <p:stCondLst>
                                    <p:cond delay="0"/>
                                  </p:stCondLst>
                                  <p:childTnLst>
                                    <p:set>
                                      <p:cBhvr>
                                        <p:cTn id="6" dur="1" fill="hold">
                                          <p:stCondLst>
                                            <p:cond delay="0"/>
                                          </p:stCondLst>
                                        </p:cTn>
                                        <p:tgtEl>
                                          <p:spTgt spid="77826"/>
                                        </p:tgtEl>
                                        <p:attrNameLst>
                                          <p:attrName>style.visibility</p:attrName>
                                        </p:attrNameLst>
                                      </p:cBhvr>
                                      <p:to>
                                        <p:strVal val="visible"/>
                                      </p:to>
                                    </p:set>
                                    <p:anim calcmode="lin" valueType="num">
                                      <p:cBhvr>
                                        <p:cTn id="7" dur="500" fill="hold"/>
                                        <p:tgtEl>
                                          <p:spTgt spid="77826"/>
                                        </p:tgtEl>
                                        <p:attrNameLst>
                                          <p:attrName>ppt_w</p:attrName>
                                        </p:attrNameLst>
                                      </p:cBhvr>
                                      <p:tavLst>
                                        <p:tav tm="0">
                                          <p:val>
                                            <p:fltVal val="0"/>
                                          </p:val>
                                        </p:tav>
                                        <p:tav tm="100000">
                                          <p:val>
                                            <p:strVal val="#ppt_w"/>
                                          </p:val>
                                        </p:tav>
                                      </p:tavLst>
                                    </p:anim>
                                    <p:anim calcmode="lin" valueType="num">
                                      <p:cBhvr>
                                        <p:cTn id="8" dur="500" fill="hold"/>
                                        <p:tgtEl>
                                          <p:spTgt spid="77826"/>
                                        </p:tgtEl>
                                        <p:attrNameLst>
                                          <p:attrName>ppt_h</p:attrName>
                                        </p:attrNameLst>
                                      </p:cBhvr>
                                      <p:tavLst>
                                        <p:tav tm="0">
                                          <p:val>
                                            <p:fltVal val="0"/>
                                          </p:val>
                                        </p:tav>
                                        <p:tav tm="100000">
                                          <p:val>
                                            <p:strVal val="#ppt_h"/>
                                          </p:val>
                                        </p:tav>
                                      </p:tavLst>
                                    </p:anim>
                                    <p:animEffect transition="in" filter="fade">
                                      <p:cBhvr>
                                        <p:cTn id="9" dur="500"/>
                                        <p:tgtEl>
                                          <p:spTgt spid="77826"/>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77827">
                                            <p:txEl>
                                              <p:pRg st="0" end="0"/>
                                            </p:txEl>
                                          </p:spTgt>
                                        </p:tgtEl>
                                        <p:attrNameLst>
                                          <p:attrName>style.visibility</p:attrName>
                                        </p:attrNameLst>
                                      </p:cBhvr>
                                      <p:to>
                                        <p:strVal val="visible"/>
                                      </p:to>
                                    </p:set>
                                    <p:animEffect transition="in" filter="fade">
                                      <p:cBhvr>
                                        <p:cTn id="14" dur="1000">
                                          <p:stCondLst>
                                            <p:cond delay="0"/>
                                          </p:stCondLst>
                                        </p:cTn>
                                        <p:tgtEl>
                                          <p:spTgt spid="77827">
                                            <p:txEl>
                                              <p:pRg st="0" end="0"/>
                                            </p:txEl>
                                          </p:spTgt>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77827">
                                            <p:txEl>
                                              <p:pRg st="1" end="1"/>
                                            </p:txEl>
                                          </p:spTgt>
                                        </p:tgtEl>
                                        <p:attrNameLst>
                                          <p:attrName>style.visibility</p:attrName>
                                        </p:attrNameLst>
                                      </p:cBhvr>
                                      <p:to>
                                        <p:strVal val="visible"/>
                                      </p:to>
                                    </p:set>
                                    <p:animEffect transition="in" filter="fade">
                                      <p:cBhvr>
                                        <p:cTn id="19" dur="1000">
                                          <p:stCondLst>
                                            <p:cond delay="0"/>
                                          </p:stCondLst>
                                        </p:cTn>
                                        <p:tgtEl>
                                          <p:spTgt spid="77827">
                                            <p:txEl>
                                              <p:pRg st="1" end="1"/>
                                            </p:txEl>
                                          </p:spTgt>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77827">
                                            <p:txEl>
                                              <p:pRg st="2" end="2"/>
                                            </p:txEl>
                                          </p:spTgt>
                                        </p:tgtEl>
                                        <p:attrNameLst>
                                          <p:attrName>style.visibility</p:attrName>
                                        </p:attrNameLst>
                                      </p:cBhvr>
                                      <p:to>
                                        <p:strVal val="visible"/>
                                      </p:to>
                                    </p:set>
                                    <p:animEffect transition="in" filter="fade">
                                      <p:cBhvr>
                                        <p:cTn id="24" dur="1000">
                                          <p:stCondLst>
                                            <p:cond delay="0"/>
                                          </p:stCondLst>
                                        </p:cTn>
                                        <p:tgtEl>
                                          <p:spTgt spid="77827">
                                            <p:txEl>
                                              <p:pRg st="2" end="2"/>
                                            </p:txEl>
                                          </p:spTgt>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77827">
                                            <p:txEl>
                                              <p:pRg st="3" end="3"/>
                                            </p:txEl>
                                          </p:spTgt>
                                        </p:tgtEl>
                                        <p:attrNameLst>
                                          <p:attrName>style.visibility</p:attrName>
                                        </p:attrNameLst>
                                      </p:cBhvr>
                                      <p:to>
                                        <p:strVal val="visible"/>
                                      </p:to>
                                    </p:set>
                                    <p:animEffect transition="in" filter="fade">
                                      <p:cBhvr>
                                        <p:cTn id="29" dur="1000">
                                          <p:stCondLst>
                                            <p:cond delay="0"/>
                                          </p:stCondLst>
                                        </p:cTn>
                                        <p:tgtEl>
                                          <p:spTgt spid="77827">
                                            <p:txEl>
                                              <p:pRg st="3" end="3"/>
                                            </p:txEl>
                                          </p:spTgt>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77827">
                                            <p:txEl>
                                              <p:pRg st="4" end="4"/>
                                            </p:txEl>
                                          </p:spTgt>
                                        </p:tgtEl>
                                        <p:attrNameLst>
                                          <p:attrName>style.visibility</p:attrName>
                                        </p:attrNameLst>
                                      </p:cBhvr>
                                      <p:to>
                                        <p:strVal val="visible"/>
                                      </p:to>
                                    </p:set>
                                    <p:animEffect transition="in" filter="fade">
                                      <p:cBhvr>
                                        <p:cTn id="34" dur="1000">
                                          <p:stCondLst>
                                            <p:cond delay="0"/>
                                          </p:stCondLst>
                                        </p:cTn>
                                        <p:tgtEl>
                                          <p:spTgt spid="77827">
                                            <p:txEl>
                                              <p:pRg st="4" end="4"/>
                                            </p:txEl>
                                          </p:spTgt>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77827">
                                            <p:txEl>
                                              <p:pRg st="5" end="5"/>
                                            </p:txEl>
                                          </p:spTgt>
                                        </p:tgtEl>
                                        <p:attrNameLst>
                                          <p:attrName>style.visibility</p:attrName>
                                        </p:attrNameLst>
                                      </p:cBhvr>
                                      <p:to>
                                        <p:strVal val="visible"/>
                                      </p:to>
                                    </p:set>
                                    <p:animEffect transition="in" filter="fade">
                                      <p:cBhvr>
                                        <p:cTn id="39" dur="1000">
                                          <p:stCondLst>
                                            <p:cond delay="0"/>
                                          </p:stCondLst>
                                        </p:cTn>
                                        <p:tgtEl>
                                          <p:spTgt spid="77827">
                                            <p:txEl>
                                              <p:pRg st="5" end="5"/>
                                            </p:txEl>
                                          </p:spTgt>
                                        </p:tgtEl>
                                      </p:cBhvr>
                                    </p:animEffect>
                                  </p:childTnLst>
                                </p:cTn>
                              </p:par>
                            </p:childTnLst>
                          </p:cTn>
                        </p:par>
                      </p:childTnLst>
                    </p:cTn>
                  </p:par>
                  <p:par>
                    <p:cTn id="40" fill="hold" nodeType="clickPar">
                      <p:stCondLst>
                        <p:cond delay="indefinite"/>
                      </p:stCondLst>
                      <p:childTnLst>
                        <p:par>
                          <p:cTn id="41" fill="hold" nodeType="withGroup">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77827">
                                            <p:txEl>
                                              <p:pRg st="6" end="6"/>
                                            </p:txEl>
                                          </p:spTgt>
                                        </p:tgtEl>
                                        <p:attrNameLst>
                                          <p:attrName>style.visibility</p:attrName>
                                        </p:attrNameLst>
                                      </p:cBhvr>
                                      <p:to>
                                        <p:strVal val="visible"/>
                                      </p:to>
                                    </p:set>
                                    <p:animEffect transition="in" filter="fade">
                                      <p:cBhvr>
                                        <p:cTn id="44" dur="1000">
                                          <p:stCondLst>
                                            <p:cond delay="0"/>
                                          </p:stCondLst>
                                        </p:cTn>
                                        <p:tgtEl>
                                          <p:spTgt spid="77827">
                                            <p:txEl>
                                              <p:pRg st="6" end="6"/>
                                            </p:txEl>
                                          </p:spTgt>
                                        </p:tgtEl>
                                      </p:cBhvr>
                                    </p:animEffect>
                                  </p:childTnLst>
                                </p:cTn>
                              </p:par>
                            </p:childTnLst>
                          </p:cTn>
                        </p:par>
                      </p:childTnLst>
                    </p:cTn>
                  </p:par>
                  <p:par>
                    <p:cTn id="45" fill="hold" nodeType="clickPar">
                      <p:stCondLst>
                        <p:cond delay="indefinite"/>
                      </p:stCondLst>
                      <p:childTnLst>
                        <p:par>
                          <p:cTn id="46" fill="hold" nodeType="withGroup">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77827">
                                            <p:txEl>
                                              <p:pRg st="7" end="7"/>
                                            </p:txEl>
                                          </p:spTgt>
                                        </p:tgtEl>
                                        <p:attrNameLst>
                                          <p:attrName>style.visibility</p:attrName>
                                        </p:attrNameLst>
                                      </p:cBhvr>
                                      <p:to>
                                        <p:strVal val="visible"/>
                                      </p:to>
                                    </p:set>
                                    <p:animEffect transition="in" filter="fade">
                                      <p:cBhvr>
                                        <p:cTn id="49" dur="1000">
                                          <p:stCondLst>
                                            <p:cond delay="0"/>
                                          </p:stCondLst>
                                        </p:cTn>
                                        <p:tgtEl>
                                          <p:spTgt spid="77827">
                                            <p:txEl>
                                              <p:pRg st="7" end="7"/>
                                            </p:txEl>
                                          </p:spTgt>
                                        </p:tgtEl>
                                      </p:cBhvr>
                                    </p:animEffect>
                                  </p:childTnLst>
                                </p:cTn>
                              </p:par>
                            </p:childTnLst>
                          </p:cTn>
                        </p:par>
                      </p:childTnLst>
                    </p:cTn>
                  </p:par>
                  <p:par>
                    <p:cTn id="50" fill="hold" nodeType="clickPar">
                      <p:stCondLst>
                        <p:cond delay="indefinite"/>
                      </p:stCondLst>
                      <p:childTnLst>
                        <p:par>
                          <p:cTn id="51" fill="hold" nodeType="withGroup">
                            <p:stCondLst>
                              <p:cond delay="0"/>
                            </p:stCondLst>
                            <p:childTnLst>
                              <p:par>
                                <p:cTn id="52" presetID="10" presetClass="entr" presetSubtype="0" fill="hold" grpId="0" nodeType="clickEffect">
                                  <p:stCondLst>
                                    <p:cond delay="0"/>
                                  </p:stCondLst>
                                  <p:childTnLst>
                                    <p:set>
                                      <p:cBhvr>
                                        <p:cTn id="53" dur="1" fill="hold">
                                          <p:stCondLst>
                                            <p:cond delay="0"/>
                                          </p:stCondLst>
                                        </p:cTn>
                                        <p:tgtEl>
                                          <p:spTgt spid="77827">
                                            <p:txEl>
                                              <p:pRg st="8" end="8"/>
                                            </p:txEl>
                                          </p:spTgt>
                                        </p:tgtEl>
                                        <p:attrNameLst>
                                          <p:attrName>style.visibility</p:attrName>
                                        </p:attrNameLst>
                                      </p:cBhvr>
                                      <p:to>
                                        <p:strVal val="visible"/>
                                      </p:to>
                                    </p:set>
                                    <p:animEffect transition="in" filter="fade">
                                      <p:cBhvr>
                                        <p:cTn id="54" dur="1000">
                                          <p:stCondLst>
                                            <p:cond delay="0"/>
                                          </p:stCondLst>
                                        </p:cTn>
                                        <p:tgtEl>
                                          <p:spTgt spid="77827">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826" grpId="0"/>
      <p:bldP spid="77827" grpId="0" build="p"/>
    </p:bld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22" name="Rectangle 2"/>
          <p:cNvSpPr>
            <a:spLocks noGrp="1" noChangeArrowheads="1"/>
          </p:cNvSpPr>
          <p:nvPr>
            <p:ph type="title"/>
          </p:nvPr>
        </p:nvSpPr>
        <p:spPr/>
        <p:txBody>
          <a:bodyPr/>
          <a:lstStyle/>
          <a:p>
            <a:r>
              <a:rPr lang="zh-CN" altLang="en-US" sz="4000">
                <a:sym typeface="Symbol" pitchFamily="18" charset="2"/>
              </a:rPr>
              <a:t>年金终值系数</a:t>
            </a:r>
          </a:p>
        </p:txBody>
      </p:sp>
      <p:sp>
        <p:nvSpPr>
          <p:cNvPr id="81923" name="Rectangle 3"/>
          <p:cNvSpPr>
            <a:spLocks noGrp="1" noChangeArrowheads="1"/>
          </p:cNvSpPr>
          <p:nvPr>
            <p:ph type="body" idx="1"/>
          </p:nvPr>
        </p:nvSpPr>
        <p:spPr/>
        <p:txBody>
          <a:bodyPr/>
          <a:lstStyle/>
          <a:p>
            <a:r>
              <a:rPr lang="en-US" altLang="zh-CN" sz="2000"/>
              <a:t>    n</a:t>
            </a:r>
          </a:p>
          <a:p>
            <a:r>
              <a:rPr lang="en-US" altLang="zh-CN"/>
              <a:t>  </a:t>
            </a:r>
            <a:r>
              <a:rPr lang="en-US" altLang="zh-CN">
                <a:sym typeface="Symbol" pitchFamily="18" charset="2"/>
              </a:rPr>
              <a:t></a:t>
            </a:r>
            <a:r>
              <a:rPr lang="en-US" altLang="zh-CN" sz="2800">
                <a:sym typeface="Symbol" pitchFamily="18" charset="2"/>
              </a:rPr>
              <a:t>   </a:t>
            </a:r>
            <a:r>
              <a:rPr lang="en-US" altLang="zh-CN" sz="2800"/>
              <a:t>(1+i) </a:t>
            </a:r>
            <a:r>
              <a:rPr lang="en-US" altLang="zh-CN" sz="2800" baseline="30000"/>
              <a:t>t-1</a:t>
            </a:r>
            <a:r>
              <a:rPr lang="en-US" altLang="zh-CN" sz="2800">
                <a:sym typeface="Symbol" pitchFamily="18" charset="2"/>
              </a:rPr>
              <a:t>       </a:t>
            </a:r>
            <a:r>
              <a:rPr lang="zh-CN" altLang="en-US" sz="2800">
                <a:sym typeface="Symbol" pitchFamily="18" charset="2"/>
              </a:rPr>
              <a:t>被称为年金终值系数表示为：</a:t>
            </a:r>
            <a:endParaRPr lang="zh-CN" altLang="en-US" sz="2800"/>
          </a:p>
          <a:p>
            <a:r>
              <a:rPr lang="zh-CN" altLang="en-US" sz="2800"/>
              <a:t> </a:t>
            </a:r>
            <a:r>
              <a:rPr lang="en-US" altLang="zh-CN" sz="2000"/>
              <a:t>t=1 </a:t>
            </a:r>
          </a:p>
          <a:p>
            <a:r>
              <a:rPr lang="en-US" altLang="zh-CN"/>
              <a:t>                     FVIFA</a:t>
            </a:r>
            <a:r>
              <a:rPr lang="en-US" altLang="zh-CN" baseline="-25000"/>
              <a:t>i,n</a:t>
            </a:r>
            <a:r>
              <a:rPr lang="en-US" altLang="zh-CN"/>
              <a:t>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81922"/>
                                        </p:tgtEl>
                                        <p:attrNameLst>
                                          <p:attrName>style.visibility</p:attrName>
                                        </p:attrNameLst>
                                      </p:cBhvr>
                                      <p:to>
                                        <p:strVal val="visible"/>
                                      </p:to>
                                    </p:set>
                                    <p:animEffect transition="in" filter="randombar(horizontal)">
                                      <p:cBhvr>
                                        <p:cTn id="7" dur="600">
                                          <p:stCondLst>
                                            <p:cond delay="0"/>
                                          </p:stCondLst>
                                        </p:cTn>
                                        <p:tgtEl>
                                          <p:spTgt spid="8192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81923">
                                            <p:txEl>
                                              <p:pRg st="0" end="0"/>
                                            </p:txEl>
                                          </p:spTgt>
                                        </p:tgtEl>
                                        <p:attrNameLst>
                                          <p:attrName>style.visibility</p:attrName>
                                        </p:attrNameLst>
                                      </p:cBhvr>
                                      <p:to>
                                        <p:strVal val="visible"/>
                                      </p:to>
                                    </p:set>
                                    <p:animEffect transition="in" filter="randombar(horizontal)">
                                      <p:cBhvr>
                                        <p:cTn id="12" dur="500"/>
                                        <p:tgtEl>
                                          <p:spTgt spid="81923">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81923">
                                            <p:txEl>
                                              <p:pRg st="1" end="1"/>
                                            </p:txEl>
                                          </p:spTgt>
                                        </p:tgtEl>
                                        <p:attrNameLst>
                                          <p:attrName>style.visibility</p:attrName>
                                        </p:attrNameLst>
                                      </p:cBhvr>
                                      <p:to>
                                        <p:strVal val="visible"/>
                                      </p:to>
                                    </p:set>
                                    <p:animEffect transition="in" filter="randombar(horizontal)">
                                      <p:cBhvr>
                                        <p:cTn id="17" dur="500"/>
                                        <p:tgtEl>
                                          <p:spTgt spid="81923">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81923">
                                            <p:txEl>
                                              <p:pRg st="2" end="2"/>
                                            </p:txEl>
                                          </p:spTgt>
                                        </p:tgtEl>
                                        <p:attrNameLst>
                                          <p:attrName>style.visibility</p:attrName>
                                        </p:attrNameLst>
                                      </p:cBhvr>
                                      <p:to>
                                        <p:strVal val="visible"/>
                                      </p:to>
                                    </p:set>
                                    <p:animEffect transition="in" filter="randombar(horizontal)">
                                      <p:cBhvr>
                                        <p:cTn id="22" dur="500"/>
                                        <p:tgtEl>
                                          <p:spTgt spid="81923">
                                            <p:txEl>
                                              <p:pRg st="2" end="2"/>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81923">
                                            <p:txEl>
                                              <p:pRg st="3" end="3"/>
                                            </p:txEl>
                                          </p:spTgt>
                                        </p:tgtEl>
                                        <p:attrNameLst>
                                          <p:attrName>style.visibility</p:attrName>
                                        </p:attrNameLst>
                                      </p:cBhvr>
                                      <p:to>
                                        <p:strVal val="visible"/>
                                      </p:to>
                                    </p:set>
                                    <p:animEffect transition="in" filter="randombar(horizontal)">
                                      <p:cBhvr>
                                        <p:cTn id="27" dur="500"/>
                                        <p:tgtEl>
                                          <p:spTgt spid="8192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22" grpId="0"/>
      <p:bldP spid="81923" grpId="0" build="p"/>
    </p:bld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2946" name="Rectangle 2"/>
          <p:cNvSpPr>
            <a:spLocks noGrp="1" noChangeArrowheads="1"/>
          </p:cNvSpPr>
          <p:nvPr>
            <p:ph type="title"/>
          </p:nvPr>
        </p:nvSpPr>
        <p:spPr/>
        <p:txBody>
          <a:bodyPr/>
          <a:lstStyle/>
          <a:p>
            <a:r>
              <a:rPr lang="zh-CN" altLang="en-US"/>
              <a:t>普通年金的现值</a:t>
            </a:r>
          </a:p>
        </p:txBody>
      </p:sp>
      <p:sp>
        <p:nvSpPr>
          <p:cNvPr id="82947" name="Rectangle 3"/>
          <p:cNvSpPr>
            <a:spLocks noGrp="1" noChangeArrowheads="1"/>
          </p:cNvSpPr>
          <p:nvPr>
            <p:ph type="body" idx="1"/>
          </p:nvPr>
        </p:nvSpPr>
        <p:spPr>
          <a:xfrm>
            <a:off x="971550" y="1676400"/>
            <a:ext cx="8020050" cy="4419600"/>
          </a:xfrm>
        </p:spPr>
        <p:txBody>
          <a:bodyPr/>
          <a:lstStyle/>
          <a:p>
            <a:pPr>
              <a:lnSpc>
                <a:spcPct val="90000"/>
              </a:lnSpc>
            </a:pPr>
            <a:r>
              <a:rPr lang="en-US" altLang="zh-CN" sz="2800"/>
              <a:t>PVA</a:t>
            </a:r>
            <a:r>
              <a:rPr lang="en-US" altLang="zh-CN" sz="2800" baseline="-25000"/>
              <a:t>n</a:t>
            </a:r>
            <a:r>
              <a:rPr lang="en-US" altLang="zh-CN" sz="2800"/>
              <a:t>=FV</a:t>
            </a:r>
            <a:r>
              <a:rPr lang="en-US" altLang="zh-CN" sz="2800" baseline="-25000"/>
              <a:t>1</a:t>
            </a:r>
            <a:r>
              <a:rPr lang="en-US" altLang="zh-CN" sz="2800"/>
              <a:t> / (1+i)</a:t>
            </a:r>
            <a:r>
              <a:rPr lang="en-US" altLang="zh-CN" sz="2800" baseline="30000"/>
              <a:t>1</a:t>
            </a:r>
            <a:r>
              <a:rPr lang="en-US" altLang="zh-CN" sz="2800"/>
              <a:t> +FV</a:t>
            </a:r>
            <a:r>
              <a:rPr lang="en-US" altLang="zh-CN" sz="2800" baseline="-25000"/>
              <a:t>2</a:t>
            </a:r>
            <a:r>
              <a:rPr lang="en-US" altLang="zh-CN" sz="2800"/>
              <a:t> / (1+i)</a:t>
            </a:r>
            <a:r>
              <a:rPr lang="en-US" altLang="zh-CN" sz="2800" baseline="30000"/>
              <a:t>2 </a:t>
            </a:r>
          </a:p>
          <a:p>
            <a:pPr>
              <a:lnSpc>
                <a:spcPct val="90000"/>
              </a:lnSpc>
              <a:buFont typeface="Wingdings" pitchFamily="2" charset="2"/>
              <a:buNone/>
            </a:pPr>
            <a:r>
              <a:rPr lang="en-US" altLang="zh-CN" sz="2800" baseline="30000">
                <a:ea typeface="MingLiU" panose="02020509000000000000" pitchFamily="49" charset="-120"/>
              </a:rPr>
              <a:t>                                                                     …</a:t>
            </a:r>
            <a:r>
              <a:rPr lang="en-US" altLang="zh-CN"/>
              <a:t>+</a:t>
            </a:r>
            <a:r>
              <a:rPr lang="en-US" altLang="zh-CN" sz="2800" baseline="30000"/>
              <a:t> </a:t>
            </a:r>
            <a:r>
              <a:rPr lang="en-US" altLang="zh-CN" sz="2800" baseline="30000">
                <a:ea typeface="MingLiU" panose="02020509000000000000" pitchFamily="49" charset="-120"/>
              </a:rPr>
              <a:t>…</a:t>
            </a:r>
            <a:r>
              <a:rPr lang="en-US" altLang="zh-CN" sz="2800">
                <a:ea typeface="MingLiU" panose="02020509000000000000" pitchFamily="49" charset="-120"/>
              </a:rPr>
              <a:t>FVn</a:t>
            </a:r>
            <a:r>
              <a:rPr lang="en-US" altLang="zh-CN" sz="2800"/>
              <a:t> / (1+i)</a:t>
            </a:r>
            <a:r>
              <a:rPr lang="en-US" altLang="zh-CN" sz="2800" baseline="30000"/>
              <a:t>n</a:t>
            </a:r>
            <a:endParaRPr lang="en-US" altLang="zh-CN" sz="2800"/>
          </a:p>
          <a:p>
            <a:pPr>
              <a:lnSpc>
                <a:spcPct val="90000"/>
              </a:lnSpc>
            </a:pPr>
            <a:r>
              <a:rPr lang="en-US" altLang="zh-CN" sz="2800"/>
              <a:t>                          </a:t>
            </a:r>
            <a:r>
              <a:rPr lang="en-US" altLang="zh-CN" sz="2000"/>
              <a:t> n</a:t>
            </a:r>
          </a:p>
          <a:p>
            <a:pPr>
              <a:lnSpc>
                <a:spcPct val="90000"/>
              </a:lnSpc>
            </a:pPr>
            <a:r>
              <a:rPr lang="en-US" altLang="zh-CN" sz="2800"/>
              <a:t>PVA</a:t>
            </a:r>
            <a:r>
              <a:rPr lang="en-US" altLang="zh-CN" sz="2800" baseline="-25000"/>
              <a:t>n</a:t>
            </a:r>
            <a:r>
              <a:rPr lang="en-US" altLang="zh-CN" sz="2800"/>
              <a:t> =  A *  </a:t>
            </a:r>
            <a:r>
              <a:rPr lang="en-US" altLang="zh-CN"/>
              <a:t>   </a:t>
            </a:r>
            <a:r>
              <a:rPr lang="en-US" altLang="zh-CN">
                <a:sym typeface="Symbol" pitchFamily="18" charset="2"/>
              </a:rPr>
              <a:t></a:t>
            </a:r>
            <a:r>
              <a:rPr lang="en-US" altLang="zh-CN" sz="2800">
                <a:sym typeface="Symbol" pitchFamily="18" charset="2"/>
              </a:rPr>
              <a:t>  1/ </a:t>
            </a:r>
            <a:r>
              <a:rPr lang="en-US" altLang="zh-CN" sz="2800"/>
              <a:t>(1+i) </a:t>
            </a:r>
            <a:r>
              <a:rPr lang="en-US" altLang="zh-CN" sz="2800" baseline="30000"/>
              <a:t>t</a:t>
            </a:r>
            <a:r>
              <a:rPr lang="en-US" altLang="zh-CN" sz="2800">
                <a:sym typeface="Symbol" pitchFamily="18" charset="2"/>
              </a:rPr>
              <a:t> </a:t>
            </a:r>
            <a:endParaRPr lang="en-US" altLang="zh-CN" sz="2800"/>
          </a:p>
          <a:p>
            <a:pPr>
              <a:lnSpc>
                <a:spcPct val="90000"/>
              </a:lnSpc>
            </a:pPr>
            <a:r>
              <a:rPr lang="en-US" altLang="zh-CN" sz="2800"/>
              <a:t>                          </a:t>
            </a:r>
            <a:r>
              <a:rPr lang="en-US" altLang="zh-CN" sz="2000"/>
              <a:t>t=1 </a:t>
            </a:r>
          </a:p>
          <a:p>
            <a:pPr>
              <a:lnSpc>
                <a:spcPct val="90000"/>
              </a:lnSpc>
            </a:pPr>
            <a:r>
              <a:rPr lang="en-US" altLang="zh-CN" sz="2000"/>
              <a:t>  n</a:t>
            </a:r>
          </a:p>
          <a:p>
            <a:pPr>
              <a:lnSpc>
                <a:spcPct val="90000"/>
              </a:lnSpc>
            </a:pPr>
            <a:r>
              <a:rPr lang="en-US" altLang="zh-CN"/>
              <a:t>  </a:t>
            </a:r>
            <a:r>
              <a:rPr lang="en-US" altLang="zh-CN">
                <a:sym typeface="Symbol" pitchFamily="18" charset="2"/>
              </a:rPr>
              <a:t></a:t>
            </a:r>
            <a:r>
              <a:rPr lang="en-US" altLang="zh-CN" sz="2800">
                <a:sym typeface="Symbol" pitchFamily="18" charset="2"/>
              </a:rPr>
              <a:t>  1/ </a:t>
            </a:r>
            <a:r>
              <a:rPr lang="en-US" altLang="zh-CN" sz="2800"/>
              <a:t>(1+i) </a:t>
            </a:r>
            <a:r>
              <a:rPr lang="en-US" altLang="zh-CN" sz="2800" baseline="30000"/>
              <a:t>t</a:t>
            </a:r>
            <a:r>
              <a:rPr lang="en-US" altLang="zh-CN" sz="2800">
                <a:sym typeface="Symbol" pitchFamily="18" charset="2"/>
              </a:rPr>
              <a:t>       </a:t>
            </a:r>
            <a:r>
              <a:rPr lang="zh-CN" altLang="en-US" sz="2800">
                <a:sym typeface="Symbol" pitchFamily="18" charset="2"/>
              </a:rPr>
              <a:t>被称为年金现值系数表示为：</a:t>
            </a:r>
            <a:endParaRPr lang="zh-CN" altLang="en-US" sz="2800"/>
          </a:p>
          <a:p>
            <a:pPr>
              <a:lnSpc>
                <a:spcPct val="90000"/>
              </a:lnSpc>
            </a:pPr>
            <a:r>
              <a:rPr lang="zh-CN" altLang="en-US" sz="2800"/>
              <a:t>  </a:t>
            </a:r>
            <a:r>
              <a:rPr lang="en-US" altLang="zh-CN" sz="2000"/>
              <a:t>t=1 </a:t>
            </a:r>
          </a:p>
          <a:p>
            <a:pPr>
              <a:lnSpc>
                <a:spcPct val="90000"/>
              </a:lnSpc>
            </a:pPr>
            <a:r>
              <a:rPr lang="en-US" altLang="zh-CN"/>
              <a:t>                     PVIFA</a:t>
            </a:r>
            <a:r>
              <a:rPr lang="en-US" altLang="zh-CN" baseline="-25000"/>
              <a:t>i,n</a:t>
            </a:r>
            <a:r>
              <a:rPr lang="en-US" altLang="zh-CN"/>
              <a:t>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iterate type="lt">
                                    <p:tmPct val="10000"/>
                                  </p:iterate>
                                  <p:childTnLst>
                                    <p:set>
                                      <p:cBhvr>
                                        <p:cTn id="6" dur="1" fill="hold">
                                          <p:stCondLst>
                                            <p:cond delay="0"/>
                                          </p:stCondLst>
                                        </p:cTn>
                                        <p:tgtEl>
                                          <p:spTgt spid="82946"/>
                                        </p:tgtEl>
                                        <p:attrNameLst>
                                          <p:attrName>style.visibility</p:attrName>
                                        </p:attrNameLst>
                                      </p:cBhvr>
                                      <p:to>
                                        <p:strVal val="visible"/>
                                      </p:to>
                                    </p:set>
                                    <p:animEffect transition="in" filter="fade">
                                      <p:cBhvr>
                                        <p:cTn id="7" dur="1000">
                                          <p:stCondLst>
                                            <p:cond delay="0"/>
                                          </p:stCondLst>
                                        </p:cTn>
                                        <p:tgtEl>
                                          <p:spTgt spid="8294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iterate type="lt">
                                    <p:tmPct val="10000"/>
                                  </p:iterate>
                                  <p:childTnLst>
                                    <p:set>
                                      <p:cBhvr>
                                        <p:cTn id="11" dur="1" fill="hold">
                                          <p:stCondLst>
                                            <p:cond delay="0"/>
                                          </p:stCondLst>
                                        </p:cTn>
                                        <p:tgtEl>
                                          <p:spTgt spid="82947">
                                            <p:txEl>
                                              <p:pRg st="0" end="0"/>
                                            </p:txEl>
                                          </p:spTgt>
                                        </p:tgtEl>
                                        <p:attrNameLst>
                                          <p:attrName>style.visibility</p:attrName>
                                        </p:attrNameLst>
                                      </p:cBhvr>
                                      <p:to>
                                        <p:strVal val="visible"/>
                                      </p:to>
                                    </p:set>
                                    <p:animEffect transition="in" filter="fade">
                                      <p:cBhvr>
                                        <p:cTn id="12" dur="500">
                                          <p:stCondLst>
                                            <p:cond delay="0"/>
                                          </p:stCondLst>
                                        </p:cTn>
                                        <p:tgtEl>
                                          <p:spTgt spid="82947">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iterate type="lt">
                                    <p:tmPct val="10000"/>
                                  </p:iterate>
                                  <p:childTnLst>
                                    <p:set>
                                      <p:cBhvr>
                                        <p:cTn id="16" dur="1" fill="hold">
                                          <p:stCondLst>
                                            <p:cond delay="0"/>
                                          </p:stCondLst>
                                        </p:cTn>
                                        <p:tgtEl>
                                          <p:spTgt spid="82947">
                                            <p:txEl>
                                              <p:pRg st="1" end="1"/>
                                            </p:txEl>
                                          </p:spTgt>
                                        </p:tgtEl>
                                        <p:attrNameLst>
                                          <p:attrName>style.visibility</p:attrName>
                                        </p:attrNameLst>
                                      </p:cBhvr>
                                      <p:to>
                                        <p:strVal val="visible"/>
                                      </p:to>
                                    </p:set>
                                    <p:animEffect transition="in" filter="fade">
                                      <p:cBhvr>
                                        <p:cTn id="17" dur="500">
                                          <p:stCondLst>
                                            <p:cond delay="0"/>
                                          </p:stCondLst>
                                        </p:cTn>
                                        <p:tgtEl>
                                          <p:spTgt spid="82947">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iterate type="lt">
                                    <p:tmPct val="10000"/>
                                  </p:iterate>
                                  <p:childTnLst>
                                    <p:set>
                                      <p:cBhvr>
                                        <p:cTn id="21" dur="1" fill="hold">
                                          <p:stCondLst>
                                            <p:cond delay="0"/>
                                          </p:stCondLst>
                                        </p:cTn>
                                        <p:tgtEl>
                                          <p:spTgt spid="82947">
                                            <p:txEl>
                                              <p:pRg st="2" end="2"/>
                                            </p:txEl>
                                          </p:spTgt>
                                        </p:tgtEl>
                                        <p:attrNameLst>
                                          <p:attrName>style.visibility</p:attrName>
                                        </p:attrNameLst>
                                      </p:cBhvr>
                                      <p:to>
                                        <p:strVal val="visible"/>
                                      </p:to>
                                    </p:set>
                                    <p:animEffect transition="in" filter="fade">
                                      <p:cBhvr>
                                        <p:cTn id="22" dur="500">
                                          <p:stCondLst>
                                            <p:cond delay="0"/>
                                          </p:stCondLst>
                                        </p:cTn>
                                        <p:tgtEl>
                                          <p:spTgt spid="82947">
                                            <p:txEl>
                                              <p:pRg st="2" end="2"/>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iterate type="lt">
                                    <p:tmPct val="10000"/>
                                  </p:iterate>
                                  <p:childTnLst>
                                    <p:set>
                                      <p:cBhvr>
                                        <p:cTn id="26" dur="1" fill="hold">
                                          <p:stCondLst>
                                            <p:cond delay="0"/>
                                          </p:stCondLst>
                                        </p:cTn>
                                        <p:tgtEl>
                                          <p:spTgt spid="82947">
                                            <p:txEl>
                                              <p:pRg st="3" end="3"/>
                                            </p:txEl>
                                          </p:spTgt>
                                        </p:tgtEl>
                                        <p:attrNameLst>
                                          <p:attrName>style.visibility</p:attrName>
                                        </p:attrNameLst>
                                      </p:cBhvr>
                                      <p:to>
                                        <p:strVal val="visible"/>
                                      </p:to>
                                    </p:set>
                                    <p:animEffect transition="in" filter="fade">
                                      <p:cBhvr>
                                        <p:cTn id="27" dur="500">
                                          <p:stCondLst>
                                            <p:cond delay="0"/>
                                          </p:stCondLst>
                                        </p:cTn>
                                        <p:tgtEl>
                                          <p:spTgt spid="82947">
                                            <p:txEl>
                                              <p:pRg st="3" end="3"/>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grpId="0" nodeType="clickEffect">
                                  <p:stCondLst>
                                    <p:cond delay="0"/>
                                  </p:stCondLst>
                                  <p:iterate type="lt">
                                    <p:tmPct val="10000"/>
                                  </p:iterate>
                                  <p:childTnLst>
                                    <p:set>
                                      <p:cBhvr>
                                        <p:cTn id="31" dur="1" fill="hold">
                                          <p:stCondLst>
                                            <p:cond delay="0"/>
                                          </p:stCondLst>
                                        </p:cTn>
                                        <p:tgtEl>
                                          <p:spTgt spid="82947">
                                            <p:txEl>
                                              <p:pRg st="4" end="4"/>
                                            </p:txEl>
                                          </p:spTgt>
                                        </p:tgtEl>
                                        <p:attrNameLst>
                                          <p:attrName>style.visibility</p:attrName>
                                        </p:attrNameLst>
                                      </p:cBhvr>
                                      <p:to>
                                        <p:strVal val="visible"/>
                                      </p:to>
                                    </p:set>
                                    <p:animEffect transition="in" filter="fade">
                                      <p:cBhvr>
                                        <p:cTn id="32" dur="500">
                                          <p:stCondLst>
                                            <p:cond delay="0"/>
                                          </p:stCondLst>
                                        </p:cTn>
                                        <p:tgtEl>
                                          <p:spTgt spid="82947">
                                            <p:txEl>
                                              <p:pRg st="4" end="4"/>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0" presetClass="entr" presetSubtype="0" fill="hold" grpId="0" nodeType="clickEffect">
                                  <p:stCondLst>
                                    <p:cond delay="0"/>
                                  </p:stCondLst>
                                  <p:iterate type="lt">
                                    <p:tmPct val="10000"/>
                                  </p:iterate>
                                  <p:childTnLst>
                                    <p:set>
                                      <p:cBhvr>
                                        <p:cTn id="36" dur="1" fill="hold">
                                          <p:stCondLst>
                                            <p:cond delay="0"/>
                                          </p:stCondLst>
                                        </p:cTn>
                                        <p:tgtEl>
                                          <p:spTgt spid="82947">
                                            <p:txEl>
                                              <p:pRg st="5" end="5"/>
                                            </p:txEl>
                                          </p:spTgt>
                                        </p:tgtEl>
                                        <p:attrNameLst>
                                          <p:attrName>style.visibility</p:attrName>
                                        </p:attrNameLst>
                                      </p:cBhvr>
                                      <p:to>
                                        <p:strVal val="visible"/>
                                      </p:to>
                                    </p:set>
                                    <p:animEffect transition="in" filter="fade">
                                      <p:cBhvr>
                                        <p:cTn id="37" dur="500">
                                          <p:stCondLst>
                                            <p:cond delay="0"/>
                                          </p:stCondLst>
                                        </p:cTn>
                                        <p:tgtEl>
                                          <p:spTgt spid="82947">
                                            <p:txEl>
                                              <p:pRg st="5" end="5"/>
                                            </p:txEl>
                                          </p:spTgt>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10" presetClass="entr" presetSubtype="0" fill="hold" grpId="0" nodeType="clickEffect">
                                  <p:stCondLst>
                                    <p:cond delay="0"/>
                                  </p:stCondLst>
                                  <p:iterate type="lt">
                                    <p:tmPct val="10000"/>
                                  </p:iterate>
                                  <p:childTnLst>
                                    <p:set>
                                      <p:cBhvr>
                                        <p:cTn id="41" dur="1" fill="hold">
                                          <p:stCondLst>
                                            <p:cond delay="0"/>
                                          </p:stCondLst>
                                        </p:cTn>
                                        <p:tgtEl>
                                          <p:spTgt spid="82947">
                                            <p:txEl>
                                              <p:pRg st="6" end="6"/>
                                            </p:txEl>
                                          </p:spTgt>
                                        </p:tgtEl>
                                        <p:attrNameLst>
                                          <p:attrName>style.visibility</p:attrName>
                                        </p:attrNameLst>
                                      </p:cBhvr>
                                      <p:to>
                                        <p:strVal val="visible"/>
                                      </p:to>
                                    </p:set>
                                    <p:animEffect transition="in" filter="fade">
                                      <p:cBhvr>
                                        <p:cTn id="42" dur="500">
                                          <p:stCondLst>
                                            <p:cond delay="0"/>
                                          </p:stCondLst>
                                        </p:cTn>
                                        <p:tgtEl>
                                          <p:spTgt spid="82947">
                                            <p:txEl>
                                              <p:pRg st="6" end="6"/>
                                            </p:txEl>
                                          </p:spTgt>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10" presetClass="entr" presetSubtype="0" fill="hold" grpId="0" nodeType="clickEffect">
                                  <p:stCondLst>
                                    <p:cond delay="0"/>
                                  </p:stCondLst>
                                  <p:iterate type="lt">
                                    <p:tmPct val="10000"/>
                                  </p:iterate>
                                  <p:childTnLst>
                                    <p:set>
                                      <p:cBhvr>
                                        <p:cTn id="46" dur="1" fill="hold">
                                          <p:stCondLst>
                                            <p:cond delay="0"/>
                                          </p:stCondLst>
                                        </p:cTn>
                                        <p:tgtEl>
                                          <p:spTgt spid="82947">
                                            <p:txEl>
                                              <p:pRg st="7" end="7"/>
                                            </p:txEl>
                                          </p:spTgt>
                                        </p:tgtEl>
                                        <p:attrNameLst>
                                          <p:attrName>style.visibility</p:attrName>
                                        </p:attrNameLst>
                                      </p:cBhvr>
                                      <p:to>
                                        <p:strVal val="visible"/>
                                      </p:to>
                                    </p:set>
                                    <p:animEffect transition="in" filter="fade">
                                      <p:cBhvr>
                                        <p:cTn id="47" dur="500">
                                          <p:stCondLst>
                                            <p:cond delay="0"/>
                                          </p:stCondLst>
                                        </p:cTn>
                                        <p:tgtEl>
                                          <p:spTgt spid="82947">
                                            <p:txEl>
                                              <p:pRg st="7" end="7"/>
                                            </p:txEl>
                                          </p:spTgt>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10" presetClass="entr" presetSubtype="0" fill="hold" grpId="0" nodeType="clickEffect">
                                  <p:stCondLst>
                                    <p:cond delay="0"/>
                                  </p:stCondLst>
                                  <p:iterate type="lt">
                                    <p:tmPct val="10000"/>
                                  </p:iterate>
                                  <p:childTnLst>
                                    <p:set>
                                      <p:cBhvr>
                                        <p:cTn id="51" dur="1" fill="hold">
                                          <p:stCondLst>
                                            <p:cond delay="0"/>
                                          </p:stCondLst>
                                        </p:cTn>
                                        <p:tgtEl>
                                          <p:spTgt spid="82947">
                                            <p:txEl>
                                              <p:pRg st="8" end="8"/>
                                            </p:txEl>
                                          </p:spTgt>
                                        </p:tgtEl>
                                        <p:attrNameLst>
                                          <p:attrName>style.visibility</p:attrName>
                                        </p:attrNameLst>
                                      </p:cBhvr>
                                      <p:to>
                                        <p:strVal val="visible"/>
                                      </p:to>
                                    </p:set>
                                    <p:animEffect transition="in" filter="fade">
                                      <p:cBhvr>
                                        <p:cTn id="52" dur="500">
                                          <p:stCondLst>
                                            <p:cond delay="0"/>
                                          </p:stCondLst>
                                        </p:cTn>
                                        <p:tgtEl>
                                          <p:spTgt spid="82947">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946" grpId="0"/>
      <p:bldP spid="82947" grpId="0" build="p"/>
    </p:bld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4994" name="Rectangle 2"/>
          <p:cNvSpPr>
            <a:spLocks noGrp="1" noChangeArrowheads="1"/>
          </p:cNvSpPr>
          <p:nvPr>
            <p:ph type="title"/>
          </p:nvPr>
        </p:nvSpPr>
        <p:spPr/>
        <p:txBody>
          <a:bodyPr/>
          <a:lstStyle/>
          <a:p>
            <a:r>
              <a:rPr lang="zh-CN" altLang="en-US"/>
              <a:t>练习</a:t>
            </a:r>
          </a:p>
        </p:txBody>
      </p:sp>
      <p:sp>
        <p:nvSpPr>
          <p:cNvPr id="84995" name="Rectangle 3"/>
          <p:cNvSpPr>
            <a:spLocks noGrp="1" noChangeArrowheads="1"/>
          </p:cNvSpPr>
          <p:nvPr>
            <p:ph type="body" idx="1"/>
          </p:nvPr>
        </p:nvSpPr>
        <p:spPr/>
        <p:txBody>
          <a:bodyPr/>
          <a:lstStyle/>
          <a:p>
            <a:pPr algn="just"/>
            <a:r>
              <a:rPr lang="en-US" altLang="zh-CN" sz="2800"/>
              <a:t>4</a:t>
            </a:r>
            <a:r>
              <a:rPr lang="zh-CN" altLang="en-US" sz="2800"/>
              <a:t>、假设某项目在</a:t>
            </a:r>
            <a:r>
              <a:rPr lang="en-US" altLang="zh-CN" sz="2800"/>
              <a:t>5</a:t>
            </a:r>
            <a:r>
              <a:rPr lang="zh-CN" altLang="en-US" sz="2800"/>
              <a:t>年建设期内，每年末向银行借款</a:t>
            </a:r>
            <a:r>
              <a:rPr lang="en-US" altLang="zh-CN" sz="2800"/>
              <a:t>1000</a:t>
            </a:r>
            <a:r>
              <a:rPr lang="zh-CN" altLang="en-US" sz="2800"/>
              <a:t>万元，借款年利率为</a:t>
            </a:r>
            <a:r>
              <a:rPr lang="en-US" altLang="zh-CN" sz="2800"/>
              <a:t>10%</a:t>
            </a:r>
            <a:r>
              <a:rPr lang="zh-CN" altLang="en-US" sz="2800"/>
              <a:t>。</a:t>
            </a:r>
          </a:p>
          <a:p>
            <a:pPr algn="just"/>
            <a:r>
              <a:rPr lang="zh-CN" altLang="en-US" sz="2800"/>
              <a:t>要求：计算该项目竣工时应付银行的本利和。 </a:t>
            </a:r>
          </a:p>
          <a:p>
            <a:pPr algn="just"/>
            <a:r>
              <a:rPr lang="en-US" altLang="zh-CN" sz="2800"/>
              <a:t>5</a:t>
            </a:r>
            <a:r>
              <a:rPr lang="zh-CN" altLang="en-US" sz="2800"/>
              <a:t>、某公司的一项投资，</a:t>
            </a:r>
            <a:r>
              <a:rPr lang="en-US" altLang="zh-CN" sz="2800"/>
              <a:t>5</a:t>
            </a:r>
            <a:r>
              <a:rPr lang="zh-CN" altLang="en-US" sz="2800"/>
              <a:t>年内预期每年末可获得现金性收益</a:t>
            </a:r>
            <a:r>
              <a:rPr lang="en-US" altLang="zh-CN" sz="2800"/>
              <a:t>500</a:t>
            </a:r>
            <a:r>
              <a:rPr lang="zh-CN" altLang="en-US" sz="2800"/>
              <a:t>万元。假设利率为</a:t>
            </a:r>
            <a:r>
              <a:rPr lang="en-US" altLang="zh-CN" sz="2800"/>
              <a:t>10%</a:t>
            </a:r>
            <a:r>
              <a:rPr lang="zh-CN" altLang="en-US" sz="2800"/>
              <a:t>。</a:t>
            </a:r>
          </a:p>
          <a:p>
            <a:r>
              <a:rPr lang="zh-CN" altLang="en-US" sz="2800"/>
              <a:t>要求：计算该投资预期收益的现值。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9" presetClass="entr" presetSubtype="0" decel="100000" fill="hold" grpId="0" nodeType="withEffect">
                                  <p:stCondLst>
                                    <p:cond delay="0"/>
                                  </p:stCondLst>
                                  <p:childTnLst>
                                    <p:set>
                                      <p:cBhvr>
                                        <p:cTn id="6" dur="0" fill="hold">
                                          <p:stCondLst>
                                            <p:cond delay="0"/>
                                          </p:stCondLst>
                                        </p:cTn>
                                        <p:tgtEl>
                                          <p:spTgt spid="84994"/>
                                        </p:tgtEl>
                                        <p:attrNameLst>
                                          <p:attrName>style.visibility</p:attrName>
                                        </p:attrNameLst>
                                      </p:cBhvr>
                                      <p:to>
                                        <p:strVal val="visible"/>
                                      </p:to>
                                    </p:set>
                                    <p:anim calcmode="lin" valueType="num">
                                      <p:cBhvr>
                                        <p:cTn id="7" dur="500" fill="hold"/>
                                        <p:tgtEl>
                                          <p:spTgt spid="84994"/>
                                        </p:tgtEl>
                                        <p:attrNameLst>
                                          <p:attrName>ppt_w</p:attrName>
                                        </p:attrNameLst>
                                      </p:cBhvr>
                                      <p:tavLst>
                                        <p:tav tm="0">
                                          <p:val>
                                            <p:fltVal val="0"/>
                                          </p:val>
                                        </p:tav>
                                        <p:tav tm="100000">
                                          <p:val>
                                            <p:strVal val="#ppt_w"/>
                                          </p:val>
                                        </p:tav>
                                      </p:tavLst>
                                    </p:anim>
                                    <p:anim calcmode="lin" valueType="num">
                                      <p:cBhvr>
                                        <p:cTn id="8" dur="500" fill="hold"/>
                                        <p:tgtEl>
                                          <p:spTgt spid="84994"/>
                                        </p:tgtEl>
                                        <p:attrNameLst>
                                          <p:attrName>ppt_h</p:attrName>
                                        </p:attrNameLst>
                                      </p:cBhvr>
                                      <p:tavLst>
                                        <p:tav tm="0">
                                          <p:val>
                                            <p:fltVal val="0"/>
                                          </p:val>
                                        </p:tav>
                                        <p:tav tm="100000">
                                          <p:val>
                                            <p:strVal val="#ppt_h"/>
                                          </p:val>
                                        </p:tav>
                                      </p:tavLst>
                                    </p:anim>
                                    <p:anim calcmode="lin" valueType="num">
                                      <p:cBhvr>
                                        <p:cTn id="9" dur="500" fill="hold"/>
                                        <p:tgtEl>
                                          <p:spTgt spid="84994"/>
                                        </p:tgtEl>
                                        <p:attrNameLst>
                                          <p:attrName>style.rotation</p:attrName>
                                        </p:attrNameLst>
                                      </p:cBhvr>
                                      <p:tavLst>
                                        <p:tav tm="0">
                                          <p:val>
                                            <p:fltVal val="360"/>
                                          </p:val>
                                        </p:tav>
                                        <p:tav tm="100000">
                                          <p:val>
                                            <p:fltVal val="0"/>
                                          </p:val>
                                        </p:tav>
                                      </p:tavLst>
                                    </p:anim>
                                    <p:animEffect transition="in" filter="fade">
                                      <p:cBhvr>
                                        <p:cTn id="10" dur="500"/>
                                        <p:tgtEl>
                                          <p:spTgt spid="84994"/>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49" presetClass="entr" presetSubtype="0" decel="100000" fill="hold" grpId="0" nodeType="clickEffect">
                                  <p:stCondLst>
                                    <p:cond delay="0"/>
                                  </p:stCondLst>
                                  <p:iterate type="lt">
                                    <p:tmPct val="10000"/>
                                  </p:iterate>
                                  <p:childTnLst>
                                    <p:set>
                                      <p:cBhvr>
                                        <p:cTn id="14" dur="0" fill="hold">
                                          <p:stCondLst>
                                            <p:cond delay="0"/>
                                          </p:stCondLst>
                                        </p:cTn>
                                        <p:tgtEl>
                                          <p:spTgt spid="84995">
                                            <p:txEl>
                                              <p:pRg st="0" end="0"/>
                                            </p:txEl>
                                          </p:spTgt>
                                        </p:tgtEl>
                                        <p:attrNameLst>
                                          <p:attrName>style.visibility</p:attrName>
                                        </p:attrNameLst>
                                      </p:cBhvr>
                                      <p:to>
                                        <p:strVal val="visible"/>
                                      </p:to>
                                    </p:set>
                                    <p:anim calcmode="lin" valueType="num">
                                      <p:cBhvr>
                                        <p:cTn id="15" dur="500" fill="hold"/>
                                        <p:tgtEl>
                                          <p:spTgt spid="84995">
                                            <p:txEl>
                                              <p:pRg st="0" end="0"/>
                                            </p:txEl>
                                          </p:spTgt>
                                        </p:tgtEl>
                                        <p:attrNameLst>
                                          <p:attrName>ppt_w</p:attrName>
                                        </p:attrNameLst>
                                      </p:cBhvr>
                                      <p:tavLst>
                                        <p:tav tm="0">
                                          <p:val>
                                            <p:fltVal val="0"/>
                                          </p:val>
                                        </p:tav>
                                        <p:tav tm="100000">
                                          <p:val>
                                            <p:strVal val="#ppt_w"/>
                                          </p:val>
                                        </p:tav>
                                      </p:tavLst>
                                    </p:anim>
                                    <p:anim calcmode="lin" valueType="num">
                                      <p:cBhvr>
                                        <p:cTn id="16" dur="500" fill="hold"/>
                                        <p:tgtEl>
                                          <p:spTgt spid="84995">
                                            <p:txEl>
                                              <p:pRg st="0" end="0"/>
                                            </p:txEl>
                                          </p:spTgt>
                                        </p:tgtEl>
                                        <p:attrNameLst>
                                          <p:attrName>ppt_h</p:attrName>
                                        </p:attrNameLst>
                                      </p:cBhvr>
                                      <p:tavLst>
                                        <p:tav tm="0">
                                          <p:val>
                                            <p:fltVal val="0"/>
                                          </p:val>
                                        </p:tav>
                                        <p:tav tm="100000">
                                          <p:val>
                                            <p:strVal val="#ppt_h"/>
                                          </p:val>
                                        </p:tav>
                                      </p:tavLst>
                                    </p:anim>
                                    <p:anim calcmode="lin" valueType="num">
                                      <p:cBhvr>
                                        <p:cTn id="17" dur="500" fill="hold"/>
                                        <p:tgtEl>
                                          <p:spTgt spid="84995">
                                            <p:txEl>
                                              <p:pRg st="0" end="0"/>
                                            </p:txEl>
                                          </p:spTgt>
                                        </p:tgtEl>
                                        <p:attrNameLst>
                                          <p:attrName>style.rotation</p:attrName>
                                        </p:attrNameLst>
                                      </p:cBhvr>
                                      <p:tavLst>
                                        <p:tav tm="0">
                                          <p:val>
                                            <p:fltVal val="360"/>
                                          </p:val>
                                        </p:tav>
                                        <p:tav tm="100000">
                                          <p:val>
                                            <p:fltVal val="0"/>
                                          </p:val>
                                        </p:tav>
                                      </p:tavLst>
                                    </p:anim>
                                    <p:animEffect transition="in" filter="fade">
                                      <p:cBhvr>
                                        <p:cTn id="18" dur="500"/>
                                        <p:tgtEl>
                                          <p:spTgt spid="84995">
                                            <p:txEl>
                                              <p:pRg st="0" end="0"/>
                                            </p:txEl>
                                          </p:spTgt>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49" presetClass="entr" presetSubtype="0" decel="100000" fill="hold" grpId="0" nodeType="clickEffect">
                                  <p:stCondLst>
                                    <p:cond delay="0"/>
                                  </p:stCondLst>
                                  <p:iterate type="lt">
                                    <p:tmPct val="10000"/>
                                  </p:iterate>
                                  <p:childTnLst>
                                    <p:set>
                                      <p:cBhvr>
                                        <p:cTn id="22" dur="0" fill="hold">
                                          <p:stCondLst>
                                            <p:cond delay="0"/>
                                          </p:stCondLst>
                                        </p:cTn>
                                        <p:tgtEl>
                                          <p:spTgt spid="84995">
                                            <p:txEl>
                                              <p:pRg st="1" end="1"/>
                                            </p:txEl>
                                          </p:spTgt>
                                        </p:tgtEl>
                                        <p:attrNameLst>
                                          <p:attrName>style.visibility</p:attrName>
                                        </p:attrNameLst>
                                      </p:cBhvr>
                                      <p:to>
                                        <p:strVal val="visible"/>
                                      </p:to>
                                    </p:set>
                                    <p:anim calcmode="lin" valueType="num">
                                      <p:cBhvr>
                                        <p:cTn id="23" dur="500" fill="hold"/>
                                        <p:tgtEl>
                                          <p:spTgt spid="84995">
                                            <p:txEl>
                                              <p:pRg st="1" end="1"/>
                                            </p:txEl>
                                          </p:spTgt>
                                        </p:tgtEl>
                                        <p:attrNameLst>
                                          <p:attrName>ppt_w</p:attrName>
                                        </p:attrNameLst>
                                      </p:cBhvr>
                                      <p:tavLst>
                                        <p:tav tm="0">
                                          <p:val>
                                            <p:fltVal val="0"/>
                                          </p:val>
                                        </p:tav>
                                        <p:tav tm="100000">
                                          <p:val>
                                            <p:strVal val="#ppt_w"/>
                                          </p:val>
                                        </p:tav>
                                      </p:tavLst>
                                    </p:anim>
                                    <p:anim calcmode="lin" valueType="num">
                                      <p:cBhvr>
                                        <p:cTn id="24" dur="500" fill="hold"/>
                                        <p:tgtEl>
                                          <p:spTgt spid="84995">
                                            <p:txEl>
                                              <p:pRg st="1" end="1"/>
                                            </p:txEl>
                                          </p:spTgt>
                                        </p:tgtEl>
                                        <p:attrNameLst>
                                          <p:attrName>ppt_h</p:attrName>
                                        </p:attrNameLst>
                                      </p:cBhvr>
                                      <p:tavLst>
                                        <p:tav tm="0">
                                          <p:val>
                                            <p:fltVal val="0"/>
                                          </p:val>
                                        </p:tav>
                                        <p:tav tm="100000">
                                          <p:val>
                                            <p:strVal val="#ppt_h"/>
                                          </p:val>
                                        </p:tav>
                                      </p:tavLst>
                                    </p:anim>
                                    <p:anim calcmode="lin" valueType="num">
                                      <p:cBhvr>
                                        <p:cTn id="25" dur="500" fill="hold"/>
                                        <p:tgtEl>
                                          <p:spTgt spid="84995">
                                            <p:txEl>
                                              <p:pRg st="1" end="1"/>
                                            </p:txEl>
                                          </p:spTgt>
                                        </p:tgtEl>
                                        <p:attrNameLst>
                                          <p:attrName>style.rotation</p:attrName>
                                        </p:attrNameLst>
                                      </p:cBhvr>
                                      <p:tavLst>
                                        <p:tav tm="0">
                                          <p:val>
                                            <p:fltVal val="360"/>
                                          </p:val>
                                        </p:tav>
                                        <p:tav tm="100000">
                                          <p:val>
                                            <p:fltVal val="0"/>
                                          </p:val>
                                        </p:tav>
                                      </p:tavLst>
                                    </p:anim>
                                    <p:animEffect transition="in" filter="fade">
                                      <p:cBhvr>
                                        <p:cTn id="26" dur="500"/>
                                        <p:tgtEl>
                                          <p:spTgt spid="84995">
                                            <p:txEl>
                                              <p:pRg st="1" end="1"/>
                                            </p:txEl>
                                          </p:spTgt>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49" presetClass="entr" presetSubtype="0" decel="100000" fill="hold" grpId="0" nodeType="clickEffect">
                                  <p:stCondLst>
                                    <p:cond delay="0"/>
                                  </p:stCondLst>
                                  <p:iterate type="lt">
                                    <p:tmPct val="10000"/>
                                  </p:iterate>
                                  <p:childTnLst>
                                    <p:set>
                                      <p:cBhvr>
                                        <p:cTn id="30" dur="0" fill="hold">
                                          <p:stCondLst>
                                            <p:cond delay="0"/>
                                          </p:stCondLst>
                                        </p:cTn>
                                        <p:tgtEl>
                                          <p:spTgt spid="84995">
                                            <p:txEl>
                                              <p:pRg st="2" end="2"/>
                                            </p:txEl>
                                          </p:spTgt>
                                        </p:tgtEl>
                                        <p:attrNameLst>
                                          <p:attrName>style.visibility</p:attrName>
                                        </p:attrNameLst>
                                      </p:cBhvr>
                                      <p:to>
                                        <p:strVal val="visible"/>
                                      </p:to>
                                    </p:set>
                                    <p:anim calcmode="lin" valueType="num">
                                      <p:cBhvr>
                                        <p:cTn id="31" dur="500" fill="hold"/>
                                        <p:tgtEl>
                                          <p:spTgt spid="84995">
                                            <p:txEl>
                                              <p:pRg st="2" end="2"/>
                                            </p:txEl>
                                          </p:spTgt>
                                        </p:tgtEl>
                                        <p:attrNameLst>
                                          <p:attrName>ppt_w</p:attrName>
                                        </p:attrNameLst>
                                      </p:cBhvr>
                                      <p:tavLst>
                                        <p:tav tm="0">
                                          <p:val>
                                            <p:fltVal val="0"/>
                                          </p:val>
                                        </p:tav>
                                        <p:tav tm="100000">
                                          <p:val>
                                            <p:strVal val="#ppt_w"/>
                                          </p:val>
                                        </p:tav>
                                      </p:tavLst>
                                    </p:anim>
                                    <p:anim calcmode="lin" valueType="num">
                                      <p:cBhvr>
                                        <p:cTn id="32" dur="500" fill="hold"/>
                                        <p:tgtEl>
                                          <p:spTgt spid="84995">
                                            <p:txEl>
                                              <p:pRg st="2" end="2"/>
                                            </p:txEl>
                                          </p:spTgt>
                                        </p:tgtEl>
                                        <p:attrNameLst>
                                          <p:attrName>ppt_h</p:attrName>
                                        </p:attrNameLst>
                                      </p:cBhvr>
                                      <p:tavLst>
                                        <p:tav tm="0">
                                          <p:val>
                                            <p:fltVal val="0"/>
                                          </p:val>
                                        </p:tav>
                                        <p:tav tm="100000">
                                          <p:val>
                                            <p:strVal val="#ppt_h"/>
                                          </p:val>
                                        </p:tav>
                                      </p:tavLst>
                                    </p:anim>
                                    <p:anim calcmode="lin" valueType="num">
                                      <p:cBhvr>
                                        <p:cTn id="33" dur="500" fill="hold"/>
                                        <p:tgtEl>
                                          <p:spTgt spid="84995">
                                            <p:txEl>
                                              <p:pRg st="2" end="2"/>
                                            </p:txEl>
                                          </p:spTgt>
                                        </p:tgtEl>
                                        <p:attrNameLst>
                                          <p:attrName>style.rotation</p:attrName>
                                        </p:attrNameLst>
                                      </p:cBhvr>
                                      <p:tavLst>
                                        <p:tav tm="0">
                                          <p:val>
                                            <p:fltVal val="360"/>
                                          </p:val>
                                        </p:tav>
                                        <p:tav tm="100000">
                                          <p:val>
                                            <p:fltVal val="0"/>
                                          </p:val>
                                        </p:tav>
                                      </p:tavLst>
                                    </p:anim>
                                    <p:animEffect transition="in" filter="fade">
                                      <p:cBhvr>
                                        <p:cTn id="34" dur="500"/>
                                        <p:tgtEl>
                                          <p:spTgt spid="84995">
                                            <p:txEl>
                                              <p:pRg st="2" end="2"/>
                                            </p:txEl>
                                          </p:spTgt>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49" presetClass="entr" presetSubtype="0" decel="100000" fill="hold" grpId="0" nodeType="clickEffect">
                                  <p:stCondLst>
                                    <p:cond delay="0"/>
                                  </p:stCondLst>
                                  <p:iterate type="lt">
                                    <p:tmPct val="10000"/>
                                  </p:iterate>
                                  <p:childTnLst>
                                    <p:set>
                                      <p:cBhvr>
                                        <p:cTn id="38" dur="0" fill="hold">
                                          <p:stCondLst>
                                            <p:cond delay="0"/>
                                          </p:stCondLst>
                                        </p:cTn>
                                        <p:tgtEl>
                                          <p:spTgt spid="84995">
                                            <p:txEl>
                                              <p:pRg st="3" end="3"/>
                                            </p:txEl>
                                          </p:spTgt>
                                        </p:tgtEl>
                                        <p:attrNameLst>
                                          <p:attrName>style.visibility</p:attrName>
                                        </p:attrNameLst>
                                      </p:cBhvr>
                                      <p:to>
                                        <p:strVal val="visible"/>
                                      </p:to>
                                    </p:set>
                                    <p:anim calcmode="lin" valueType="num">
                                      <p:cBhvr>
                                        <p:cTn id="39" dur="500" fill="hold"/>
                                        <p:tgtEl>
                                          <p:spTgt spid="84995">
                                            <p:txEl>
                                              <p:pRg st="3" end="3"/>
                                            </p:txEl>
                                          </p:spTgt>
                                        </p:tgtEl>
                                        <p:attrNameLst>
                                          <p:attrName>ppt_w</p:attrName>
                                        </p:attrNameLst>
                                      </p:cBhvr>
                                      <p:tavLst>
                                        <p:tav tm="0">
                                          <p:val>
                                            <p:fltVal val="0"/>
                                          </p:val>
                                        </p:tav>
                                        <p:tav tm="100000">
                                          <p:val>
                                            <p:strVal val="#ppt_w"/>
                                          </p:val>
                                        </p:tav>
                                      </p:tavLst>
                                    </p:anim>
                                    <p:anim calcmode="lin" valueType="num">
                                      <p:cBhvr>
                                        <p:cTn id="40" dur="500" fill="hold"/>
                                        <p:tgtEl>
                                          <p:spTgt spid="84995">
                                            <p:txEl>
                                              <p:pRg st="3" end="3"/>
                                            </p:txEl>
                                          </p:spTgt>
                                        </p:tgtEl>
                                        <p:attrNameLst>
                                          <p:attrName>ppt_h</p:attrName>
                                        </p:attrNameLst>
                                      </p:cBhvr>
                                      <p:tavLst>
                                        <p:tav tm="0">
                                          <p:val>
                                            <p:fltVal val="0"/>
                                          </p:val>
                                        </p:tav>
                                        <p:tav tm="100000">
                                          <p:val>
                                            <p:strVal val="#ppt_h"/>
                                          </p:val>
                                        </p:tav>
                                      </p:tavLst>
                                    </p:anim>
                                    <p:anim calcmode="lin" valueType="num">
                                      <p:cBhvr>
                                        <p:cTn id="41" dur="500" fill="hold"/>
                                        <p:tgtEl>
                                          <p:spTgt spid="84995">
                                            <p:txEl>
                                              <p:pRg st="3" end="3"/>
                                            </p:txEl>
                                          </p:spTgt>
                                        </p:tgtEl>
                                        <p:attrNameLst>
                                          <p:attrName>style.rotation</p:attrName>
                                        </p:attrNameLst>
                                      </p:cBhvr>
                                      <p:tavLst>
                                        <p:tav tm="0">
                                          <p:val>
                                            <p:fltVal val="360"/>
                                          </p:val>
                                        </p:tav>
                                        <p:tav tm="100000">
                                          <p:val>
                                            <p:fltVal val="0"/>
                                          </p:val>
                                        </p:tav>
                                      </p:tavLst>
                                    </p:anim>
                                    <p:animEffect transition="in" filter="fade">
                                      <p:cBhvr>
                                        <p:cTn id="42" dur="500"/>
                                        <p:tgtEl>
                                          <p:spTgt spid="8499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994" grpId="0"/>
      <p:bldP spid="84995" grpId="0" build="p"/>
    </p:bld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6018" name="Rectangle 2"/>
          <p:cNvSpPr>
            <a:spLocks noGrp="1" noChangeArrowheads="1"/>
          </p:cNvSpPr>
          <p:nvPr>
            <p:ph type="title"/>
          </p:nvPr>
        </p:nvSpPr>
        <p:spPr/>
        <p:txBody>
          <a:bodyPr/>
          <a:lstStyle/>
          <a:p>
            <a:r>
              <a:rPr lang="zh-CN" altLang="en-US"/>
              <a:t>答案</a:t>
            </a:r>
          </a:p>
        </p:txBody>
      </p:sp>
      <p:sp>
        <p:nvSpPr>
          <p:cNvPr id="86019" name="Rectangle 3"/>
          <p:cNvSpPr>
            <a:spLocks noGrp="1" noChangeArrowheads="1"/>
          </p:cNvSpPr>
          <p:nvPr>
            <p:ph type="body" idx="1"/>
          </p:nvPr>
        </p:nvSpPr>
        <p:spPr/>
        <p:txBody>
          <a:bodyPr/>
          <a:lstStyle/>
          <a:p>
            <a:r>
              <a:rPr lang="en-US" altLang="zh-CN"/>
              <a:t>4</a:t>
            </a:r>
            <a:r>
              <a:rPr lang="zh-CN" altLang="en-US"/>
              <a:t>、 </a:t>
            </a:r>
            <a:r>
              <a:rPr lang="en-US" altLang="zh-CN"/>
              <a:t>FVA</a:t>
            </a:r>
            <a:r>
              <a:rPr lang="en-US" altLang="zh-CN" baseline="-25000"/>
              <a:t>n</a:t>
            </a:r>
            <a:r>
              <a:rPr lang="en-US" altLang="zh-CN"/>
              <a:t> =  A *</a:t>
            </a:r>
            <a:r>
              <a:rPr lang="en-US" altLang="zh-CN" sz="2800"/>
              <a:t> </a:t>
            </a:r>
            <a:r>
              <a:rPr lang="en-US" altLang="zh-CN"/>
              <a:t>FVIFA</a:t>
            </a:r>
            <a:r>
              <a:rPr lang="en-US" altLang="zh-CN" baseline="-25000"/>
              <a:t>i,n</a:t>
            </a:r>
            <a:r>
              <a:rPr lang="en-US" altLang="zh-CN"/>
              <a:t> </a:t>
            </a:r>
          </a:p>
          <a:p>
            <a:r>
              <a:rPr lang="en-US" altLang="zh-CN"/>
              <a:t>                 =1000* FVIFA</a:t>
            </a:r>
            <a:r>
              <a:rPr lang="en-US" altLang="zh-CN" baseline="-25000"/>
              <a:t>10%,5</a:t>
            </a:r>
            <a:r>
              <a:rPr lang="en-US" altLang="zh-CN"/>
              <a:t> </a:t>
            </a:r>
          </a:p>
          <a:p>
            <a:endParaRPr lang="en-US" altLang="zh-CN"/>
          </a:p>
          <a:p>
            <a:r>
              <a:rPr lang="en-US" altLang="zh-CN"/>
              <a:t>5</a:t>
            </a:r>
            <a:r>
              <a:rPr lang="zh-CN" altLang="en-US"/>
              <a:t>、 </a:t>
            </a:r>
            <a:r>
              <a:rPr lang="en-US" altLang="zh-CN"/>
              <a:t>PVA</a:t>
            </a:r>
            <a:r>
              <a:rPr lang="en-US" altLang="zh-CN" baseline="-25000"/>
              <a:t>n</a:t>
            </a:r>
            <a:r>
              <a:rPr lang="en-US" altLang="zh-CN"/>
              <a:t> =  A * PVIFA</a:t>
            </a:r>
            <a:r>
              <a:rPr lang="en-US" altLang="zh-CN" baseline="-25000"/>
              <a:t>i,n</a:t>
            </a:r>
            <a:r>
              <a:rPr lang="en-US" altLang="zh-CN"/>
              <a:t> </a:t>
            </a:r>
          </a:p>
          <a:p>
            <a:r>
              <a:rPr lang="en-US" altLang="zh-CN"/>
              <a:t>                 =500* PVIFA</a:t>
            </a:r>
            <a:r>
              <a:rPr lang="en-US" altLang="zh-CN" baseline="-25000"/>
              <a:t>10%,5</a:t>
            </a:r>
            <a:r>
              <a:rPr lang="en-US" altLang="zh-CN"/>
              <a:t> </a:t>
            </a:r>
          </a:p>
          <a:p>
            <a:r>
              <a:rPr lang="en-US" altLang="zh-CN"/>
              <a:t>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9" presetClass="entr" presetSubtype="0" decel="100000" fill="hold" grpId="0" nodeType="withEffect">
                                  <p:stCondLst>
                                    <p:cond delay="0"/>
                                  </p:stCondLst>
                                  <p:childTnLst>
                                    <p:set>
                                      <p:cBhvr>
                                        <p:cTn id="6" dur="0" fill="hold">
                                          <p:stCondLst>
                                            <p:cond delay="0"/>
                                          </p:stCondLst>
                                        </p:cTn>
                                        <p:tgtEl>
                                          <p:spTgt spid="86018"/>
                                        </p:tgtEl>
                                        <p:attrNameLst>
                                          <p:attrName>style.visibility</p:attrName>
                                        </p:attrNameLst>
                                      </p:cBhvr>
                                      <p:to>
                                        <p:strVal val="visible"/>
                                      </p:to>
                                    </p:set>
                                    <p:anim calcmode="lin" valueType="num">
                                      <p:cBhvr>
                                        <p:cTn id="7" dur="500" fill="hold"/>
                                        <p:tgtEl>
                                          <p:spTgt spid="86018"/>
                                        </p:tgtEl>
                                        <p:attrNameLst>
                                          <p:attrName>ppt_w</p:attrName>
                                        </p:attrNameLst>
                                      </p:cBhvr>
                                      <p:tavLst>
                                        <p:tav tm="0">
                                          <p:val>
                                            <p:fltVal val="0"/>
                                          </p:val>
                                        </p:tav>
                                        <p:tav tm="100000">
                                          <p:val>
                                            <p:strVal val="#ppt_w"/>
                                          </p:val>
                                        </p:tav>
                                      </p:tavLst>
                                    </p:anim>
                                    <p:anim calcmode="lin" valueType="num">
                                      <p:cBhvr>
                                        <p:cTn id="8" dur="500" fill="hold"/>
                                        <p:tgtEl>
                                          <p:spTgt spid="86018"/>
                                        </p:tgtEl>
                                        <p:attrNameLst>
                                          <p:attrName>ppt_h</p:attrName>
                                        </p:attrNameLst>
                                      </p:cBhvr>
                                      <p:tavLst>
                                        <p:tav tm="0">
                                          <p:val>
                                            <p:fltVal val="0"/>
                                          </p:val>
                                        </p:tav>
                                        <p:tav tm="100000">
                                          <p:val>
                                            <p:strVal val="#ppt_h"/>
                                          </p:val>
                                        </p:tav>
                                      </p:tavLst>
                                    </p:anim>
                                    <p:anim calcmode="lin" valueType="num">
                                      <p:cBhvr>
                                        <p:cTn id="9" dur="500" fill="hold"/>
                                        <p:tgtEl>
                                          <p:spTgt spid="86018"/>
                                        </p:tgtEl>
                                        <p:attrNameLst>
                                          <p:attrName>style.rotation</p:attrName>
                                        </p:attrNameLst>
                                      </p:cBhvr>
                                      <p:tavLst>
                                        <p:tav tm="0">
                                          <p:val>
                                            <p:fltVal val="360"/>
                                          </p:val>
                                        </p:tav>
                                        <p:tav tm="100000">
                                          <p:val>
                                            <p:fltVal val="0"/>
                                          </p:val>
                                        </p:tav>
                                      </p:tavLst>
                                    </p:anim>
                                    <p:animEffect transition="in" filter="fade">
                                      <p:cBhvr>
                                        <p:cTn id="10" dur="500"/>
                                        <p:tgtEl>
                                          <p:spTgt spid="86018"/>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49" presetClass="entr" presetSubtype="0" decel="100000" fill="hold" grpId="0" nodeType="clickEffect">
                                  <p:stCondLst>
                                    <p:cond delay="0"/>
                                  </p:stCondLst>
                                  <p:iterate type="lt">
                                    <p:tmPct val="10000"/>
                                  </p:iterate>
                                  <p:childTnLst>
                                    <p:set>
                                      <p:cBhvr>
                                        <p:cTn id="14" dur="0" fill="hold">
                                          <p:stCondLst>
                                            <p:cond delay="0"/>
                                          </p:stCondLst>
                                        </p:cTn>
                                        <p:tgtEl>
                                          <p:spTgt spid="86019">
                                            <p:txEl>
                                              <p:pRg st="0" end="0"/>
                                            </p:txEl>
                                          </p:spTgt>
                                        </p:tgtEl>
                                        <p:attrNameLst>
                                          <p:attrName>style.visibility</p:attrName>
                                        </p:attrNameLst>
                                      </p:cBhvr>
                                      <p:to>
                                        <p:strVal val="visible"/>
                                      </p:to>
                                    </p:set>
                                    <p:anim calcmode="lin" valueType="num">
                                      <p:cBhvr>
                                        <p:cTn id="15" dur="500" fill="hold"/>
                                        <p:tgtEl>
                                          <p:spTgt spid="86019">
                                            <p:txEl>
                                              <p:pRg st="0" end="0"/>
                                            </p:txEl>
                                          </p:spTgt>
                                        </p:tgtEl>
                                        <p:attrNameLst>
                                          <p:attrName>ppt_w</p:attrName>
                                        </p:attrNameLst>
                                      </p:cBhvr>
                                      <p:tavLst>
                                        <p:tav tm="0">
                                          <p:val>
                                            <p:fltVal val="0"/>
                                          </p:val>
                                        </p:tav>
                                        <p:tav tm="100000">
                                          <p:val>
                                            <p:strVal val="#ppt_w"/>
                                          </p:val>
                                        </p:tav>
                                      </p:tavLst>
                                    </p:anim>
                                    <p:anim calcmode="lin" valueType="num">
                                      <p:cBhvr>
                                        <p:cTn id="16" dur="500" fill="hold"/>
                                        <p:tgtEl>
                                          <p:spTgt spid="86019">
                                            <p:txEl>
                                              <p:pRg st="0" end="0"/>
                                            </p:txEl>
                                          </p:spTgt>
                                        </p:tgtEl>
                                        <p:attrNameLst>
                                          <p:attrName>ppt_h</p:attrName>
                                        </p:attrNameLst>
                                      </p:cBhvr>
                                      <p:tavLst>
                                        <p:tav tm="0">
                                          <p:val>
                                            <p:fltVal val="0"/>
                                          </p:val>
                                        </p:tav>
                                        <p:tav tm="100000">
                                          <p:val>
                                            <p:strVal val="#ppt_h"/>
                                          </p:val>
                                        </p:tav>
                                      </p:tavLst>
                                    </p:anim>
                                    <p:anim calcmode="lin" valueType="num">
                                      <p:cBhvr>
                                        <p:cTn id="17" dur="500" fill="hold"/>
                                        <p:tgtEl>
                                          <p:spTgt spid="86019">
                                            <p:txEl>
                                              <p:pRg st="0" end="0"/>
                                            </p:txEl>
                                          </p:spTgt>
                                        </p:tgtEl>
                                        <p:attrNameLst>
                                          <p:attrName>style.rotation</p:attrName>
                                        </p:attrNameLst>
                                      </p:cBhvr>
                                      <p:tavLst>
                                        <p:tav tm="0">
                                          <p:val>
                                            <p:fltVal val="360"/>
                                          </p:val>
                                        </p:tav>
                                        <p:tav tm="100000">
                                          <p:val>
                                            <p:fltVal val="0"/>
                                          </p:val>
                                        </p:tav>
                                      </p:tavLst>
                                    </p:anim>
                                    <p:animEffect transition="in" filter="fade">
                                      <p:cBhvr>
                                        <p:cTn id="18" dur="500"/>
                                        <p:tgtEl>
                                          <p:spTgt spid="86019">
                                            <p:txEl>
                                              <p:pRg st="0" end="0"/>
                                            </p:txEl>
                                          </p:spTgt>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49" presetClass="entr" presetSubtype="0" decel="100000" fill="hold" grpId="0" nodeType="clickEffect">
                                  <p:stCondLst>
                                    <p:cond delay="0"/>
                                  </p:stCondLst>
                                  <p:iterate type="lt">
                                    <p:tmPct val="10000"/>
                                  </p:iterate>
                                  <p:childTnLst>
                                    <p:set>
                                      <p:cBhvr>
                                        <p:cTn id="22" dur="0" fill="hold">
                                          <p:stCondLst>
                                            <p:cond delay="0"/>
                                          </p:stCondLst>
                                        </p:cTn>
                                        <p:tgtEl>
                                          <p:spTgt spid="86019">
                                            <p:txEl>
                                              <p:pRg st="1" end="1"/>
                                            </p:txEl>
                                          </p:spTgt>
                                        </p:tgtEl>
                                        <p:attrNameLst>
                                          <p:attrName>style.visibility</p:attrName>
                                        </p:attrNameLst>
                                      </p:cBhvr>
                                      <p:to>
                                        <p:strVal val="visible"/>
                                      </p:to>
                                    </p:set>
                                    <p:anim calcmode="lin" valueType="num">
                                      <p:cBhvr>
                                        <p:cTn id="23" dur="500" fill="hold"/>
                                        <p:tgtEl>
                                          <p:spTgt spid="86019">
                                            <p:txEl>
                                              <p:pRg st="1" end="1"/>
                                            </p:txEl>
                                          </p:spTgt>
                                        </p:tgtEl>
                                        <p:attrNameLst>
                                          <p:attrName>ppt_w</p:attrName>
                                        </p:attrNameLst>
                                      </p:cBhvr>
                                      <p:tavLst>
                                        <p:tav tm="0">
                                          <p:val>
                                            <p:fltVal val="0"/>
                                          </p:val>
                                        </p:tav>
                                        <p:tav tm="100000">
                                          <p:val>
                                            <p:strVal val="#ppt_w"/>
                                          </p:val>
                                        </p:tav>
                                      </p:tavLst>
                                    </p:anim>
                                    <p:anim calcmode="lin" valueType="num">
                                      <p:cBhvr>
                                        <p:cTn id="24" dur="500" fill="hold"/>
                                        <p:tgtEl>
                                          <p:spTgt spid="86019">
                                            <p:txEl>
                                              <p:pRg st="1" end="1"/>
                                            </p:txEl>
                                          </p:spTgt>
                                        </p:tgtEl>
                                        <p:attrNameLst>
                                          <p:attrName>ppt_h</p:attrName>
                                        </p:attrNameLst>
                                      </p:cBhvr>
                                      <p:tavLst>
                                        <p:tav tm="0">
                                          <p:val>
                                            <p:fltVal val="0"/>
                                          </p:val>
                                        </p:tav>
                                        <p:tav tm="100000">
                                          <p:val>
                                            <p:strVal val="#ppt_h"/>
                                          </p:val>
                                        </p:tav>
                                      </p:tavLst>
                                    </p:anim>
                                    <p:anim calcmode="lin" valueType="num">
                                      <p:cBhvr>
                                        <p:cTn id="25" dur="500" fill="hold"/>
                                        <p:tgtEl>
                                          <p:spTgt spid="86019">
                                            <p:txEl>
                                              <p:pRg st="1" end="1"/>
                                            </p:txEl>
                                          </p:spTgt>
                                        </p:tgtEl>
                                        <p:attrNameLst>
                                          <p:attrName>style.rotation</p:attrName>
                                        </p:attrNameLst>
                                      </p:cBhvr>
                                      <p:tavLst>
                                        <p:tav tm="0">
                                          <p:val>
                                            <p:fltVal val="360"/>
                                          </p:val>
                                        </p:tav>
                                        <p:tav tm="100000">
                                          <p:val>
                                            <p:fltVal val="0"/>
                                          </p:val>
                                        </p:tav>
                                      </p:tavLst>
                                    </p:anim>
                                    <p:animEffect transition="in" filter="fade">
                                      <p:cBhvr>
                                        <p:cTn id="26" dur="500"/>
                                        <p:tgtEl>
                                          <p:spTgt spid="86019">
                                            <p:txEl>
                                              <p:pRg st="1" end="1"/>
                                            </p:txEl>
                                          </p:spTgt>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49" presetClass="entr" presetSubtype="0" decel="100000" fill="hold" grpId="0" nodeType="clickEffect">
                                  <p:stCondLst>
                                    <p:cond delay="0"/>
                                  </p:stCondLst>
                                  <p:iterate type="lt">
                                    <p:tmPct val="10000"/>
                                  </p:iterate>
                                  <p:childTnLst>
                                    <p:set>
                                      <p:cBhvr>
                                        <p:cTn id="30" dur="0" fill="hold">
                                          <p:stCondLst>
                                            <p:cond delay="0"/>
                                          </p:stCondLst>
                                        </p:cTn>
                                        <p:tgtEl>
                                          <p:spTgt spid="86019">
                                            <p:txEl>
                                              <p:pRg st="3" end="3"/>
                                            </p:txEl>
                                          </p:spTgt>
                                        </p:tgtEl>
                                        <p:attrNameLst>
                                          <p:attrName>style.visibility</p:attrName>
                                        </p:attrNameLst>
                                      </p:cBhvr>
                                      <p:to>
                                        <p:strVal val="visible"/>
                                      </p:to>
                                    </p:set>
                                    <p:anim calcmode="lin" valueType="num">
                                      <p:cBhvr>
                                        <p:cTn id="31" dur="500" fill="hold"/>
                                        <p:tgtEl>
                                          <p:spTgt spid="86019">
                                            <p:txEl>
                                              <p:pRg st="3" end="3"/>
                                            </p:txEl>
                                          </p:spTgt>
                                        </p:tgtEl>
                                        <p:attrNameLst>
                                          <p:attrName>ppt_w</p:attrName>
                                        </p:attrNameLst>
                                      </p:cBhvr>
                                      <p:tavLst>
                                        <p:tav tm="0">
                                          <p:val>
                                            <p:fltVal val="0"/>
                                          </p:val>
                                        </p:tav>
                                        <p:tav tm="100000">
                                          <p:val>
                                            <p:strVal val="#ppt_w"/>
                                          </p:val>
                                        </p:tav>
                                      </p:tavLst>
                                    </p:anim>
                                    <p:anim calcmode="lin" valueType="num">
                                      <p:cBhvr>
                                        <p:cTn id="32" dur="500" fill="hold"/>
                                        <p:tgtEl>
                                          <p:spTgt spid="86019">
                                            <p:txEl>
                                              <p:pRg st="3" end="3"/>
                                            </p:txEl>
                                          </p:spTgt>
                                        </p:tgtEl>
                                        <p:attrNameLst>
                                          <p:attrName>ppt_h</p:attrName>
                                        </p:attrNameLst>
                                      </p:cBhvr>
                                      <p:tavLst>
                                        <p:tav tm="0">
                                          <p:val>
                                            <p:fltVal val="0"/>
                                          </p:val>
                                        </p:tav>
                                        <p:tav tm="100000">
                                          <p:val>
                                            <p:strVal val="#ppt_h"/>
                                          </p:val>
                                        </p:tav>
                                      </p:tavLst>
                                    </p:anim>
                                    <p:anim calcmode="lin" valueType="num">
                                      <p:cBhvr>
                                        <p:cTn id="33" dur="500" fill="hold"/>
                                        <p:tgtEl>
                                          <p:spTgt spid="86019">
                                            <p:txEl>
                                              <p:pRg st="3" end="3"/>
                                            </p:txEl>
                                          </p:spTgt>
                                        </p:tgtEl>
                                        <p:attrNameLst>
                                          <p:attrName>style.rotation</p:attrName>
                                        </p:attrNameLst>
                                      </p:cBhvr>
                                      <p:tavLst>
                                        <p:tav tm="0">
                                          <p:val>
                                            <p:fltVal val="360"/>
                                          </p:val>
                                        </p:tav>
                                        <p:tav tm="100000">
                                          <p:val>
                                            <p:fltVal val="0"/>
                                          </p:val>
                                        </p:tav>
                                      </p:tavLst>
                                    </p:anim>
                                    <p:animEffect transition="in" filter="fade">
                                      <p:cBhvr>
                                        <p:cTn id="34" dur="500"/>
                                        <p:tgtEl>
                                          <p:spTgt spid="86019">
                                            <p:txEl>
                                              <p:pRg st="3" end="3"/>
                                            </p:txEl>
                                          </p:spTgt>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49" presetClass="entr" presetSubtype="0" decel="100000" fill="hold" grpId="0" nodeType="clickEffect">
                                  <p:stCondLst>
                                    <p:cond delay="0"/>
                                  </p:stCondLst>
                                  <p:iterate type="lt">
                                    <p:tmPct val="10000"/>
                                  </p:iterate>
                                  <p:childTnLst>
                                    <p:set>
                                      <p:cBhvr>
                                        <p:cTn id="38" dur="0" fill="hold">
                                          <p:stCondLst>
                                            <p:cond delay="0"/>
                                          </p:stCondLst>
                                        </p:cTn>
                                        <p:tgtEl>
                                          <p:spTgt spid="86019">
                                            <p:txEl>
                                              <p:pRg st="4" end="4"/>
                                            </p:txEl>
                                          </p:spTgt>
                                        </p:tgtEl>
                                        <p:attrNameLst>
                                          <p:attrName>style.visibility</p:attrName>
                                        </p:attrNameLst>
                                      </p:cBhvr>
                                      <p:to>
                                        <p:strVal val="visible"/>
                                      </p:to>
                                    </p:set>
                                    <p:anim calcmode="lin" valueType="num">
                                      <p:cBhvr>
                                        <p:cTn id="39" dur="500" fill="hold"/>
                                        <p:tgtEl>
                                          <p:spTgt spid="86019">
                                            <p:txEl>
                                              <p:pRg st="4" end="4"/>
                                            </p:txEl>
                                          </p:spTgt>
                                        </p:tgtEl>
                                        <p:attrNameLst>
                                          <p:attrName>ppt_w</p:attrName>
                                        </p:attrNameLst>
                                      </p:cBhvr>
                                      <p:tavLst>
                                        <p:tav tm="0">
                                          <p:val>
                                            <p:fltVal val="0"/>
                                          </p:val>
                                        </p:tav>
                                        <p:tav tm="100000">
                                          <p:val>
                                            <p:strVal val="#ppt_w"/>
                                          </p:val>
                                        </p:tav>
                                      </p:tavLst>
                                    </p:anim>
                                    <p:anim calcmode="lin" valueType="num">
                                      <p:cBhvr>
                                        <p:cTn id="40" dur="500" fill="hold"/>
                                        <p:tgtEl>
                                          <p:spTgt spid="86019">
                                            <p:txEl>
                                              <p:pRg st="4" end="4"/>
                                            </p:txEl>
                                          </p:spTgt>
                                        </p:tgtEl>
                                        <p:attrNameLst>
                                          <p:attrName>ppt_h</p:attrName>
                                        </p:attrNameLst>
                                      </p:cBhvr>
                                      <p:tavLst>
                                        <p:tav tm="0">
                                          <p:val>
                                            <p:fltVal val="0"/>
                                          </p:val>
                                        </p:tav>
                                        <p:tav tm="100000">
                                          <p:val>
                                            <p:strVal val="#ppt_h"/>
                                          </p:val>
                                        </p:tav>
                                      </p:tavLst>
                                    </p:anim>
                                    <p:anim calcmode="lin" valueType="num">
                                      <p:cBhvr>
                                        <p:cTn id="41" dur="500" fill="hold"/>
                                        <p:tgtEl>
                                          <p:spTgt spid="86019">
                                            <p:txEl>
                                              <p:pRg st="4" end="4"/>
                                            </p:txEl>
                                          </p:spTgt>
                                        </p:tgtEl>
                                        <p:attrNameLst>
                                          <p:attrName>style.rotation</p:attrName>
                                        </p:attrNameLst>
                                      </p:cBhvr>
                                      <p:tavLst>
                                        <p:tav tm="0">
                                          <p:val>
                                            <p:fltVal val="360"/>
                                          </p:val>
                                        </p:tav>
                                        <p:tav tm="100000">
                                          <p:val>
                                            <p:fltVal val="0"/>
                                          </p:val>
                                        </p:tav>
                                      </p:tavLst>
                                    </p:anim>
                                    <p:animEffect transition="in" filter="fade">
                                      <p:cBhvr>
                                        <p:cTn id="42" dur="500"/>
                                        <p:tgtEl>
                                          <p:spTgt spid="86019">
                                            <p:txEl>
                                              <p:pRg st="4" end="4"/>
                                            </p:txEl>
                                          </p:spTgt>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49" presetClass="entr" presetSubtype="0" decel="100000" fill="hold" grpId="0" nodeType="clickEffect">
                                  <p:stCondLst>
                                    <p:cond delay="0"/>
                                  </p:stCondLst>
                                  <p:iterate type="lt">
                                    <p:tmPct val="10000"/>
                                  </p:iterate>
                                  <p:childTnLst>
                                    <p:set>
                                      <p:cBhvr>
                                        <p:cTn id="46" dur="0" fill="hold">
                                          <p:stCondLst>
                                            <p:cond delay="0"/>
                                          </p:stCondLst>
                                        </p:cTn>
                                        <p:tgtEl>
                                          <p:spTgt spid="86019">
                                            <p:txEl>
                                              <p:pRg st="5" end="5"/>
                                            </p:txEl>
                                          </p:spTgt>
                                        </p:tgtEl>
                                        <p:attrNameLst>
                                          <p:attrName>style.visibility</p:attrName>
                                        </p:attrNameLst>
                                      </p:cBhvr>
                                      <p:to>
                                        <p:strVal val="visible"/>
                                      </p:to>
                                    </p:set>
                                    <p:anim calcmode="lin" valueType="num">
                                      <p:cBhvr>
                                        <p:cTn id="47" dur="500" fill="hold"/>
                                        <p:tgtEl>
                                          <p:spTgt spid="86019">
                                            <p:txEl>
                                              <p:pRg st="5" end="5"/>
                                            </p:txEl>
                                          </p:spTgt>
                                        </p:tgtEl>
                                        <p:attrNameLst>
                                          <p:attrName>ppt_w</p:attrName>
                                        </p:attrNameLst>
                                      </p:cBhvr>
                                      <p:tavLst>
                                        <p:tav tm="0">
                                          <p:val>
                                            <p:fltVal val="0"/>
                                          </p:val>
                                        </p:tav>
                                        <p:tav tm="100000">
                                          <p:val>
                                            <p:strVal val="#ppt_w"/>
                                          </p:val>
                                        </p:tav>
                                      </p:tavLst>
                                    </p:anim>
                                    <p:anim calcmode="lin" valueType="num">
                                      <p:cBhvr>
                                        <p:cTn id="48" dur="500" fill="hold"/>
                                        <p:tgtEl>
                                          <p:spTgt spid="86019">
                                            <p:txEl>
                                              <p:pRg st="5" end="5"/>
                                            </p:txEl>
                                          </p:spTgt>
                                        </p:tgtEl>
                                        <p:attrNameLst>
                                          <p:attrName>ppt_h</p:attrName>
                                        </p:attrNameLst>
                                      </p:cBhvr>
                                      <p:tavLst>
                                        <p:tav tm="0">
                                          <p:val>
                                            <p:fltVal val="0"/>
                                          </p:val>
                                        </p:tav>
                                        <p:tav tm="100000">
                                          <p:val>
                                            <p:strVal val="#ppt_h"/>
                                          </p:val>
                                        </p:tav>
                                      </p:tavLst>
                                    </p:anim>
                                    <p:anim calcmode="lin" valueType="num">
                                      <p:cBhvr>
                                        <p:cTn id="49" dur="500" fill="hold"/>
                                        <p:tgtEl>
                                          <p:spTgt spid="86019">
                                            <p:txEl>
                                              <p:pRg st="5" end="5"/>
                                            </p:txEl>
                                          </p:spTgt>
                                        </p:tgtEl>
                                        <p:attrNameLst>
                                          <p:attrName>style.rotation</p:attrName>
                                        </p:attrNameLst>
                                      </p:cBhvr>
                                      <p:tavLst>
                                        <p:tav tm="0">
                                          <p:val>
                                            <p:fltVal val="360"/>
                                          </p:val>
                                        </p:tav>
                                        <p:tav tm="100000">
                                          <p:val>
                                            <p:fltVal val="0"/>
                                          </p:val>
                                        </p:tav>
                                      </p:tavLst>
                                    </p:anim>
                                    <p:animEffect transition="in" filter="fade">
                                      <p:cBhvr>
                                        <p:cTn id="50" dur="500"/>
                                        <p:tgtEl>
                                          <p:spTgt spid="8601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018" grpId="0"/>
      <p:bldP spid="86019" grpId="0" build="p"/>
    </p:bld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9874" name="Rectangle 2"/>
          <p:cNvSpPr>
            <a:spLocks noGrp="1" noChangeArrowheads="1"/>
          </p:cNvSpPr>
          <p:nvPr>
            <p:ph type="title"/>
          </p:nvPr>
        </p:nvSpPr>
        <p:spPr>
          <a:xfrm>
            <a:off x="1371600" y="304800"/>
            <a:ext cx="7543800" cy="838200"/>
          </a:xfrm>
        </p:spPr>
        <p:txBody>
          <a:bodyPr/>
          <a:lstStyle/>
          <a:p>
            <a:r>
              <a:rPr lang="zh-CN" altLang="en-US"/>
              <a:t>先付年金的现值</a:t>
            </a:r>
          </a:p>
        </p:txBody>
      </p:sp>
      <p:sp>
        <p:nvSpPr>
          <p:cNvPr id="79875" name="Rectangle 3"/>
          <p:cNvSpPr>
            <a:spLocks noGrp="1" noChangeArrowheads="1"/>
          </p:cNvSpPr>
          <p:nvPr>
            <p:ph type="body" idx="1"/>
          </p:nvPr>
        </p:nvSpPr>
        <p:spPr>
          <a:xfrm>
            <a:off x="1371600" y="1371600"/>
            <a:ext cx="7620000" cy="4724400"/>
          </a:xfrm>
        </p:spPr>
        <p:txBody>
          <a:bodyPr/>
          <a:lstStyle/>
          <a:p>
            <a:r>
              <a:rPr lang="en-US" altLang="zh-CN" sz="2400"/>
              <a:t>                      0             1                  2                3          </a:t>
            </a:r>
          </a:p>
          <a:p>
            <a:r>
              <a:rPr lang="en-US" altLang="zh-CN" sz="2800"/>
              <a:t>     0 </a:t>
            </a:r>
          </a:p>
          <a:p>
            <a:r>
              <a:rPr lang="en-US" altLang="zh-CN" sz="2800">
                <a:solidFill>
                  <a:schemeClr val="accent2"/>
                </a:solidFill>
              </a:rPr>
              <a:t>                   10          10           10</a:t>
            </a:r>
          </a:p>
          <a:p>
            <a:r>
              <a:rPr lang="en-US" altLang="zh-CN" sz="2800">
                <a:solidFill>
                  <a:schemeClr val="accent2"/>
                </a:solidFill>
              </a:rPr>
              <a:t>                  -10</a:t>
            </a:r>
            <a:r>
              <a:rPr lang="en-US" altLang="zh-CN" sz="2800"/>
              <a:t>          10          10  </a:t>
            </a:r>
          </a:p>
          <a:p>
            <a:r>
              <a:rPr lang="en-US" altLang="zh-CN" sz="2800"/>
              <a:t>                  +10</a:t>
            </a:r>
          </a:p>
          <a:p>
            <a:endParaRPr lang="en-US" altLang="zh-CN" sz="2800"/>
          </a:p>
          <a:p>
            <a:r>
              <a:rPr lang="en-US" altLang="zh-CN" sz="2800"/>
              <a:t>XPVA</a:t>
            </a:r>
            <a:r>
              <a:rPr lang="en-US" altLang="zh-CN" sz="2800" baseline="-25000"/>
              <a:t>n</a:t>
            </a:r>
            <a:r>
              <a:rPr lang="en-US" altLang="zh-CN" sz="2800"/>
              <a:t> =  A * PVIFA</a:t>
            </a:r>
            <a:r>
              <a:rPr lang="en-US" altLang="zh-CN" sz="2800" baseline="-25000"/>
              <a:t>i,n</a:t>
            </a:r>
            <a:r>
              <a:rPr lang="en-US" altLang="zh-CN" sz="2800"/>
              <a:t> * (1+i)</a:t>
            </a:r>
          </a:p>
          <a:p>
            <a:r>
              <a:rPr lang="en-US" altLang="zh-CN" sz="2800"/>
              <a:t>XPVA</a:t>
            </a:r>
            <a:r>
              <a:rPr lang="en-US" altLang="zh-CN" sz="2800" baseline="-25000"/>
              <a:t>n</a:t>
            </a:r>
            <a:r>
              <a:rPr lang="en-US" altLang="zh-CN" sz="2800"/>
              <a:t> =  A * PVIFA</a:t>
            </a:r>
            <a:r>
              <a:rPr lang="en-US" altLang="zh-CN" sz="2800" baseline="-25000"/>
              <a:t>i,n-1</a:t>
            </a:r>
            <a:r>
              <a:rPr lang="en-US" altLang="zh-CN" sz="2800"/>
              <a:t>  +  A</a:t>
            </a:r>
          </a:p>
          <a:p>
            <a:r>
              <a:rPr lang="en-US" altLang="zh-CN" sz="2800"/>
              <a:t>              = A * (PVIFA</a:t>
            </a:r>
            <a:r>
              <a:rPr lang="en-US" altLang="zh-CN" sz="2800" baseline="-25000"/>
              <a:t>i,n-1</a:t>
            </a:r>
            <a:r>
              <a:rPr lang="en-US" altLang="zh-CN" sz="2800"/>
              <a:t> + 1)</a:t>
            </a:r>
          </a:p>
        </p:txBody>
      </p:sp>
      <p:grpSp>
        <p:nvGrpSpPr>
          <p:cNvPr id="79877" name="Group 5"/>
          <p:cNvGrpSpPr>
            <a:grpSpLocks/>
          </p:cNvGrpSpPr>
          <p:nvPr/>
        </p:nvGrpSpPr>
        <p:grpSpPr bwMode="auto">
          <a:xfrm>
            <a:off x="3657600" y="1905000"/>
            <a:ext cx="4114800" cy="228600"/>
            <a:chOff x="1632" y="1728"/>
            <a:chExt cx="2592" cy="144"/>
          </a:xfrm>
        </p:grpSpPr>
        <p:sp>
          <p:nvSpPr>
            <p:cNvPr id="79878" name="Line 6"/>
            <p:cNvSpPr>
              <a:spLocks noChangeShapeType="1"/>
            </p:cNvSpPr>
            <p:nvPr/>
          </p:nvSpPr>
          <p:spPr bwMode="auto">
            <a:xfrm>
              <a:off x="1632" y="1728"/>
              <a:ext cx="0" cy="144"/>
            </a:xfrm>
            <a:prstGeom prst="line">
              <a:avLst/>
            </a:prstGeom>
            <a:noFill/>
            <a:ln w="1270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79879" name="Line 7"/>
            <p:cNvSpPr>
              <a:spLocks noChangeShapeType="1"/>
            </p:cNvSpPr>
            <p:nvPr/>
          </p:nvSpPr>
          <p:spPr bwMode="auto">
            <a:xfrm>
              <a:off x="2448" y="1776"/>
              <a:ext cx="0" cy="96"/>
            </a:xfrm>
            <a:prstGeom prst="line">
              <a:avLst/>
            </a:prstGeom>
            <a:noFill/>
            <a:ln w="1270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79880" name="Line 8"/>
            <p:cNvSpPr>
              <a:spLocks noChangeShapeType="1"/>
            </p:cNvSpPr>
            <p:nvPr/>
          </p:nvSpPr>
          <p:spPr bwMode="auto">
            <a:xfrm>
              <a:off x="3360" y="1776"/>
              <a:ext cx="0" cy="96"/>
            </a:xfrm>
            <a:prstGeom prst="line">
              <a:avLst/>
            </a:prstGeom>
            <a:noFill/>
            <a:ln w="1270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79881" name="Line 9"/>
            <p:cNvSpPr>
              <a:spLocks noChangeShapeType="1"/>
            </p:cNvSpPr>
            <p:nvPr/>
          </p:nvSpPr>
          <p:spPr bwMode="auto">
            <a:xfrm>
              <a:off x="4224" y="1776"/>
              <a:ext cx="0" cy="96"/>
            </a:xfrm>
            <a:prstGeom prst="line">
              <a:avLst/>
            </a:prstGeom>
            <a:noFill/>
            <a:ln w="1270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79882" name="Line 10"/>
            <p:cNvSpPr>
              <a:spLocks noChangeShapeType="1"/>
            </p:cNvSpPr>
            <p:nvPr/>
          </p:nvSpPr>
          <p:spPr bwMode="auto">
            <a:xfrm>
              <a:off x="1632" y="1872"/>
              <a:ext cx="2592" cy="0"/>
            </a:xfrm>
            <a:prstGeom prst="line">
              <a:avLst/>
            </a:prstGeom>
            <a:noFill/>
            <a:ln w="1270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sp>
        <p:nvSpPr>
          <p:cNvPr id="79887" name="Line 15"/>
          <p:cNvSpPr>
            <a:spLocks noChangeShapeType="1"/>
          </p:cNvSpPr>
          <p:nvPr/>
        </p:nvSpPr>
        <p:spPr bwMode="auto">
          <a:xfrm flipH="1">
            <a:off x="2514600" y="2133600"/>
            <a:ext cx="1143000" cy="0"/>
          </a:xfrm>
          <a:prstGeom prst="line">
            <a:avLst/>
          </a:prstGeom>
          <a:noFill/>
          <a:ln w="12700" cap="rnd">
            <a:solidFill>
              <a:schemeClr val="tx1"/>
            </a:solidFill>
            <a:prstDash val="sysDot"/>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79888" name="Line 16"/>
          <p:cNvSpPr>
            <a:spLocks noChangeShapeType="1"/>
          </p:cNvSpPr>
          <p:nvPr/>
        </p:nvSpPr>
        <p:spPr bwMode="auto">
          <a:xfrm>
            <a:off x="2514600" y="1828800"/>
            <a:ext cx="0" cy="228600"/>
          </a:xfrm>
          <a:prstGeom prst="line">
            <a:avLst/>
          </a:prstGeom>
          <a:noFill/>
          <a:ln w="12700" cap="rnd">
            <a:solidFill>
              <a:schemeClr val="tx1"/>
            </a:solidFill>
            <a:prstDash val="sysDot"/>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Tree>
  </p:cSld>
  <p:clrMapOvr>
    <a:masterClrMapping/>
  </p:clrMapOvr>
  <p:transition>
    <p:push dir="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9" fill="hold" grpId="0" nodeType="withEffect">
                                  <p:stCondLst>
                                    <p:cond delay="0"/>
                                  </p:stCondLst>
                                  <p:iterate type="lt">
                                    <p:tmPct val="10000"/>
                                  </p:iterate>
                                  <p:childTnLst>
                                    <p:set>
                                      <p:cBhvr>
                                        <p:cTn id="6" dur="0" fill="hold">
                                          <p:stCondLst>
                                            <p:cond delay="0"/>
                                          </p:stCondLst>
                                        </p:cTn>
                                        <p:tgtEl>
                                          <p:spTgt spid="79874"/>
                                        </p:tgtEl>
                                        <p:attrNameLst>
                                          <p:attrName>style.visibility</p:attrName>
                                        </p:attrNameLst>
                                      </p:cBhvr>
                                      <p:to>
                                        <p:strVal val="visible"/>
                                      </p:to>
                                    </p:set>
                                    <p:anim calcmode="lin" valueType="num">
                                      <p:cBhvr additive="base">
                                        <p:cTn id="7" dur="799" fill="hold">
                                          <p:stCondLst>
                                            <p:cond delay="0"/>
                                          </p:stCondLst>
                                        </p:cTn>
                                        <p:tgtEl>
                                          <p:spTgt spid="79874"/>
                                        </p:tgtEl>
                                        <p:attrNameLst>
                                          <p:attrName>ppt_x</p:attrName>
                                        </p:attrNameLst>
                                      </p:cBhvr>
                                      <p:tavLst>
                                        <p:tav tm="0">
                                          <p:val>
                                            <p:strVal val="0-#ppt_w/2"/>
                                          </p:val>
                                        </p:tav>
                                        <p:tav tm="100000">
                                          <p:val>
                                            <p:strVal val="#ppt_x"/>
                                          </p:val>
                                        </p:tav>
                                      </p:tavLst>
                                    </p:anim>
                                    <p:anim calcmode="lin" valueType="num">
                                      <p:cBhvr additive="base">
                                        <p:cTn id="8" dur="799" fill="hold">
                                          <p:stCondLst>
                                            <p:cond delay="0"/>
                                          </p:stCondLst>
                                        </p:cTn>
                                        <p:tgtEl>
                                          <p:spTgt spid="79874"/>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40" presetClass="entr" presetSubtype="0" fill="hold" grpId="0" nodeType="clickEffect">
                                  <p:stCondLst>
                                    <p:cond delay="0"/>
                                  </p:stCondLst>
                                  <p:iterate type="lt">
                                    <p:tmPct val="10000"/>
                                  </p:iterate>
                                  <p:childTnLst>
                                    <p:set>
                                      <p:cBhvr>
                                        <p:cTn id="12" dur="0" fill="hold">
                                          <p:stCondLst>
                                            <p:cond delay="0"/>
                                          </p:stCondLst>
                                        </p:cTn>
                                        <p:tgtEl>
                                          <p:spTgt spid="79875">
                                            <p:txEl>
                                              <p:pRg st="0" end="0"/>
                                            </p:txEl>
                                          </p:spTgt>
                                        </p:tgtEl>
                                        <p:attrNameLst>
                                          <p:attrName>style.visibility</p:attrName>
                                        </p:attrNameLst>
                                      </p:cBhvr>
                                      <p:to>
                                        <p:strVal val="visible"/>
                                      </p:to>
                                    </p:set>
                                    <p:animEffect transition="in" filter="fade">
                                      <p:cBhvr>
                                        <p:cTn id="13" dur="1000"/>
                                        <p:tgtEl>
                                          <p:spTgt spid="79875">
                                            <p:txEl>
                                              <p:pRg st="0" end="0"/>
                                            </p:txEl>
                                          </p:spTgt>
                                        </p:tgtEl>
                                      </p:cBhvr>
                                    </p:animEffect>
                                    <p:anim calcmode="lin" valueType="num">
                                      <p:cBhvr>
                                        <p:cTn id="14" dur="1000" fill="hold"/>
                                        <p:tgtEl>
                                          <p:spTgt spid="79875">
                                            <p:txEl>
                                              <p:pRg st="0" end="0"/>
                                            </p:txEl>
                                          </p:spTgt>
                                        </p:tgtEl>
                                        <p:attrNameLst>
                                          <p:attrName>ppt_x</p:attrName>
                                        </p:attrNameLst>
                                      </p:cBhvr>
                                      <p:tavLst>
                                        <p:tav tm="0">
                                          <p:val>
                                            <p:strVal val="#ppt_x-.1"/>
                                          </p:val>
                                        </p:tav>
                                        <p:tav tm="100000">
                                          <p:val>
                                            <p:strVal val="#ppt_x"/>
                                          </p:val>
                                        </p:tav>
                                      </p:tavLst>
                                    </p:anim>
                                    <p:anim calcmode="lin" valueType="num">
                                      <p:cBhvr>
                                        <p:cTn id="15" dur="1000" fill="hold"/>
                                        <p:tgtEl>
                                          <p:spTgt spid="7987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40" presetClass="entr" presetSubtype="0" fill="hold" grpId="0" nodeType="clickEffect">
                                  <p:stCondLst>
                                    <p:cond delay="0"/>
                                  </p:stCondLst>
                                  <p:iterate type="lt">
                                    <p:tmPct val="10000"/>
                                  </p:iterate>
                                  <p:childTnLst>
                                    <p:set>
                                      <p:cBhvr>
                                        <p:cTn id="19" dur="0" fill="hold">
                                          <p:stCondLst>
                                            <p:cond delay="0"/>
                                          </p:stCondLst>
                                        </p:cTn>
                                        <p:tgtEl>
                                          <p:spTgt spid="79875">
                                            <p:txEl>
                                              <p:pRg st="1" end="1"/>
                                            </p:txEl>
                                          </p:spTgt>
                                        </p:tgtEl>
                                        <p:attrNameLst>
                                          <p:attrName>style.visibility</p:attrName>
                                        </p:attrNameLst>
                                      </p:cBhvr>
                                      <p:to>
                                        <p:strVal val="visible"/>
                                      </p:to>
                                    </p:set>
                                    <p:animEffect transition="in" filter="fade">
                                      <p:cBhvr>
                                        <p:cTn id="20" dur="1000"/>
                                        <p:tgtEl>
                                          <p:spTgt spid="79875">
                                            <p:txEl>
                                              <p:pRg st="1" end="1"/>
                                            </p:txEl>
                                          </p:spTgt>
                                        </p:tgtEl>
                                      </p:cBhvr>
                                    </p:animEffect>
                                    <p:anim calcmode="lin" valueType="num">
                                      <p:cBhvr>
                                        <p:cTn id="21" dur="1000" fill="hold"/>
                                        <p:tgtEl>
                                          <p:spTgt spid="79875">
                                            <p:txEl>
                                              <p:pRg st="1" end="1"/>
                                            </p:txEl>
                                          </p:spTgt>
                                        </p:tgtEl>
                                        <p:attrNameLst>
                                          <p:attrName>ppt_x</p:attrName>
                                        </p:attrNameLst>
                                      </p:cBhvr>
                                      <p:tavLst>
                                        <p:tav tm="0">
                                          <p:val>
                                            <p:strVal val="#ppt_x-.1"/>
                                          </p:val>
                                        </p:tav>
                                        <p:tav tm="100000">
                                          <p:val>
                                            <p:strVal val="#ppt_x"/>
                                          </p:val>
                                        </p:tav>
                                      </p:tavLst>
                                    </p:anim>
                                    <p:anim calcmode="lin" valueType="num">
                                      <p:cBhvr>
                                        <p:cTn id="22" dur="1000" fill="hold"/>
                                        <p:tgtEl>
                                          <p:spTgt spid="79875">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40" presetClass="entr" presetSubtype="0" fill="hold" grpId="0" nodeType="clickEffect">
                                  <p:stCondLst>
                                    <p:cond delay="0"/>
                                  </p:stCondLst>
                                  <p:iterate type="lt">
                                    <p:tmPct val="10000"/>
                                  </p:iterate>
                                  <p:childTnLst>
                                    <p:set>
                                      <p:cBhvr>
                                        <p:cTn id="26" dur="0" fill="hold">
                                          <p:stCondLst>
                                            <p:cond delay="0"/>
                                          </p:stCondLst>
                                        </p:cTn>
                                        <p:tgtEl>
                                          <p:spTgt spid="79875">
                                            <p:txEl>
                                              <p:pRg st="2" end="2"/>
                                            </p:txEl>
                                          </p:spTgt>
                                        </p:tgtEl>
                                        <p:attrNameLst>
                                          <p:attrName>style.visibility</p:attrName>
                                        </p:attrNameLst>
                                      </p:cBhvr>
                                      <p:to>
                                        <p:strVal val="visible"/>
                                      </p:to>
                                    </p:set>
                                    <p:animEffect transition="in" filter="fade">
                                      <p:cBhvr>
                                        <p:cTn id="27" dur="1000"/>
                                        <p:tgtEl>
                                          <p:spTgt spid="79875">
                                            <p:txEl>
                                              <p:pRg st="2" end="2"/>
                                            </p:txEl>
                                          </p:spTgt>
                                        </p:tgtEl>
                                      </p:cBhvr>
                                    </p:animEffect>
                                    <p:anim calcmode="lin" valueType="num">
                                      <p:cBhvr>
                                        <p:cTn id="28" dur="1000" fill="hold"/>
                                        <p:tgtEl>
                                          <p:spTgt spid="79875">
                                            <p:txEl>
                                              <p:pRg st="2" end="2"/>
                                            </p:txEl>
                                          </p:spTgt>
                                        </p:tgtEl>
                                        <p:attrNameLst>
                                          <p:attrName>ppt_x</p:attrName>
                                        </p:attrNameLst>
                                      </p:cBhvr>
                                      <p:tavLst>
                                        <p:tav tm="0">
                                          <p:val>
                                            <p:strVal val="#ppt_x-.1"/>
                                          </p:val>
                                        </p:tav>
                                        <p:tav tm="100000">
                                          <p:val>
                                            <p:strVal val="#ppt_x"/>
                                          </p:val>
                                        </p:tav>
                                      </p:tavLst>
                                    </p:anim>
                                    <p:anim calcmode="lin" valueType="num">
                                      <p:cBhvr>
                                        <p:cTn id="29" dur="1000" fill="hold"/>
                                        <p:tgtEl>
                                          <p:spTgt spid="79875">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30" fill="hold" nodeType="clickPar">
                      <p:stCondLst>
                        <p:cond delay="indefinite"/>
                      </p:stCondLst>
                      <p:childTnLst>
                        <p:par>
                          <p:cTn id="31" fill="hold" nodeType="withGroup">
                            <p:stCondLst>
                              <p:cond delay="0"/>
                            </p:stCondLst>
                            <p:childTnLst>
                              <p:par>
                                <p:cTn id="32" presetID="40" presetClass="entr" presetSubtype="0" fill="hold" grpId="0" nodeType="clickEffect">
                                  <p:stCondLst>
                                    <p:cond delay="0"/>
                                  </p:stCondLst>
                                  <p:iterate type="lt">
                                    <p:tmPct val="10000"/>
                                  </p:iterate>
                                  <p:childTnLst>
                                    <p:set>
                                      <p:cBhvr>
                                        <p:cTn id="33" dur="0" fill="hold">
                                          <p:stCondLst>
                                            <p:cond delay="0"/>
                                          </p:stCondLst>
                                        </p:cTn>
                                        <p:tgtEl>
                                          <p:spTgt spid="79875">
                                            <p:txEl>
                                              <p:pRg st="3" end="3"/>
                                            </p:txEl>
                                          </p:spTgt>
                                        </p:tgtEl>
                                        <p:attrNameLst>
                                          <p:attrName>style.visibility</p:attrName>
                                        </p:attrNameLst>
                                      </p:cBhvr>
                                      <p:to>
                                        <p:strVal val="visible"/>
                                      </p:to>
                                    </p:set>
                                    <p:animEffect transition="in" filter="fade">
                                      <p:cBhvr>
                                        <p:cTn id="34" dur="1000"/>
                                        <p:tgtEl>
                                          <p:spTgt spid="79875">
                                            <p:txEl>
                                              <p:pRg st="3" end="3"/>
                                            </p:txEl>
                                          </p:spTgt>
                                        </p:tgtEl>
                                      </p:cBhvr>
                                    </p:animEffect>
                                    <p:anim calcmode="lin" valueType="num">
                                      <p:cBhvr>
                                        <p:cTn id="35" dur="1000" fill="hold"/>
                                        <p:tgtEl>
                                          <p:spTgt spid="79875">
                                            <p:txEl>
                                              <p:pRg st="3" end="3"/>
                                            </p:txEl>
                                          </p:spTgt>
                                        </p:tgtEl>
                                        <p:attrNameLst>
                                          <p:attrName>ppt_x</p:attrName>
                                        </p:attrNameLst>
                                      </p:cBhvr>
                                      <p:tavLst>
                                        <p:tav tm="0">
                                          <p:val>
                                            <p:strVal val="#ppt_x-.1"/>
                                          </p:val>
                                        </p:tav>
                                        <p:tav tm="100000">
                                          <p:val>
                                            <p:strVal val="#ppt_x"/>
                                          </p:val>
                                        </p:tav>
                                      </p:tavLst>
                                    </p:anim>
                                    <p:anim calcmode="lin" valueType="num">
                                      <p:cBhvr>
                                        <p:cTn id="36" dur="1000" fill="hold"/>
                                        <p:tgtEl>
                                          <p:spTgt spid="79875">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7" fill="hold" nodeType="clickPar">
                      <p:stCondLst>
                        <p:cond delay="indefinite"/>
                      </p:stCondLst>
                      <p:childTnLst>
                        <p:par>
                          <p:cTn id="38" fill="hold" nodeType="withGroup">
                            <p:stCondLst>
                              <p:cond delay="0"/>
                            </p:stCondLst>
                            <p:childTnLst>
                              <p:par>
                                <p:cTn id="39" presetID="40" presetClass="entr" presetSubtype="0" fill="hold" grpId="0" nodeType="clickEffect">
                                  <p:stCondLst>
                                    <p:cond delay="0"/>
                                  </p:stCondLst>
                                  <p:iterate type="lt">
                                    <p:tmPct val="10000"/>
                                  </p:iterate>
                                  <p:childTnLst>
                                    <p:set>
                                      <p:cBhvr>
                                        <p:cTn id="40" dur="0" fill="hold">
                                          <p:stCondLst>
                                            <p:cond delay="0"/>
                                          </p:stCondLst>
                                        </p:cTn>
                                        <p:tgtEl>
                                          <p:spTgt spid="79875">
                                            <p:txEl>
                                              <p:pRg st="4" end="4"/>
                                            </p:txEl>
                                          </p:spTgt>
                                        </p:tgtEl>
                                        <p:attrNameLst>
                                          <p:attrName>style.visibility</p:attrName>
                                        </p:attrNameLst>
                                      </p:cBhvr>
                                      <p:to>
                                        <p:strVal val="visible"/>
                                      </p:to>
                                    </p:set>
                                    <p:animEffect transition="in" filter="fade">
                                      <p:cBhvr>
                                        <p:cTn id="41" dur="1000"/>
                                        <p:tgtEl>
                                          <p:spTgt spid="79875">
                                            <p:txEl>
                                              <p:pRg st="4" end="4"/>
                                            </p:txEl>
                                          </p:spTgt>
                                        </p:tgtEl>
                                      </p:cBhvr>
                                    </p:animEffect>
                                    <p:anim calcmode="lin" valueType="num">
                                      <p:cBhvr>
                                        <p:cTn id="42" dur="1000" fill="hold"/>
                                        <p:tgtEl>
                                          <p:spTgt spid="79875">
                                            <p:txEl>
                                              <p:pRg st="4" end="4"/>
                                            </p:txEl>
                                          </p:spTgt>
                                        </p:tgtEl>
                                        <p:attrNameLst>
                                          <p:attrName>ppt_x</p:attrName>
                                        </p:attrNameLst>
                                      </p:cBhvr>
                                      <p:tavLst>
                                        <p:tav tm="0">
                                          <p:val>
                                            <p:strVal val="#ppt_x-.1"/>
                                          </p:val>
                                        </p:tav>
                                        <p:tav tm="100000">
                                          <p:val>
                                            <p:strVal val="#ppt_x"/>
                                          </p:val>
                                        </p:tav>
                                      </p:tavLst>
                                    </p:anim>
                                    <p:anim calcmode="lin" valueType="num">
                                      <p:cBhvr>
                                        <p:cTn id="43" dur="1000" fill="hold"/>
                                        <p:tgtEl>
                                          <p:spTgt spid="79875">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44" fill="hold" nodeType="clickPar">
                      <p:stCondLst>
                        <p:cond delay="indefinite"/>
                      </p:stCondLst>
                      <p:childTnLst>
                        <p:par>
                          <p:cTn id="45" fill="hold" nodeType="withGroup">
                            <p:stCondLst>
                              <p:cond delay="0"/>
                            </p:stCondLst>
                            <p:childTnLst>
                              <p:par>
                                <p:cTn id="46" presetID="40" presetClass="entr" presetSubtype="0" fill="hold" grpId="0" nodeType="clickEffect">
                                  <p:stCondLst>
                                    <p:cond delay="0"/>
                                  </p:stCondLst>
                                  <p:iterate type="lt">
                                    <p:tmPct val="10000"/>
                                  </p:iterate>
                                  <p:childTnLst>
                                    <p:set>
                                      <p:cBhvr>
                                        <p:cTn id="47" dur="0" fill="hold">
                                          <p:stCondLst>
                                            <p:cond delay="0"/>
                                          </p:stCondLst>
                                        </p:cTn>
                                        <p:tgtEl>
                                          <p:spTgt spid="79875">
                                            <p:txEl>
                                              <p:pRg st="6" end="6"/>
                                            </p:txEl>
                                          </p:spTgt>
                                        </p:tgtEl>
                                        <p:attrNameLst>
                                          <p:attrName>style.visibility</p:attrName>
                                        </p:attrNameLst>
                                      </p:cBhvr>
                                      <p:to>
                                        <p:strVal val="visible"/>
                                      </p:to>
                                    </p:set>
                                    <p:animEffect transition="in" filter="fade">
                                      <p:cBhvr>
                                        <p:cTn id="48" dur="1000"/>
                                        <p:tgtEl>
                                          <p:spTgt spid="79875">
                                            <p:txEl>
                                              <p:pRg st="6" end="6"/>
                                            </p:txEl>
                                          </p:spTgt>
                                        </p:tgtEl>
                                      </p:cBhvr>
                                    </p:animEffect>
                                    <p:anim calcmode="lin" valueType="num">
                                      <p:cBhvr>
                                        <p:cTn id="49" dur="1000" fill="hold"/>
                                        <p:tgtEl>
                                          <p:spTgt spid="79875">
                                            <p:txEl>
                                              <p:pRg st="6" end="6"/>
                                            </p:txEl>
                                          </p:spTgt>
                                        </p:tgtEl>
                                        <p:attrNameLst>
                                          <p:attrName>ppt_x</p:attrName>
                                        </p:attrNameLst>
                                      </p:cBhvr>
                                      <p:tavLst>
                                        <p:tav tm="0">
                                          <p:val>
                                            <p:strVal val="#ppt_x-.1"/>
                                          </p:val>
                                        </p:tav>
                                        <p:tav tm="100000">
                                          <p:val>
                                            <p:strVal val="#ppt_x"/>
                                          </p:val>
                                        </p:tav>
                                      </p:tavLst>
                                    </p:anim>
                                    <p:anim calcmode="lin" valueType="num">
                                      <p:cBhvr>
                                        <p:cTn id="50" dur="1000" fill="hold"/>
                                        <p:tgtEl>
                                          <p:spTgt spid="79875">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40" presetClass="entr" presetSubtype="0" fill="hold" grpId="0" nodeType="clickEffect">
                                  <p:stCondLst>
                                    <p:cond delay="0"/>
                                  </p:stCondLst>
                                  <p:iterate type="lt">
                                    <p:tmPct val="10000"/>
                                  </p:iterate>
                                  <p:childTnLst>
                                    <p:set>
                                      <p:cBhvr>
                                        <p:cTn id="54" dur="0" fill="hold">
                                          <p:stCondLst>
                                            <p:cond delay="0"/>
                                          </p:stCondLst>
                                        </p:cTn>
                                        <p:tgtEl>
                                          <p:spTgt spid="79875">
                                            <p:txEl>
                                              <p:pRg st="7" end="7"/>
                                            </p:txEl>
                                          </p:spTgt>
                                        </p:tgtEl>
                                        <p:attrNameLst>
                                          <p:attrName>style.visibility</p:attrName>
                                        </p:attrNameLst>
                                      </p:cBhvr>
                                      <p:to>
                                        <p:strVal val="visible"/>
                                      </p:to>
                                    </p:set>
                                    <p:animEffect transition="in" filter="fade">
                                      <p:cBhvr>
                                        <p:cTn id="55" dur="1000"/>
                                        <p:tgtEl>
                                          <p:spTgt spid="79875">
                                            <p:txEl>
                                              <p:pRg st="7" end="7"/>
                                            </p:txEl>
                                          </p:spTgt>
                                        </p:tgtEl>
                                      </p:cBhvr>
                                    </p:animEffect>
                                    <p:anim calcmode="lin" valueType="num">
                                      <p:cBhvr>
                                        <p:cTn id="56" dur="1000" fill="hold"/>
                                        <p:tgtEl>
                                          <p:spTgt spid="79875">
                                            <p:txEl>
                                              <p:pRg st="7" end="7"/>
                                            </p:txEl>
                                          </p:spTgt>
                                        </p:tgtEl>
                                        <p:attrNameLst>
                                          <p:attrName>ppt_x</p:attrName>
                                        </p:attrNameLst>
                                      </p:cBhvr>
                                      <p:tavLst>
                                        <p:tav tm="0">
                                          <p:val>
                                            <p:strVal val="#ppt_x-.1"/>
                                          </p:val>
                                        </p:tav>
                                        <p:tav tm="100000">
                                          <p:val>
                                            <p:strVal val="#ppt_x"/>
                                          </p:val>
                                        </p:tav>
                                      </p:tavLst>
                                    </p:anim>
                                    <p:anim calcmode="lin" valueType="num">
                                      <p:cBhvr>
                                        <p:cTn id="57" dur="1000" fill="hold"/>
                                        <p:tgtEl>
                                          <p:spTgt spid="79875">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58" fill="hold" nodeType="clickPar">
                      <p:stCondLst>
                        <p:cond delay="indefinite"/>
                      </p:stCondLst>
                      <p:childTnLst>
                        <p:par>
                          <p:cTn id="59" fill="hold" nodeType="withGroup">
                            <p:stCondLst>
                              <p:cond delay="0"/>
                            </p:stCondLst>
                            <p:childTnLst>
                              <p:par>
                                <p:cTn id="60" presetID="40" presetClass="entr" presetSubtype="0" fill="hold" grpId="0" nodeType="clickEffect">
                                  <p:stCondLst>
                                    <p:cond delay="0"/>
                                  </p:stCondLst>
                                  <p:iterate type="lt">
                                    <p:tmPct val="10000"/>
                                  </p:iterate>
                                  <p:childTnLst>
                                    <p:set>
                                      <p:cBhvr>
                                        <p:cTn id="61" dur="0" fill="hold">
                                          <p:stCondLst>
                                            <p:cond delay="0"/>
                                          </p:stCondLst>
                                        </p:cTn>
                                        <p:tgtEl>
                                          <p:spTgt spid="79875">
                                            <p:txEl>
                                              <p:pRg st="8" end="8"/>
                                            </p:txEl>
                                          </p:spTgt>
                                        </p:tgtEl>
                                        <p:attrNameLst>
                                          <p:attrName>style.visibility</p:attrName>
                                        </p:attrNameLst>
                                      </p:cBhvr>
                                      <p:to>
                                        <p:strVal val="visible"/>
                                      </p:to>
                                    </p:set>
                                    <p:animEffect transition="in" filter="fade">
                                      <p:cBhvr>
                                        <p:cTn id="62" dur="1000"/>
                                        <p:tgtEl>
                                          <p:spTgt spid="79875">
                                            <p:txEl>
                                              <p:pRg st="8" end="8"/>
                                            </p:txEl>
                                          </p:spTgt>
                                        </p:tgtEl>
                                      </p:cBhvr>
                                    </p:animEffect>
                                    <p:anim calcmode="lin" valueType="num">
                                      <p:cBhvr>
                                        <p:cTn id="63" dur="1000" fill="hold"/>
                                        <p:tgtEl>
                                          <p:spTgt spid="79875">
                                            <p:txEl>
                                              <p:pRg st="8" end="8"/>
                                            </p:txEl>
                                          </p:spTgt>
                                        </p:tgtEl>
                                        <p:attrNameLst>
                                          <p:attrName>ppt_x</p:attrName>
                                        </p:attrNameLst>
                                      </p:cBhvr>
                                      <p:tavLst>
                                        <p:tav tm="0">
                                          <p:val>
                                            <p:strVal val="#ppt_x-.1"/>
                                          </p:val>
                                        </p:tav>
                                        <p:tav tm="100000">
                                          <p:val>
                                            <p:strVal val="#ppt_x"/>
                                          </p:val>
                                        </p:tav>
                                      </p:tavLst>
                                    </p:anim>
                                    <p:anim calcmode="lin" valueType="num">
                                      <p:cBhvr>
                                        <p:cTn id="64" dur="1000" fill="hold"/>
                                        <p:tgtEl>
                                          <p:spTgt spid="79875">
                                            <p:txEl>
                                              <p:pRg st="8" end="8"/>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874" grpId="0"/>
      <p:bldP spid="79875" grpId="0" build="p"/>
    </p:bld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7042" name="Rectangle 2"/>
          <p:cNvSpPr>
            <a:spLocks noGrp="1" noChangeArrowheads="1"/>
          </p:cNvSpPr>
          <p:nvPr>
            <p:ph type="title"/>
          </p:nvPr>
        </p:nvSpPr>
        <p:spPr/>
        <p:txBody>
          <a:bodyPr/>
          <a:lstStyle/>
          <a:p>
            <a:r>
              <a:rPr lang="zh-CN" altLang="en-US"/>
              <a:t>练习</a:t>
            </a:r>
          </a:p>
        </p:txBody>
      </p:sp>
      <p:sp>
        <p:nvSpPr>
          <p:cNvPr id="87043" name="Rectangle 3"/>
          <p:cNvSpPr>
            <a:spLocks noGrp="1" noChangeArrowheads="1"/>
          </p:cNvSpPr>
          <p:nvPr>
            <p:ph type="body" idx="1"/>
          </p:nvPr>
        </p:nvSpPr>
        <p:spPr/>
        <p:txBody>
          <a:bodyPr/>
          <a:lstStyle/>
          <a:p>
            <a:pPr algn="just">
              <a:buFont typeface="Wingdings" pitchFamily="2" charset="2"/>
              <a:buNone/>
            </a:pPr>
            <a:endParaRPr lang="en-US" altLang="zh-CN"/>
          </a:p>
          <a:p>
            <a:pPr algn="just"/>
            <a:r>
              <a:rPr lang="en-US" altLang="zh-CN"/>
              <a:t>6</a:t>
            </a:r>
            <a:r>
              <a:rPr lang="zh-CN" altLang="en-US"/>
              <a:t>、某公司的一项投资，</a:t>
            </a:r>
            <a:r>
              <a:rPr lang="en-US" altLang="zh-CN"/>
              <a:t>5</a:t>
            </a:r>
            <a:r>
              <a:rPr lang="zh-CN" altLang="en-US"/>
              <a:t>年内预期每年初可获得现金性收益</a:t>
            </a:r>
            <a:r>
              <a:rPr lang="en-US" altLang="zh-CN"/>
              <a:t>500</a:t>
            </a:r>
            <a:r>
              <a:rPr lang="zh-CN" altLang="en-US"/>
              <a:t>万元。假设利率为</a:t>
            </a:r>
            <a:r>
              <a:rPr lang="en-US" altLang="zh-CN"/>
              <a:t>10%</a:t>
            </a:r>
            <a:r>
              <a:rPr lang="zh-CN" altLang="en-US"/>
              <a:t>。</a:t>
            </a:r>
          </a:p>
          <a:p>
            <a:r>
              <a:rPr lang="zh-CN" altLang="en-US"/>
              <a:t>要求：计算该投资预期收益的现值。</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7043">
                                            <p:txEl>
                                              <p:pRg st="1" end="1"/>
                                            </p:txEl>
                                          </p:spTgt>
                                        </p:tgtEl>
                                        <p:attrNameLst>
                                          <p:attrName>style.visibility</p:attrName>
                                        </p:attrNameLst>
                                      </p:cBhvr>
                                      <p:to>
                                        <p:strVal val="visible"/>
                                      </p:to>
                                    </p:set>
                                    <p:animEffect transition="in" filter="fade">
                                      <p:cBhvr>
                                        <p:cTn id="7" dur="1000"/>
                                        <p:tgtEl>
                                          <p:spTgt spid="87043">
                                            <p:txEl>
                                              <p:pRg st="1" end="1"/>
                                            </p:txEl>
                                          </p:spTgt>
                                        </p:tgtEl>
                                      </p:cBhvr>
                                    </p:animEffect>
                                    <p:anim calcmode="lin" valueType="num">
                                      <p:cBhvr>
                                        <p:cTn id="8" dur="1000" fill="hold"/>
                                        <p:tgtEl>
                                          <p:spTgt spid="8704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8704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7043">
                                            <p:txEl>
                                              <p:pRg st="2" end="2"/>
                                            </p:txEl>
                                          </p:spTgt>
                                        </p:tgtEl>
                                        <p:attrNameLst>
                                          <p:attrName>style.visibility</p:attrName>
                                        </p:attrNameLst>
                                      </p:cBhvr>
                                      <p:to>
                                        <p:strVal val="visible"/>
                                      </p:to>
                                    </p:set>
                                    <p:animEffect transition="in" filter="fade">
                                      <p:cBhvr>
                                        <p:cTn id="14" dur="1000"/>
                                        <p:tgtEl>
                                          <p:spTgt spid="87043">
                                            <p:txEl>
                                              <p:pRg st="2" end="2"/>
                                            </p:txEl>
                                          </p:spTgt>
                                        </p:tgtEl>
                                      </p:cBhvr>
                                    </p:animEffect>
                                    <p:anim calcmode="lin" valueType="num">
                                      <p:cBhvr>
                                        <p:cTn id="15" dur="1000" fill="hold"/>
                                        <p:tgtEl>
                                          <p:spTgt spid="8704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8704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043" grpId="0" build="p"/>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8066" name="Rectangle 2"/>
          <p:cNvSpPr>
            <a:spLocks noGrp="1" noChangeArrowheads="1"/>
          </p:cNvSpPr>
          <p:nvPr>
            <p:ph type="title"/>
          </p:nvPr>
        </p:nvSpPr>
        <p:spPr/>
        <p:txBody>
          <a:bodyPr/>
          <a:lstStyle/>
          <a:p>
            <a:r>
              <a:rPr lang="zh-CN" altLang="en-US"/>
              <a:t>答案</a:t>
            </a:r>
          </a:p>
        </p:txBody>
      </p:sp>
      <p:sp>
        <p:nvSpPr>
          <p:cNvPr id="88067" name="Rectangle 3"/>
          <p:cNvSpPr>
            <a:spLocks noGrp="1" noChangeArrowheads="1"/>
          </p:cNvSpPr>
          <p:nvPr>
            <p:ph type="body" idx="1"/>
          </p:nvPr>
        </p:nvSpPr>
        <p:spPr/>
        <p:txBody>
          <a:bodyPr/>
          <a:lstStyle/>
          <a:p>
            <a:r>
              <a:rPr lang="en-US" altLang="zh-CN"/>
              <a:t>PVA</a:t>
            </a:r>
            <a:r>
              <a:rPr lang="en-US" altLang="zh-CN" baseline="-25000"/>
              <a:t>n</a:t>
            </a:r>
            <a:r>
              <a:rPr lang="en-US" altLang="zh-CN"/>
              <a:t> =  A * PVIFA</a:t>
            </a:r>
            <a:r>
              <a:rPr lang="en-US" altLang="zh-CN" baseline="-25000"/>
              <a:t>i,n</a:t>
            </a:r>
            <a:r>
              <a:rPr lang="en-US" altLang="zh-CN"/>
              <a:t> *</a:t>
            </a:r>
            <a:r>
              <a:rPr lang="zh-CN" altLang="en-US"/>
              <a:t>（</a:t>
            </a:r>
            <a:r>
              <a:rPr lang="en-US" altLang="zh-CN"/>
              <a:t>1+i)</a:t>
            </a:r>
          </a:p>
          <a:p>
            <a:r>
              <a:rPr lang="en-US" altLang="zh-CN"/>
              <a:t>                 =500* PVIFA</a:t>
            </a:r>
            <a:r>
              <a:rPr lang="en-US" altLang="zh-CN" baseline="-25000"/>
              <a:t>10%,5</a:t>
            </a:r>
            <a:r>
              <a:rPr lang="en-US" altLang="zh-CN"/>
              <a:t> *(1+10%)</a:t>
            </a:r>
          </a:p>
          <a:p>
            <a:endParaRPr lang="en-US" altLang="zh-CN"/>
          </a:p>
          <a:p>
            <a:r>
              <a:rPr lang="zh-CN" altLang="en-US"/>
              <a:t>或</a:t>
            </a:r>
            <a:r>
              <a:rPr lang="en-US" altLang="zh-CN"/>
              <a:t>= A * (PVIFA</a:t>
            </a:r>
            <a:r>
              <a:rPr lang="en-US" altLang="zh-CN" baseline="-25000"/>
              <a:t>i,n-1</a:t>
            </a:r>
            <a:r>
              <a:rPr lang="en-US" altLang="zh-CN"/>
              <a:t> + 1)</a:t>
            </a:r>
          </a:p>
          <a:p>
            <a:r>
              <a:rPr lang="en-US" altLang="zh-CN"/>
              <a:t>   =500*( PVIFA</a:t>
            </a:r>
            <a:r>
              <a:rPr lang="en-US" altLang="zh-CN" baseline="-25000"/>
              <a:t>10%,4</a:t>
            </a:r>
            <a:r>
              <a:rPr lang="en-US" altLang="zh-CN"/>
              <a:t> +1)</a:t>
            </a:r>
          </a:p>
          <a:p>
            <a:endParaRPr lang="en-US" altLang="zh-CN"/>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8067">
                                            <p:txEl>
                                              <p:pRg st="0" end="0"/>
                                            </p:txEl>
                                          </p:spTgt>
                                        </p:tgtEl>
                                        <p:attrNameLst>
                                          <p:attrName>style.visibility</p:attrName>
                                        </p:attrNameLst>
                                      </p:cBhvr>
                                      <p:to>
                                        <p:strVal val="visible"/>
                                      </p:to>
                                    </p:set>
                                    <p:animEffect transition="in" filter="fade">
                                      <p:cBhvr>
                                        <p:cTn id="7" dur="1000"/>
                                        <p:tgtEl>
                                          <p:spTgt spid="88067">
                                            <p:txEl>
                                              <p:pRg st="0" end="0"/>
                                            </p:txEl>
                                          </p:spTgt>
                                        </p:tgtEl>
                                      </p:cBhvr>
                                    </p:animEffect>
                                    <p:anim calcmode="lin" valueType="num">
                                      <p:cBhvr>
                                        <p:cTn id="8" dur="1000" fill="hold"/>
                                        <p:tgtEl>
                                          <p:spTgt spid="8806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8806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8067">
                                            <p:txEl>
                                              <p:pRg st="1" end="1"/>
                                            </p:txEl>
                                          </p:spTgt>
                                        </p:tgtEl>
                                        <p:attrNameLst>
                                          <p:attrName>style.visibility</p:attrName>
                                        </p:attrNameLst>
                                      </p:cBhvr>
                                      <p:to>
                                        <p:strVal val="visible"/>
                                      </p:to>
                                    </p:set>
                                    <p:animEffect transition="in" filter="fade">
                                      <p:cBhvr>
                                        <p:cTn id="14" dur="1000"/>
                                        <p:tgtEl>
                                          <p:spTgt spid="88067">
                                            <p:txEl>
                                              <p:pRg st="1" end="1"/>
                                            </p:txEl>
                                          </p:spTgt>
                                        </p:tgtEl>
                                      </p:cBhvr>
                                    </p:animEffect>
                                    <p:anim calcmode="lin" valueType="num">
                                      <p:cBhvr>
                                        <p:cTn id="15" dur="1000" fill="hold"/>
                                        <p:tgtEl>
                                          <p:spTgt spid="88067">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88067">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8067">
                                            <p:txEl>
                                              <p:pRg st="3" end="3"/>
                                            </p:txEl>
                                          </p:spTgt>
                                        </p:tgtEl>
                                        <p:attrNameLst>
                                          <p:attrName>style.visibility</p:attrName>
                                        </p:attrNameLst>
                                      </p:cBhvr>
                                      <p:to>
                                        <p:strVal val="visible"/>
                                      </p:to>
                                    </p:set>
                                    <p:animEffect transition="in" filter="fade">
                                      <p:cBhvr>
                                        <p:cTn id="21" dur="1000"/>
                                        <p:tgtEl>
                                          <p:spTgt spid="88067">
                                            <p:txEl>
                                              <p:pRg st="3" end="3"/>
                                            </p:txEl>
                                          </p:spTgt>
                                        </p:tgtEl>
                                      </p:cBhvr>
                                    </p:animEffect>
                                    <p:anim calcmode="lin" valueType="num">
                                      <p:cBhvr>
                                        <p:cTn id="22" dur="1000" fill="hold"/>
                                        <p:tgtEl>
                                          <p:spTgt spid="88067">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88067">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88067">
                                            <p:txEl>
                                              <p:pRg st="4" end="4"/>
                                            </p:txEl>
                                          </p:spTgt>
                                        </p:tgtEl>
                                        <p:attrNameLst>
                                          <p:attrName>style.visibility</p:attrName>
                                        </p:attrNameLst>
                                      </p:cBhvr>
                                      <p:to>
                                        <p:strVal val="visible"/>
                                      </p:to>
                                    </p:set>
                                    <p:animEffect transition="in" filter="fade">
                                      <p:cBhvr>
                                        <p:cTn id="28" dur="1000"/>
                                        <p:tgtEl>
                                          <p:spTgt spid="88067">
                                            <p:txEl>
                                              <p:pRg st="4" end="4"/>
                                            </p:txEl>
                                          </p:spTgt>
                                        </p:tgtEl>
                                      </p:cBhvr>
                                    </p:animEffect>
                                    <p:anim calcmode="lin" valueType="num">
                                      <p:cBhvr>
                                        <p:cTn id="29" dur="1000" fill="hold"/>
                                        <p:tgtEl>
                                          <p:spTgt spid="88067">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88067">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067" grpId="0" build="p"/>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0898" name="Rectangle 2"/>
          <p:cNvSpPr>
            <a:spLocks noGrp="1" noChangeArrowheads="1"/>
          </p:cNvSpPr>
          <p:nvPr>
            <p:ph type="title"/>
          </p:nvPr>
        </p:nvSpPr>
        <p:spPr/>
        <p:txBody>
          <a:bodyPr/>
          <a:lstStyle/>
          <a:p>
            <a:r>
              <a:rPr lang="zh-CN" altLang="en-US"/>
              <a:t>递延年金的现值</a:t>
            </a:r>
          </a:p>
        </p:txBody>
      </p:sp>
      <p:sp>
        <p:nvSpPr>
          <p:cNvPr id="80899" name="Rectangle 3"/>
          <p:cNvSpPr>
            <a:spLocks noGrp="1" noChangeArrowheads="1"/>
          </p:cNvSpPr>
          <p:nvPr>
            <p:ph type="body" idx="1"/>
          </p:nvPr>
        </p:nvSpPr>
        <p:spPr/>
        <p:txBody>
          <a:bodyPr/>
          <a:lstStyle/>
          <a:p>
            <a:pPr>
              <a:lnSpc>
                <a:spcPct val="90000"/>
              </a:lnSpc>
            </a:pPr>
            <a:r>
              <a:rPr lang="en-US" altLang="zh-CN" sz="2800"/>
              <a:t>0           1               2              3            4          5</a:t>
            </a:r>
          </a:p>
          <a:p>
            <a:pPr>
              <a:lnSpc>
                <a:spcPct val="90000"/>
              </a:lnSpc>
            </a:pPr>
            <a:r>
              <a:rPr lang="en-US" altLang="zh-CN" sz="2800"/>
              <a:t>                                              10          10       10</a:t>
            </a:r>
          </a:p>
          <a:p>
            <a:pPr>
              <a:lnSpc>
                <a:spcPct val="90000"/>
              </a:lnSpc>
            </a:pPr>
            <a:r>
              <a:rPr lang="en-US" altLang="zh-CN" sz="2800"/>
              <a:t>            </a:t>
            </a:r>
            <a:r>
              <a:rPr lang="en-US" altLang="zh-CN" sz="2800">
                <a:solidFill>
                  <a:schemeClr val="accent2"/>
                </a:solidFill>
              </a:rPr>
              <a:t>+10          +10</a:t>
            </a:r>
            <a:r>
              <a:rPr lang="en-US" altLang="zh-CN" sz="2800"/>
              <a:t>           10           10       10</a:t>
            </a:r>
          </a:p>
          <a:p>
            <a:pPr>
              <a:lnSpc>
                <a:spcPct val="90000"/>
              </a:lnSpc>
            </a:pPr>
            <a:r>
              <a:rPr lang="en-US" altLang="zh-CN" sz="2800"/>
              <a:t>            </a:t>
            </a:r>
            <a:r>
              <a:rPr lang="en-US" altLang="zh-CN" sz="2800">
                <a:solidFill>
                  <a:schemeClr val="accent2"/>
                </a:solidFill>
              </a:rPr>
              <a:t>-10           -10</a:t>
            </a:r>
          </a:p>
          <a:p>
            <a:pPr>
              <a:lnSpc>
                <a:spcPct val="90000"/>
              </a:lnSpc>
            </a:pPr>
            <a:r>
              <a:rPr lang="en-US" altLang="zh-CN"/>
              <a:t>n----</a:t>
            </a:r>
            <a:r>
              <a:rPr lang="zh-CN" altLang="en-US"/>
              <a:t>年金期；</a:t>
            </a:r>
            <a:r>
              <a:rPr lang="en-US" altLang="zh-CN"/>
              <a:t>m----</a:t>
            </a:r>
            <a:r>
              <a:rPr lang="zh-CN" altLang="en-US"/>
              <a:t>递延期</a:t>
            </a:r>
          </a:p>
          <a:p>
            <a:pPr>
              <a:lnSpc>
                <a:spcPct val="90000"/>
              </a:lnSpc>
            </a:pPr>
            <a:r>
              <a:rPr lang="en-US" altLang="zh-CN"/>
              <a:t>V=A*PVIFA</a:t>
            </a:r>
            <a:r>
              <a:rPr lang="en-US" altLang="zh-CN" baseline="-25000"/>
              <a:t>i,n</a:t>
            </a:r>
            <a:r>
              <a:rPr lang="en-US" altLang="zh-CN"/>
              <a:t>* PVIF</a:t>
            </a:r>
            <a:r>
              <a:rPr lang="en-US" altLang="zh-CN" baseline="-25000"/>
              <a:t>i,m</a:t>
            </a:r>
            <a:endParaRPr lang="en-US" altLang="zh-CN"/>
          </a:p>
          <a:p>
            <a:pPr>
              <a:lnSpc>
                <a:spcPct val="90000"/>
              </a:lnSpc>
            </a:pPr>
            <a:r>
              <a:rPr lang="en-US" altLang="zh-CN"/>
              <a:t>V= A* PVIFA</a:t>
            </a:r>
            <a:r>
              <a:rPr lang="en-US" altLang="zh-CN" baseline="-25000"/>
              <a:t>i,m+n</a:t>
            </a:r>
            <a:r>
              <a:rPr lang="en-US" altLang="zh-CN"/>
              <a:t> -  A* PVIFA</a:t>
            </a:r>
            <a:r>
              <a:rPr lang="en-US" altLang="zh-CN" baseline="-25000"/>
              <a:t>i,m</a:t>
            </a:r>
          </a:p>
          <a:p>
            <a:pPr>
              <a:lnSpc>
                <a:spcPct val="90000"/>
              </a:lnSpc>
            </a:pPr>
            <a:r>
              <a:rPr lang="en-US" altLang="zh-CN" baseline="-25000"/>
              <a:t>    </a:t>
            </a:r>
            <a:r>
              <a:rPr lang="en-US" altLang="zh-CN"/>
              <a:t>=A*( PVIFA</a:t>
            </a:r>
            <a:r>
              <a:rPr lang="en-US" altLang="zh-CN" baseline="-25000"/>
              <a:t>i,m+n</a:t>
            </a:r>
            <a:r>
              <a:rPr lang="en-US" altLang="zh-CN"/>
              <a:t> -   PVIFA</a:t>
            </a:r>
            <a:r>
              <a:rPr lang="en-US" altLang="zh-CN" baseline="-25000"/>
              <a:t>i,m </a:t>
            </a:r>
            <a:r>
              <a:rPr lang="en-US" altLang="zh-CN"/>
              <a:t>)</a:t>
            </a:r>
            <a:r>
              <a:rPr lang="en-US" altLang="zh-CN" baseline="-25000"/>
              <a:t> </a:t>
            </a:r>
          </a:p>
        </p:txBody>
      </p:sp>
      <p:grpSp>
        <p:nvGrpSpPr>
          <p:cNvPr id="80900" name="Group 4"/>
          <p:cNvGrpSpPr>
            <a:grpSpLocks/>
          </p:cNvGrpSpPr>
          <p:nvPr/>
        </p:nvGrpSpPr>
        <p:grpSpPr bwMode="auto">
          <a:xfrm>
            <a:off x="1828800" y="2362200"/>
            <a:ext cx="6553200" cy="228600"/>
            <a:chOff x="1440" y="1968"/>
            <a:chExt cx="4128" cy="144"/>
          </a:xfrm>
        </p:grpSpPr>
        <p:grpSp>
          <p:nvGrpSpPr>
            <p:cNvPr id="80901" name="Group 5"/>
            <p:cNvGrpSpPr>
              <a:grpSpLocks/>
            </p:cNvGrpSpPr>
            <p:nvPr/>
          </p:nvGrpSpPr>
          <p:grpSpPr bwMode="auto">
            <a:xfrm>
              <a:off x="1440" y="1968"/>
              <a:ext cx="2592" cy="144"/>
              <a:chOff x="1632" y="1728"/>
              <a:chExt cx="2592" cy="144"/>
            </a:xfrm>
          </p:grpSpPr>
          <p:sp>
            <p:nvSpPr>
              <p:cNvPr id="80902" name="Line 6"/>
              <p:cNvSpPr>
                <a:spLocks noChangeShapeType="1"/>
              </p:cNvSpPr>
              <p:nvPr/>
            </p:nvSpPr>
            <p:spPr bwMode="auto">
              <a:xfrm>
                <a:off x="1632" y="1728"/>
                <a:ext cx="0" cy="144"/>
              </a:xfrm>
              <a:prstGeom prst="line">
                <a:avLst/>
              </a:prstGeom>
              <a:noFill/>
              <a:ln w="1270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80903" name="Line 7"/>
              <p:cNvSpPr>
                <a:spLocks noChangeShapeType="1"/>
              </p:cNvSpPr>
              <p:nvPr/>
            </p:nvSpPr>
            <p:spPr bwMode="auto">
              <a:xfrm>
                <a:off x="2448" y="1776"/>
                <a:ext cx="0" cy="96"/>
              </a:xfrm>
              <a:prstGeom prst="line">
                <a:avLst/>
              </a:prstGeom>
              <a:noFill/>
              <a:ln w="1270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80904" name="Line 8"/>
              <p:cNvSpPr>
                <a:spLocks noChangeShapeType="1"/>
              </p:cNvSpPr>
              <p:nvPr/>
            </p:nvSpPr>
            <p:spPr bwMode="auto">
              <a:xfrm>
                <a:off x="3360" y="1776"/>
                <a:ext cx="0" cy="96"/>
              </a:xfrm>
              <a:prstGeom prst="line">
                <a:avLst/>
              </a:prstGeom>
              <a:noFill/>
              <a:ln w="1270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80905" name="Line 9"/>
              <p:cNvSpPr>
                <a:spLocks noChangeShapeType="1"/>
              </p:cNvSpPr>
              <p:nvPr/>
            </p:nvSpPr>
            <p:spPr bwMode="auto">
              <a:xfrm>
                <a:off x="4224" y="1776"/>
                <a:ext cx="0" cy="96"/>
              </a:xfrm>
              <a:prstGeom prst="line">
                <a:avLst/>
              </a:prstGeom>
              <a:noFill/>
              <a:ln w="1270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80906" name="Line 10"/>
              <p:cNvSpPr>
                <a:spLocks noChangeShapeType="1"/>
              </p:cNvSpPr>
              <p:nvPr/>
            </p:nvSpPr>
            <p:spPr bwMode="auto">
              <a:xfrm>
                <a:off x="1632" y="1872"/>
                <a:ext cx="2592" cy="0"/>
              </a:xfrm>
              <a:prstGeom prst="line">
                <a:avLst/>
              </a:prstGeom>
              <a:noFill/>
              <a:ln w="1270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sp>
          <p:nvSpPr>
            <p:cNvPr id="80907" name="Line 11"/>
            <p:cNvSpPr>
              <a:spLocks noChangeShapeType="1"/>
            </p:cNvSpPr>
            <p:nvPr/>
          </p:nvSpPr>
          <p:spPr bwMode="auto">
            <a:xfrm>
              <a:off x="4032" y="2112"/>
              <a:ext cx="1536" cy="0"/>
            </a:xfrm>
            <a:prstGeom prst="line">
              <a:avLst/>
            </a:prstGeom>
            <a:noFill/>
            <a:ln w="1270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80908" name="Line 12"/>
            <p:cNvSpPr>
              <a:spLocks noChangeShapeType="1"/>
            </p:cNvSpPr>
            <p:nvPr/>
          </p:nvSpPr>
          <p:spPr bwMode="auto">
            <a:xfrm>
              <a:off x="4848" y="2064"/>
              <a:ext cx="0" cy="48"/>
            </a:xfrm>
            <a:prstGeom prst="line">
              <a:avLst/>
            </a:prstGeom>
            <a:noFill/>
            <a:ln w="1270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sp>
          <p:nvSpPr>
            <p:cNvPr id="80909" name="Line 13"/>
            <p:cNvSpPr>
              <a:spLocks noChangeShapeType="1"/>
            </p:cNvSpPr>
            <p:nvPr/>
          </p:nvSpPr>
          <p:spPr bwMode="auto">
            <a:xfrm>
              <a:off x="5568" y="1968"/>
              <a:ext cx="0" cy="144"/>
            </a:xfrm>
            <a:prstGeom prst="line">
              <a:avLst/>
            </a:prstGeom>
            <a:noFill/>
            <a:ln w="12700" cap="sq">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0899">
                                            <p:txEl>
                                              <p:pRg st="0" end="0"/>
                                            </p:txEl>
                                          </p:spTgt>
                                        </p:tgtEl>
                                        <p:attrNameLst>
                                          <p:attrName>style.visibility</p:attrName>
                                        </p:attrNameLst>
                                      </p:cBhvr>
                                      <p:to>
                                        <p:strVal val="visible"/>
                                      </p:to>
                                    </p:set>
                                    <p:animEffect transition="in" filter="fade">
                                      <p:cBhvr>
                                        <p:cTn id="7" dur="1000"/>
                                        <p:tgtEl>
                                          <p:spTgt spid="80899">
                                            <p:txEl>
                                              <p:pRg st="0" end="0"/>
                                            </p:txEl>
                                          </p:spTgt>
                                        </p:tgtEl>
                                      </p:cBhvr>
                                    </p:animEffect>
                                    <p:anim calcmode="lin" valueType="num">
                                      <p:cBhvr>
                                        <p:cTn id="8" dur="1000" fill="hold"/>
                                        <p:tgtEl>
                                          <p:spTgt spid="8089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8089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0899">
                                            <p:txEl>
                                              <p:pRg st="1" end="1"/>
                                            </p:txEl>
                                          </p:spTgt>
                                        </p:tgtEl>
                                        <p:attrNameLst>
                                          <p:attrName>style.visibility</p:attrName>
                                        </p:attrNameLst>
                                      </p:cBhvr>
                                      <p:to>
                                        <p:strVal val="visible"/>
                                      </p:to>
                                    </p:set>
                                    <p:animEffect transition="in" filter="fade">
                                      <p:cBhvr>
                                        <p:cTn id="14" dur="1000"/>
                                        <p:tgtEl>
                                          <p:spTgt spid="80899">
                                            <p:txEl>
                                              <p:pRg st="1" end="1"/>
                                            </p:txEl>
                                          </p:spTgt>
                                        </p:tgtEl>
                                      </p:cBhvr>
                                    </p:animEffect>
                                    <p:anim calcmode="lin" valueType="num">
                                      <p:cBhvr>
                                        <p:cTn id="15" dur="1000" fill="hold"/>
                                        <p:tgtEl>
                                          <p:spTgt spid="80899">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80899">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0899">
                                            <p:txEl>
                                              <p:pRg st="2" end="2"/>
                                            </p:txEl>
                                          </p:spTgt>
                                        </p:tgtEl>
                                        <p:attrNameLst>
                                          <p:attrName>style.visibility</p:attrName>
                                        </p:attrNameLst>
                                      </p:cBhvr>
                                      <p:to>
                                        <p:strVal val="visible"/>
                                      </p:to>
                                    </p:set>
                                    <p:animEffect transition="in" filter="fade">
                                      <p:cBhvr>
                                        <p:cTn id="21" dur="1000"/>
                                        <p:tgtEl>
                                          <p:spTgt spid="80899">
                                            <p:txEl>
                                              <p:pRg st="2" end="2"/>
                                            </p:txEl>
                                          </p:spTgt>
                                        </p:tgtEl>
                                      </p:cBhvr>
                                    </p:animEffect>
                                    <p:anim calcmode="lin" valueType="num">
                                      <p:cBhvr>
                                        <p:cTn id="22" dur="1000" fill="hold"/>
                                        <p:tgtEl>
                                          <p:spTgt spid="80899">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80899">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80899">
                                            <p:txEl>
                                              <p:pRg st="3" end="3"/>
                                            </p:txEl>
                                          </p:spTgt>
                                        </p:tgtEl>
                                        <p:attrNameLst>
                                          <p:attrName>style.visibility</p:attrName>
                                        </p:attrNameLst>
                                      </p:cBhvr>
                                      <p:to>
                                        <p:strVal val="visible"/>
                                      </p:to>
                                    </p:set>
                                    <p:animEffect transition="in" filter="fade">
                                      <p:cBhvr>
                                        <p:cTn id="28" dur="1000"/>
                                        <p:tgtEl>
                                          <p:spTgt spid="80899">
                                            <p:txEl>
                                              <p:pRg st="3" end="3"/>
                                            </p:txEl>
                                          </p:spTgt>
                                        </p:tgtEl>
                                      </p:cBhvr>
                                    </p:animEffect>
                                    <p:anim calcmode="lin" valueType="num">
                                      <p:cBhvr>
                                        <p:cTn id="29" dur="1000" fill="hold"/>
                                        <p:tgtEl>
                                          <p:spTgt spid="80899">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80899">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80899">
                                            <p:txEl>
                                              <p:pRg st="4" end="4"/>
                                            </p:txEl>
                                          </p:spTgt>
                                        </p:tgtEl>
                                        <p:attrNameLst>
                                          <p:attrName>style.visibility</p:attrName>
                                        </p:attrNameLst>
                                      </p:cBhvr>
                                      <p:to>
                                        <p:strVal val="visible"/>
                                      </p:to>
                                    </p:set>
                                    <p:animEffect transition="in" filter="fade">
                                      <p:cBhvr>
                                        <p:cTn id="35" dur="1000"/>
                                        <p:tgtEl>
                                          <p:spTgt spid="80899">
                                            <p:txEl>
                                              <p:pRg st="4" end="4"/>
                                            </p:txEl>
                                          </p:spTgt>
                                        </p:tgtEl>
                                      </p:cBhvr>
                                    </p:animEffect>
                                    <p:anim calcmode="lin" valueType="num">
                                      <p:cBhvr>
                                        <p:cTn id="36" dur="1000" fill="hold"/>
                                        <p:tgtEl>
                                          <p:spTgt spid="80899">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80899">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nodeType="clickPar">
                      <p:stCondLst>
                        <p:cond delay="indefinite"/>
                      </p:stCondLst>
                      <p:childTnLst>
                        <p:par>
                          <p:cTn id="39" fill="hold" nodeType="withGroup">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80899">
                                            <p:txEl>
                                              <p:pRg st="5" end="5"/>
                                            </p:txEl>
                                          </p:spTgt>
                                        </p:tgtEl>
                                        <p:attrNameLst>
                                          <p:attrName>style.visibility</p:attrName>
                                        </p:attrNameLst>
                                      </p:cBhvr>
                                      <p:to>
                                        <p:strVal val="visible"/>
                                      </p:to>
                                    </p:set>
                                    <p:animEffect transition="in" filter="fade">
                                      <p:cBhvr>
                                        <p:cTn id="42" dur="1000"/>
                                        <p:tgtEl>
                                          <p:spTgt spid="80899">
                                            <p:txEl>
                                              <p:pRg st="5" end="5"/>
                                            </p:txEl>
                                          </p:spTgt>
                                        </p:tgtEl>
                                      </p:cBhvr>
                                    </p:animEffect>
                                    <p:anim calcmode="lin" valueType="num">
                                      <p:cBhvr>
                                        <p:cTn id="43" dur="1000" fill="hold"/>
                                        <p:tgtEl>
                                          <p:spTgt spid="80899">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80899">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80899">
                                            <p:txEl>
                                              <p:pRg st="6" end="6"/>
                                            </p:txEl>
                                          </p:spTgt>
                                        </p:tgtEl>
                                        <p:attrNameLst>
                                          <p:attrName>style.visibility</p:attrName>
                                        </p:attrNameLst>
                                      </p:cBhvr>
                                      <p:to>
                                        <p:strVal val="visible"/>
                                      </p:to>
                                    </p:set>
                                    <p:animEffect transition="in" filter="fade">
                                      <p:cBhvr>
                                        <p:cTn id="49" dur="1000"/>
                                        <p:tgtEl>
                                          <p:spTgt spid="80899">
                                            <p:txEl>
                                              <p:pRg st="6" end="6"/>
                                            </p:txEl>
                                          </p:spTgt>
                                        </p:tgtEl>
                                      </p:cBhvr>
                                    </p:animEffect>
                                    <p:anim calcmode="lin" valueType="num">
                                      <p:cBhvr>
                                        <p:cTn id="50" dur="1000" fill="hold"/>
                                        <p:tgtEl>
                                          <p:spTgt spid="80899">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80899">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2" fill="hold" nodeType="clickPar">
                      <p:stCondLst>
                        <p:cond delay="indefinite"/>
                      </p:stCondLst>
                      <p:childTnLst>
                        <p:par>
                          <p:cTn id="53" fill="hold" nodeType="withGroup">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80899">
                                            <p:txEl>
                                              <p:pRg st="7" end="7"/>
                                            </p:txEl>
                                          </p:spTgt>
                                        </p:tgtEl>
                                        <p:attrNameLst>
                                          <p:attrName>style.visibility</p:attrName>
                                        </p:attrNameLst>
                                      </p:cBhvr>
                                      <p:to>
                                        <p:strVal val="visible"/>
                                      </p:to>
                                    </p:set>
                                    <p:animEffect transition="in" filter="fade">
                                      <p:cBhvr>
                                        <p:cTn id="56" dur="1000"/>
                                        <p:tgtEl>
                                          <p:spTgt spid="80899">
                                            <p:txEl>
                                              <p:pRg st="7" end="7"/>
                                            </p:txEl>
                                          </p:spTgt>
                                        </p:tgtEl>
                                      </p:cBhvr>
                                    </p:animEffect>
                                    <p:anim calcmode="lin" valueType="num">
                                      <p:cBhvr>
                                        <p:cTn id="57" dur="1000" fill="hold"/>
                                        <p:tgtEl>
                                          <p:spTgt spid="80899">
                                            <p:txEl>
                                              <p:pRg st="7" end="7"/>
                                            </p:txEl>
                                          </p:spTgt>
                                        </p:tgtEl>
                                        <p:attrNameLst>
                                          <p:attrName>ppt_x</p:attrName>
                                        </p:attrNameLst>
                                      </p:cBhvr>
                                      <p:tavLst>
                                        <p:tav tm="0">
                                          <p:val>
                                            <p:strVal val="#ppt_x"/>
                                          </p:val>
                                        </p:tav>
                                        <p:tav tm="100000">
                                          <p:val>
                                            <p:strVal val="#ppt_x"/>
                                          </p:val>
                                        </p:tav>
                                      </p:tavLst>
                                    </p:anim>
                                    <p:anim calcmode="lin" valueType="num">
                                      <p:cBhvr>
                                        <p:cTn id="58" dur="1000" fill="hold"/>
                                        <p:tgtEl>
                                          <p:spTgt spid="80899">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899" grpId="0" build="p"/>
    </p:bld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9090" name="Rectangle 2"/>
          <p:cNvSpPr>
            <a:spLocks noGrp="1" noChangeArrowheads="1"/>
          </p:cNvSpPr>
          <p:nvPr>
            <p:ph type="title"/>
          </p:nvPr>
        </p:nvSpPr>
        <p:spPr/>
        <p:txBody>
          <a:bodyPr/>
          <a:lstStyle/>
          <a:p>
            <a:r>
              <a:rPr lang="zh-CN" altLang="en-US"/>
              <a:t>练习</a:t>
            </a:r>
          </a:p>
        </p:txBody>
      </p:sp>
      <p:sp>
        <p:nvSpPr>
          <p:cNvPr id="89091" name="Rectangle 3"/>
          <p:cNvSpPr>
            <a:spLocks noGrp="1" noChangeArrowheads="1"/>
          </p:cNvSpPr>
          <p:nvPr>
            <p:ph type="body" idx="1"/>
          </p:nvPr>
        </p:nvSpPr>
        <p:spPr/>
        <p:txBody>
          <a:bodyPr/>
          <a:lstStyle/>
          <a:p>
            <a:pPr algn="just"/>
            <a:r>
              <a:rPr lang="en-US" altLang="zh-CN"/>
              <a:t>7</a:t>
            </a:r>
            <a:r>
              <a:rPr lang="zh-CN" altLang="en-US"/>
              <a:t>、某公司的一项投资，收益期为</a:t>
            </a:r>
            <a:r>
              <a:rPr lang="en-US" altLang="zh-CN"/>
              <a:t>7</a:t>
            </a:r>
            <a:r>
              <a:rPr lang="zh-CN" altLang="en-US"/>
              <a:t>年，前两年每期末可获现金性收益</a:t>
            </a:r>
            <a:r>
              <a:rPr lang="en-US" altLang="zh-CN"/>
              <a:t>300</a:t>
            </a:r>
            <a:r>
              <a:rPr lang="zh-CN" altLang="en-US"/>
              <a:t>万元，后</a:t>
            </a:r>
            <a:r>
              <a:rPr lang="en-US" altLang="zh-CN"/>
              <a:t>5</a:t>
            </a:r>
            <a:r>
              <a:rPr lang="zh-CN" altLang="en-US"/>
              <a:t>年内预期每年末可获得现金性收益</a:t>
            </a:r>
            <a:r>
              <a:rPr lang="en-US" altLang="zh-CN"/>
              <a:t>500</a:t>
            </a:r>
            <a:r>
              <a:rPr lang="zh-CN" altLang="en-US"/>
              <a:t>万元。假设利率为</a:t>
            </a:r>
            <a:r>
              <a:rPr lang="en-US" altLang="zh-CN"/>
              <a:t>10%</a:t>
            </a:r>
            <a:r>
              <a:rPr lang="zh-CN" altLang="en-US"/>
              <a:t>。</a:t>
            </a:r>
          </a:p>
          <a:p>
            <a:r>
              <a:rPr lang="zh-CN" altLang="en-US"/>
              <a:t>要求：计算该投资预期收益的现值。</a:t>
            </a:r>
          </a:p>
        </p:txBody>
      </p:sp>
    </p:spTree>
  </p:cSld>
  <p:clrMapOvr>
    <a:masterClrMapping/>
  </p:clrMapOvr>
  <p:transition>
    <p:push dir="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9" fill="hold" grpId="0" nodeType="withEffect">
                                  <p:stCondLst>
                                    <p:cond delay="0"/>
                                  </p:stCondLst>
                                  <p:iterate type="lt">
                                    <p:tmPct val="10000"/>
                                  </p:iterate>
                                  <p:childTnLst>
                                    <p:set>
                                      <p:cBhvr>
                                        <p:cTn id="6" dur="0" fill="hold">
                                          <p:stCondLst>
                                            <p:cond delay="0"/>
                                          </p:stCondLst>
                                        </p:cTn>
                                        <p:tgtEl>
                                          <p:spTgt spid="89090"/>
                                        </p:tgtEl>
                                        <p:attrNameLst>
                                          <p:attrName>style.visibility</p:attrName>
                                        </p:attrNameLst>
                                      </p:cBhvr>
                                      <p:to>
                                        <p:strVal val="visible"/>
                                      </p:to>
                                    </p:set>
                                    <p:anim calcmode="lin" valueType="num">
                                      <p:cBhvr additive="base">
                                        <p:cTn id="7" dur="799" fill="hold">
                                          <p:stCondLst>
                                            <p:cond delay="0"/>
                                          </p:stCondLst>
                                        </p:cTn>
                                        <p:tgtEl>
                                          <p:spTgt spid="89090"/>
                                        </p:tgtEl>
                                        <p:attrNameLst>
                                          <p:attrName>ppt_x</p:attrName>
                                        </p:attrNameLst>
                                      </p:cBhvr>
                                      <p:tavLst>
                                        <p:tav tm="0">
                                          <p:val>
                                            <p:strVal val="0-#ppt_w/2"/>
                                          </p:val>
                                        </p:tav>
                                        <p:tav tm="100000">
                                          <p:val>
                                            <p:strVal val="#ppt_x"/>
                                          </p:val>
                                        </p:tav>
                                      </p:tavLst>
                                    </p:anim>
                                    <p:anim calcmode="lin" valueType="num">
                                      <p:cBhvr additive="base">
                                        <p:cTn id="8" dur="799" fill="hold">
                                          <p:stCondLst>
                                            <p:cond delay="0"/>
                                          </p:stCondLst>
                                        </p:cTn>
                                        <p:tgtEl>
                                          <p:spTgt spid="89090"/>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40" presetClass="entr" presetSubtype="0" fill="hold" grpId="0" nodeType="clickEffect">
                                  <p:stCondLst>
                                    <p:cond delay="0"/>
                                  </p:stCondLst>
                                  <p:iterate type="lt">
                                    <p:tmPct val="10000"/>
                                  </p:iterate>
                                  <p:childTnLst>
                                    <p:set>
                                      <p:cBhvr>
                                        <p:cTn id="12" dur="0" fill="hold">
                                          <p:stCondLst>
                                            <p:cond delay="0"/>
                                          </p:stCondLst>
                                        </p:cTn>
                                        <p:tgtEl>
                                          <p:spTgt spid="89091">
                                            <p:txEl>
                                              <p:pRg st="0" end="0"/>
                                            </p:txEl>
                                          </p:spTgt>
                                        </p:tgtEl>
                                        <p:attrNameLst>
                                          <p:attrName>style.visibility</p:attrName>
                                        </p:attrNameLst>
                                      </p:cBhvr>
                                      <p:to>
                                        <p:strVal val="visible"/>
                                      </p:to>
                                    </p:set>
                                    <p:animEffect transition="in" filter="fade">
                                      <p:cBhvr>
                                        <p:cTn id="13" dur="1000"/>
                                        <p:tgtEl>
                                          <p:spTgt spid="89091">
                                            <p:txEl>
                                              <p:pRg st="0" end="0"/>
                                            </p:txEl>
                                          </p:spTgt>
                                        </p:tgtEl>
                                      </p:cBhvr>
                                    </p:animEffect>
                                    <p:anim calcmode="lin" valueType="num">
                                      <p:cBhvr>
                                        <p:cTn id="14" dur="1000" fill="hold"/>
                                        <p:tgtEl>
                                          <p:spTgt spid="89091">
                                            <p:txEl>
                                              <p:pRg st="0" end="0"/>
                                            </p:txEl>
                                          </p:spTgt>
                                        </p:tgtEl>
                                        <p:attrNameLst>
                                          <p:attrName>ppt_x</p:attrName>
                                        </p:attrNameLst>
                                      </p:cBhvr>
                                      <p:tavLst>
                                        <p:tav tm="0">
                                          <p:val>
                                            <p:strVal val="#ppt_x-.1"/>
                                          </p:val>
                                        </p:tav>
                                        <p:tav tm="100000">
                                          <p:val>
                                            <p:strVal val="#ppt_x"/>
                                          </p:val>
                                        </p:tav>
                                      </p:tavLst>
                                    </p:anim>
                                    <p:anim calcmode="lin" valueType="num">
                                      <p:cBhvr>
                                        <p:cTn id="15" dur="1000" fill="hold"/>
                                        <p:tgtEl>
                                          <p:spTgt spid="89091">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40" presetClass="entr" presetSubtype="0" fill="hold" grpId="0" nodeType="clickEffect">
                                  <p:stCondLst>
                                    <p:cond delay="0"/>
                                  </p:stCondLst>
                                  <p:iterate type="lt">
                                    <p:tmPct val="10000"/>
                                  </p:iterate>
                                  <p:childTnLst>
                                    <p:set>
                                      <p:cBhvr>
                                        <p:cTn id="19" dur="0" fill="hold">
                                          <p:stCondLst>
                                            <p:cond delay="0"/>
                                          </p:stCondLst>
                                        </p:cTn>
                                        <p:tgtEl>
                                          <p:spTgt spid="89091">
                                            <p:txEl>
                                              <p:pRg st="1" end="1"/>
                                            </p:txEl>
                                          </p:spTgt>
                                        </p:tgtEl>
                                        <p:attrNameLst>
                                          <p:attrName>style.visibility</p:attrName>
                                        </p:attrNameLst>
                                      </p:cBhvr>
                                      <p:to>
                                        <p:strVal val="visible"/>
                                      </p:to>
                                    </p:set>
                                    <p:animEffect transition="in" filter="fade">
                                      <p:cBhvr>
                                        <p:cTn id="20" dur="1000"/>
                                        <p:tgtEl>
                                          <p:spTgt spid="89091">
                                            <p:txEl>
                                              <p:pRg st="1" end="1"/>
                                            </p:txEl>
                                          </p:spTgt>
                                        </p:tgtEl>
                                      </p:cBhvr>
                                    </p:animEffect>
                                    <p:anim calcmode="lin" valueType="num">
                                      <p:cBhvr>
                                        <p:cTn id="21" dur="1000" fill="hold"/>
                                        <p:tgtEl>
                                          <p:spTgt spid="89091">
                                            <p:txEl>
                                              <p:pRg st="1" end="1"/>
                                            </p:txEl>
                                          </p:spTgt>
                                        </p:tgtEl>
                                        <p:attrNameLst>
                                          <p:attrName>ppt_x</p:attrName>
                                        </p:attrNameLst>
                                      </p:cBhvr>
                                      <p:tavLst>
                                        <p:tav tm="0">
                                          <p:val>
                                            <p:strVal val="#ppt_x-.1"/>
                                          </p:val>
                                        </p:tav>
                                        <p:tav tm="100000">
                                          <p:val>
                                            <p:strVal val="#ppt_x"/>
                                          </p:val>
                                        </p:tav>
                                      </p:tavLst>
                                    </p:anim>
                                    <p:anim calcmode="lin" valueType="num">
                                      <p:cBhvr>
                                        <p:cTn id="22" dur="1000" fill="hold"/>
                                        <p:tgtEl>
                                          <p:spTgt spid="89091">
                                            <p:txEl>
                                              <p:pRg st="1" end="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090" grpId="0"/>
      <p:bldP spid="89091" grpId="0" build="p"/>
    </p:bld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0114" name="Rectangle 2"/>
          <p:cNvSpPr>
            <a:spLocks noGrp="1" noChangeArrowheads="1"/>
          </p:cNvSpPr>
          <p:nvPr>
            <p:ph type="title"/>
          </p:nvPr>
        </p:nvSpPr>
        <p:spPr/>
        <p:txBody>
          <a:bodyPr/>
          <a:lstStyle/>
          <a:p>
            <a:r>
              <a:rPr lang="zh-CN" altLang="en-US"/>
              <a:t>答案</a:t>
            </a:r>
          </a:p>
        </p:txBody>
      </p:sp>
      <p:sp>
        <p:nvSpPr>
          <p:cNvPr id="90115" name="Rectangle 3"/>
          <p:cNvSpPr>
            <a:spLocks noGrp="1" noChangeArrowheads="1"/>
          </p:cNvSpPr>
          <p:nvPr>
            <p:ph type="body" idx="1"/>
          </p:nvPr>
        </p:nvSpPr>
        <p:spPr/>
        <p:txBody>
          <a:bodyPr/>
          <a:lstStyle/>
          <a:p>
            <a:r>
              <a:rPr lang="en-US" altLang="zh-CN"/>
              <a:t>PV=    A</a:t>
            </a:r>
            <a:r>
              <a:rPr lang="en-US" altLang="zh-CN" baseline="-25000"/>
              <a:t>1</a:t>
            </a:r>
            <a:r>
              <a:rPr lang="en-US" altLang="zh-CN"/>
              <a:t> * PVIFA</a:t>
            </a:r>
            <a:r>
              <a:rPr lang="en-US" altLang="zh-CN" baseline="-25000"/>
              <a:t>i,m</a:t>
            </a:r>
            <a:r>
              <a:rPr lang="en-US" altLang="zh-CN"/>
              <a:t> </a:t>
            </a:r>
          </a:p>
          <a:p>
            <a:pPr>
              <a:buFont typeface="Wingdings" pitchFamily="2" charset="2"/>
              <a:buNone/>
            </a:pPr>
            <a:r>
              <a:rPr lang="en-US" altLang="zh-CN"/>
              <a:t>             +A</a:t>
            </a:r>
            <a:r>
              <a:rPr lang="en-US" altLang="zh-CN" baseline="-25000"/>
              <a:t>2</a:t>
            </a:r>
            <a:r>
              <a:rPr lang="en-US" altLang="zh-CN"/>
              <a:t>*PVIFA</a:t>
            </a:r>
            <a:r>
              <a:rPr lang="en-US" altLang="zh-CN" baseline="-25000"/>
              <a:t>i,n</a:t>
            </a:r>
            <a:r>
              <a:rPr lang="en-US" altLang="zh-CN"/>
              <a:t>* PVIF</a:t>
            </a:r>
            <a:r>
              <a:rPr lang="en-US" altLang="zh-CN" baseline="-25000"/>
              <a:t>i,m</a:t>
            </a:r>
            <a:endParaRPr lang="en-US" altLang="zh-CN"/>
          </a:p>
          <a:p>
            <a:endParaRPr lang="en-US" altLang="zh-CN"/>
          </a:p>
          <a:p>
            <a:endParaRPr lang="en-US" altLang="zh-CN"/>
          </a:p>
          <a:p>
            <a:r>
              <a:rPr lang="en-US" altLang="zh-CN"/>
              <a:t>PV=    A</a:t>
            </a:r>
            <a:r>
              <a:rPr lang="en-US" altLang="zh-CN" baseline="-25000"/>
              <a:t>1</a:t>
            </a:r>
            <a:r>
              <a:rPr lang="en-US" altLang="zh-CN"/>
              <a:t> * PVIFA</a:t>
            </a:r>
            <a:r>
              <a:rPr lang="en-US" altLang="zh-CN" baseline="-25000"/>
              <a:t>i,m</a:t>
            </a:r>
            <a:r>
              <a:rPr lang="en-US" altLang="zh-CN"/>
              <a:t> </a:t>
            </a:r>
          </a:p>
          <a:p>
            <a:pPr>
              <a:buFont typeface="Wingdings" pitchFamily="2" charset="2"/>
              <a:buNone/>
            </a:pPr>
            <a:r>
              <a:rPr lang="en-US" altLang="zh-CN"/>
              <a:t>             +A</a:t>
            </a:r>
            <a:r>
              <a:rPr lang="en-US" altLang="zh-CN" baseline="-25000"/>
              <a:t>2</a:t>
            </a:r>
            <a:r>
              <a:rPr lang="en-US" altLang="zh-CN"/>
              <a:t>* ( PVIFA</a:t>
            </a:r>
            <a:r>
              <a:rPr lang="en-US" altLang="zh-CN" baseline="-25000"/>
              <a:t>i,m+n</a:t>
            </a:r>
            <a:r>
              <a:rPr lang="en-US" altLang="zh-CN"/>
              <a:t> -   PVIFA</a:t>
            </a:r>
            <a:r>
              <a:rPr lang="en-US" altLang="zh-CN" baseline="-25000"/>
              <a:t>i,m </a:t>
            </a:r>
            <a:r>
              <a:rPr lang="en-US" altLang="zh-CN"/>
              <a:t>)</a:t>
            </a:r>
            <a:r>
              <a:rPr lang="en-US" altLang="zh-CN" baseline="-25000"/>
              <a:t> </a:t>
            </a:r>
          </a:p>
        </p:txBody>
      </p:sp>
    </p:spTree>
  </p:cSld>
  <p:clrMapOvr>
    <a:masterClrMapping/>
  </p:clrMapOvr>
  <p:transition>
    <p:push dir="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9" fill="hold" grpId="0" nodeType="withEffect">
                                  <p:stCondLst>
                                    <p:cond delay="0"/>
                                  </p:stCondLst>
                                  <p:iterate type="lt">
                                    <p:tmPct val="10000"/>
                                  </p:iterate>
                                  <p:childTnLst>
                                    <p:set>
                                      <p:cBhvr>
                                        <p:cTn id="6" dur="0" fill="hold">
                                          <p:stCondLst>
                                            <p:cond delay="0"/>
                                          </p:stCondLst>
                                        </p:cTn>
                                        <p:tgtEl>
                                          <p:spTgt spid="90114"/>
                                        </p:tgtEl>
                                        <p:attrNameLst>
                                          <p:attrName>style.visibility</p:attrName>
                                        </p:attrNameLst>
                                      </p:cBhvr>
                                      <p:to>
                                        <p:strVal val="visible"/>
                                      </p:to>
                                    </p:set>
                                    <p:anim calcmode="lin" valueType="num">
                                      <p:cBhvr additive="base">
                                        <p:cTn id="7" dur="799" fill="hold">
                                          <p:stCondLst>
                                            <p:cond delay="0"/>
                                          </p:stCondLst>
                                        </p:cTn>
                                        <p:tgtEl>
                                          <p:spTgt spid="90114"/>
                                        </p:tgtEl>
                                        <p:attrNameLst>
                                          <p:attrName>ppt_x</p:attrName>
                                        </p:attrNameLst>
                                      </p:cBhvr>
                                      <p:tavLst>
                                        <p:tav tm="0">
                                          <p:val>
                                            <p:strVal val="0-#ppt_w/2"/>
                                          </p:val>
                                        </p:tav>
                                        <p:tav tm="100000">
                                          <p:val>
                                            <p:strVal val="#ppt_x"/>
                                          </p:val>
                                        </p:tav>
                                      </p:tavLst>
                                    </p:anim>
                                    <p:anim calcmode="lin" valueType="num">
                                      <p:cBhvr additive="base">
                                        <p:cTn id="8" dur="799" fill="hold">
                                          <p:stCondLst>
                                            <p:cond delay="0"/>
                                          </p:stCondLst>
                                        </p:cTn>
                                        <p:tgtEl>
                                          <p:spTgt spid="90114"/>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40" presetClass="entr" presetSubtype="0" fill="hold" grpId="0" nodeType="clickEffect">
                                  <p:stCondLst>
                                    <p:cond delay="0"/>
                                  </p:stCondLst>
                                  <p:iterate type="lt">
                                    <p:tmPct val="10000"/>
                                  </p:iterate>
                                  <p:childTnLst>
                                    <p:set>
                                      <p:cBhvr>
                                        <p:cTn id="12" dur="0" fill="hold">
                                          <p:stCondLst>
                                            <p:cond delay="0"/>
                                          </p:stCondLst>
                                        </p:cTn>
                                        <p:tgtEl>
                                          <p:spTgt spid="90115">
                                            <p:txEl>
                                              <p:pRg st="0" end="0"/>
                                            </p:txEl>
                                          </p:spTgt>
                                        </p:tgtEl>
                                        <p:attrNameLst>
                                          <p:attrName>style.visibility</p:attrName>
                                        </p:attrNameLst>
                                      </p:cBhvr>
                                      <p:to>
                                        <p:strVal val="visible"/>
                                      </p:to>
                                    </p:set>
                                    <p:animEffect transition="in" filter="fade">
                                      <p:cBhvr>
                                        <p:cTn id="13" dur="1000"/>
                                        <p:tgtEl>
                                          <p:spTgt spid="90115">
                                            <p:txEl>
                                              <p:pRg st="0" end="0"/>
                                            </p:txEl>
                                          </p:spTgt>
                                        </p:tgtEl>
                                      </p:cBhvr>
                                    </p:animEffect>
                                    <p:anim calcmode="lin" valueType="num">
                                      <p:cBhvr>
                                        <p:cTn id="14" dur="1000" fill="hold"/>
                                        <p:tgtEl>
                                          <p:spTgt spid="90115">
                                            <p:txEl>
                                              <p:pRg st="0" end="0"/>
                                            </p:txEl>
                                          </p:spTgt>
                                        </p:tgtEl>
                                        <p:attrNameLst>
                                          <p:attrName>ppt_x</p:attrName>
                                        </p:attrNameLst>
                                      </p:cBhvr>
                                      <p:tavLst>
                                        <p:tav tm="0">
                                          <p:val>
                                            <p:strVal val="#ppt_x-.1"/>
                                          </p:val>
                                        </p:tav>
                                        <p:tav tm="100000">
                                          <p:val>
                                            <p:strVal val="#ppt_x"/>
                                          </p:val>
                                        </p:tav>
                                      </p:tavLst>
                                    </p:anim>
                                    <p:anim calcmode="lin" valueType="num">
                                      <p:cBhvr>
                                        <p:cTn id="15" dur="1000" fill="hold"/>
                                        <p:tgtEl>
                                          <p:spTgt spid="9011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40" presetClass="entr" presetSubtype="0" fill="hold" grpId="0" nodeType="clickEffect">
                                  <p:stCondLst>
                                    <p:cond delay="0"/>
                                  </p:stCondLst>
                                  <p:iterate type="lt">
                                    <p:tmPct val="10000"/>
                                  </p:iterate>
                                  <p:childTnLst>
                                    <p:set>
                                      <p:cBhvr>
                                        <p:cTn id="19" dur="0" fill="hold">
                                          <p:stCondLst>
                                            <p:cond delay="0"/>
                                          </p:stCondLst>
                                        </p:cTn>
                                        <p:tgtEl>
                                          <p:spTgt spid="90115">
                                            <p:txEl>
                                              <p:pRg st="1" end="1"/>
                                            </p:txEl>
                                          </p:spTgt>
                                        </p:tgtEl>
                                        <p:attrNameLst>
                                          <p:attrName>style.visibility</p:attrName>
                                        </p:attrNameLst>
                                      </p:cBhvr>
                                      <p:to>
                                        <p:strVal val="visible"/>
                                      </p:to>
                                    </p:set>
                                    <p:animEffect transition="in" filter="fade">
                                      <p:cBhvr>
                                        <p:cTn id="20" dur="1000"/>
                                        <p:tgtEl>
                                          <p:spTgt spid="90115">
                                            <p:txEl>
                                              <p:pRg st="1" end="1"/>
                                            </p:txEl>
                                          </p:spTgt>
                                        </p:tgtEl>
                                      </p:cBhvr>
                                    </p:animEffect>
                                    <p:anim calcmode="lin" valueType="num">
                                      <p:cBhvr>
                                        <p:cTn id="21" dur="1000" fill="hold"/>
                                        <p:tgtEl>
                                          <p:spTgt spid="90115">
                                            <p:txEl>
                                              <p:pRg st="1" end="1"/>
                                            </p:txEl>
                                          </p:spTgt>
                                        </p:tgtEl>
                                        <p:attrNameLst>
                                          <p:attrName>ppt_x</p:attrName>
                                        </p:attrNameLst>
                                      </p:cBhvr>
                                      <p:tavLst>
                                        <p:tav tm="0">
                                          <p:val>
                                            <p:strVal val="#ppt_x-.1"/>
                                          </p:val>
                                        </p:tav>
                                        <p:tav tm="100000">
                                          <p:val>
                                            <p:strVal val="#ppt_x"/>
                                          </p:val>
                                        </p:tav>
                                      </p:tavLst>
                                    </p:anim>
                                    <p:anim calcmode="lin" valueType="num">
                                      <p:cBhvr>
                                        <p:cTn id="22" dur="1000" fill="hold"/>
                                        <p:tgtEl>
                                          <p:spTgt spid="90115">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40" presetClass="entr" presetSubtype="0" fill="hold" grpId="0" nodeType="clickEffect">
                                  <p:stCondLst>
                                    <p:cond delay="0"/>
                                  </p:stCondLst>
                                  <p:iterate type="lt">
                                    <p:tmPct val="10000"/>
                                  </p:iterate>
                                  <p:childTnLst>
                                    <p:set>
                                      <p:cBhvr>
                                        <p:cTn id="26" dur="0" fill="hold">
                                          <p:stCondLst>
                                            <p:cond delay="0"/>
                                          </p:stCondLst>
                                        </p:cTn>
                                        <p:tgtEl>
                                          <p:spTgt spid="90115">
                                            <p:txEl>
                                              <p:pRg st="4" end="4"/>
                                            </p:txEl>
                                          </p:spTgt>
                                        </p:tgtEl>
                                        <p:attrNameLst>
                                          <p:attrName>style.visibility</p:attrName>
                                        </p:attrNameLst>
                                      </p:cBhvr>
                                      <p:to>
                                        <p:strVal val="visible"/>
                                      </p:to>
                                    </p:set>
                                    <p:animEffect transition="in" filter="fade">
                                      <p:cBhvr>
                                        <p:cTn id="27" dur="1000"/>
                                        <p:tgtEl>
                                          <p:spTgt spid="90115">
                                            <p:txEl>
                                              <p:pRg st="4" end="4"/>
                                            </p:txEl>
                                          </p:spTgt>
                                        </p:tgtEl>
                                      </p:cBhvr>
                                    </p:animEffect>
                                    <p:anim calcmode="lin" valueType="num">
                                      <p:cBhvr>
                                        <p:cTn id="28" dur="1000" fill="hold"/>
                                        <p:tgtEl>
                                          <p:spTgt spid="90115">
                                            <p:txEl>
                                              <p:pRg st="4" end="4"/>
                                            </p:txEl>
                                          </p:spTgt>
                                        </p:tgtEl>
                                        <p:attrNameLst>
                                          <p:attrName>ppt_x</p:attrName>
                                        </p:attrNameLst>
                                      </p:cBhvr>
                                      <p:tavLst>
                                        <p:tav tm="0">
                                          <p:val>
                                            <p:strVal val="#ppt_x-.1"/>
                                          </p:val>
                                        </p:tav>
                                        <p:tav tm="100000">
                                          <p:val>
                                            <p:strVal val="#ppt_x"/>
                                          </p:val>
                                        </p:tav>
                                      </p:tavLst>
                                    </p:anim>
                                    <p:anim calcmode="lin" valueType="num">
                                      <p:cBhvr>
                                        <p:cTn id="29" dur="1000" fill="hold"/>
                                        <p:tgtEl>
                                          <p:spTgt spid="90115">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0" fill="hold" nodeType="clickPar">
                      <p:stCondLst>
                        <p:cond delay="indefinite"/>
                      </p:stCondLst>
                      <p:childTnLst>
                        <p:par>
                          <p:cTn id="31" fill="hold" nodeType="withGroup">
                            <p:stCondLst>
                              <p:cond delay="0"/>
                            </p:stCondLst>
                            <p:childTnLst>
                              <p:par>
                                <p:cTn id="32" presetID="40" presetClass="entr" presetSubtype="0" fill="hold" grpId="0" nodeType="clickEffect">
                                  <p:stCondLst>
                                    <p:cond delay="0"/>
                                  </p:stCondLst>
                                  <p:iterate type="lt">
                                    <p:tmPct val="10000"/>
                                  </p:iterate>
                                  <p:childTnLst>
                                    <p:set>
                                      <p:cBhvr>
                                        <p:cTn id="33" dur="0" fill="hold">
                                          <p:stCondLst>
                                            <p:cond delay="0"/>
                                          </p:stCondLst>
                                        </p:cTn>
                                        <p:tgtEl>
                                          <p:spTgt spid="90115">
                                            <p:txEl>
                                              <p:pRg st="5" end="5"/>
                                            </p:txEl>
                                          </p:spTgt>
                                        </p:tgtEl>
                                        <p:attrNameLst>
                                          <p:attrName>style.visibility</p:attrName>
                                        </p:attrNameLst>
                                      </p:cBhvr>
                                      <p:to>
                                        <p:strVal val="visible"/>
                                      </p:to>
                                    </p:set>
                                    <p:animEffect transition="in" filter="fade">
                                      <p:cBhvr>
                                        <p:cTn id="34" dur="1000"/>
                                        <p:tgtEl>
                                          <p:spTgt spid="90115">
                                            <p:txEl>
                                              <p:pRg st="5" end="5"/>
                                            </p:txEl>
                                          </p:spTgt>
                                        </p:tgtEl>
                                      </p:cBhvr>
                                    </p:animEffect>
                                    <p:anim calcmode="lin" valueType="num">
                                      <p:cBhvr>
                                        <p:cTn id="35" dur="1000" fill="hold"/>
                                        <p:tgtEl>
                                          <p:spTgt spid="90115">
                                            <p:txEl>
                                              <p:pRg st="5" end="5"/>
                                            </p:txEl>
                                          </p:spTgt>
                                        </p:tgtEl>
                                        <p:attrNameLst>
                                          <p:attrName>ppt_x</p:attrName>
                                        </p:attrNameLst>
                                      </p:cBhvr>
                                      <p:tavLst>
                                        <p:tav tm="0">
                                          <p:val>
                                            <p:strVal val="#ppt_x-.1"/>
                                          </p:val>
                                        </p:tav>
                                        <p:tav tm="100000">
                                          <p:val>
                                            <p:strVal val="#ppt_x"/>
                                          </p:val>
                                        </p:tav>
                                      </p:tavLst>
                                    </p:anim>
                                    <p:anim calcmode="lin" valueType="num">
                                      <p:cBhvr>
                                        <p:cTn id="36" dur="1000" fill="hold"/>
                                        <p:tgtEl>
                                          <p:spTgt spid="90115">
                                            <p:txEl>
                                              <p:pRg st="5" end="5"/>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114" grpId="0"/>
      <p:bldP spid="90115" grpId="0" build="p"/>
    </p:bld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3970" name="Rectangle 2"/>
          <p:cNvSpPr>
            <a:spLocks noGrp="1" noChangeArrowheads="1"/>
          </p:cNvSpPr>
          <p:nvPr>
            <p:ph type="title"/>
          </p:nvPr>
        </p:nvSpPr>
        <p:spPr/>
        <p:txBody>
          <a:bodyPr/>
          <a:lstStyle/>
          <a:p>
            <a:r>
              <a:rPr lang="zh-CN" altLang="en-US"/>
              <a:t>永续年金的现值</a:t>
            </a:r>
          </a:p>
        </p:txBody>
      </p:sp>
      <p:sp>
        <p:nvSpPr>
          <p:cNvPr id="83971" name="Rectangle 3"/>
          <p:cNvSpPr>
            <a:spLocks noGrp="1" noChangeArrowheads="1"/>
          </p:cNvSpPr>
          <p:nvPr>
            <p:ph type="body" idx="1"/>
          </p:nvPr>
        </p:nvSpPr>
        <p:spPr/>
        <p:txBody>
          <a:bodyPr/>
          <a:lstStyle/>
          <a:p>
            <a:r>
              <a:rPr lang="en-US" altLang="zh-CN"/>
              <a:t>                </a:t>
            </a:r>
          </a:p>
          <a:p>
            <a:r>
              <a:rPr lang="en-US" altLang="zh-CN"/>
              <a:t>PVA=  A /  i</a:t>
            </a:r>
          </a:p>
        </p:txBody>
      </p:sp>
    </p:spTree>
  </p:cSld>
  <p:clrMapOvr>
    <a:masterClrMapping/>
  </p:clrMapOvr>
  <p:transition>
    <p:push dir="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9" fill="hold" grpId="0" nodeType="withEffect">
                                  <p:stCondLst>
                                    <p:cond delay="0"/>
                                  </p:stCondLst>
                                  <p:iterate type="lt">
                                    <p:tmPct val="10000"/>
                                  </p:iterate>
                                  <p:childTnLst>
                                    <p:set>
                                      <p:cBhvr>
                                        <p:cTn id="6" dur="0" fill="hold">
                                          <p:stCondLst>
                                            <p:cond delay="0"/>
                                          </p:stCondLst>
                                        </p:cTn>
                                        <p:tgtEl>
                                          <p:spTgt spid="83970"/>
                                        </p:tgtEl>
                                        <p:attrNameLst>
                                          <p:attrName>style.visibility</p:attrName>
                                        </p:attrNameLst>
                                      </p:cBhvr>
                                      <p:to>
                                        <p:strVal val="visible"/>
                                      </p:to>
                                    </p:set>
                                    <p:anim calcmode="lin" valueType="num">
                                      <p:cBhvr additive="base">
                                        <p:cTn id="7" dur="799" fill="hold">
                                          <p:stCondLst>
                                            <p:cond delay="0"/>
                                          </p:stCondLst>
                                        </p:cTn>
                                        <p:tgtEl>
                                          <p:spTgt spid="83970"/>
                                        </p:tgtEl>
                                        <p:attrNameLst>
                                          <p:attrName>ppt_x</p:attrName>
                                        </p:attrNameLst>
                                      </p:cBhvr>
                                      <p:tavLst>
                                        <p:tav tm="0">
                                          <p:val>
                                            <p:strVal val="0-#ppt_w/2"/>
                                          </p:val>
                                        </p:tav>
                                        <p:tav tm="100000">
                                          <p:val>
                                            <p:strVal val="#ppt_x"/>
                                          </p:val>
                                        </p:tav>
                                      </p:tavLst>
                                    </p:anim>
                                    <p:anim calcmode="lin" valueType="num">
                                      <p:cBhvr additive="base">
                                        <p:cTn id="8" dur="799" fill="hold">
                                          <p:stCondLst>
                                            <p:cond delay="0"/>
                                          </p:stCondLst>
                                        </p:cTn>
                                        <p:tgtEl>
                                          <p:spTgt spid="83970"/>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40" presetClass="entr" presetSubtype="0" fill="hold" grpId="0" nodeType="clickEffect">
                                  <p:stCondLst>
                                    <p:cond delay="0"/>
                                  </p:stCondLst>
                                  <p:iterate type="lt">
                                    <p:tmPct val="10000"/>
                                  </p:iterate>
                                  <p:childTnLst>
                                    <p:set>
                                      <p:cBhvr>
                                        <p:cTn id="12" dur="0" fill="hold">
                                          <p:stCondLst>
                                            <p:cond delay="0"/>
                                          </p:stCondLst>
                                        </p:cTn>
                                        <p:tgtEl>
                                          <p:spTgt spid="83971">
                                            <p:txEl>
                                              <p:pRg st="0" end="0"/>
                                            </p:txEl>
                                          </p:spTgt>
                                        </p:tgtEl>
                                        <p:attrNameLst>
                                          <p:attrName>style.visibility</p:attrName>
                                        </p:attrNameLst>
                                      </p:cBhvr>
                                      <p:to>
                                        <p:strVal val="visible"/>
                                      </p:to>
                                    </p:set>
                                    <p:animEffect transition="in" filter="fade">
                                      <p:cBhvr>
                                        <p:cTn id="13" dur="1000"/>
                                        <p:tgtEl>
                                          <p:spTgt spid="83971">
                                            <p:txEl>
                                              <p:pRg st="0" end="0"/>
                                            </p:txEl>
                                          </p:spTgt>
                                        </p:tgtEl>
                                      </p:cBhvr>
                                    </p:animEffect>
                                    <p:anim calcmode="lin" valueType="num">
                                      <p:cBhvr>
                                        <p:cTn id="14" dur="1000" fill="hold"/>
                                        <p:tgtEl>
                                          <p:spTgt spid="83971">
                                            <p:txEl>
                                              <p:pRg st="0" end="0"/>
                                            </p:txEl>
                                          </p:spTgt>
                                        </p:tgtEl>
                                        <p:attrNameLst>
                                          <p:attrName>ppt_x</p:attrName>
                                        </p:attrNameLst>
                                      </p:cBhvr>
                                      <p:tavLst>
                                        <p:tav tm="0">
                                          <p:val>
                                            <p:strVal val="#ppt_x-.1"/>
                                          </p:val>
                                        </p:tav>
                                        <p:tav tm="100000">
                                          <p:val>
                                            <p:strVal val="#ppt_x"/>
                                          </p:val>
                                        </p:tav>
                                      </p:tavLst>
                                    </p:anim>
                                    <p:anim calcmode="lin" valueType="num">
                                      <p:cBhvr>
                                        <p:cTn id="15" dur="1000" fill="hold"/>
                                        <p:tgtEl>
                                          <p:spTgt spid="83971">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40" presetClass="entr" presetSubtype="0" fill="hold" grpId="0" nodeType="clickEffect">
                                  <p:stCondLst>
                                    <p:cond delay="0"/>
                                  </p:stCondLst>
                                  <p:iterate type="lt">
                                    <p:tmPct val="10000"/>
                                  </p:iterate>
                                  <p:childTnLst>
                                    <p:set>
                                      <p:cBhvr>
                                        <p:cTn id="19" dur="0" fill="hold">
                                          <p:stCondLst>
                                            <p:cond delay="0"/>
                                          </p:stCondLst>
                                        </p:cTn>
                                        <p:tgtEl>
                                          <p:spTgt spid="83971">
                                            <p:txEl>
                                              <p:pRg st="1" end="1"/>
                                            </p:txEl>
                                          </p:spTgt>
                                        </p:tgtEl>
                                        <p:attrNameLst>
                                          <p:attrName>style.visibility</p:attrName>
                                        </p:attrNameLst>
                                      </p:cBhvr>
                                      <p:to>
                                        <p:strVal val="visible"/>
                                      </p:to>
                                    </p:set>
                                    <p:animEffect transition="in" filter="fade">
                                      <p:cBhvr>
                                        <p:cTn id="20" dur="1000"/>
                                        <p:tgtEl>
                                          <p:spTgt spid="83971">
                                            <p:txEl>
                                              <p:pRg st="1" end="1"/>
                                            </p:txEl>
                                          </p:spTgt>
                                        </p:tgtEl>
                                      </p:cBhvr>
                                    </p:animEffect>
                                    <p:anim calcmode="lin" valueType="num">
                                      <p:cBhvr>
                                        <p:cTn id="21" dur="1000" fill="hold"/>
                                        <p:tgtEl>
                                          <p:spTgt spid="83971">
                                            <p:txEl>
                                              <p:pRg st="1" end="1"/>
                                            </p:txEl>
                                          </p:spTgt>
                                        </p:tgtEl>
                                        <p:attrNameLst>
                                          <p:attrName>ppt_x</p:attrName>
                                        </p:attrNameLst>
                                      </p:cBhvr>
                                      <p:tavLst>
                                        <p:tav tm="0">
                                          <p:val>
                                            <p:strVal val="#ppt_x-.1"/>
                                          </p:val>
                                        </p:tav>
                                        <p:tav tm="100000">
                                          <p:val>
                                            <p:strVal val="#ppt_x"/>
                                          </p:val>
                                        </p:tav>
                                      </p:tavLst>
                                    </p:anim>
                                    <p:anim calcmode="lin" valueType="num">
                                      <p:cBhvr>
                                        <p:cTn id="22" dur="1000" fill="hold"/>
                                        <p:tgtEl>
                                          <p:spTgt spid="83971">
                                            <p:txEl>
                                              <p:pRg st="1" end="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970" grpId="0"/>
      <p:bldP spid="83971" grpId="0" build="p"/>
    </p:bld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3906" name="Rectangle 2"/>
          <p:cNvSpPr>
            <a:spLocks noGrp="1" noChangeArrowheads="1"/>
          </p:cNvSpPr>
          <p:nvPr>
            <p:ph type="title"/>
          </p:nvPr>
        </p:nvSpPr>
        <p:spPr/>
        <p:txBody>
          <a:bodyPr/>
          <a:lstStyle/>
          <a:p>
            <a:r>
              <a:rPr lang="zh-CN" altLang="en-US"/>
              <a:t>三、贴现率的计算</a:t>
            </a:r>
          </a:p>
        </p:txBody>
      </p:sp>
      <p:sp>
        <p:nvSpPr>
          <p:cNvPr id="123907" name="Rectangle 3"/>
          <p:cNvSpPr>
            <a:spLocks noGrp="1" noChangeArrowheads="1"/>
          </p:cNvSpPr>
          <p:nvPr>
            <p:ph type="body" idx="1"/>
          </p:nvPr>
        </p:nvSpPr>
        <p:spPr/>
        <p:txBody>
          <a:bodyPr/>
          <a:lstStyle/>
          <a:p>
            <a:r>
              <a:rPr lang="zh-CN" altLang="en-US"/>
              <a:t>利用计算终值或现值的模型</a:t>
            </a:r>
          </a:p>
          <a:p>
            <a:r>
              <a:rPr lang="zh-CN" altLang="en-US"/>
              <a:t>先计算相关系数，再利用内插法求贴现率</a:t>
            </a:r>
          </a:p>
          <a:p>
            <a:r>
              <a:rPr lang="zh-CN" altLang="en-US"/>
              <a:t>利用试误法、内插法</a:t>
            </a:r>
          </a:p>
          <a:p>
            <a:r>
              <a:rPr lang="zh-CN" altLang="en-US"/>
              <a:t>见第五章内涵报酬率的计算</a:t>
            </a:r>
          </a:p>
          <a:p>
            <a:endParaRPr lang="zh-CN" altLang="en-US"/>
          </a:p>
          <a:p>
            <a:endParaRPr lang="en-US" altLang="zh-CN"/>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withEffect">
                                  <p:stCondLst>
                                    <p:cond delay="0"/>
                                  </p:stCondLst>
                                  <p:childTnLst>
                                    <p:set>
                                      <p:cBhvr>
                                        <p:cTn id="6" dur="1" fill="hold">
                                          <p:stCondLst>
                                            <p:cond delay="0"/>
                                          </p:stCondLst>
                                        </p:cTn>
                                        <p:tgtEl>
                                          <p:spTgt spid="123906"/>
                                        </p:tgtEl>
                                        <p:attrNameLst>
                                          <p:attrName>style.visibility</p:attrName>
                                        </p:attrNameLst>
                                      </p:cBhvr>
                                      <p:to>
                                        <p:strVal val="visible"/>
                                      </p:to>
                                    </p:set>
                                    <p:anim calcmode="lin" valueType="num">
                                      <p:cBhvr>
                                        <p:cTn id="7" dur="500" fill="hold"/>
                                        <p:tgtEl>
                                          <p:spTgt spid="123906"/>
                                        </p:tgtEl>
                                        <p:attrNameLst>
                                          <p:attrName>ppt_w</p:attrName>
                                        </p:attrNameLst>
                                      </p:cBhvr>
                                      <p:tavLst>
                                        <p:tav tm="0">
                                          <p:val>
                                            <p:fltVal val="0"/>
                                          </p:val>
                                        </p:tav>
                                        <p:tav tm="100000">
                                          <p:val>
                                            <p:strVal val="#ppt_w"/>
                                          </p:val>
                                        </p:tav>
                                      </p:tavLst>
                                    </p:anim>
                                    <p:anim calcmode="lin" valueType="num">
                                      <p:cBhvr>
                                        <p:cTn id="8" dur="500" fill="hold"/>
                                        <p:tgtEl>
                                          <p:spTgt spid="123906"/>
                                        </p:tgtEl>
                                        <p:attrNameLst>
                                          <p:attrName>ppt_h</p:attrName>
                                        </p:attrNameLst>
                                      </p:cBhvr>
                                      <p:tavLst>
                                        <p:tav tm="0">
                                          <p:val>
                                            <p:fltVal val="0"/>
                                          </p:val>
                                        </p:tav>
                                        <p:tav tm="100000">
                                          <p:val>
                                            <p:strVal val="#ppt_h"/>
                                          </p:val>
                                        </p:tav>
                                      </p:tavLst>
                                    </p:anim>
                                    <p:animEffect transition="in" filter="fade">
                                      <p:cBhvr>
                                        <p:cTn id="9" dur="500"/>
                                        <p:tgtEl>
                                          <p:spTgt spid="123906"/>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123907">
                                            <p:txEl>
                                              <p:pRg st="0" end="0"/>
                                            </p:txEl>
                                          </p:spTgt>
                                        </p:tgtEl>
                                        <p:attrNameLst>
                                          <p:attrName>style.visibility</p:attrName>
                                        </p:attrNameLst>
                                      </p:cBhvr>
                                      <p:to>
                                        <p:strVal val="visible"/>
                                      </p:to>
                                    </p:set>
                                    <p:animEffect transition="in" filter="fade">
                                      <p:cBhvr>
                                        <p:cTn id="14" dur="1000">
                                          <p:stCondLst>
                                            <p:cond delay="0"/>
                                          </p:stCondLst>
                                        </p:cTn>
                                        <p:tgtEl>
                                          <p:spTgt spid="123907">
                                            <p:txEl>
                                              <p:pRg st="0" end="0"/>
                                            </p:txEl>
                                          </p:spTgt>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123907">
                                            <p:txEl>
                                              <p:pRg st="1" end="1"/>
                                            </p:txEl>
                                          </p:spTgt>
                                        </p:tgtEl>
                                        <p:attrNameLst>
                                          <p:attrName>style.visibility</p:attrName>
                                        </p:attrNameLst>
                                      </p:cBhvr>
                                      <p:to>
                                        <p:strVal val="visible"/>
                                      </p:to>
                                    </p:set>
                                    <p:animEffect transition="in" filter="fade">
                                      <p:cBhvr>
                                        <p:cTn id="19" dur="1000">
                                          <p:stCondLst>
                                            <p:cond delay="0"/>
                                          </p:stCondLst>
                                        </p:cTn>
                                        <p:tgtEl>
                                          <p:spTgt spid="123907">
                                            <p:txEl>
                                              <p:pRg st="1" end="1"/>
                                            </p:txEl>
                                          </p:spTgt>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123907">
                                            <p:txEl>
                                              <p:pRg st="2" end="2"/>
                                            </p:txEl>
                                          </p:spTgt>
                                        </p:tgtEl>
                                        <p:attrNameLst>
                                          <p:attrName>style.visibility</p:attrName>
                                        </p:attrNameLst>
                                      </p:cBhvr>
                                      <p:to>
                                        <p:strVal val="visible"/>
                                      </p:to>
                                    </p:set>
                                    <p:animEffect transition="in" filter="fade">
                                      <p:cBhvr>
                                        <p:cTn id="24" dur="1000">
                                          <p:stCondLst>
                                            <p:cond delay="0"/>
                                          </p:stCondLst>
                                        </p:cTn>
                                        <p:tgtEl>
                                          <p:spTgt spid="123907">
                                            <p:txEl>
                                              <p:pRg st="2" end="2"/>
                                            </p:txEl>
                                          </p:spTgt>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123907">
                                            <p:txEl>
                                              <p:pRg st="3" end="3"/>
                                            </p:txEl>
                                          </p:spTgt>
                                        </p:tgtEl>
                                        <p:attrNameLst>
                                          <p:attrName>style.visibility</p:attrName>
                                        </p:attrNameLst>
                                      </p:cBhvr>
                                      <p:to>
                                        <p:strVal val="visible"/>
                                      </p:to>
                                    </p:set>
                                    <p:animEffect transition="in" filter="fade">
                                      <p:cBhvr>
                                        <p:cTn id="29" dur="1000">
                                          <p:stCondLst>
                                            <p:cond delay="0"/>
                                          </p:stCondLst>
                                        </p:cTn>
                                        <p:tgtEl>
                                          <p:spTgt spid="12390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906" grpId="0"/>
      <p:bldP spid="123907" grpId="0" build="p"/>
    </p:bld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2162" name="Rectangle 2"/>
          <p:cNvSpPr>
            <a:spLocks noGrp="1" noChangeArrowheads="1"/>
          </p:cNvSpPr>
          <p:nvPr>
            <p:ph type="title"/>
          </p:nvPr>
        </p:nvSpPr>
        <p:spPr/>
        <p:txBody>
          <a:bodyPr/>
          <a:lstStyle/>
          <a:p>
            <a:r>
              <a:rPr lang="zh-CN" altLang="en-US"/>
              <a:t>第二节    风险与报酬</a:t>
            </a:r>
          </a:p>
        </p:txBody>
      </p:sp>
      <p:sp>
        <p:nvSpPr>
          <p:cNvPr id="92163" name="Rectangle 3"/>
          <p:cNvSpPr>
            <a:spLocks noGrp="1" noChangeArrowheads="1"/>
          </p:cNvSpPr>
          <p:nvPr>
            <p:ph type="body" idx="1"/>
          </p:nvPr>
        </p:nvSpPr>
        <p:spPr/>
        <p:txBody>
          <a:bodyPr/>
          <a:lstStyle/>
          <a:p>
            <a:r>
              <a:rPr lang="zh-CN" altLang="en-US"/>
              <a:t>一、风险与风险报酬的概念</a:t>
            </a:r>
          </a:p>
          <a:p>
            <a:r>
              <a:rPr lang="en-US" altLang="zh-CN" sz="2400" i="1">
                <a:solidFill>
                  <a:schemeClr val="hlink"/>
                </a:solidFill>
              </a:rPr>
              <a:t>(</a:t>
            </a:r>
            <a:r>
              <a:rPr lang="zh-CN" altLang="en-US" sz="2400" i="1">
                <a:solidFill>
                  <a:schemeClr val="hlink"/>
                </a:solidFill>
              </a:rPr>
              <a:t>一）风险的定义：</a:t>
            </a:r>
          </a:p>
          <a:p>
            <a:pPr>
              <a:spcBef>
                <a:spcPct val="50000"/>
              </a:spcBef>
              <a:buClrTx/>
              <a:buFontTx/>
              <a:buNone/>
            </a:pPr>
            <a:r>
              <a:rPr lang="zh-CN" altLang="en-US" sz="2400" i="1">
                <a:solidFill>
                  <a:schemeClr val="hlink"/>
                </a:solidFill>
              </a:rPr>
              <a:t>                   ①收益的不确定性；</a:t>
            </a:r>
          </a:p>
          <a:p>
            <a:pPr>
              <a:spcBef>
                <a:spcPct val="50000"/>
              </a:spcBef>
              <a:buClrTx/>
              <a:buFontTx/>
              <a:buNone/>
            </a:pPr>
            <a:r>
              <a:rPr lang="zh-CN" altLang="en-US" sz="2400" i="1">
                <a:solidFill>
                  <a:schemeClr val="hlink"/>
                </a:solidFill>
              </a:rPr>
              <a:t>                   ②发生损失的可能性；</a:t>
            </a:r>
          </a:p>
          <a:p>
            <a:pPr>
              <a:spcBef>
                <a:spcPct val="50000"/>
              </a:spcBef>
              <a:buClrTx/>
              <a:buFontTx/>
              <a:buNone/>
            </a:pPr>
            <a:r>
              <a:rPr lang="zh-CN" altLang="en-US" sz="2400" i="1">
                <a:solidFill>
                  <a:schemeClr val="hlink"/>
                </a:solidFill>
              </a:rPr>
              <a:t>                   </a:t>
            </a:r>
          </a:p>
          <a:p>
            <a:r>
              <a:rPr lang="zh-CN" altLang="en-US" sz="2400" i="1">
                <a:solidFill>
                  <a:schemeClr val="hlink"/>
                </a:solidFill>
              </a:rPr>
              <a:t>（二）风险报酬</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withEffect">
                                  <p:stCondLst>
                                    <p:cond delay="0"/>
                                  </p:stCondLst>
                                  <p:childTnLst>
                                    <p:set>
                                      <p:cBhvr>
                                        <p:cTn id="6" dur="1" fill="hold">
                                          <p:stCondLst>
                                            <p:cond delay="0"/>
                                          </p:stCondLst>
                                        </p:cTn>
                                        <p:tgtEl>
                                          <p:spTgt spid="92162"/>
                                        </p:tgtEl>
                                        <p:attrNameLst>
                                          <p:attrName>style.visibility</p:attrName>
                                        </p:attrNameLst>
                                      </p:cBhvr>
                                      <p:to>
                                        <p:strVal val="visible"/>
                                      </p:to>
                                    </p:set>
                                    <p:anim calcmode="lin" valueType="num">
                                      <p:cBhvr>
                                        <p:cTn id="7" dur="500" fill="hold"/>
                                        <p:tgtEl>
                                          <p:spTgt spid="92162"/>
                                        </p:tgtEl>
                                        <p:attrNameLst>
                                          <p:attrName>ppt_w</p:attrName>
                                        </p:attrNameLst>
                                      </p:cBhvr>
                                      <p:tavLst>
                                        <p:tav tm="0">
                                          <p:val>
                                            <p:fltVal val="0"/>
                                          </p:val>
                                        </p:tav>
                                        <p:tav tm="100000">
                                          <p:val>
                                            <p:strVal val="#ppt_w"/>
                                          </p:val>
                                        </p:tav>
                                      </p:tavLst>
                                    </p:anim>
                                    <p:anim calcmode="lin" valueType="num">
                                      <p:cBhvr>
                                        <p:cTn id="8" dur="500" fill="hold"/>
                                        <p:tgtEl>
                                          <p:spTgt spid="92162"/>
                                        </p:tgtEl>
                                        <p:attrNameLst>
                                          <p:attrName>ppt_h</p:attrName>
                                        </p:attrNameLst>
                                      </p:cBhvr>
                                      <p:tavLst>
                                        <p:tav tm="0">
                                          <p:val>
                                            <p:fltVal val="0"/>
                                          </p:val>
                                        </p:tav>
                                        <p:tav tm="100000">
                                          <p:val>
                                            <p:strVal val="#ppt_h"/>
                                          </p:val>
                                        </p:tav>
                                      </p:tavLst>
                                    </p:anim>
                                    <p:animEffect transition="in" filter="fade">
                                      <p:cBhvr>
                                        <p:cTn id="9" dur="500"/>
                                        <p:tgtEl>
                                          <p:spTgt spid="92162"/>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92163">
                                            <p:txEl>
                                              <p:pRg st="0" end="0"/>
                                            </p:txEl>
                                          </p:spTgt>
                                        </p:tgtEl>
                                        <p:attrNameLst>
                                          <p:attrName>style.visibility</p:attrName>
                                        </p:attrNameLst>
                                      </p:cBhvr>
                                      <p:to>
                                        <p:strVal val="visible"/>
                                      </p:to>
                                    </p:set>
                                    <p:animEffect transition="in" filter="fade">
                                      <p:cBhvr>
                                        <p:cTn id="14" dur="1000">
                                          <p:stCondLst>
                                            <p:cond delay="0"/>
                                          </p:stCondLst>
                                        </p:cTn>
                                        <p:tgtEl>
                                          <p:spTgt spid="92163">
                                            <p:txEl>
                                              <p:pRg st="0" end="0"/>
                                            </p:txEl>
                                          </p:spTgt>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92163">
                                            <p:txEl>
                                              <p:pRg st="1" end="1"/>
                                            </p:txEl>
                                          </p:spTgt>
                                        </p:tgtEl>
                                        <p:attrNameLst>
                                          <p:attrName>style.visibility</p:attrName>
                                        </p:attrNameLst>
                                      </p:cBhvr>
                                      <p:to>
                                        <p:strVal val="visible"/>
                                      </p:to>
                                    </p:set>
                                    <p:animEffect transition="in" filter="fade">
                                      <p:cBhvr>
                                        <p:cTn id="19" dur="1000">
                                          <p:stCondLst>
                                            <p:cond delay="0"/>
                                          </p:stCondLst>
                                        </p:cTn>
                                        <p:tgtEl>
                                          <p:spTgt spid="92163">
                                            <p:txEl>
                                              <p:pRg st="1" end="1"/>
                                            </p:txEl>
                                          </p:spTgt>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92163">
                                            <p:txEl>
                                              <p:pRg st="2" end="2"/>
                                            </p:txEl>
                                          </p:spTgt>
                                        </p:tgtEl>
                                        <p:attrNameLst>
                                          <p:attrName>style.visibility</p:attrName>
                                        </p:attrNameLst>
                                      </p:cBhvr>
                                      <p:to>
                                        <p:strVal val="visible"/>
                                      </p:to>
                                    </p:set>
                                    <p:animEffect transition="in" filter="fade">
                                      <p:cBhvr>
                                        <p:cTn id="24" dur="1000">
                                          <p:stCondLst>
                                            <p:cond delay="0"/>
                                          </p:stCondLst>
                                        </p:cTn>
                                        <p:tgtEl>
                                          <p:spTgt spid="92163">
                                            <p:txEl>
                                              <p:pRg st="2" end="2"/>
                                            </p:txEl>
                                          </p:spTgt>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92163">
                                            <p:txEl>
                                              <p:pRg st="3" end="3"/>
                                            </p:txEl>
                                          </p:spTgt>
                                        </p:tgtEl>
                                        <p:attrNameLst>
                                          <p:attrName>style.visibility</p:attrName>
                                        </p:attrNameLst>
                                      </p:cBhvr>
                                      <p:to>
                                        <p:strVal val="visible"/>
                                      </p:to>
                                    </p:set>
                                    <p:animEffect transition="in" filter="fade">
                                      <p:cBhvr>
                                        <p:cTn id="29" dur="1000">
                                          <p:stCondLst>
                                            <p:cond delay="0"/>
                                          </p:stCondLst>
                                        </p:cTn>
                                        <p:tgtEl>
                                          <p:spTgt spid="92163">
                                            <p:txEl>
                                              <p:pRg st="3" end="3"/>
                                            </p:txEl>
                                          </p:spTgt>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92163">
                                            <p:txEl>
                                              <p:pRg st="4" end="4"/>
                                            </p:txEl>
                                          </p:spTgt>
                                        </p:tgtEl>
                                        <p:attrNameLst>
                                          <p:attrName>style.visibility</p:attrName>
                                        </p:attrNameLst>
                                      </p:cBhvr>
                                      <p:to>
                                        <p:strVal val="visible"/>
                                      </p:to>
                                    </p:set>
                                    <p:animEffect transition="in" filter="fade">
                                      <p:cBhvr>
                                        <p:cTn id="34" dur="1000">
                                          <p:stCondLst>
                                            <p:cond delay="0"/>
                                          </p:stCondLst>
                                        </p:cTn>
                                        <p:tgtEl>
                                          <p:spTgt spid="92163">
                                            <p:txEl>
                                              <p:pRg st="4" end="4"/>
                                            </p:txEl>
                                          </p:spTgt>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92163">
                                            <p:txEl>
                                              <p:pRg st="5" end="5"/>
                                            </p:txEl>
                                          </p:spTgt>
                                        </p:tgtEl>
                                        <p:attrNameLst>
                                          <p:attrName>style.visibility</p:attrName>
                                        </p:attrNameLst>
                                      </p:cBhvr>
                                      <p:to>
                                        <p:strVal val="visible"/>
                                      </p:to>
                                    </p:set>
                                    <p:animEffect transition="in" filter="fade">
                                      <p:cBhvr>
                                        <p:cTn id="39" dur="1000">
                                          <p:stCondLst>
                                            <p:cond delay="0"/>
                                          </p:stCondLst>
                                        </p:cTn>
                                        <p:tgtEl>
                                          <p:spTgt spid="9216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62" grpId="0"/>
      <p:bldP spid="92163" grpId="0" build="p"/>
    </p:bld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3186" name="Rectangle 2"/>
          <p:cNvSpPr>
            <a:spLocks noGrp="1" noChangeArrowheads="1"/>
          </p:cNvSpPr>
          <p:nvPr>
            <p:ph type="title"/>
          </p:nvPr>
        </p:nvSpPr>
        <p:spPr/>
        <p:txBody>
          <a:bodyPr/>
          <a:lstStyle/>
          <a:p>
            <a:r>
              <a:rPr lang="zh-CN" altLang="en-US"/>
              <a:t>二、风险的计量</a:t>
            </a:r>
          </a:p>
        </p:txBody>
      </p:sp>
      <p:sp>
        <p:nvSpPr>
          <p:cNvPr id="93187" name="Rectangle 3"/>
          <p:cNvSpPr>
            <a:spLocks noGrp="1" noChangeArrowheads="1"/>
          </p:cNvSpPr>
          <p:nvPr>
            <p:ph type="body" idx="1"/>
          </p:nvPr>
        </p:nvSpPr>
        <p:spPr/>
        <p:txBody>
          <a:bodyPr/>
          <a:lstStyle/>
          <a:p>
            <a:r>
              <a:rPr lang="zh-CN" altLang="en-US"/>
              <a:t>（</a:t>
            </a:r>
            <a:r>
              <a:rPr lang="zh-CN" altLang="en-US" b="1"/>
              <a:t>一）概率分布</a:t>
            </a:r>
            <a:r>
              <a:rPr lang="zh-CN" altLang="en-US"/>
              <a:t> </a:t>
            </a:r>
          </a:p>
          <a:p>
            <a:r>
              <a:rPr lang="zh-CN" altLang="en-US" b="1"/>
              <a:t>（二）期望值</a:t>
            </a:r>
            <a:r>
              <a:rPr lang="zh-CN" altLang="en-US"/>
              <a:t> </a:t>
            </a:r>
          </a:p>
          <a:p>
            <a:r>
              <a:rPr lang="zh-CN" altLang="en-US"/>
              <a:t>（三）标准离差 </a:t>
            </a:r>
          </a:p>
          <a:p>
            <a:r>
              <a:rPr lang="zh-CN" altLang="en-US"/>
              <a:t>（四）标准离差率 </a:t>
            </a:r>
          </a:p>
          <a:p>
            <a:r>
              <a:rPr lang="en-US" altLang="zh-CN"/>
              <a:t>Q=δ / E</a:t>
            </a:r>
          </a:p>
          <a:p>
            <a:endParaRPr lang="en-US" altLang="zh-CN"/>
          </a:p>
        </p:txBody>
      </p:sp>
      <p:sp>
        <p:nvSpPr>
          <p:cNvPr id="93189" name="Rectangle 5"/>
          <p:cNvSpPr>
            <a:spLocks noChangeArrowheads="1"/>
          </p:cNvSpPr>
          <p:nvPr/>
        </p:nvSpPr>
        <p:spPr bwMode="auto">
          <a:xfrm>
            <a:off x="4495800" y="332898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zh-CN" altLang="en-US"/>
          </a:p>
        </p:txBody>
      </p:sp>
      <p:graphicFrame>
        <p:nvGraphicFramePr>
          <p:cNvPr id="93188" name="Object 4"/>
          <p:cNvGraphicFramePr>
            <a:graphicFrameLocks noChangeAspect="1"/>
          </p:cNvGraphicFramePr>
          <p:nvPr/>
        </p:nvGraphicFramePr>
        <p:xfrm>
          <a:off x="4495800" y="3328988"/>
          <a:ext cx="152400" cy="200025"/>
        </p:xfrm>
        <a:graphic>
          <a:graphicData uri="http://schemas.openxmlformats.org/presentationml/2006/ole">
            <mc:AlternateContent xmlns:mc="http://schemas.openxmlformats.org/markup-compatibility/2006">
              <mc:Choice xmlns:v="urn:schemas-microsoft-com:vml" Requires="v">
                <p:oleObj spid="_x0000_s93190" name="公式" r:id="rId3" imgW="152268" imgH="203024" progId="Equation.3">
                  <p:embed/>
                </p:oleObj>
              </mc:Choice>
              <mc:Fallback>
                <p:oleObj name="公式" r:id="rId3" imgW="152268" imgH="203024" progId="Equation.3">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95800" y="3328988"/>
                        <a:ext cx="152400" cy="200025"/>
                      </a:xfrm>
                      <a:prstGeom prst="rect">
                        <a:avLst/>
                      </a:prstGeom>
                      <a:noFill/>
                      <a:extLst>
                        <a:ext uri="{909E8E84-426E-40DD-AFC4-6F175D3DCCD1}">
                          <a14:hiddenFill xmlns:a14="http://schemas.microsoft.com/office/drawing/2010/main">
                            <a:solidFill>
                              <a:srgbClr val="C7EDCC"/>
                            </a:solidFill>
                          </a14:hiddenFill>
                        </a:ext>
                      </a:extLst>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withEffect">
                                  <p:stCondLst>
                                    <p:cond delay="0"/>
                                  </p:stCondLst>
                                  <p:childTnLst>
                                    <p:set>
                                      <p:cBhvr>
                                        <p:cTn id="6" dur="1" fill="hold">
                                          <p:stCondLst>
                                            <p:cond delay="0"/>
                                          </p:stCondLst>
                                        </p:cTn>
                                        <p:tgtEl>
                                          <p:spTgt spid="93186"/>
                                        </p:tgtEl>
                                        <p:attrNameLst>
                                          <p:attrName>style.visibility</p:attrName>
                                        </p:attrNameLst>
                                      </p:cBhvr>
                                      <p:to>
                                        <p:strVal val="visible"/>
                                      </p:to>
                                    </p:set>
                                    <p:anim calcmode="lin" valueType="num">
                                      <p:cBhvr>
                                        <p:cTn id="7" dur="500" fill="hold"/>
                                        <p:tgtEl>
                                          <p:spTgt spid="93186"/>
                                        </p:tgtEl>
                                        <p:attrNameLst>
                                          <p:attrName>ppt_w</p:attrName>
                                        </p:attrNameLst>
                                      </p:cBhvr>
                                      <p:tavLst>
                                        <p:tav tm="0">
                                          <p:val>
                                            <p:fltVal val="0"/>
                                          </p:val>
                                        </p:tav>
                                        <p:tav tm="100000">
                                          <p:val>
                                            <p:strVal val="#ppt_w"/>
                                          </p:val>
                                        </p:tav>
                                      </p:tavLst>
                                    </p:anim>
                                    <p:anim calcmode="lin" valueType="num">
                                      <p:cBhvr>
                                        <p:cTn id="8" dur="500" fill="hold"/>
                                        <p:tgtEl>
                                          <p:spTgt spid="93186"/>
                                        </p:tgtEl>
                                        <p:attrNameLst>
                                          <p:attrName>ppt_h</p:attrName>
                                        </p:attrNameLst>
                                      </p:cBhvr>
                                      <p:tavLst>
                                        <p:tav tm="0">
                                          <p:val>
                                            <p:fltVal val="0"/>
                                          </p:val>
                                        </p:tav>
                                        <p:tav tm="100000">
                                          <p:val>
                                            <p:strVal val="#ppt_h"/>
                                          </p:val>
                                        </p:tav>
                                      </p:tavLst>
                                    </p:anim>
                                    <p:animEffect transition="in" filter="fade">
                                      <p:cBhvr>
                                        <p:cTn id="9" dur="500"/>
                                        <p:tgtEl>
                                          <p:spTgt spid="93186"/>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93187">
                                            <p:txEl>
                                              <p:pRg st="0" end="0"/>
                                            </p:txEl>
                                          </p:spTgt>
                                        </p:tgtEl>
                                        <p:attrNameLst>
                                          <p:attrName>style.visibility</p:attrName>
                                        </p:attrNameLst>
                                      </p:cBhvr>
                                      <p:to>
                                        <p:strVal val="visible"/>
                                      </p:to>
                                    </p:set>
                                    <p:animEffect transition="in" filter="fade">
                                      <p:cBhvr>
                                        <p:cTn id="14" dur="1000">
                                          <p:stCondLst>
                                            <p:cond delay="0"/>
                                          </p:stCondLst>
                                        </p:cTn>
                                        <p:tgtEl>
                                          <p:spTgt spid="93187">
                                            <p:txEl>
                                              <p:pRg st="0" end="0"/>
                                            </p:txEl>
                                          </p:spTgt>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93187">
                                            <p:txEl>
                                              <p:pRg st="1" end="1"/>
                                            </p:txEl>
                                          </p:spTgt>
                                        </p:tgtEl>
                                        <p:attrNameLst>
                                          <p:attrName>style.visibility</p:attrName>
                                        </p:attrNameLst>
                                      </p:cBhvr>
                                      <p:to>
                                        <p:strVal val="visible"/>
                                      </p:to>
                                    </p:set>
                                    <p:animEffect transition="in" filter="fade">
                                      <p:cBhvr>
                                        <p:cTn id="19" dur="1000">
                                          <p:stCondLst>
                                            <p:cond delay="0"/>
                                          </p:stCondLst>
                                        </p:cTn>
                                        <p:tgtEl>
                                          <p:spTgt spid="93187">
                                            <p:txEl>
                                              <p:pRg st="1" end="1"/>
                                            </p:txEl>
                                          </p:spTgt>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93187">
                                            <p:txEl>
                                              <p:pRg st="2" end="2"/>
                                            </p:txEl>
                                          </p:spTgt>
                                        </p:tgtEl>
                                        <p:attrNameLst>
                                          <p:attrName>style.visibility</p:attrName>
                                        </p:attrNameLst>
                                      </p:cBhvr>
                                      <p:to>
                                        <p:strVal val="visible"/>
                                      </p:to>
                                    </p:set>
                                    <p:animEffect transition="in" filter="fade">
                                      <p:cBhvr>
                                        <p:cTn id="24" dur="1000">
                                          <p:stCondLst>
                                            <p:cond delay="0"/>
                                          </p:stCondLst>
                                        </p:cTn>
                                        <p:tgtEl>
                                          <p:spTgt spid="93187">
                                            <p:txEl>
                                              <p:pRg st="2" end="2"/>
                                            </p:txEl>
                                          </p:spTgt>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93187">
                                            <p:txEl>
                                              <p:pRg st="3" end="3"/>
                                            </p:txEl>
                                          </p:spTgt>
                                        </p:tgtEl>
                                        <p:attrNameLst>
                                          <p:attrName>style.visibility</p:attrName>
                                        </p:attrNameLst>
                                      </p:cBhvr>
                                      <p:to>
                                        <p:strVal val="visible"/>
                                      </p:to>
                                    </p:set>
                                    <p:animEffect transition="in" filter="fade">
                                      <p:cBhvr>
                                        <p:cTn id="29" dur="1000">
                                          <p:stCondLst>
                                            <p:cond delay="0"/>
                                          </p:stCondLst>
                                        </p:cTn>
                                        <p:tgtEl>
                                          <p:spTgt spid="93187">
                                            <p:txEl>
                                              <p:pRg st="3" end="3"/>
                                            </p:txEl>
                                          </p:spTgt>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93187">
                                            <p:txEl>
                                              <p:pRg st="4" end="4"/>
                                            </p:txEl>
                                          </p:spTgt>
                                        </p:tgtEl>
                                        <p:attrNameLst>
                                          <p:attrName>style.visibility</p:attrName>
                                        </p:attrNameLst>
                                      </p:cBhvr>
                                      <p:to>
                                        <p:strVal val="visible"/>
                                      </p:to>
                                    </p:set>
                                    <p:animEffect transition="in" filter="fade">
                                      <p:cBhvr>
                                        <p:cTn id="34" dur="1000">
                                          <p:stCondLst>
                                            <p:cond delay="0"/>
                                          </p:stCondLst>
                                        </p:cTn>
                                        <p:tgtEl>
                                          <p:spTgt spid="9318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186" grpId="0"/>
      <p:bldP spid="93187" grpId="0" build="p"/>
    </p:bld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4210" name="Rectangle 2"/>
          <p:cNvSpPr>
            <a:spLocks noGrp="1" noChangeArrowheads="1"/>
          </p:cNvSpPr>
          <p:nvPr>
            <p:ph type="title"/>
          </p:nvPr>
        </p:nvSpPr>
        <p:spPr/>
        <p:txBody>
          <a:bodyPr/>
          <a:lstStyle/>
          <a:p>
            <a:r>
              <a:rPr lang="zh-CN" altLang="en-US" sz="4000">
                <a:solidFill>
                  <a:schemeClr val="hlink"/>
                </a:solidFill>
                <a:latin typeface="方正姚体" pitchFamily="2" charset="-122"/>
                <a:ea typeface="方正姚体" pitchFamily="2" charset="-122"/>
              </a:rPr>
              <a:t>三、投资组合的风险</a:t>
            </a:r>
          </a:p>
        </p:txBody>
      </p:sp>
      <p:sp>
        <p:nvSpPr>
          <p:cNvPr id="94211" name="Rectangle 3"/>
          <p:cNvSpPr>
            <a:spLocks noGrp="1" noChangeArrowheads="1"/>
          </p:cNvSpPr>
          <p:nvPr>
            <p:ph type="body" idx="1"/>
          </p:nvPr>
        </p:nvSpPr>
        <p:spPr/>
        <p:txBody>
          <a:bodyPr/>
          <a:lstStyle/>
          <a:p>
            <a:pPr>
              <a:spcBef>
                <a:spcPct val="50000"/>
              </a:spcBef>
              <a:buClrTx/>
              <a:buFontTx/>
              <a:buNone/>
            </a:pPr>
            <a:r>
              <a:rPr lang="zh-CN" altLang="en-US" sz="2800">
                <a:solidFill>
                  <a:schemeClr val="hlink"/>
                </a:solidFill>
                <a:latin typeface="方正姚体" pitchFamily="2" charset="-122"/>
                <a:ea typeface="方正姚体" pitchFamily="2" charset="-122"/>
              </a:rPr>
              <a:t>（一）  非系统性风险：个别企业</a:t>
            </a:r>
          </a:p>
          <a:p>
            <a:pPr>
              <a:spcBef>
                <a:spcPct val="50000"/>
              </a:spcBef>
              <a:buClrTx/>
              <a:buFontTx/>
              <a:buNone/>
            </a:pPr>
            <a:r>
              <a:rPr lang="zh-CN" altLang="en-US" sz="2800">
                <a:solidFill>
                  <a:schemeClr val="hlink"/>
                </a:solidFill>
                <a:latin typeface="方正姚体" pitchFamily="2" charset="-122"/>
                <a:ea typeface="方正姚体" pitchFamily="2" charset="-122"/>
              </a:rPr>
              <a:t>指资产收益率变动中可以被分散掉的风险，也叫可分散的风险或公司特有风险。</a:t>
            </a:r>
          </a:p>
          <a:p>
            <a:pPr>
              <a:spcBef>
                <a:spcPct val="50000"/>
              </a:spcBef>
              <a:buClrTx/>
              <a:buFontTx/>
              <a:buNone/>
            </a:pPr>
            <a:r>
              <a:rPr lang="zh-CN" altLang="en-US" sz="2800">
                <a:solidFill>
                  <a:schemeClr val="hlink"/>
                </a:solidFill>
                <a:latin typeface="方正姚体" pitchFamily="2" charset="-122"/>
                <a:ea typeface="方正姚体" pitchFamily="2" charset="-122"/>
              </a:rPr>
              <a:t>      </a:t>
            </a:r>
            <a:r>
              <a:rPr lang="zh-CN" altLang="en-US" sz="2800" u="sng">
                <a:solidFill>
                  <a:schemeClr val="hlink"/>
                </a:solidFill>
                <a:latin typeface="方正姚体" pitchFamily="2" charset="-122"/>
                <a:ea typeface="方正姚体" pitchFamily="2" charset="-122"/>
              </a:rPr>
              <a:t>经营风险、财务风险</a:t>
            </a:r>
          </a:p>
          <a:p>
            <a:pPr>
              <a:spcBef>
                <a:spcPct val="50000"/>
              </a:spcBef>
              <a:buClrTx/>
              <a:buFontTx/>
              <a:buNone/>
            </a:pPr>
            <a:endParaRPr lang="en-US" altLang="zh-CN" sz="2800" u="sng">
              <a:solidFill>
                <a:schemeClr val="hlink"/>
              </a:solidFill>
              <a:latin typeface="方正姚体" pitchFamily="2" charset="-122"/>
              <a:ea typeface="方正姚体"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withEffect">
                                  <p:stCondLst>
                                    <p:cond delay="0"/>
                                  </p:stCondLst>
                                  <p:childTnLst>
                                    <p:set>
                                      <p:cBhvr>
                                        <p:cTn id="6" dur="1" fill="hold">
                                          <p:stCondLst>
                                            <p:cond delay="0"/>
                                          </p:stCondLst>
                                        </p:cTn>
                                        <p:tgtEl>
                                          <p:spTgt spid="94210"/>
                                        </p:tgtEl>
                                        <p:attrNameLst>
                                          <p:attrName>style.visibility</p:attrName>
                                        </p:attrNameLst>
                                      </p:cBhvr>
                                      <p:to>
                                        <p:strVal val="visible"/>
                                      </p:to>
                                    </p:set>
                                    <p:anim calcmode="lin" valueType="num">
                                      <p:cBhvr>
                                        <p:cTn id="7" dur="500" fill="hold"/>
                                        <p:tgtEl>
                                          <p:spTgt spid="94210"/>
                                        </p:tgtEl>
                                        <p:attrNameLst>
                                          <p:attrName>ppt_w</p:attrName>
                                        </p:attrNameLst>
                                      </p:cBhvr>
                                      <p:tavLst>
                                        <p:tav tm="0">
                                          <p:val>
                                            <p:fltVal val="0"/>
                                          </p:val>
                                        </p:tav>
                                        <p:tav tm="100000">
                                          <p:val>
                                            <p:strVal val="#ppt_w"/>
                                          </p:val>
                                        </p:tav>
                                      </p:tavLst>
                                    </p:anim>
                                    <p:anim calcmode="lin" valueType="num">
                                      <p:cBhvr>
                                        <p:cTn id="8" dur="500" fill="hold"/>
                                        <p:tgtEl>
                                          <p:spTgt spid="94210"/>
                                        </p:tgtEl>
                                        <p:attrNameLst>
                                          <p:attrName>ppt_h</p:attrName>
                                        </p:attrNameLst>
                                      </p:cBhvr>
                                      <p:tavLst>
                                        <p:tav tm="0">
                                          <p:val>
                                            <p:fltVal val="0"/>
                                          </p:val>
                                        </p:tav>
                                        <p:tav tm="100000">
                                          <p:val>
                                            <p:strVal val="#ppt_h"/>
                                          </p:val>
                                        </p:tav>
                                      </p:tavLst>
                                    </p:anim>
                                    <p:animEffect transition="in" filter="fade">
                                      <p:cBhvr>
                                        <p:cTn id="9" dur="500"/>
                                        <p:tgtEl>
                                          <p:spTgt spid="94210"/>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94211">
                                            <p:txEl>
                                              <p:pRg st="0" end="0"/>
                                            </p:txEl>
                                          </p:spTgt>
                                        </p:tgtEl>
                                        <p:attrNameLst>
                                          <p:attrName>style.visibility</p:attrName>
                                        </p:attrNameLst>
                                      </p:cBhvr>
                                      <p:to>
                                        <p:strVal val="visible"/>
                                      </p:to>
                                    </p:set>
                                    <p:animEffect transition="in" filter="fade">
                                      <p:cBhvr>
                                        <p:cTn id="14" dur="1000">
                                          <p:stCondLst>
                                            <p:cond delay="0"/>
                                          </p:stCondLst>
                                        </p:cTn>
                                        <p:tgtEl>
                                          <p:spTgt spid="94211">
                                            <p:txEl>
                                              <p:pRg st="0" end="0"/>
                                            </p:txEl>
                                          </p:spTgt>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94211">
                                            <p:txEl>
                                              <p:pRg st="1" end="1"/>
                                            </p:txEl>
                                          </p:spTgt>
                                        </p:tgtEl>
                                        <p:attrNameLst>
                                          <p:attrName>style.visibility</p:attrName>
                                        </p:attrNameLst>
                                      </p:cBhvr>
                                      <p:to>
                                        <p:strVal val="visible"/>
                                      </p:to>
                                    </p:set>
                                    <p:animEffect transition="in" filter="fade">
                                      <p:cBhvr>
                                        <p:cTn id="19" dur="1000">
                                          <p:stCondLst>
                                            <p:cond delay="0"/>
                                          </p:stCondLst>
                                        </p:cTn>
                                        <p:tgtEl>
                                          <p:spTgt spid="94211">
                                            <p:txEl>
                                              <p:pRg st="1" end="1"/>
                                            </p:txEl>
                                          </p:spTgt>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94211">
                                            <p:txEl>
                                              <p:pRg st="2" end="2"/>
                                            </p:txEl>
                                          </p:spTgt>
                                        </p:tgtEl>
                                        <p:attrNameLst>
                                          <p:attrName>style.visibility</p:attrName>
                                        </p:attrNameLst>
                                      </p:cBhvr>
                                      <p:to>
                                        <p:strVal val="visible"/>
                                      </p:to>
                                    </p:set>
                                    <p:animEffect transition="in" filter="fade">
                                      <p:cBhvr>
                                        <p:cTn id="24" dur="1000">
                                          <p:stCondLst>
                                            <p:cond delay="0"/>
                                          </p:stCondLst>
                                        </p:cTn>
                                        <p:tgtEl>
                                          <p:spTgt spid="9421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210" grpId="0"/>
      <p:bldP spid="94211" grpId="0" build="p"/>
    </p:bldLst>
  </p:timing>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5234" name="Rectangle 2"/>
          <p:cNvSpPr>
            <a:spLocks noGrp="1" noChangeArrowheads="1"/>
          </p:cNvSpPr>
          <p:nvPr>
            <p:ph type="title"/>
          </p:nvPr>
        </p:nvSpPr>
        <p:spPr/>
        <p:txBody>
          <a:bodyPr/>
          <a:lstStyle/>
          <a:p>
            <a:r>
              <a:rPr lang="zh-CN" altLang="en-US" sz="4000">
                <a:solidFill>
                  <a:schemeClr val="hlink"/>
                </a:solidFill>
                <a:latin typeface="方正姚体" pitchFamily="2" charset="-122"/>
                <a:ea typeface="方正姚体" pitchFamily="2" charset="-122"/>
              </a:rPr>
              <a:t>（二）系统性风险</a:t>
            </a:r>
          </a:p>
        </p:txBody>
      </p:sp>
      <p:sp>
        <p:nvSpPr>
          <p:cNvPr id="95235" name="Rectangle 3"/>
          <p:cNvSpPr>
            <a:spLocks noGrp="1" noChangeArrowheads="1"/>
          </p:cNvSpPr>
          <p:nvPr>
            <p:ph type="body" idx="1"/>
          </p:nvPr>
        </p:nvSpPr>
        <p:spPr/>
        <p:txBody>
          <a:bodyPr/>
          <a:lstStyle/>
          <a:p>
            <a:pPr>
              <a:lnSpc>
                <a:spcPct val="90000"/>
              </a:lnSpc>
            </a:pPr>
            <a:r>
              <a:rPr lang="zh-CN" altLang="en-US" sz="2800">
                <a:solidFill>
                  <a:schemeClr val="hlink"/>
                </a:solidFill>
                <a:latin typeface="方正姚体" pitchFamily="2" charset="-122"/>
                <a:ea typeface="方正姚体" pitchFamily="2" charset="-122"/>
                <a:sym typeface="Wingdings" pitchFamily="2" charset="2"/>
              </a:rPr>
              <a:t>全局性</a:t>
            </a:r>
          </a:p>
          <a:p>
            <a:pPr>
              <a:lnSpc>
                <a:spcPct val="90000"/>
              </a:lnSpc>
              <a:spcBef>
                <a:spcPct val="50000"/>
              </a:spcBef>
              <a:buClrTx/>
              <a:buFontTx/>
              <a:buNone/>
            </a:pPr>
            <a:r>
              <a:rPr lang="zh-CN" altLang="en-US" sz="2800">
                <a:solidFill>
                  <a:schemeClr val="hlink"/>
                </a:solidFill>
                <a:latin typeface="方正姚体" pitchFamily="2" charset="-122"/>
                <a:ea typeface="方正姚体" pitchFamily="2" charset="-122"/>
              </a:rPr>
              <a:t>指资产收益率变动中可以归因于某一共同因素的部分，也叫不能分散的风险或市场风险。</a:t>
            </a:r>
          </a:p>
          <a:p>
            <a:pPr>
              <a:lnSpc>
                <a:spcPct val="90000"/>
              </a:lnSpc>
              <a:spcBef>
                <a:spcPct val="50000"/>
              </a:spcBef>
              <a:buClrTx/>
              <a:buFontTx/>
              <a:buNone/>
            </a:pPr>
            <a:r>
              <a:rPr lang="zh-CN" altLang="en-US" sz="2800" u="sng">
                <a:solidFill>
                  <a:schemeClr val="hlink"/>
                </a:solidFill>
                <a:latin typeface="华文行楷" pitchFamily="2" charset="-122"/>
                <a:ea typeface="华文行楷" pitchFamily="2" charset="-122"/>
              </a:rPr>
              <a:t>市场风险、利率风险、通货膨胀风险、政策风险</a:t>
            </a:r>
            <a:endParaRPr lang="zh-CN" altLang="en-US" sz="2800">
              <a:solidFill>
                <a:schemeClr val="hlink"/>
              </a:solidFill>
              <a:latin typeface="方正姚体" pitchFamily="2" charset="-122"/>
              <a:ea typeface="方正姚体" pitchFamily="2" charset="-122"/>
              <a:sym typeface="Wingdings" pitchFamily="2" charset="2"/>
            </a:endParaRPr>
          </a:p>
          <a:p>
            <a:pPr>
              <a:lnSpc>
                <a:spcPct val="90000"/>
              </a:lnSpc>
            </a:pPr>
            <a:r>
              <a:rPr lang="en-US" altLang="zh-CN" sz="2800" b="1">
                <a:latin typeface="宋体" panose="02010600030101010101" pitchFamily="2" charset="-122"/>
              </a:rPr>
              <a:t>β</a:t>
            </a:r>
            <a:endParaRPr lang="en-US" altLang="zh-CN" sz="2800" b="1">
              <a:solidFill>
                <a:schemeClr val="bg1"/>
              </a:solidFill>
              <a:latin typeface="宋体" panose="02010600030101010101" pitchFamily="2" charset="-122"/>
            </a:endParaRPr>
          </a:p>
          <a:p>
            <a:pPr>
              <a:lnSpc>
                <a:spcPct val="90000"/>
              </a:lnSpc>
              <a:spcBef>
                <a:spcPct val="50000"/>
              </a:spcBef>
              <a:buClrTx/>
              <a:buFontTx/>
              <a:buNone/>
            </a:pPr>
            <a:r>
              <a:rPr lang="en-US" altLang="zh-CN" sz="2800" b="1">
                <a:latin typeface="宋体" panose="02010600030101010101" pitchFamily="2" charset="-122"/>
              </a:rPr>
              <a:t>β</a:t>
            </a:r>
            <a:r>
              <a:rPr lang="zh-CN" altLang="en-US" sz="2800" b="1">
                <a:latin typeface="宋体" panose="02010600030101010101" pitchFamily="2" charset="-122"/>
              </a:rPr>
              <a:t>的财务含义：反映某一证券的系统性风险与整个市场的平均系统性风险的对比关系。</a:t>
            </a:r>
            <a:r>
              <a:rPr lang="en-US" altLang="zh-CN" sz="2800" b="1">
                <a:solidFill>
                  <a:schemeClr val="bg1"/>
                </a:solidFill>
                <a:latin typeface="宋体" panose="02010600030101010101" pitchFamily="2" charset="-122"/>
              </a:rPr>
              <a:t>β</a:t>
            </a:r>
            <a:endParaRPr lang="en-US" altLang="zh-CN" sz="2800" b="1">
              <a:latin typeface="宋体" panose="02010600030101010101" pitchFamily="2" charset="-122"/>
            </a:endParaRPr>
          </a:p>
          <a:p>
            <a:pPr>
              <a:lnSpc>
                <a:spcPct val="90000"/>
              </a:lnSpc>
              <a:spcBef>
                <a:spcPct val="50000"/>
              </a:spcBef>
              <a:buClrTx/>
              <a:buFontTx/>
              <a:buNone/>
            </a:pPr>
            <a:endParaRPr lang="en-US" altLang="zh-CN" sz="2800" b="1">
              <a:latin typeface="宋体" panose="02010600030101010101" pitchFamily="2" charset="-122"/>
            </a:endParaRPr>
          </a:p>
          <a:p>
            <a:pPr>
              <a:lnSpc>
                <a:spcPct val="90000"/>
              </a:lnSpc>
              <a:spcBef>
                <a:spcPct val="50000"/>
              </a:spcBef>
              <a:buClrTx/>
              <a:buFontTx/>
              <a:buNone/>
            </a:pPr>
            <a:endParaRPr lang="en-US" altLang="zh-CN" sz="2800" b="1">
              <a:latin typeface="宋体" panose="02010600030101010101" pitchFamily="2" charset="-122"/>
            </a:endParaRPr>
          </a:p>
        </p:txBody>
      </p:sp>
    </p:spTree>
  </p:cSld>
  <p:clrMapOvr>
    <a:masterClrMapping/>
  </p:clrMapOvr>
  <p:transition>
    <p:push dir="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9" fill="hold" grpId="0" nodeType="withEffect">
                                  <p:stCondLst>
                                    <p:cond delay="0"/>
                                  </p:stCondLst>
                                  <p:iterate type="lt">
                                    <p:tmPct val="10000"/>
                                  </p:iterate>
                                  <p:childTnLst>
                                    <p:set>
                                      <p:cBhvr>
                                        <p:cTn id="6" dur="0" fill="hold">
                                          <p:stCondLst>
                                            <p:cond delay="0"/>
                                          </p:stCondLst>
                                        </p:cTn>
                                        <p:tgtEl>
                                          <p:spTgt spid="95234"/>
                                        </p:tgtEl>
                                        <p:attrNameLst>
                                          <p:attrName>style.visibility</p:attrName>
                                        </p:attrNameLst>
                                      </p:cBhvr>
                                      <p:to>
                                        <p:strVal val="visible"/>
                                      </p:to>
                                    </p:set>
                                    <p:anim calcmode="lin" valueType="num">
                                      <p:cBhvr additive="base">
                                        <p:cTn id="7" dur="799" fill="hold">
                                          <p:stCondLst>
                                            <p:cond delay="0"/>
                                          </p:stCondLst>
                                        </p:cTn>
                                        <p:tgtEl>
                                          <p:spTgt spid="95234"/>
                                        </p:tgtEl>
                                        <p:attrNameLst>
                                          <p:attrName>ppt_x</p:attrName>
                                        </p:attrNameLst>
                                      </p:cBhvr>
                                      <p:tavLst>
                                        <p:tav tm="0">
                                          <p:val>
                                            <p:strVal val="0-#ppt_w/2"/>
                                          </p:val>
                                        </p:tav>
                                        <p:tav tm="100000">
                                          <p:val>
                                            <p:strVal val="#ppt_x"/>
                                          </p:val>
                                        </p:tav>
                                      </p:tavLst>
                                    </p:anim>
                                    <p:anim calcmode="lin" valueType="num">
                                      <p:cBhvr additive="base">
                                        <p:cTn id="8" dur="799" fill="hold">
                                          <p:stCondLst>
                                            <p:cond delay="0"/>
                                          </p:stCondLst>
                                        </p:cTn>
                                        <p:tgtEl>
                                          <p:spTgt spid="95234"/>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40" presetClass="entr" presetSubtype="0" fill="hold" grpId="0" nodeType="clickEffect">
                                  <p:stCondLst>
                                    <p:cond delay="0"/>
                                  </p:stCondLst>
                                  <p:iterate type="lt">
                                    <p:tmPct val="10000"/>
                                  </p:iterate>
                                  <p:childTnLst>
                                    <p:set>
                                      <p:cBhvr>
                                        <p:cTn id="12" dur="0" fill="hold">
                                          <p:stCondLst>
                                            <p:cond delay="0"/>
                                          </p:stCondLst>
                                        </p:cTn>
                                        <p:tgtEl>
                                          <p:spTgt spid="95235">
                                            <p:txEl>
                                              <p:pRg st="0" end="0"/>
                                            </p:txEl>
                                          </p:spTgt>
                                        </p:tgtEl>
                                        <p:attrNameLst>
                                          <p:attrName>style.visibility</p:attrName>
                                        </p:attrNameLst>
                                      </p:cBhvr>
                                      <p:to>
                                        <p:strVal val="visible"/>
                                      </p:to>
                                    </p:set>
                                    <p:animEffect transition="in" filter="fade">
                                      <p:cBhvr>
                                        <p:cTn id="13" dur="1000"/>
                                        <p:tgtEl>
                                          <p:spTgt spid="95235">
                                            <p:txEl>
                                              <p:pRg st="0" end="0"/>
                                            </p:txEl>
                                          </p:spTgt>
                                        </p:tgtEl>
                                      </p:cBhvr>
                                    </p:animEffect>
                                    <p:anim calcmode="lin" valueType="num">
                                      <p:cBhvr>
                                        <p:cTn id="14" dur="1000" fill="hold"/>
                                        <p:tgtEl>
                                          <p:spTgt spid="95235">
                                            <p:txEl>
                                              <p:pRg st="0" end="0"/>
                                            </p:txEl>
                                          </p:spTgt>
                                        </p:tgtEl>
                                        <p:attrNameLst>
                                          <p:attrName>ppt_x</p:attrName>
                                        </p:attrNameLst>
                                      </p:cBhvr>
                                      <p:tavLst>
                                        <p:tav tm="0">
                                          <p:val>
                                            <p:strVal val="#ppt_x-.1"/>
                                          </p:val>
                                        </p:tav>
                                        <p:tav tm="100000">
                                          <p:val>
                                            <p:strVal val="#ppt_x"/>
                                          </p:val>
                                        </p:tav>
                                      </p:tavLst>
                                    </p:anim>
                                    <p:anim calcmode="lin" valueType="num">
                                      <p:cBhvr>
                                        <p:cTn id="15" dur="1000" fill="hold"/>
                                        <p:tgtEl>
                                          <p:spTgt spid="9523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40" presetClass="entr" presetSubtype="0" fill="hold" grpId="0" nodeType="clickEffect">
                                  <p:stCondLst>
                                    <p:cond delay="0"/>
                                  </p:stCondLst>
                                  <p:iterate type="lt">
                                    <p:tmPct val="10000"/>
                                  </p:iterate>
                                  <p:childTnLst>
                                    <p:set>
                                      <p:cBhvr>
                                        <p:cTn id="19" dur="0" fill="hold">
                                          <p:stCondLst>
                                            <p:cond delay="0"/>
                                          </p:stCondLst>
                                        </p:cTn>
                                        <p:tgtEl>
                                          <p:spTgt spid="95235">
                                            <p:txEl>
                                              <p:pRg st="1" end="1"/>
                                            </p:txEl>
                                          </p:spTgt>
                                        </p:tgtEl>
                                        <p:attrNameLst>
                                          <p:attrName>style.visibility</p:attrName>
                                        </p:attrNameLst>
                                      </p:cBhvr>
                                      <p:to>
                                        <p:strVal val="visible"/>
                                      </p:to>
                                    </p:set>
                                    <p:animEffect transition="in" filter="fade">
                                      <p:cBhvr>
                                        <p:cTn id="20" dur="1000"/>
                                        <p:tgtEl>
                                          <p:spTgt spid="95235">
                                            <p:txEl>
                                              <p:pRg st="1" end="1"/>
                                            </p:txEl>
                                          </p:spTgt>
                                        </p:tgtEl>
                                      </p:cBhvr>
                                    </p:animEffect>
                                    <p:anim calcmode="lin" valueType="num">
                                      <p:cBhvr>
                                        <p:cTn id="21" dur="1000" fill="hold"/>
                                        <p:tgtEl>
                                          <p:spTgt spid="95235">
                                            <p:txEl>
                                              <p:pRg st="1" end="1"/>
                                            </p:txEl>
                                          </p:spTgt>
                                        </p:tgtEl>
                                        <p:attrNameLst>
                                          <p:attrName>ppt_x</p:attrName>
                                        </p:attrNameLst>
                                      </p:cBhvr>
                                      <p:tavLst>
                                        <p:tav tm="0">
                                          <p:val>
                                            <p:strVal val="#ppt_x-.1"/>
                                          </p:val>
                                        </p:tav>
                                        <p:tav tm="100000">
                                          <p:val>
                                            <p:strVal val="#ppt_x"/>
                                          </p:val>
                                        </p:tav>
                                      </p:tavLst>
                                    </p:anim>
                                    <p:anim calcmode="lin" valueType="num">
                                      <p:cBhvr>
                                        <p:cTn id="22" dur="1000" fill="hold"/>
                                        <p:tgtEl>
                                          <p:spTgt spid="95235">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40" presetClass="entr" presetSubtype="0" fill="hold" grpId="0" nodeType="clickEffect">
                                  <p:stCondLst>
                                    <p:cond delay="0"/>
                                  </p:stCondLst>
                                  <p:iterate type="lt">
                                    <p:tmPct val="10000"/>
                                  </p:iterate>
                                  <p:childTnLst>
                                    <p:set>
                                      <p:cBhvr>
                                        <p:cTn id="26" dur="0" fill="hold">
                                          <p:stCondLst>
                                            <p:cond delay="0"/>
                                          </p:stCondLst>
                                        </p:cTn>
                                        <p:tgtEl>
                                          <p:spTgt spid="95235">
                                            <p:txEl>
                                              <p:pRg st="2" end="2"/>
                                            </p:txEl>
                                          </p:spTgt>
                                        </p:tgtEl>
                                        <p:attrNameLst>
                                          <p:attrName>style.visibility</p:attrName>
                                        </p:attrNameLst>
                                      </p:cBhvr>
                                      <p:to>
                                        <p:strVal val="visible"/>
                                      </p:to>
                                    </p:set>
                                    <p:animEffect transition="in" filter="fade">
                                      <p:cBhvr>
                                        <p:cTn id="27" dur="1000"/>
                                        <p:tgtEl>
                                          <p:spTgt spid="95235">
                                            <p:txEl>
                                              <p:pRg st="2" end="2"/>
                                            </p:txEl>
                                          </p:spTgt>
                                        </p:tgtEl>
                                      </p:cBhvr>
                                    </p:animEffect>
                                    <p:anim calcmode="lin" valueType="num">
                                      <p:cBhvr>
                                        <p:cTn id="28" dur="1000" fill="hold"/>
                                        <p:tgtEl>
                                          <p:spTgt spid="95235">
                                            <p:txEl>
                                              <p:pRg st="2" end="2"/>
                                            </p:txEl>
                                          </p:spTgt>
                                        </p:tgtEl>
                                        <p:attrNameLst>
                                          <p:attrName>ppt_x</p:attrName>
                                        </p:attrNameLst>
                                      </p:cBhvr>
                                      <p:tavLst>
                                        <p:tav tm="0">
                                          <p:val>
                                            <p:strVal val="#ppt_x-.1"/>
                                          </p:val>
                                        </p:tav>
                                        <p:tav tm="100000">
                                          <p:val>
                                            <p:strVal val="#ppt_x"/>
                                          </p:val>
                                        </p:tav>
                                      </p:tavLst>
                                    </p:anim>
                                    <p:anim calcmode="lin" valueType="num">
                                      <p:cBhvr>
                                        <p:cTn id="29" dur="1000" fill="hold"/>
                                        <p:tgtEl>
                                          <p:spTgt spid="95235">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30" fill="hold" nodeType="clickPar">
                      <p:stCondLst>
                        <p:cond delay="indefinite"/>
                      </p:stCondLst>
                      <p:childTnLst>
                        <p:par>
                          <p:cTn id="31" fill="hold" nodeType="withGroup">
                            <p:stCondLst>
                              <p:cond delay="0"/>
                            </p:stCondLst>
                            <p:childTnLst>
                              <p:par>
                                <p:cTn id="32" presetID="40" presetClass="entr" presetSubtype="0" fill="hold" grpId="0" nodeType="clickEffect">
                                  <p:stCondLst>
                                    <p:cond delay="0"/>
                                  </p:stCondLst>
                                  <p:iterate type="lt">
                                    <p:tmPct val="10000"/>
                                  </p:iterate>
                                  <p:childTnLst>
                                    <p:set>
                                      <p:cBhvr>
                                        <p:cTn id="33" dur="0" fill="hold">
                                          <p:stCondLst>
                                            <p:cond delay="0"/>
                                          </p:stCondLst>
                                        </p:cTn>
                                        <p:tgtEl>
                                          <p:spTgt spid="95235">
                                            <p:txEl>
                                              <p:pRg st="3" end="3"/>
                                            </p:txEl>
                                          </p:spTgt>
                                        </p:tgtEl>
                                        <p:attrNameLst>
                                          <p:attrName>style.visibility</p:attrName>
                                        </p:attrNameLst>
                                      </p:cBhvr>
                                      <p:to>
                                        <p:strVal val="visible"/>
                                      </p:to>
                                    </p:set>
                                    <p:animEffect transition="in" filter="fade">
                                      <p:cBhvr>
                                        <p:cTn id="34" dur="1000"/>
                                        <p:tgtEl>
                                          <p:spTgt spid="95235">
                                            <p:txEl>
                                              <p:pRg st="3" end="3"/>
                                            </p:txEl>
                                          </p:spTgt>
                                        </p:tgtEl>
                                      </p:cBhvr>
                                    </p:animEffect>
                                    <p:anim calcmode="lin" valueType="num">
                                      <p:cBhvr>
                                        <p:cTn id="35" dur="1000" fill="hold"/>
                                        <p:tgtEl>
                                          <p:spTgt spid="95235">
                                            <p:txEl>
                                              <p:pRg st="3" end="3"/>
                                            </p:txEl>
                                          </p:spTgt>
                                        </p:tgtEl>
                                        <p:attrNameLst>
                                          <p:attrName>ppt_x</p:attrName>
                                        </p:attrNameLst>
                                      </p:cBhvr>
                                      <p:tavLst>
                                        <p:tav tm="0">
                                          <p:val>
                                            <p:strVal val="#ppt_x-.1"/>
                                          </p:val>
                                        </p:tav>
                                        <p:tav tm="100000">
                                          <p:val>
                                            <p:strVal val="#ppt_x"/>
                                          </p:val>
                                        </p:tav>
                                      </p:tavLst>
                                    </p:anim>
                                    <p:anim calcmode="lin" valueType="num">
                                      <p:cBhvr>
                                        <p:cTn id="36" dur="1000" fill="hold"/>
                                        <p:tgtEl>
                                          <p:spTgt spid="95235">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7" fill="hold" nodeType="clickPar">
                      <p:stCondLst>
                        <p:cond delay="indefinite"/>
                      </p:stCondLst>
                      <p:childTnLst>
                        <p:par>
                          <p:cTn id="38" fill="hold" nodeType="withGroup">
                            <p:stCondLst>
                              <p:cond delay="0"/>
                            </p:stCondLst>
                            <p:childTnLst>
                              <p:par>
                                <p:cTn id="39" presetID="40" presetClass="entr" presetSubtype="0" fill="hold" grpId="0" nodeType="clickEffect">
                                  <p:stCondLst>
                                    <p:cond delay="0"/>
                                  </p:stCondLst>
                                  <p:iterate type="lt">
                                    <p:tmPct val="10000"/>
                                  </p:iterate>
                                  <p:childTnLst>
                                    <p:set>
                                      <p:cBhvr>
                                        <p:cTn id="40" dur="0" fill="hold">
                                          <p:stCondLst>
                                            <p:cond delay="0"/>
                                          </p:stCondLst>
                                        </p:cTn>
                                        <p:tgtEl>
                                          <p:spTgt spid="95235">
                                            <p:txEl>
                                              <p:pRg st="4" end="4"/>
                                            </p:txEl>
                                          </p:spTgt>
                                        </p:tgtEl>
                                        <p:attrNameLst>
                                          <p:attrName>style.visibility</p:attrName>
                                        </p:attrNameLst>
                                      </p:cBhvr>
                                      <p:to>
                                        <p:strVal val="visible"/>
                                      </p:to>
                                    </p:set>
                                    <p:animEffect transition="in" filter="fade">
                                      <p:cBhvr>
                                        <p:cTn id="41" dur="1000"/>
                                        <p:tgtEl>
                                          <p:spTgt spid="95235">
                                            <p:txEl>
                                              <p:pRg st="4" end="4"/>
                                            </p:txEl>
                                          </p:spTgt>
                                        </p:tgtEl>
                                      </p:cBhvr>
                                    </p:animEffect>
                                    <p:anim calcmode="lin" valueType="num">
                                      <p:cBhvr>
                                        <p:cTn id="42" dur="1000" fill="hold"/>
                                        <p:tgtEl>
                                          <p:spTgt spid="95235">
                                            <p:txEl>
                                              <p:pRg st="4" end="4"/>
                                            </p:txEl>
                                          </p:spTgt>
                                        </p:tgtEl>
                                        <p:attrNameLst>
                                          <p:attrName>ppt_x</p:attrName>
                                        </p:attrNameLst>
                                      </p:cBhvr>
                                      <p:tavLst>
                                        <p:tav tm="0">
                                          <p:val>
                                            <p:strVal val="#ppt_x-.1"/>
                                          </p:val>
                                        </p:tav>
                                        <p:tav tm="100000">
                                          <p:val>
                                            <p:strVal val="#ppt_x"/>
                                          </p:val>
                                        </p:tav>
                                      </p:tavLst>
                                    </p:anim>
                                    <p:anim calcmode="lin" valueType="num">
                                      <p:cBhvr>
                                        <p:cTn id="43" dur="1000" fill="hold"/>
                                        <p:tgtEl>
                                          <p:spTgt spid="95235">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5234" grpId="0"/>
      <p:bldP spid="95235" grpId="0" build="p"/>
    </p:bldLst>
  </p:timing>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6258" name="Rectangle 2"/>
          <p:cNvSpPr>
            <a:spLocks noGrp="1" noChangeArrowheads="1"/>
          </p:cNvSpPr>
          <p:nvPr>
            <p:ph type="title"/>
          </p:nvPr>
        </p:nvSpPr>
        <p:spPr/>
        <p:txBody>
          <a:bodyPr/>
          <a:lstStyle/>
          <a:p>
            <a:r>
              <a:rPr lang="zh-CN" altLang="en-US"/>
              <a:t>四、证券投资组合的风险报酬</a:t>
            </a:r>
          </a:p>
        </p:txBody>
      </p:sp>
      <p:sp>
        <p:nvSpPr>
          <p:cNvPr id="96259" name="Rectangle 3"/>
          <p:cNvSpPr>
            <a:spLocks noGrp="1" noChangeArrowheads="1"/>
          </p:cNvSpPr>
          <p:nvPr>
            <p:ph type="body" idx="1"/>
          </p:nvPr>
        </p:nvSpPr>
        <p:spPr/>
        <p:txBody>
          <a:bodyPr/>
          <a:lstStyle/>
          <a:p>
            <a:pPr>
              <a:lnSpc>
                <a:spcPct val="90000"/>
              </a:lnSpc>
            </a:pPr>
            <a:r>
              <a:rPr lang="en-US" altLang="zh-CN"/>
              <a:t>R</a:t>
            </a:r>
            <a:r>
              <a:rPr lang="en-US" altLang="zh-CN" baseline="-25000"/>
              <a:t>p</a:t>
            </a:r>
            <a:r>
              <a:rPr lang="en-US" altLang="zh-CN"/>
              <a:t>= </a:t>
            </a:r>
            <a:r>
              <a:rPr lang="en-US" altLang="zh-CN" sz="2800">
                <a:latin typeface="宋体" panose="02010600030101010101" pitchFamily="2" charset="-122"/>
              </a:rPr>
              <a:t>β (K</a:t>
            </a:r>
            <a:r>
              <a:rPr lang="en-US" altLang="zh-CN" sz="2800" baseline="-25000">
                <a:latin typeface="宋体" panose="02010600030101010101" pitchFamily="2" charset="-122"/>
              </a:rPr>
              <a:t>m</a:t>
            </a:r>
            <a:r>
              <a:rPr lang="en-US" altLang="zh-CN" sz="2800">
                <a:latin typeface="宋体" panose="02010600030101010101" pitchFamily="2" charset="-122"/>
              </a:rPr>
              <a:t>-R</a:t>
            </a:r>
            <a:r>
              <a:rPr lang="en-US" altLang="zh-CN" sz="2800" baseline="-25000">
                <a:latin typeface="宋体" panose="02010600030101010101" pitchFamily="2" charset="-122"/>
              </a:rPr>
              <a:t>f</a:t>
            </a:r>
            <a:r>
              <a:rPr lang="zh-CN" altLang="en-US" sz="2800">
                <a:latin typeface="宋体" panose="02010600030101010101" pitchFamily="2" charset="-122"/>
              </a:rPr>
              <a:t>）</a:t>
            </a:r>
          </a:p>
          <a:p>
            <a:pPr algn="just">
              <a:lnSpc>
                <a:spcPct val="90000"/>
              </a:lnSpc>
            </a:pPr>
            <a:r>
              <a:rPr lang="zh-CN" altLang="en-US" sz="2800">
                <a:latin typeface="宋体" panose="02010600030101010101" pitchFamily="2" charset="-122"/>
              </a:rPr>
              <a:t>   </a:t>
            </a:r>
            <a:r>
              <a:rPr lang="en-US" altLang="zh-CN" sz="2800">
                <a:latin typeface="宋体" panose="02010600030101010101" pitchFamily="2" charset="-122"/>
              </a:rPr>
              <a:t>Rf</a:t>
            </a:r>
            <a:r>
              <a:rPr lang="zh-CN" altLang="en-US" sz="2800">
                <a:latin typeface="宋体" panose="02010600030101010101" pitchFamily="2" charset="-122"/>
              </a:rPr>
              <a:t>＝无风险收益率。一般根据政府发行的短期债券的收益率确定。</a:t>
            </a:r>
          </a:p>
          <a:p>
            <a:pPr algn="just">
              <a:lnSpc>
                <a:spcPct val="90000"/>
              </a:lnSpc>
            </a:pPr>
            <a:r>
              <a:rPr lang="zh-CN" altLang="en-US" sz="2800">
                <a:latin typeface="宋体" panose="02010600030101010101" pitchFamily="2" charset="-122"/>
              </a:rPr>
              <a:t>   </a:t>
            </a:r>
            <a:r>
              <a:rPr lang="en-US" altLang="zh-CN" sz="2800">
                <a:latin typeface="宋体" panose="02010600030101010101" pitchFamily="2" charset="-122"/>
              </a:rPr>
              <a:t>β</a:t>
            </a:r>
            <a:r>
              <a:rPr lang="zh-CN" altLang="en-US" sz="2800">
                <a:latin typeface="宋体" panose="02010600030101010101" pitchFamily="2" charset="-122"/>
              </a:rPr>
              <a:t>＝该股票的</a:t>
            </a:r>
            <a:r>
              <a:rPr lang="en-US" altLang="zh-CN" sz="2800">
                <a:latin typeface="宋体" panose="02010600030101010101" pitchFamily="2" charset="-122"/>
              </a:rPr>
              <a:t>β</a:t>
            </a:r>
            <a:r>
              <a:rPr lang="zh-CN" altLang="en-US" sz="2800">
                <a:latin typeface="宋体" panose="02010600030101010101" pitchFamily="2" charset="-122"/>
              </a:rPr>
              <a:t>系数</a:t>
            </a:r>
          </a:p>
          <a:p>
            <a:pPr algn="just">
              <a:lnSpc>
                <a:spcPct val="90000"/>
              </a:lnSpc>
            </a:pPr>
            <a:r>
              <a:rPr lang="zh-CN" altLang="en-US" sz="2800">
                <a:latin typeface="宋体" panose="02010600030101010101" pitchFamily="2" charset="-122"/>
              </a:rPr>
              <a:t>   </a:t>
            </a:r>
            <a:r>
              <a:rPr lang="en-US" altLang="zh-CN" sz="2800">
                <a:latin typeface="宋体" panose="02010600030101010101" pitchFamily="2" charset="-122"/>
              </a:rPr>
              <a:t>K</a:t>
            </a:r>
            <a:r>
              <a:rPr lang="en-US" altLang="zh-CN" sz="2800" baseline="-30000">
                <a:latin typeface="宋体" panose="02010600030101010101" pitchFamily="2" charset="-122"/>
              </a:rPr>
              <a:t>m</a:t>
            </a:r>
            <a:r>
              <a:rPr lang="zh-CN" altLang="en-US" sz="2800">
                <a:latin typeface="宋体" panose="02010600030101010101" pitchFamily="2" charset="-122"/>
              </a:rPr>
              <a:t>＝市场上所有股票的平均收益率 </a:t>
            </a:r>
          </a:p>
          <a:p>
            <a:pPr algn="just">
              <a:lnSpc>
                <a:spcPct val="90000"/>
              </a:lnSpc>
            </a:pPr>
            <a:r>
              <a:rPr lang="zh-CN" altLang="en-US" sz="2800">
                <a:latin typeface="宋体" panose="02010600030101010101" pitchFamily="2" charset="-122"/>
              </a:rPr>
              <a:t>   </a:t>
            </a:r>
            <a:r>
              <a:rPr lang="en-US" altLang="zh-CN" sz="2800">
                <a:latin typeface="宋体" panose="02010600030101010101" pitchFamily="2" charset="-122"/>
              </a:rPr>
              <a:t>Km- Rf </a:t>
            </a:r>
            <a:r>
              <a:rPr lang="zh-CN" altLang="en-US" sz="2800">
                <a:latin typeface="宋体" panose="02010600030101010101" pitchFamily="2" charset="-122"/>
              </a:rPr>
              <a:t>＝市场风险补偿率，即如果股票持有者持有的是市场上的平均股票，它的风险补偿率是多少。</a:t>
            </a:r>
          </a:p>
          <a:p>
            <a:pPr>
              <a:lnSpc>
                <a:spcPct val="90000"/>
              </a:lnSpc>
            </a:pPr>
            <a:r>
              <a:rPr lang="zh-CN" altLang="en-US" sz="2800">
                <a:latin typeface="宋体" panose="02010600030101010101" pitchFamily="2" charset="-122"/>
                <a:cs typeface="Times New Roman" panose="02020603050405020304" pitchFamily="18" charset="0"/>
              </a:rPr>
              <a:t>    </a:t>
            </a:r>
            <a:endParaRPr lang="zh-CN" altLang="en-US" sz="2800">
              <a:latin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6259">
                                            <p:txEl>
                                              <p:pRg st="0" end="0"/>
                                            </p:txEl>
                                          </p:spTgt>
                                        </p:tgtEl>
                                        <p:attrNameLst>
                                          <p:attrName>style.visibility</p:attrName>
                                        </p:attrNameLst>
                                      </p:cBhvr>
                                      <p:to>
                                        <p:strVal val="visible"/>
                                      </p:to>
                                    </p:set>
                                    <p:animEffect transition="in" filter="fade">
                                      <p:cBhvr>
                                        <p:cTn id="7" dur="1000"/>
                                        <p:tgtEl>
                                          <p:spTgt spid="96259">
                                            <p:txEl>
                                              <p:pRg st="0" end="0"/>
                                            </p:txEl>
                                          </p:spTgt>
                                        </p:tgtEl>
                                      </p:cBhvr>
                                    </p:animEffect>
                                    <p:anim calcmode="lin" valueType="num">
                                      <p:cBhvr>
                                        <p:cTn id="8" dur="1000" fill="hold"/>
                                        <p:tgtEl>
                                          <p:spTgt spid="9625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625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6259">
                                            <p:txEl>
                                              <p:pRg st="1" end="1"/>
                                            </p:txEl>
                                          </p:spTgt>
                                        </p:tgtEl>
                                        <p:attrNameLst>
                                          <p:attrName>style.visibility</p:attrName>
                                        </p:attrNameLst>
                                      </p:cBhvr>
                                      <p:to>
                                        <p:strVal val="visible"/>
                                      </p:to>
                                    </p:set>
                                    <p:animEffect transition="in" filter="fade">
                                      <p:cBhvr>
                                        <p:cTn id="14" dur="1000"/>
                                        <p:tgtEl>
                                          <p:spTgt spid="96259">
                                            <p:txEl>
                                              <p:pRg st="1" end="1"/>
                                            </p:txEl>
                                          </p:spTgt>
                                        </p:tgtEl>
                                      </p:cBhvr>
                                    </p:animEffect>
                                    <p:anim calcmode="lin" valueType="num">
                                      <p:cBhvr>
                                        <p:cTn id="15" dur="1000" fill="hold"/>
                                        <p:tgtEl>
                                          <p:spTgt spid="96259">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96259">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96259">
                                            <p:txEl>
                                              <p:pRg st="2" end="2"/>
                                            </p:txEl>
                                          </p:spTgt>
                                        </p:tgtEl>
                                        <p:attrNameLst>
                                          <p:attrName>style.visibility</p:attrName>
                                        </p:attrNameLst>
                                      </p:cBhvr>
                                      <p:to>
                                        <p:strVal val="visible"/>
                                      </p:to>
                                    </p:set>
                                    <p:animEffect transition="in" filter="fade">
                                      <p:cBhvr>
                                        <p:cTn id="21" dur="1000"/>
                                        <p:tgtEl>
                                          <p:spTgt spid="96259">
                                            <p:txEl>
                                              <p:pRg st="2" end="2"/>
                                            </p:txEl>
                                          </p:spTgt>
                                        </p:tgtEl>
                                      </p:cBhvr>
                                    </p:animEffect>
                                    <p:anim calcmode="lin" valueType="num">
                                      <p:cBhvr>
                                        <p:cTn id="22" dur="1000" fill="hold"/>
                                        <p:tgtEl>
                                          <p:spTgt spid="96259">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96259">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96259">
                                            <p:txEl>
                                              <p:pRg st="3" end="3"/>
                                            </p:txEl>
                                          </p:spTgt>
                                        </p:tgtEl>
                                        <p:attrNameLst>
                                          <p:attrName>style.visibility</p:attrName>
                                        </p:attrNameLst>
                                      </p:cBhvr>
                                      <p:to>
                                        <p:strVal val="visible"/>
                                      </p:to>
                                    </p:set>
                                    <p:animEffect transition="in" filter="fade">
                                      <p:cBhvr>
                                        <p:cTn id="28" dur="1000"/>
                                        <p:tgtEl>
                                          <p:spTgt spid="96259">
                                            <p:txEl>
                                              <p:pRg st="3" end="3"/>
                                            </p:txEl>
                                          </p:spTgt>
                                        </p:tgtEl>
                                      </p:cBhvr>
                                    </p:animEffect>
                                    <p:anim calcmode="lin" valueType="num">
                                      <p:cBhvr>
                                        <p:cTn id="29" dur="1000" fill="hold"/>
                                        <p:tgtEl>
                                          <p:spTgt spid="96259">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96259">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96259">
                                            <p:txEl>
                                              <p:pRg st="4" end="4"/>
                                            </p:txEl>
                                          </p:spTgt>
                                        </p:tgtEl>
                                        <p:attrNameLst>
                                          <p:attrName>style.visibility</p:attrName>
                                        </p:attrNameLst>
                                      </p:cBhvr>
                                      <p:to>
                                        <p:strVal val="visible"/>
                                      </p:to>
                                    </p:set>
                                    <p:animEffect transition="in" filter="fade">
                                      <p:cBhvr>
                                        <p:cTn id="35" dur="1000"/>
                                        <p:tgtEl>
                                          <p:spTgt spid="96259">
                                            <p:txEl>
                                              <p:pRg st="4" end="4"/>
                                            </p:txEl>
                                          </p:spTgt>
                                        </p:tgtEl>
                                      </p:cBhvr>
                                    </p:animEffect>
                                    <p:anim calcmode="lin" valueType="num">
                                      <p:cBhvr>
                                        <p:cTn id="36" dur="1000" fill="hold"/>
                                        <p:tgtEl>
                                          <p:spTgt spid="96259">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96259">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nodeType="clickPar">
                      <p:stCondLst>
                        <p:cond delay="indefinite"/>
                      </p:stCondLst>
                      <p:childTnLst>
                        <p:par>
                          <p:cTn id="39" fill="hold" nodeType="withGroup">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96259">
                                            <p:txEl>
                                              <p:pRg st="5" end="5"/>
                                            </p:txEl>
                                          </p:spTgt>
                                        </p:tgtEl>
                                        <p:attrNameLst>
                                          <p:attrName>style.visibility</p:attrName>
                                        </p:attrNameLst>
                                      </p:cBhvr>
                                      <p:to>
                                        <p:strVal val="visible"/>
                                      </p:to>
                                    </p:set>
                                    <p:animEffect transition="in" filter="fade">
                                      <p:cBhvr>
                                        <p:cTn id="42" dur="1000"/>
                                        <p:tgtEl>
                                          <p:spTgt spid="96259">
                                            <p:txEl>
                                              <p:pRg st="5" end="5"/>
                                            </p:txEl>
                                          </p:spTgt>
                                        </p:tgtEl>
                                      </p:cBhvr>
                                    </p:animEffect>
                                    <p:anim calcmode="lin" valueType="num">
                                      <p:cBhvr>
                                        <p:cTn id="43" dur="1000" fill="hold"/>
                                        <p:tgtEl>
                                          <p:spTgt spid="96259">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96259">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6259" grpId="0" build="p"/>
    </p:bld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7282" name="Rectangle 2"/>
          <p:cNvSpPr>
            <a:spLocks noGrp="1" noChangeArrowheads="1"/>
          </p:cNvSpPr>
          <p:nvPr>
            <p:ph type="title"/>
          </p:nvPr>
        </p:nvSpPr>
        <p:spPr/>
        <p:txBody>
          <a:bodyPr/>
          <a:lstStyle/>
          <a:p>
            <a:r>
              <a:rPr lang="zh-CN" altLang="en-US"/>
              <a:t>五、资本资产定价模型</a:t>
            </a:r>
          </a:p>
        </p:txBody>
      </p:sp>
      <p:sp>
        <p:nvSpPr>
          <p:cNvPr id="97283" name="Rectangle 3"/>
          <p:cNvSpPr>
            <a:spLocks noGrp="1" noChangeArrowheads="1"/>
          </p:cNvSpPr>
          <p:nvPr>
            <p:ph type="body" idx="1"/>
          </p:nvPr>
        </p:nvSpPr>
        <p:spPr/>
        <p:txBody>
          <a:bodyPr/>
          <a:lstStyle/>
          <a:p>
            <a:r>
              <a:rPr lang="zh-CN" altLang="en-US" sz="2800">
                <a:solidFill>
                  <a:schemeClr val="hlink"/>
                </a:solidFill>
                <a:latin typeface="宋体" panose="02010600030101010101" pitchFamily="2" charset="-122"/>
              </a:rPr>
              <a:t>资本资产定价模型的基本公式为：</a:t>
            </a:r>
          </a:p>
          <a:p>
            <a:pPr algn="just">
              <a:spcBef>
                <a:spcPct val="0"/>
              </a:spcBef>
              <a:buClrTx/>
              <a:buFontTx/>
              <a:buNone/>
            </a:pPr>
            <a:endParaRPr lang="zh-CN" altLang="en-US" sz="2800">
              <a:solidFill>
                <a:schemeClr val="hlink"/>
              </a:solidFill>
              <a:latin typeface="宋体" panose="02010600030101010101" pitchFamily="2" charset="-122"/>
            </a:endParaRPr>
          </a:p>
          <a:p>
            <a:pPr algn="just">
              <a:spcBef>
                <a:spcPct val="0"/>
              </a:spcBef>
              <a:buClrTx/>
              <a:buFontTx/>
              <a:buNone/>
            </a:pPr>
            <a:r>
              <a:rPr lang="zh-CN" altLang="en-US" sz="2800">
                <a:solidFill>
                  <a:schemeClr val="hlink"/>
                </a:solidFill>
                <a:latin typeface="宋体" panose="02010600030101010101" pitchFamily="2" charset="-122"/>
              </a:rPr>
              <a:t>         </a:t>
            </a:r>
            <a:r>
              <a:rPr lang="en-US" altLang="zh-CN" sz="2800">
                <a:solidFill>
                  <a:schemeClr val="hlink"/>
                </a:solidFill>
                <a:latin typeface="宋体" panose="02010600030101010101" pitchFamily="2" charset="-122"/>
              </a:rPr>
              <a:t>K</a:t>
            </a:r>
            <a:r>
              <a:rPr lang="zh-CN" altLang="en-US" sz="2800">
                <a:solidFill>
                  <a:schemeClr val="hlink"/>
                </a:solidFill>
                <a:latin typeface="宋体" panose="02010600030101010101" pitchFamily="2" charset="-122"/>
              </a:rPr>
              <a:t>＝</a:t>
            </a:r>
            <a:r>
              <a:rPr lang="en-US" altLang="zh-CN" sz="2800">
                <a:solidFill>
                  <a:schemeClr val="hlink"/>
                </a:solidFill>
                <a:latin typeface="宋体" panose="02010600030101010101" pitchFamily="2" charset="-122"/>
              </a:rPr>
              <a:t>R</a:t>
            </a:r>
            <a:r>
              <a:rPr lang="en-US" altLang="zh-CN" sz="2800" baseline="-25000">
                <a:solidFill>
                  <a:schemeClr val="hlink"/>
                </a:solidFill>
                <a:latin typeface="宋体" panose="02010600030101010101" pitchFamily="2" charset="-122"/>
              </a:rPr>
              <a:t>f</a:t>
            </a:r>
            <a:r>
              <a:rPr lang="zh-CN" altLang="en-US" sz="2800">
                <a:solidFill>
                  <a:schemeClr val="hlink"/>
                </a:solidFill>
                <a:latin typeface="宋体" panose="02010600030101010101" pitchFamily="2" charset="-122"/>
              </a:rPr>
              <a:t>＋</a:t>
            </a:r>
            <a:r>
              <a:rPr lang="en-US" altLang="zh-CN" sz="2800">
                <a:solidFill>
                  <a:schemeClr val="hlink"/>
                </a:solidFill>
                <a:latin typeface="宋体" panose="02010600030101010101" pitchFamily="2" charset="-122"/>
              </a:rPr>
              <a:t>β (K</a:t>
            </a:r>
            <a:r>
              <a:rPr lang="en-US" altLang="zh-CN" sz="2800" baseline="-25000">
                <a:solidFill>
                  <a:schemeClr val="hlink"/>
                </a:solidFill>
                <a:latin typeface="宋体" panose="02010600030101010101" pitchFamily="2" charset="-122"/>
              </a:rPr>
              <a:t>m</a:t>
            </a:r>
            <a:r>
              <a:rPr lang="en-US" altLang="zh-CN" sz="2800">
                <a:solidFill>
                  <a:schemeClr val="hlink"/>
                </a:solidFill>
                <a:latin typeface="宋体" panose="02010600030101010101" pitchFamily="2" charset="-122"/>
              </a:rPr>
              <a:t>-R</a:t>
            </a:r>
            <a:r>
              <a:rPr lang="en-US" altLang="zh-CN" sz="2800" baseline="-25000">
                <a:solidFill>
                  <a:schemeClr val="hlink"/>
                </a:solidFill>
                <a:latin typeface="宋体" panose="02010600030101010101" pitchFamily="2" charset="-122"/>
              </a:rPr>
              <a:t>f</a:t>
            </a:r>
            <a:r>
              <a:rPr lang="zh-CN" altLang="en-US" sz="2800">
                <a:solidFill>
                  <a:schemeClr val="hlink"/>
                </a:solidFill>
                <a:latin typeface="宋体" panose="02010600030101010101" pitchFamily="2" charset="-122"/>
              </a:rPr>
              <a:t>）</a:t>
            </a:r>
            <a:endParaRPr lang="zh-CN" altLang="en-US" sz="2400">
              <a:solidFill>
                <a:schemeClr val="hlink"/>
              </a:solidFill>
              <a:latin typeface="宋体" panose="02010600030101010101" pitchFamily="2" charset="-122"/>
            </a:endParaRPr>
          </a:p>
          <a:p>
            <a:pPr algn="just">
              <a:spcBef>
                <a:spcPct val="0"/>
              </a:spcBef>
              <a:buClrTx/>
              <a:buFontTx/>
              <a:buNone/>
            </a:pPr>
            <a:endParaRPr lang="zh-CN" altLang="en-US" sz="2800">
              <a:solidFill>
                <a:schemeClr val="hlink"/>
              </a:solidFill>
              <a:latin typeface="宋体" panose="02010600030101010101" pitchFamily="2" charset="-122"/>
            </a:endParaRPr>
          </a:p>
          <a:p>
            <a:r>
              <a:rPr lang="en-US" altLang="zh-CN" sz="2800">
                <a:latin typeface="宋体" panose="02010600030101010101" pitchFamily="2" charset="-122"/>
              </a:rPr>
              <a:t>K</a:t>
            </a:r>
            <a:r>
              <a:rPr lang="zh-CN" altLang="en-US" sz="2800">
                <a:latin typeface="宋体" panose="02010600030101010101" pitchFamily="2" charset="-122"/>
              </a:rPr>
              <a:t>＝股票的必要收益率。</a:t>
            </a:r>
          </a:p>
          <a:p>
            <a:r>
              <a:rPr lang="en-US" altLang="zh-CN" sz="2800">
                <a:latin typeface="宋体" panose="02010600030101010101" pitchFamily="2" charset="-122"/>
                <a:cs typeface="Times New Roman" panose="02020603050405020304" pitchFamily="18" charset="0"/>
              </a:rPr>
              <a:t>β</a:t>
            </a:r>
            <a:r>
              <a:rPr lang="zh-CN" altLang="en-US" sz="2800">
                <a:latin typeface="宋体" panose="02010600030101010101" pitchFamily="2" charset="-122"/>
                <a:cs typeface="Times New Roman" panose="02020603050405020304" pitchFamily="18" charset="0"/>
              </a:rPr>
              <a:t>（</a:t>
            </a:r>
            <a:r>
              <a:rPr lang="en-US" altLang="zh-CN" sz="2800">
                <a:latin typeface="宋体" panose="02010600030101010101" pitchFamily="2" charset="-122"/>
                <a:cs typeface="Times New Roman" panose="02020603050405020304" pitchFamily="18" charset="0"/>
              </a:rPr>
              <a:t>K</a:t>
            </a:r>
            <a:r>
              <a:rPr lang="en-US" altLang="zh-CN" sz="2800" baseline="-25000">
                <a:solidFill>
                  <a:schemeClr val="hlink"/>
                </a:solidFill>
                <a:latin typeface="宋体" panose="02010600030101010101" pitchFamily="2" charset="-122"/>
              </a:rPr>
              <a:t>m</a:t>
            </a:r>
            <a:r>
              <a:rPr lang="en-US" altLang="zh-CN" sz="2800">
                <a:latin typeface="宋体" panose="02010600030101010101" pitchFamily="2" charset="-122"/>
                <a:cs typeface="Times New Roman" panose="02020603050405020304" pitchFamily="18" charset="0"/>
              </a:rPr>
              <a:t>-R</a:t>
            </a:r>
            <a:r>
              <a:rPr lang="en-US" altLang="zh-CN" sz="2800" baseline="-25000">
                <a:solidFill>
                  <a:schemeClr val="hlink"/>
                </a:solidFill>
                <a:latin typeface="宋体" panose="02010600030101010101" pitchFamily="2" charset="-122"/>
              </a:rPr>
              <a:t>f</a:t>
            </a:r>
            <a:r>
              <a:rPr lang="zh-CN" altLang="en-US" sz="2800">
                <a:latin typeface="宋体" panose="02010600030101010101" pitchFamily="2" charset="-122"/>
                <a:cs typeface="Times New Roman" panose="02020603050405020304" pitchFamily="18" charset="0"/>
              </a:rPr>
              <a:t>）＝该股票的风险补偿率。它是否大于、等于或小于平均股票的风险补偿率，取决于</a:t>
            </a:r>
            <a:r>
              <a:rPr lang="en-US" altLang="zh-CN" sz="2800">
                <a:latin typeface="宋体" panose="02010600030101010101" pitchFamily="2" charset="-122"/>
                <a:cs typeface="Times New Roman" panose="02020603050405020304" pitchFamily="18" charset="0"/>
              </a:rPr>
              <a:t>β</a:t>
            </a:r>
            <a:r>
              <a:rPr lang="zh-CN" altLang="en-US" sz="2800">
                <a:latin typeface="宋体" panose="02010600030101010101" pitchFamily="2" charset="-122"/>
                <a:cs typeface="Times New Roman" panose="02020603050405020304" pitchFamily="18" charset="0"/>
              </a:rPr>
              <a:t>的值是大于</a:t>
            </a:r>
            <a:r>
              <a:rPr lang="en-US" altLang="zh-CN" sz="2800">
                <a:latin typeface="宋体" panose="02010600030101010101" pitchFamily="2" charset="-122"/>
                <a:cs typeface="Times New Roman" panose="02020603050405020304" pitchFamily="18" charset="0"/>
              </a:rPr>
              <a:t>1</a:t>
            </a:r>
            <a:r>
              <a:rPr lang="zh-CN" altLang="en-US" sz="2800">
                <a:latin typeface="宋体" panose="02010600030101010101" pitchFamily="2" charset="-122"/>
                <a:cs typeface="Times New Roman" panose="02020603050405020304" pitchFamily="18" charset="0"/>
              </a:rPr>
              <a:t>、等于</a:t>
            </a:r>
            <a:r>
              <a:rPr lang="en-US" altLang="zh-CN" sz="2800">
                <a:latin typeface="宋体" panose="02010600030101010101" pitchFamily="2" charset="-122"/>
                <a:cs typeface="Times New Roman" panose="02020603050405020304" pitchFamily="18" charset="0"/>
              </a:rPr>
              <a:t>1</a:t>
            </a:r>
            <a:r>
              <a:rPr lang="zh-CN" altLang="en-US" sz="2800">
                <a:latin typeface="宋体" panose="02010600030101010101" pitchFamily="2" charset="-122"/>
                <a:cs typeface="Times New Roman" panose="02020603050405020304" pitchFamily="18" charset="0"/>
              </a:rPr>
              <a:t>还是小于</a:t>
            </a:r>
            <a:r>
              <a:rPr lang="en-US" altLang="zh-CN" sz="2800">
                <a:latin typeface="宋体" panose="02010600030101010101" pitchFamily="2" charset="-122"/>
                <a:cs typeface="Times New Roman" panose="02020603050405020304" pitchFamily="18" charset="0"/>
              </a:rPr>
              <a:t>1</a:t>
            </a:r>
            <a:r>
              <a:rPr lang="zh-CN" altLang="en-US" sz="2800">
                <a:latin typeface="宋体" panose="02010600030101010101" pitchFamily="2" charset="-122"/>
                <a:cs typeface="Times New Roman" panose="02020603050405020304" pitchFamily="18" charset="0"/>
              </a:rPr>
              <a: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withEffect">
                                  <p:stCondLst>
                                    <p:cond delay="0"/>
                                  </p:stCondLst>
                                  <p:childTnLst>
                                    <p:set>
                                      <p:cBhvr>
                                        <p:cTn id="6" dur="1" fill="hold">
                                          <p:stCondLst>
                                            <p:cond delay="0"/>
                                          </p:stCondLst>
                                        </p:cTn>
                                        <p:tgtEl>
                                          <p:spTgt spid="97282"/>
                                        </p:tgtEl>
                                        <p:attrNameLst>
                                          <p:attrName>style.visibility</p:attrName>
                                        </p:attrNameLst>
                                      </p:cBhvr>
                                      <p:to>
                                        <p:strVal val="visible"/>
                                      </p:to>
                                    </p:set>
                                    <p:anim calcmode="lin" valueType="num">
                                      <p:cBhvr>
                                        <p:cTn id="7" dur="500" fill="hold"/>
                                        <p:tgtEl>
                                          <p:spTgt spid="97282"/>
                                        </p:tgtEl>
                                        <p:attrNameLst>
                                          <p:attrName>ppt_w</p:attrName>
                                        </p:attrNameLst>
                                      </p:cBhvr>
                                      <p:tavLst>
                                        <p:tav tm="0">
                                          <p:val>
                                            <p:fltVal val="0"/>
                                          </p:val>
                                        </p:tav>
                                        <p:tav tm="100000">
                                          <p:val>
                                            <p:strVal val="#ppt_w"/>
                                          </p:val>
                                        </p:tav>
                                      </p:tavLst>
                                    </p:anim>
                                    <p:anim calcmode="lin" valueType="num">
                                      <p:cBhvr>
                                        <p:cTn id="8" dur="500" fill="hold"/>
                                        <p:tgtEl>
                                          <p:spTgt spid="97282"/>
                                        </p:tgtEl>
                                        <p:attrNameLst>
                                          <p:attrName>ppt_h</p:attrName>
                                        </p:attrNameLst>
                                      </p:cBhvr>
                                      <p:tavLst>
                                        <p:tav tm="0">
                                          <p:val>
                                            <p:fltVal val="0"/>
                                          </p:val>
                                        </p:tav>
                                        <p:tav tm="100000">
                                          <p:val>
                                            <p:strVal val="#ppt_h"/>
                                          </p:val>
                                        </p:tav>
                                      </p:tavLst>
                                    </p:anim>
                                    <p:animEffect transition="in" filter="fade">
                                      <p:cBhvr>
                                        <p:cTn id="9" dur="500"/>
                                        <p:tgtEl>
                                          <p:spTgt spid="97282"/>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97283">
                                            <p:txEl>
                                              <p:pRg st="0" end="0"/>
                                            </p:txEl>
                                          </p:spTgt>
                                        </p:tgtEl>
                                        <p:attrNameLst>
                                          <p:attrName>style.visibility</p:attrName>
                                        </p:attrNameLst>
                                      </p:cBhvr>
                                      <p:to>
                                        <p:strVal val="visible"/>
                                      </p:to>
                                    </p:set>
                                    <p:animEffect transition="in" filter="fade">
                                      <p:cBhvr>
                                        <p:cTn id="14" dur="1000">
                                          <p:stCondLst>
                                            <p:cond delay="0"/>
                                          </p:stCondLst>
                                        </p:cTn>
                                        <p:tgtEl>
                                          <p:spTgt spid="97283">
                                            <p:txEl>
                                              <p:pRg st="0" end="0"/>
                                            </p:txEl>
                                          </p:spTgt>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97283">
                                            <p:txEl>
                                              <p:pRg st="2" end="2"/>
                                            </p:txEl>
                                          </p:spTgt>
                                        </p:tgtEl>
                                        <p:attrNameLst>
                                          <p:attrName>style.visibility</p:attrName>
                                        </p:attrNameLst>
                                      </p:cBhvr>
                                      <p:to>
                                        <p:strVal val="visible"/>
                                      </p:to>
                                    </p:set>
                                    <p:animEffect transition="in" filter="fade">
                                      <p:cBhvr>
                                        <p:cTn id="19" dur="1000">
                                          <p:stCondLst>
                                            <p:cond delay="0"/>
                                          </p:stCondLst>
                                        </p:cTn>
                                        <p:tgtEl>
                                          <p:spTgt spid="97283">
                                            <p:txEl>
                                              <p:pRg st="2" end="2"/>
                                            </p:txEl>
                                          </p:spTgt>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97283">
                                            <p:txEl>
                                              <p:pRg st="4" end="4"/>
                                            </p:txEl>
                                          </p:spTgt>
                                        </p:tgtEl>
                                        <p:attrNameLst>
                                          <p:attrName>style.visibility</p:attrName>
                                        </p:attrNameLst>
                                      </p:cBhvr>
                                      <p:to>
                                        <p:strVal val="visible"/>
                                      </p:to>
                                    </p:set>
                                    <p:animEffect transition="in" filter="fade">
                                      <p:cBhvr>
                                        <p:cTn id="24" dur="1000">
                                          <p:stCondLst>
                                            <p:cond delay="0"/>
                                          </p:stCondLst>
                                        </p:cTn>
                                        <p:tgtEl>
                                          <p:spTgt spid="97283">
                                            <p:txEl>
                                              <p:pRg st="4" end="4"/>
                                            </p:txEl>
                                          </p:spTgt>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97283">
                                            <p:txEl>
                                              <p:pRg st="5" end="5"/>
                                            </p:txEl>
                                          </p:spTgt>
                                        </p:tgtEl>
                                        <p:attrNameLst>
                                          <p:attrName>style.visibility</p:attrName>
                                        </p:attrNameLst>
                                      </p:cBhvr>
                                      <p:to>
                                        <p:strVal val="visible"/>
                                      </p:to>
                                    </p:set>
                                    <p:animEffect transition="in" filter="fade">
                                      <p:cBhvr>
                                        <p:cTn id="29" dur="1000">
                                          <p:stCondLst>
                                            <p:cond delay="0"/>
                                          </p:stCondLst>
                                        </p:cTn>
                                        <p:tgtEl>
                                          <p:spTgt spid="9728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282" grpId="0"/>
      <p:bldP spid="97283" grpId="0" build="p"/>
    </p:bldLst>
  </p:timing>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9330" name="Rectangle 2"/>
          <p:cNvSpPr>
            <a:spLocks noGrp="1" noChangeArrowheads="1"/>
          </p:cNvSpPr>
          <p:nvPr>
            <p:ph type="title"/>
          </p:nvPr>
        </p:nvSpPr>
        <p:spPr/>
        <p:txBody>
          <a:bodyPr/>
          <a:lstStyle/>
          <a:p>
            <a:r>
              <a:rPr lang="zh-CN" altLang="en-US"/>
              <a:t>例题</a:t>
            </a:r>
          </a:p>
        </p:txBody>
      </p:sp>
      <p:sp>
        <p:nvSpPr>
          <p:cNvPr id="99331" name="Rectangle 3"/>
          <p:cNvSpPr>
            <a:spLocks noGrp="1" noChangeArrowheads="1"/>
          </p:cNvSpPr>
          <p:nvPr>
            <p:ph type="body" idx="1"/>
          </p:nvPr>
        </p:nvSpPr>
        <p:spPr/>
        <p:txBody>
          <a:bodyPr/>
          <a:lstStyle/>
          <a:p>
            <a:r>
              <a:rPr lang="zh-CN" altLang="en-US"/>
              <a:t>假设：市场平均报酬率为</a:t>
            </a:r>
            <a:r>
              <a:rPr lang="en-US" altLang="zh-CN"/>
              <a:t>12%</a:t>
            </a:r>
            <a:r>
              <a:rPr lang="zh-CN" altLang="en-US"/>
              <a:t>，无风险收益率为</a:t>
            </a:r>
            <a:r>
              <a:rPr lang="en-US" altLang="zh-CN"/>
              <a:t>8%</a:t>
            </a:r>
            <a:r>
              <a:rPr lang="zh-CN" altLang="en-US"/>
              <a:t>。要求测算 </a:t>
            </a:r>
            <a:r>
              <a:rPr lang="en-US" altLang="zh-CN" sz="2800">
                <a:solidFill>
                  <a:schemeClr val="hlink"/>
                </a:solidFill>
                <a:latin typeface="宋体" panose="02010600030101010101" pitchFamily="2" charset="-122"/>
              </a:rPr>
              <a:t>β</a:t>
            </a:r>
            <a:r>
              <a:rPr lang="zh-CN" altLang="en-US" sz="2800">
                <a:solidFill>
                  <a:schemeClr val="hlink"/>
                </a:solidFill>
                <a:latin typeface="宋体" panose="02010600030101010101" pitchFamily="2" charset="-122"/>
              </a:rPr>
              <a:t>分别为</a:t>
            </a:r>
            <a:r>
              <a:rPr lang="en-US" altLang="zh-CN" sz="2800">
                <a:solidFill>
                  <a:schemeClr val="hlink"/>
                </a:solidFill>
                <a:latin typeface="宋体" panose="02010600030101010101" pitchFamily="2" charset="-122"/>
              </a:rPr>
              <a:t>0.5</a:t>
            </a:r>
            <a:r>
              <a:rPr lang="zh-CN" altLang="en-US" sz="2800">
                <a:solidFill>
                  <a:schemeClr val="hlink"/>
                </a:solidFill>
                <a:latin typeface="宋体" panose="02010600030101010101" pitchFamily="2" charset="-122"/>
              </a:rPr>
              <a:t>，</a:t>
            </a:r>
            <a:r>
              <a:rPr lang="en-US" altLang="zh-CN" sz="2800">
                <a:solidFill>
                  <a:schemeClr val="hlink"/>
                </a:solidFill>
                <a:latin typeface="宋体" panose="02010600030101010101" pitchFamily="2" charset="-122"/>
              </a:rPr>
              <a:t>1.0</a:t>
            </a:r>
            <a:r>
              <a:rPr lang="zh-CN" altLang="en-US" sz="2800">
                <a:solidFill>
                  <a:schemeClr val="hlink"/>
                </a:solidFill>
                <a:latin typeface="宋体" panose="02010600030101010101" pitchFamily="2" charset="-122"/>
              </a:rPr>
              <a:t>，</a:t>
            </a:r>
            <a:r>
              <a:rPr lang="en-US" altLang="zh-CN" sz="2800">
                <a:solidFill>
                  <a:schemeClr val="hlink"/>
                </a:solidFill>
                <a:latin typeface="宋体" panose="02010600030101010101" pitchFamily="2" charset="-122"/>
              </a:rPr>
              <a:t>2.0</a:t>
            </a:r>
            <a:r>
              <a:rPr lang="zh-CN" altLang="en-US" sz="2800">
                <a:solidFill>
                  <a:schemeClr val="hlink"/>
                </a:solidFill>
                <a:latin typeface="宋体" panose="02010600030101010101" pitchFamily="2" charset="-122"/>
              </a:rPr>
              <a:t>的三家企业股票的必要收益率。</a:t>
            </a:r>
          </a:p>
          <a:p>
            <a:endParaRPr lang="zh-CN" altLang="en-US" sz="2800">
              <a:solidFill>
                <a:schemeClr val="hlink"/>
              </a:solidFill>
              <a:latin typeface="宋体" panose="02010600030101010101" pitchFamily="2" charset="-122"/>
            </a:endParaRPr>
          </a:p>
          <a:p>
            <a:r>
              <a:rPr lang="en-US" altLang="zh-CN" sz="2800">
                <a:solidFill>
                  <a:schemeClr val="hlink"/>
                </a:solidFill>
                <a:latin typeface="宋体" panose="02010600030101010101" pitchFamily="2" charset="-122"/>
              </a:rPr>
              <a:t>K</a:t>
            </a:r>
            <a:r>
              <a:rPr lang="en-US" altLang="zh-CN" sz="2800" baseline="-25000">
                <a:solidFill>
                  <a:schemeClr val="hlink"/>
                </a:solidFill>
                <a:latin typeface="宋体" panose="02010600030101010101" pitchFamily="2" charset="-122"/>
              </a:rPr>
              <a:t>1</a:t>
            </a:r>
            <a:r>
              <a:rPr lang="en-US" altLang="zh-CN" sz="2800">
                <a:solidFill>
                  <a:schemeClr val="hlink"/>
                </a:solidFill>
                <a:latin typeface="宋体" panose="02010600030101010101" pitchFamily="2" charset="-122"/>
              </a:rPr>
              <a:t>=8%+0.5*</a:t>
            </a:r>
            <a:r>
              <a:rPr lang="zh-CN" altLang="en-US" sz="2800">
                <a:solidFill>
                  <a:schemeClr val="hlink"/>
                </a:solidFill>
                <a:latin typeface="宋体" panose="02010600030101010101" pitchFamily="2" charset="-122"/>
              </a:rPr>
              <a:t>（</a:t>
            </a:r>
            <a:r>
              <a:rPr lang="en-US" altLang="zh-CN" sz="2800">
                <a:solidFill>
                  <a:schemeClr val="hlink"/>
                </a:solidFill>
                <a:latin typeface="宋体" panose="02010600030101010101" pitchFamily="2" charset="-122"/>
              </a:rPr>
              <a:t>12%-8%</a:t>
            </a:r>
            <a:r>
              <a:rPr lang="zh-CN" altLang="en-US" sz="2800">
                <a:solidFill>
                  <a:schemeClr val="hlink"/>
                </a:solidFill>
                <a:latin typeface="宋体" panose="02010600030101010101" pitchFamily="2" charset="-122"/>
              </a:rPr>
              <a:t>）</a:t>
            </a:r>
            <a:r>
              <a:rPr lang="en-US" altLang="zh-CN" sz="2800">
                <a:solidFill>
                  <a:schemeClr val="hlink"/>
                </a:solidFill>
                <a:latin typeface="宋体" panose="02010600030101010101" pitchFamily="2" charset="-122"/>
              </a:rPr>
              <a:t>=10%</a:t>
            </a:r>
          </a:p>
          <a:p>
            <a:r>
              <a:rPr lang="en-US" altLang="zh-CN" sz="2800">
                <a:solidFill>
                  <a:schemeClr val="hlink"/>
                </a:solidFill>
                <a:latin typeface="宋体" panose="02010600030101010101" pitchFamily="2" charset="-122"/>
              </a:rPr>
              <a:t>K</a:t>
            </a:r>
            <a:r>
              <a:rPr lang="en-US" altLang="zh-CN" sz="2800" baseline="-25000">
                <a:solidFill>
                  <a:schemeClr val="hlink"/>
                </a:solidFill>
                <a:latin typeface="宋体" panose="02010600030101010101" pitchFamily="2" charset="-122"/>
              </a:rPr>
              <a:t>2</a:t>
            </a:r>
            <a:r>
              <a:rPr lang="en-US" altLang="zh-CN" sz="2800">
                <a:solidFill>
                  <a:schemeClr val="hlink"/>
                </a:solidFill>
                <a:latin typeface="宋体" panose="02010600030101010101" pitchFamily="2" charset="-122"/>
              </a:rPr>
              <a:t>=8%+1.0*</a:t>
            </a:r>
            <a:r>
              <a:rPr lang="zh-CN" altLang="en-US" sz="2800">
                <a:solidFill>
                  <a:schemeClr val="hlink"/>
                </a:solidFill>
                <a:latin typeface="宋体" panose="02010600030101010101" pitchFamily="2" charset="-122"/>
              </a:rPr>
              <a:t>（</a:t>
            </a:r>
            <a:r>
              <a:rPr lang="en-US" altLang="zh-CN" sz="2800">
                <a:solidFill>
                  <a:schemeClr val="hlink"/>
                </a:solidFill>
                <a:latin typeface="宋体" panose="02010600030101010101" pitchFamily="2" charset="-122"/>
              </a:rPr>
              <a:t>12%-8%</a:t>
            </a:r>
            <a:r>
              <a:rPr lang="zh-CN" altLang="en-US" sz="2800">
                <a:solidFill>
                  <a:schemeClr val="hlink"/>
                </a:solidFill>
                <a:latin typeface="宋体" panose="02010600030101010101" pitchFamily="2" charset="-122"/>
              </a:rPr>
              <a:t>）</a:t>
            </a:r>
            <a:r>
              <a:rPr lang="en-US" altLang="zh-CN" sz="2800">
                <a:solidFill>
                  <a:schemeClr val="hlink"/>
                </a:solidFill>
                <a:latin typeface="宋体" panose="02010600030101010101" pitchFamily="2" charset="-122"/>
              </a:rPr>
              <a:t>=12%</a:t>
            </a:r>
          </a:p>
          <a:p>
            <a:r>
              <a:rPr lang="en-US" altLang="zh-CN" sz="2800">
                <a:solidFill>
                  <a:schemeClr val="hlink"/>
                </a:solidFill>
                <a:latin typeface="宋体" panose="02010600030101010101" pitchFamily="2" charset="-122"/>
              </a:rPr>
              <a:t>K</a:t>
            </a:r>
            <a:r>
              <a:rPr lang="en-US" altLang="zh-CN" sz="2800" baseline="-25000">
                <a:solidFill>
                  <a:schemeClr val="hlink"/>
                </a:solidFill>
                <a:latin typeface="宋体" panose="02010600030101010101" pitchFamily="2" charset="-122"/>
              </a:rPr>
              <a:t>3</a:t>
            </a:r>
            <a:r>
              <a:rPr lang="en-US" altLang="zh-CN" sz="2800">
                <a:solidFill>
                  <a:schemeClr val="hlink"/>
                </a:solidFill>
                <a:latin typeface="宋体" panose="02010600030101010101" pitchFamily="2" charset="-122"/>
              </a:rPr>
              <a:t>=8%+2.0*</a:t>
            </a:r>
            <a:r>
              <a:rPr lang="zh-CN" altLang="en-US" sz="2800">
                <a:solidFill>
                  <a:schemeClr val="hlink"/>
                </a:solidFill>
                <a:latin typeface="宋体" panose="02010600030101010101" pitchFamily="2" charset="-122"/>
              </a:rPr>
              <a:t>（</a:t>
            </a:r>
            <a:r>
              <a:rPr lang="en-US" altLang="zh-CN" sz="2800">
                <a:solidFill>
                  <a:schemeClr val="hlink"/>
                </a:solidFill>
                <a:latin typeface="宋体" panose="02010600030101010101" pitchFamily="2" charset="-122"/>
              </a:rPr>
              <a:t>12%-8%</a:t>
            </a:r>
            <a:r>
              <a:rPr lang="zh-CN" altLang="en-US" sz="2800">
                <a:solidFill>
                  <a:schemeClr val="hlink"/>
                </a:solidFill>
                <a:latin typeface="宋体" panose="02010600030101010101" pitchFamily="2" charset="-122"/>
              </a:rPr>
              <a:t>）</a:t>
            </a:r>
            <a:r>
              <a:rPr lang="en-US" altLang="zh-CN" sz="2800">
                <a:solidFill>
                  <a:schemeClr val="hlink"/>
                </a:solidFill>
                <a:latin typeface="宋体" panose="02010600030101010101" pitchFamily="2" charset="-122"/>
              </a:rPr>
              <a:t>=16%</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withEffect">
                                  <p:stCondLst>
                                    <p:cond delay="0"/>
                                  </p:stCondLst>
                                  <p:childTnLst>
                                    <p:set>
                                      <p:cBhvr>
                                        <p:cTn id="6" dur="1" fill="hold">
                                          <p:stCondLst>
                                            <p:cond delay="0"/>
                                          </p:stCondLst>
                                        </p:cTn>
                                        <p:tgtEl>
                                          <p:spTgt spid="99330"/>
                                        </p:tgtEl>
                                        <p:attrNameLst>
                                          <p:attrName>style.visibility</p:attrName>
                                        </p:attrNameLst>
                                      </p:cBhvr>
                                      <p:to>
                                        <p:strVal val="visible"/>
                                      </p:to>
                                    </p:set>
                                    <p:anim calcmode="lin" valueType="num">
                                      <p:cBhvr>
                                        <p:cTn id="7" dur="500" fill="hold"/>
                                        <p:tgtEl>
                                          <p:spTgt spid="99330"/>
                                        </p:tgtEl>
                                        <p:attrNameLst>
                                          <p:attrName>ppt_w</p:attrName>
                                        </p:attrNameLst>
                                      </p:cBhvr>
                                      <p:tavLst>
                                        <p:tav tm="0">
                                          <p:val>
                                            <p:fltVal val="0"/>
                                          </p:val>
                                        </p:tav>
                                        <p:tav tm="100000">
                                          <p:val>
                                            <p:strVal val="#ppt_w"/>
                                          </p:val>
                                        </p:tav>
                                      </p:tavLst>
                                    </p:anim>
                                    <p:anim calcmode="lin" valueType="num">
                                      <p:cBhvr>
                                        <p:cTn id="8" dur="500" fill="hold"/>
                                        <p:tgtEl>
                                          <p:spTgt spid="99330"/>
                                        </p:tgtEl>
                                        <p:attrNameLst>
                                          <p:attrName>ppt_h</p:attrName>
                                        </p:attrNameLst>
                                      </p:cBhvr>
                                      <p:tavLst>
                                        <p:tav tm="0">
                                          <p:val>
                                            <p:fltVal val="0"/>
                                          </p:val>
                                        </p:tav>
                                        <p:tav tm="100000">
                                          <p:val>
                                            <p:strVal val="#ppt_h"/>
                                          </p:val>
                                        </p:tav>
                                      </p:tavLst>
                                    </p:anim>
                                    <p:animEffect transition="in" filter="fade">
                                      <p:cBhvr>
                                        <p:cTn id="9" dur="500"/>
                                        <p:tgtEl>
                                          <p:spTgt spid="99330"/>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99331">
                                            <p:txEl>
                                              <p:pRg st="0" end="0"/>
                                            </p:txEl>
                                          </p:spTgt>
                                        </p:tgtEl>
                                        <p:attrNameLst>
                                          <p:attrName>style.visibility</p:attrName>
                                        </p:attrNameLst>
                                      </p:cBhvr>
                                      <p:to>
                                        <p:strVal val="visible"/>
                                      </p:to>
                                    </p:set>
                                    <p:animEffect transition="in" filter="fade">
                                      <p:cBhvr>
                                        <p:cTn id="14" dur="1000">
                                          <p:stCondLst>
                                            <p:cond delay="0"/>
                                          </p:stCondLst>
                                        </p:cTn>
                                        <p:tgtEl>
                                          <p:spTgt spid="99331">
                                            <p:txEl>
                                              <p:pRg st="0" end="0"/>
                                            </p:txEl>
                                          </p:spTgt>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99331">
                                            <p:txEl>
                                              <p:pRg st="2" end="2"/>
                                            </p:txEl>
                                          </p:spTgt>
                                        </p:tgtEl>
                                        <p:attrNameLst>
                                          <p:attrName>style.visibility</p:attrName>
                                        </p:attrNameLst>
                                      </p:cBhvr>
                                      <p:to>
                                        <p:strVal val="visible"/>
                                      </p:to>
                                    </p:set>
                                    <p:animEffect transition="in" filter="fade">
                                      <p:cBhvr>
                                        <p:cTn id="19" dur="1000">
                                          <p:stCondLst>
                                            <p:cond delay="0"/>
                                          </p:stCondLst>
                                        </p:cTn>
                                        <p:tgtEl>
                                          <p:spTgt spid="99331">
                                            <p:txEl>
                                              <p:pRg st="2" end="2"/>
                                            </p:txEl>
                                          </p:spTgt>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99331">
                                            <p:txEl>
                                              <p:pRg st="3" end="3"/>
                                            </p:txEl>
                                          </p:spTgt>
                                        </p:tgtEl>
                                        <p:attrNameLst>
                                          <p:attrName>style.visibility</p:attrName>
                                        </p:attrNameLst>
                                      </p:cBhvr>
                                      <p:to>
                                        <p:strVal val="visible"/>
                                      </p:to>
                                    </p:set>
                                    <p:animEffect transition="in" filter="fade">
                                      <p:cBhvr>
                                        <p:cTn id="24" dur="1000">
                                          <p:stCondLst>
                                            <p:cond delay="0"/>
                                          </p:stCondLst>
                                        </p:cTn>
                                        <p:tgtEl>
                                          <p:spTgt spid="99331">
                                            <p:txEl>
                                              <p:pRg st="3" end="3"/>
                                            </p:txEl>
                                          </p:spTgt>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99331">
                                            <p:txEl>
                                              <p:pRg st="4" end="4"/>
                                            </p:txEl>
                                          </p:spTgt>
                                        </p:tgtEl>
                                        <p:attrNameLst>
                                          <p:attrName>style.visibility</p:attrName>
                                        </p:attrNameLst>
                                      </p:cBhvr>
                                      <p:to>
                                        <p:strVal val="visible"/>
                                      </p:to>
                                    </p:set>
                                    <p:animEffect transition="in" filter="fade">
                                      <p:cBhvr>
                                        <p:cTn id="29" dur="1000">
                                          <p:stCondLst>
                                            <p:cond delay="0"/>
                                          </p:stCondLst>
                                        </p:cTn>
                                        <p:tgtEl>
                                          <p:spTgt spid="9933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9330" grpId="0"/>
      <p:bldP spid="99331"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1507" name="AutoShape 3"/>
          <p:cNvSpPr>
            <a:spLocks/>
          </p:cNvSpPr>
          <p:nvPr/>
        </p:nvSpPr>
        <p:spPr bwMode="auto">
          <a:xfrm>
            <a:off x="2400300" y="4170363"/>
            <a:ext cx="190500" cy="1863725"/>
          </a:xfrm>
          <a:prstGeom prst="rightBrace">
            <a:avLst>
              <a:gd name="adj1" fmla="val 81528"/>
              <a:gd name="adj2" fmla="val 50000"/>
            </a:avLst>
          </a:prstGeom>
          <a:noFill/>
          <a:ln w="9525">
            <a:solidFill>
              <a:schemeClr val="bg1"/>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21508" name="Text Box 4"/>
          <p:cNvSpPr txBox="1">
            <a:spLocks noChangeArrowheads="1"/>
          </p:cNvSpPr>
          <p:nvPr/>
        </p:nvSpPr>
        <p:spPr bwMode="auto">
          <a:xfrm>
            <a:off x="2590800" y="4791075"/>
            <a:ext cx="1905000" cy="62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bg1"/>
                </a:solidFill>
                <a:miter lim="800000"/>
                <a:headEnd/>
                <a:tailEnd/>
              </a14:hiddenLine>
            </a:ext>
          </a:extLst>
        </p:spPr>
        <p:txBody>
          <a:bodyPr/>
          <a:lstStyle/>
          <a:p>
            <a:pPr algn="just"/>
            <a:r>
              <a:rPr lang="zh-CN" altLang="en-US" sz="2000">
                <a:solidFill>
                  <a:schemeClr val="bg1"/>
                </a:solidFill>
              </a:rPr>
              <a:t>无风险收益率</a:t>
            </a:r>
          </a:p>
        </p:txBody>
      </p:sp>
      <p:sp>
        <p:nvSpPr>
          <p:cNvPr id="21510" name="Line 6"/>
          <p:cNvSpPr>
            <a:spLocks noChangeShapeType="1"/>
          </p:cNvSpPr>
          <p:nvPr/>
        </p:nvSpPr>
        <p:spPr bwMode="auto">
          <a:xfrm>
            <a:off x="2362200" y="1752600"/>
            <a:ext cx="0" cy="4344988"/>
          </a:xfrm>
          <a:prstGeom prst="line">
            <a:avLst/>
          </a:prstGeom>
          <a:noFill/>
          <a:ln w="9525">
            <a:solidFill>
              <a:schemeClr val="bg1"/>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1511" name="Line 7"/>
          <p:cNvSpPr>
            <a:spLocks noChangeShapeType="1"/>
          </p:cNvSpPr>
          <p:nvPr/>
        </p:nvSpPr>
        <p:spPr bwMode="auto">
          <a:xfrm>
            <a:off x="2400300" y="6034088"/>
            <a:ext cx="4572000" cy="0"/>
          </a:xfrm>
          <a:prstGeom prst="line">
            <a:avLst/>
          </a:prstGeom>
          <a:noFill/>
          <a:ln w="9525">
            <a:solidFill>
              <a:schemeClr val="bg1"/>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1512" name="Text Box 8"/>
          <p:cNvSpPr txBox="1">
            <a:spLocks noChangeArrowheads="1"/>
          </p:cNvSpPr>
          <p:nvPr/>
        </p:nvSpPr>
        <p:spPr bwMode="auto">
          <a:xfrm>
            <a:off x="2209800" y="6034088"/>
            <a:ext cx="5143500" cy="827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bg1"/>
                </a:solidFill>
                <a:miter lim="800000"/>
                <a:headEnd/>
                <a:tailEnd/>
              </a14:hiddenLine>
            </a:ext>
          </a:extLst>
        </p:spPr>
        <p:txBody>
          <a:bodyPr/>
          <a:lstStyle/>
          <a:p>
            <a:pPr algn="just"/>
            <a:r>
              <a:rPr lang="en-US" altLang="zh-CN">
                <a:solidFill>
                  <a:schemeClr val="bg1"/>
                </a:solidFill>
              </a:rPr>
              <a:t>0     0.5    1.0     1.5      2.0    </a:t>
            </a:r>
            <a:r>
              <a:rPr lang="zh-CN" altLang="en-US">
                <a:solidFill>
                  <a:schemeClr val="bg1"/>
                </a:solidFill>
              </a:rPr>
              <a:t>风险 </a:t>
            </a:r>
            <a:r>
              <a:rPr lang="en-US" altLang="zh-CN">
                <a:solidFill>
                  <a:schemeClr val="bg1"/>
                </a:solidFill>
                <a:latin typeface="宋体" panose="02010600030101010101" pitchFamily="2" charset="-122"/>
              </a:rPr>
              <a:t>β</a:t>
            </a:r>
            <a:endParaRPr lang="en-US" altLang="zh-CN">
              <a:solidFill>
                <a:schemeClr val="bg1"/>
              </a:solidFill>
            </a:endParaRPr>
          </a:p>
        </p:txBody>
      </p:sp>
      <p:sp>
        <p:nvSpPr>
          <p:cNvPr id="21513" name="Line 9"/>
          <p:cNvSpPr>
            <a:spLocks noChangeShapeType="1"/>
          </p:cNvSpPr>
          <p:nvPr/>
        </p:nvSpPr>
        <p:spPr bwMode="auto">
          <a:xfrm flipV="1">
            <a:off x="3162300" y="3757613"/>
            <a:ext cx="0" cy="2276475"/>
          </a:xfrm>
          <a:prstGeom prst="line">
            <a:avLst/>
          </a:prstGeom>
          <a:noFill/>
          <a:ln w="9525">
            <a:solidFill>
              <a:schemeClr val="bg1"/>
            </a:solidFill>
            <a:prstDash val="dash"/>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1514" name="Line 10"/>
          <p:cNvSpPr>
            <a:spLocks noChangeShapeType="1"/>
          </p:cNvSpPr>
          <p:nvPr/>
        </p:nvSpPr>
        <p:spPr bwMode="auto">
          <a:xfrm flipV="1">
            <a:off x="3924300" y="3343275"/>
            <a:ext cx="0" cy="2690813"/>
          </a:xfrm>
          <a:prstGeom prst="line">
            <a:avLst/>
          </a:prstGeom>
          <a:noFill/>
          <a:ln w="9525">
            <a:solidFill>
              <a:schemeClr val="bg1"/>
            </a:solidFill>
            <a:prstDash val="dash"/>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1515" name="Line 11"/>
          <p:cNvSpPr>
            <a:spLocks noChangeShapeType="1"/>
          </p:cNvSpPr>
          <p:nvPr/>
        </p:nvSpPr>
        <p:spPr bwMode="auto">
          <a:xfrm flipV="1">
            <a:off x="5829300" y="2308225"/>
            <a:ext cx="0" cy="3725863"/>
          </a:xfrm>
          <a:prstGeom prst="line">
            <a:avLst/>
          </a:prstGeom>
          <a:noFill/>
          <a:ln w="9525">
            <a:solidFill>
              <a:schemeClr val="bg1"/>
            </a:solidFill>
            <a:prstDash val="dash"/>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1516" name="Line 12"/>
          <p:cNvSpPr>
            <a:spLocks noChangeShapeType="1"/>
          </p:cNvSpPr>
          <p:nvPr/>
        </p:nvSpPr>
        <p:spPr bwMode="auto">
          <a:xfrm>
            <a:off x="2400300" y="4170363"/>
            <a:ext cx="3429000" cy="0"/>
          </a:xfrm>
          <a:prstGeom prst="line">
            <a:avLst/>
          </a:prstGeom>
          <a:noFill/>
          <a:ln w="9525">
            <a:solidFill>
              <a:schemeClr val="bg1"/>
            </a:solidFill>
            <a:prstDash val="dash"/>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1517" name="Line 13"/>
          <p:cNvSpPr>
            <a:spLocks noChangeShapeType="1"/>
          </p:cNvSpPr>
          <p:nvPr/>
        </p:nvSpPr>
        <p:spPr bwMode="auto">
          <a:xfrm flipV="1">
            <a:off x="2400300" y="2101850"/>
            <a:ext cx="3810000" cy="2068513"/>
          </a:xfrm>
          <a:prstGeom prst="line">
            <a:avLst/>
          </a:prstGeom>
          <a:noFill/>
          <a:ln w="9525">
            <a:solidFill>
              <a:schemeClr val="bg1"/>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1518" name="Line 14"/>
          <p:cNvSpPr>
            <a:spLocks noChangeShapeType="1"/>
          </p:cNvSpPr>
          <p:nvPr/>
        </p:nvSpPr>
        <p:spPr bwMode="auto">
          <a:xfrm flipH="1">
            <a:off x="2400300" y="3757613"/>
            <a:ext cx="762000" cy="0"/>
          </a:xfrm>
          <a:prstGeom prst="line">
            <a:avLst/>
          </a:prstGeom>
          <a:noFill/>
          <a:ln w="9525">
            <a:solidFill>
              <a:schemeClr val="bg1"/>
            </a:solidFill>
            <a:prstDash val="dash"/>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1519" name="Line 15"/>
          <p:cNvSpPr>
            <a:spLocks noChangeShapeType="1"/>
          </p:cNvSpPr>
          <p:nvPr/>
        </p:nvSpPr>
        <p:spPr bwMode="auto">
          <a:xfrm flipH="1">
            <a:off x="2400300" y="3343275"/>
            <a:ext cx="1524000" cy="0"/>
          </a:xfrm>
          <a:prstGeom prst="line">
            <a:avLst/>
          </a:prstGeom>
          <a:noFill/>
          <a:ln w="9525">
            <a:solidFill>
              <a:schemeClr val="bg1"/>
            </a:solidFill>
            <a:prstDash val="dash"/>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1520" name="Line 16"/>
          <p:cNvSpPr>
            <a:spLocks noChangeShapeType="1"/>
          </p:cNvSpPr>
          <p:nvPr/>
        </p:nvSpPr>
        <p:spPr bwMode="auto">
          <a:xfrm>
            <a:off x="2400300" y="2308225"/>
            <a:ext cx="3429000" cy="0"/>
          </a:xfrm>
          <a:prstGeom prst="line">
            <a:avLst/>
          </a:prstGeom>
          <a:noFill/>
          <a:ln w="9525">
            <a:solidFill>
              <a:schemeClr val="bg1"/>
            </a:solidFill>
            <a:prstDash val="dash"/>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1521" name="AutoShape 17"/>
          <p:cNvSpPr>
            <a:spLocks/>
          </p:cNvSpPr>
          <p:nvPr/>
        </p:nvSpPr>
        <p:spPr bwMode="auto">
          <a:xfrm>
            <a:off x="3162300" y="3757613"/>
            <a:ext cx="190500" cy="412750"/>
          </a:xfrm>
          <a:prstGeom prst="rightBrace">
            <a:avLst>
              <a:gd name="adj1" fmla="val 18056"/>
              <a:gd name="adj2" fmla="val 50000"/>
            </a:avLst>
          </a:prstGeom>
          <a:noFill/>
          <a:ln w="9525">
            <a:solidFill>
              <a:schemeClr val="bg1"/>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21522" name="Text Box 18"/>
          <p:cNvSpPr txBox="1">
            <a:spLocks noChangeArrowheads="1"/>
          </p:cNvSpPr>
          <p:nvPr/>
        </p:nvSpPr>
        <p:spPr bwMode="auto">
          <a:xfrm>
            <a:off x="3124200" y="3581400"/>
            <a:ext cx="1333500" cy="165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bg1"/>
                </a:solidFill>
                <a:miter lim="800000"/>
                <a:headEnd/>
                <a:tailEnd/>
              </a14:hiddenLine>
            </a:ext>
          </a:extLst>
        </p:spPr>
        <p:txBody>
          <a:bodyPr/>
          <a:lstStyle/>
          <a:p>
            <a:pPr algn="just"/>
            <a:r>
              <a:rPr lang="zh-CN" altLang="en-US" sz="2000">
                <a:solidFill>
                  <a:schemeClr val="bg1"/>
                </a:solidFill>
              </a:rPr>
              <a:t>安全型</a:t>
            </a:r>
          </a:p>
          <a:p>
            <a:pPr algn="just"/>
            <a:r>
              <a:rPr lang="zh-CN" altLang="en-US" sz="2000">
                <a:solidFill>
                  <a:schemeClr val="bg1"/>
                </a:solidFill>
              </a:rPr>
              <a:t>股票的风险补偿率</a:t>
            </a:r>
            <a:r>
              <a:rPr lang="en-US" altLang="zh-CN" sz="2000">
                <a:solidFill>
                  <a:schemeClr val="bg1"/>
                </a:solidFill>
              </a:rPr>
              <a:t>2%</a:t>
            </a:r>
          </a:p>
        </p:txBody>
      </p:sp>
      <p:sp>
        <p:nvSpPr>
          <p:cNvPr id="21523" name="AutoShape 19"/>
          <p:cNvSpPr>
            <a:spLocks/>
          </p:cNvSpPr>
          <p:nvPr/>
        </p:nvSpPr>
        <p:spPr bwMode="auto">
          <a:xfrm>
            <a:off x="3924300" y="3343275"/>
            <a:ext cx="190500" cy="827088"/>
          </a:xfrm>
          <a:prstGeom prst="rightBrace">
            <a:avLst>
              <a:gd name="adj1" fmla="val 36181"/>
              <a:gd name="adj2" fmla="val 50000"/>
            </a:avLst>
          </a:prstGeom>
          <a:noFill/>
          <a:ln w="9525">
            <a:solidFill>
              <a:schemeClr val="bg1"/>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21524" name="Text Box 20"/>
          <p:cNvSpPr txBox="1">
            <a:spLocks noChangeArrowheads="1"/>
          </p:cNvSpPr>
          <p:nvPr/>
        </p:nvSpPr>
        <p:spPr bwMode="auto">
          <a:xfrm>
            <a:off x="4114800" y="3343275"/>
            <a:ext cx="1333500" cy="103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bg1"/>
                </a:solidFill>
                <a:miter lim="800000"/>
                <a:headEnd/>
                <a:tailEnd/>
              </a14:hiddenLine>
            </a:ext>
          </a:extLst>
        </p:spPr>
        <p:txBody>
          <a:bodyPr/>
          <a:lstStyle/>
          <a:p>
            <a:pPr algn="just"/>
            <a:r>
              <a:rPr lang="zh-CN" altLang="en-US" sz="2000">
                <a:solidFill>
                  <a:schemeClr val="bg1"/>
                </a:solidFill>
              </a:rPr>
              <a:t>市场风险补偿率</a:t>
            </a:r>
            <a:r>
              <a:rPr lang="en-US" altLang="zh-CN" sz="2000">
                <a:solidFill>
                  <a:schemeClr val="bg1"/>
                </a:solidFill>
              </a:rPr>
              <a:t>4%</a:t>
            </a:r>
          </a:p>
        </p:txBody>
      </p:sp>
      <p:sp>
        <p:nvSpPr>
          <p:cNvPr id="21525" name="AutoShape 21"/>
          <p:cNvSpPr>
            <a:spLocks/>
          </p:cNvSpPr>
          <p:nvPr/>
        </p:nvSpPr>
        <p:spPr bwMode="auto">
          <a:xfrm>
            <a:off x="5829300" y="2308225"/>
            <a:ext cx="190500" cy="1862138"/>
          </a:xfrm>
          <a:prstGeom prst="rightBrace">
            <a:avLst>
              <a:gd name="adj1" fmla="val 81458"/>
              <a:gd name="adj2" fmla="val 50000"/>
            </a:avLst>
          </a:prstGeom>
          <a:noFill/>
          <a:ln w="9525">
            <a:solidFill>
              <a:schemeClr val="bg1"/>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21526" name="Text Box 22"/>
          <p:cNvSpPr txBox="1">
            <a:spLocks noChangeArrowheads="1"/>
          </p:cNvSpPr>
          <p:nvPr/>
        </p:nvSpPr>
        <p:spPr bwMode="auto">
          <a:xfrm>
            <a:off x="6019800" y="2722563"/>
            <a:ext cx="1714500" cy="103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bg1"/>
                </a:solidFill>
                <a:miter lim="800000"/>
                <a:headEnd/>
                <a:tailEnd/>
              </a14:hiddenLine>
            </a:ext>
          </a:extLst>
        </p:spPr>
        <p:txBody>
          <a:bodyPr/>
          <a:lstStyle/>
          <a:p>
            <a:pPr algn="just"/>
            <a:r>
              <a:rPr lang="zh-CN" altLang="en-US" sz="2000">
                <a:solidFill>
                  <a:schemeClr val="bg1"/>
                </a:solidFill>
              </a:rPr>
              <a:t>高风险股票的风险补偿率</a:t>
            </a:r>
            <a:r>
              <a:rPr lang="en-US" altLang="zh-CN" sz="2000">
                <a:solidFill>
                  <a:schemeClr val="bg1"/>
                </a:solidFill>
              </a:rPr>
              <a:t>8%</a:t>
            </a:r>
          </a:p>
        </p:txBody>
      </p:sp>
      <p:sp>
        <p:nvSpPr>
          <p:cNvPr id="21527" name="Text Box 23"/>
          <p:cNvSpPr txBox="1">
            <a:spLocks noChangeArrowheads="1"/>
          </p:cNvSpPr>
          <p:nvPr/>
        </p:nvSpPr>
        <p:spPr bwMode="auto">
          <a:xfrm>
            <a:off x="1828800" y="1066800"/>
            <a:ext cx="1905000" cy="620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bg1"/>
                </a:solidFill>
                <a:miter lim="800000"/>
                <a:headEnd/>
                <a:tailEnd/>
              </a14:hiddenLine>
            </a:ext>
          </a:extLst>
        </p:spPr>
        <p:txBody>
          <a:bodyPr/>
          <a:lstStyle/>
          <a:p>
            <a:pPr algn="just"/>
            <a:r>
              <a:rPr lang="zh-CN" altLang="en-US" sz="2000">
                <a:solidFill>
                  <a:schemeClr val="bg1"/>
                </a:solidFill>
              </a:rPr>
              <a:t>必要收益率（</a:t>
            </a:r>
            <a:r>
              <a:rPr lang="en-US" altLang="zh-CN" sz="2000">
                <a:solidFill>
                  <a:schemeClr val="bg1"/>
                </a:solidFill>
              </a:rPr>
              <a:t>%</a:t>
            </a:r>
            <a:r>
              <a:rPr lang="zh-CN" altLang="en-US" sz="2000">
                <a:solidFill>
                  <a:schemeClr val="bg1"/>
                </a:solidFill>
              </a:rPr>
              <a:t>）</a:t>
            </a:r>
          </a:p>
        </p:txBody>
      </p:sp>
      <p:sp>
        <p:nvSpPr>
          <p:cNvPr id="21528" name="Text Box 24"/>
          <p:cNvSpPr txBox="1">
            <a:spLocks noChangeArrowheads="1"/>
          </p:cNvSpPr>
          <p:nvPr/>
        </p:nvSpPr>
        <p:spPr bwMode="auto">
          <a:xfrm>
            <a:off x="1295400" y="1893888"/>
            <a:ext cx="1104900" cy="414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bg1"/>
                </a:solidFill>
                <a:miter lim="800000"/>
                <a:headEnd/>
                <a:tailEnd/>
              </a14:hiddenLine>
            </a:ext>
          </a:extLst>
        </p:spPr>
        <p:txBody>
          <a:bodyPr/>
          <a:lstStyle/>
          <a:p>
            <a:pPr algn="just"/>
            <a:r>
              <a:rPr lang="en-US" altLang="zh-CN" sz="2000">
                <a:solidFill>
                  <a:schemeClr val="bg1"/>
                </a:solidFill>
              </a:rPr>
              <a:t>K</a:t>
            </a:r>
            <a:r>
              <a:rPr lang="zh-CN" altLang="en-US" sz="2000" baseline="-25000">
                <a:solidFill>
                  <a:schemeClr val="bg1"/>
                </a:solidFill>
              </a:rPr>
              <a:t>高风险</a:t>
            </a:r>
            <a:r>
              <a:rPr lang="en-US" altLang="zh-CN" sz="2000">
                <a:solidFill>
                  <a:schemeClr val="bg1"/>
                </a:solidFill>
              </a:rPr>
              <a:t>=16</a:t>
            </a:r>
          </a:p>
          <a:p>
            <a:pPr algn="just"/>
            <a:endParaRPr lang="en-US" altLang="zh-CN" sz="2000">
              <a:solidFill>
                <a:schemeClr val="bg1"/>
              </a:solidFill>
            </a:endParaRPr>
          </a:p>
          <a:p>
            <a:pPr algn="just"/>
            <a:endParaRPr lang="en-US" altLang="zh-CN" sz="2000">
              <a:solidFill>
                <a:schemeClr val="bg1"/>
              </a:solidFill>
            </a:endParaRPr>
          </a:p>
          <a:p>
            <a:pPr algn="just"/>
            <a:r>
              <a:rPr lang="en-US" altLang="zh-CN" sz="1400">
                <a:solidFill>
                  <a:schemeClr val="bg1"/>
                </a:solidFill>
              </a:rPr>
              <a:t>Km=12</a:t>
            </a:r>
          </a:p>
          <a:p>
            <a:pPr algn="just"/>
            <a:r>
              <a:rPr lang="en-US" altLang="zh-CN" sz="1400">
                <a:solidFill>
                  <a:schemeClr val="bg1"/>
                </a:solidFill>
              </a:rPr>
              <a:t>K</a:t>
            </a:r>
            <a:r>
              <a:rPr lang="zh-CN" altLang="en-US" sz="1400" baseline="-25000">
                <a:solidFill>
                  <a:schemeClr val="bg1"/>
                </a:solidFill>
              </a:rPr>
              <a:t>安全型</a:t>
            </a:r>
            <a:r>
              <a:rPr lang="en-US" altLang="zh-CN" sz="1400">
                <a:solidFill>
                  <a:schemeClr val="bg1"/>
                </a:solidFill>
              </a:rPr>
              <a:t>=10</a:t>
            </a:r>
          </a:p>
          <a:p>
            <a:pPr algn="just"/>
            <a:r>
              <a:rPr lang="en-US" altLang="zh-CN" sz="1400">
                <a:solidFill>
                  <a:schemeClr val="bg1"/>
                </a:solidFill>
              </a:rPr>
              <a:t>R</a:t>
            </a:r>
            <a:r>
              <a:rPr lang="en-US" altLang="zh-CN" sz="1400" baseline="-25000">
                <a:solidFill>
                  <a:schemeClr val="bg1"/>
                </a:solidFill>
              </a:rPr>
              <a:t>F</a:t>
            </a:r>
            <a:r>
              <a:rPr lang="en-US" altLang="zh-CN" sz="1400">
                <a:solidFill>
                  <a:schemeClr val="bg1"/>
                </a:solidFill>
              </a:rPr>
              <a:t>=8</a:t>
            </a:r>
          </a:p>
          <a:p>
            <a:pPr algn="just"/>
            <a:endParaRPr lang="en-US" altLang="zh-CN" sz="1400">
              <a:solidFill>
                <a:schemeClr val="bg1"/>
              </a:solidFill>
            </a:endParaRPr>
          </a:p>
        </p:txBody>
      </p:sp>
      <p:sp>
        <p:nvSpPr>
          <p:cNvPr id="21529" name="Text Box 25"/>
          <p:cNvSpPr txBox="1">
            <a:spLocks noChangeArrowheads="1"/>
          </p:cNvSpPr>
          <p:nvPr/>
        </p:nvSpPr>
        <p:spPr bwMode="auto">
          <a:xfrm>
            <a:off x="6400800" y="1481138"/>
            <a:ext cx="2286000" cy="827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bg1"/>
                </a:solidFill>
                <a:miter lim="800000"/>
                <a:headEnd/>
                <a:tailEnd/>
              </a14:hiddenLine>
            </a:ext>
          </a:extLst>
        </p:spPr>
        <p:txBody>
          <a:bodyPr/>
          <a:lstStyle/>
          <a:p>
            <a:pPr algn="just"/>
            <a:r>
              <a:rPr lang="en-US" altLang="zh-CN" sz="2000">
                <a:solidFill>
                  <a:schemeClr val="bg1"/>
                </a:solidFill>
              </a:rPr>
              <a:t>SML:K=R</a:t>
            </a:r>
            <a:r>
              <a:rPr lang="en-US" altLang="zh-CN" sz="2000" baseline="-25000">
                <a:solidFill>
                  <a:schemeClr val="bg1"/>
                </a:solidFill>
              </a:rPr>
              <a:t>F</a:t>
            </a:r>
            <a:r>
              <a:rPr lang="en-US" altLang="zh-CN" sz="2000">
                <a:solidFill>
                  <a:schemeClr val="bg1"/>
                </a:solidFill>
              </a:rPr>
              <a:t>+</a:t>
            </a:r>
            <a:r>
              <a:rPr lang="en-US" altLang="zh-CN">
                <a:solidFill>
                  <a:schemeClr val="bg1"/>
                </a:solidFill>
                <a:latin typeface="宋体" panose="02010600030101010101" pitchFamily="2" charset="-122"/>
              </a:rPr>
              <a:t>β</a:t>
            </a:r>
            <a:r>
              <a:rPr lang="en-US" altLang="zh-CN" sz="2000">
                <a:solidFill>
                  <a:schemeClr val="bg1"/>
                </a:solidFill>
              </a:rPr>
              <a:t>(K</a:t>
            </a:r>
            <a:r>
              <a:rPr lang="en-US" altLang="zh-CN" sz="2000" baseline="-25000">
                <a:solidFill>
                  <a:schemeClr val="bg1"/>
                </a:solidFill>
              </a:rPr>
              <a:t>M</a:t>
            </a:r>
            <a:r>
              <a:rPr lang="en-US" altLang="zh-CN" sz="2000">
                <a:solidFill>
                  <a:schemeClr val="bg1"/>
                </a:solidFill>
              </a:rPr>
              <a:t>-R</a:t>
            </a:r>
            <a:r>
              <a:rPr lang="en-US" altLang="zh-CN" sz="2000" baseline="-25000">
                <a:solidFill>
                  <a:schemeClr val="bg1"/>
                </a:solidFill>
              </a:rPr>
              <a:t>F</a:t>
            </a:r>
            <a:r>
              <a:rPr lang="en-US" altLang="zh-CN" sz="2000">
                <a:solidFill>
                  <a:schemeClr val="bg1"/>
                </a:solidFill>
              </a:rPr>
              <a:t>)</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8306" name="Rectangle 2"/>
          <p:cNvSpPr>
            <a:spLocks noGrp="1" noChangeArrowheads="1"/>
          </p:cNvSpPr>
          <p:nvPr>
            <p:ph type="title"/>
          </p:nvPr>
        </p:nvSpPr>
        <p:spPr/>
        <p:txBody>
          <a:bodyPr/>
          <a:lstStyle/>
          <a:p>
            <a:r>
              <a:rPr lang="zh-CN" altLang="en-US"/>
              <a:t>练习</a:t>
            </a:r>
          </a:p>
        </p:txBody>
      </p:sp>
      <p:sp>
        <p:nvSpPr>
          <p:cNvPr id="98307" name="Rectangle 3"/>
          <p:cNvSpPr>
            <a:spLocks noGrp="1" noChangeArrowheads="1"/>
          </p:cNvSpPr>
          <p:nvPr>
            <p:ph type="body" idx="1"/>
          </p:nvPr>
        </p:nvSpPr>
        <p:spPr/>
        <p:txBody>
          <a:bodyPr/>
          <a:lstStyle/>
          <a:p>
            <a:r>
              <a:rPr lang="zh-CN" altLang="en-US"/>
              <a:t>高盛公司持有由甲、乙、丙三种股票构成的证券组合，它们的</a:t>
            </a:r>
            <a:r>
              <a:rPr lang="en-US" altLang="zh-CN"/>
              <a:t>β</a:t>
            </a:r>
            <a:r>
              <a:rPr lang="zh-CN" altLang="en-US"/>
              <a:t>系数分别是</a:t>
            </a:r>
            <a:r>
              <a:rPr lang="en-US" altLang="zh-CN"/>
              <a:t>2.0</a:t>
            </a:r>
            <a:r>
              <a:rPr lang="zh-CN" altLang="en-US"/>
              <a:t>、</a:t>
            </a:r>
            <a:r>
              <a:rPr lang="en-US" altLang="zh-CN"/>
              <a:t>1.0</a:t>
            </a:r>
            <a:r>
              <a:rPr lang="zh-CN" altLang="en-US"/>
              <a:t>和</a:t>
            </a:r>
            <a:r>
              <a:rPr lang="en-US" altLang="zh-CN"/>
              <a:t>0.5</a:t>
            </a:r>
            <a:r>
              <a:rPr lang="zh-CN" altLang="en-US"/>
              <a:t>，它们在证券组合中所占的比重分别为</a:t>
            </a:r>
            <a:r>
              <a:rPr lang="en-US" altLang="zh-CN"/>
              <a:t>60%</a:t>
            </a:r>
            <a:r>
              <a:rPr lang="zh-CN" altLang="en-US"/>
              <a:t>、</a:t>
            </a:r>
            <a:r>
              <a:rPr lang="en-US" altLang="zh-CN"/>
              <a:t>30%</a:t>
            </a:r>
            <a:r>
              <a:rPr lang="zh-CN" altLang="en-US"/>
              <a:t>和</a:t>
            </a:r>
            <a:r>
              <a:rPr lang="en-US" altLang="zh-CN"/>
              <a:t>10%</a:t>
            </a:r>
            <a:r>
              <a:rPr lang="zh-CN" altLang="en-US"/>
              <a:t>，股票的市场报酬率为</a:t>
            </a:r>
            <a:r>
              <a:rPr lang="en-US" altLang="zh-CN"/>
              <a:t>14%</a:t>
            </a:r>
            <a:r>
              <a:rPr lang="zh-CN" altLang="en-US"/>
              <a:t>，无风险报酬率为</a:t>
            </a:r>
            <a:r>
              <a:rPr lang="en-US" altLang="zh-CN"/>
              <a:t>10%</a:t>
            </a:r>
            <a:r>
              <a:rPr lang="zh-CN" altLang="en-US"/>
              <a:t>，试确定这种证券组合的风险报酬率。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withEffect">
                                  <p:stCondLst>
                                    <p:cond delay="0"/>
                                  </p:stCondLst>
                                  <p:childTnLst>
                                    <p:set>
                                      <p:cBhvr>
                                        <p:cTn id="6" dur="1" fill="hold">
                                          <p:stCondLst>
                                            <p:cond delay="0"/>
                                          </p:stCondLst>
                                        </p:cTn>
                                        <p:tgtEl>
                                          <p:spTgt spid="98306"/>
                                        </p:tgtEl>
                                        <p:attrNameLst>
                                          <p:attrName>style.visibility</p:attrName>
                                        </p:attrNameLst>
                                      </p:cBhvr>
                                      <p:to>
                                        <p:strVal val="visible"/>
                                      </p:to>
                                    </p:set>
                                    <p:anim calcmode="lin" valueType="num">
                                      <p:cBhvr>
                                        <p:cTn id="7" dur="500" fill="hold"/>
                                        <p:tgtEl>
                                          <p:spTgt spid="98306"/>
                                        </p:tgtEl>
                                        <p:attrNameLst>
                                          <p:attrName>ppt_w</p:attrName>
                                        </p:attrNameLst>
                                      </p:cBhvr>
                                      <p:tavLst>
                                        <p:tav tm="0">
                                          <p:val>
                                            <p:fltVal val="0"/>
                                          </p:val>
                                        </p:tav>
                                        <p:tav tm="100000">
                                          <p:val>
                                            <p:strVal val="#ppt_w"/>
                                          </p:val>
                                        </p:tav>
                                      </p:tavLst>
                                    </p:anim>
                                    <p:anim calcmode="lin" valueType="num">
                                      <p:cBhvr>
                                        <p:cTn id="8" dur="500" fill="hold"/>
                                        <p:tgtEl>
                                          <p:spTgt spid="98306"/>
                                        </p:tgtEl>
                                        <p:attrNameLst>
                                          <p:attrName>ppt_h</p:attrName>
                                        </p:attrNameLst>
                                      </p:cBhvr>
                                      <p:tavLst>
                                        <p:tav tm="0">
                                          <p:val>
                                            <p:fltVal val="0"/>
                                          </p:val>
                                        </p:tav>
                                        <p:tav tm="100000">
                                          <p:val>
                                            <p:strVal val="#ppt_h"/>
                                          </p:val>
                                        </p:tav>
                                      </p:tavLst>
                                    </p:anim>
                                    <p:animEffect transition="in" filter="fade">
                                      <p:cBhvr>
                                        <p:cTn id="9" dur="500"/>
                                        <p:tgtEl>
                                          <p:spTgt spid="98306"/>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98307">
                                            <p:txEl>
                                              <p:pRg st="0" end="0"/>
                                            </p:txEl>
                                          </p:spTgt>
                                        </p:tgtEl>
                                        <p:attrNameLst>
                                          <p:attrName>style.visibility</p:attrName>
                                        </p:attrNameLst>
                                      </p:cBhvr>
                                      <p:to>
                                        <p:strVal val="visible"/>
                                      </p:to>
                                    </p:set>
                                    <p:animEffect transition="in" filter="fade">
                                      <p:cBhvr>
                                        <p:cTn id="14" dur="1000">
                                          <p:stCondLst>
                                            <p:cond delay="0"/>
                                          </p:stCondLst>
                                        </p:cTn>
                                        <p:tgtEl>
                                          <p:spTgt spid="9830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306" grpId="0"/>
      <p:bldP spid="98307" grpId="0" build="p"/>
    </p:bldLst>
  </p:timing>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0354" name="Rectangle 2"/>
          <p:cNvSpPr>
            <a:spLocks noGrp="1" noChangeArrowheads="1"/>
          </p:cNvSpPr>
          <p:nvPr>
            <p:ph type="title"/>
          </p:nvPr>
        </p:nvSpPr>
        <p:spPr/>
        <p:txBody>
          <a:bodyPr/>
          <a:lstStyle/>
          <a:p>
            <a:r>
              <a:rPr lang="zh-CN" altLang="en-US"/>
              <a:t>答案</a:t>
            </a:r>
          </a:p>
        </p:txBody>
      </p:sp>
      <p:sp>
        <p:nvSpPr>
          <p:cNvPr id="100355" name="Rectangle 3"/>
          <p:cNvSpPr>
            <a:spLocks noGrp="1" noChangeArrowheads="1"/>
          </p:cNvSpPr>
          <p:nvPr>
            <p:ph type="body" idx="1"/>
          </p:nvPr>
        </p:nvSpPr>
        <p:spPr/>
        <p:txBody>
          <a:bodyPr/>
          <a:lstStyle/>
          <a:p>
            <a:pPr algn="just"/>
            <a:r>
              <a:rPr lang="en-US" altLang="zh-CN"/>
              <a:t> ①</a:t>
            </a:r>
            <a:r>
              <a:rPr lang="zh-CN" altLang="en-US"/>
              <a:t>确定证券组合的</a:t>
            </a:r>
            <a:r>
              <a:rPr lang="en-US" altLang="zh-CN"/>
              <a:t>β</a:t>
            </a:r>
            <a:r>
              <a:rPr lang="zh-CN" altLang="en-US"/>
              <a:t>系数。</a:t>
            </a:r>
          </a:p>
          <a:p>
            <a:pPr algn="just"/>
            <a:r>
              <a:rPr lang="zh-CN" altLang="en-US"/>
              <a:t>       </a:t>
            </a:r>
            <a:r>
              <a:rPr lang="en-US" altLang="zh-CN"/>
              <a:t>βp=60%×2.0+30%×1.0+10%×0.5</a:t>
            </a:r>
          </a:p>
          <a:p>
            <a:pPr algn="just"/>
            <a:r>
              <a:rPr lang="en-US" altLang="zh-CN"/>
              <a:t>          =1.55</a:t>
            </a:r>
          </a:p>
          <a:p>
            <a:pPr algn="just"/>
            <a:r>
              <a:rPr lang="en-US" altLang="zh-CN"/>
              <a:t> ②</a:t>
            </a:r>
            <a:r>
              <a:rPr lang="zh-CN" altLang="en-US"/>
              <a:t>计算该证券组合的风险报酬率。</a:t>
            </a:r>
          </a:p>
          <a:p>
            <a:pPr algn="just"/>
            <a:r>
              <a:rPr lang="zh-CN" altLang="en-US"/>
              <a:t>       </a:t>
            </a:r>
            <a:r>
              <a:rPr lang="en-US" altLang="zh-CN"/>
              <a:t>R</a:t>
            </a:r>
            <a:r>
              <a:rPr lang="en-US" altLang="zh-CN" baseline="-30000"/>
              <a:t>p</a:t>
            </a:r>
            <a:r>
              <a:rPr lang="en-US" altLang="zh-CN"/>
              <a:t>=β</a:t>
            </a:r>
            <a:r>
              <a:rPr lang="en-US" altLang="zh-CN" baseline="-30000"/>
              <a:t>p</a:t>
            </a:r>
            <a:r>
              <a:rPr lang="zh-CN" altLang="en-US"/>
              <a:t>（</a:t>
            </a:r>
            <a:r>
              <a:rPr lang="en-US" altLang="zh-CN"/>
              <a:t>K</a:t>
            </a:r>
            <a:r>
              <a:rPr lang="en-US" altLang="zh-CN" baseline="-30000"/>
              <a:t>m</a:t>
            </a:r>
            <a:r>
              <a:rPr lang="zh-CN" altLang="en-US"/>
              <a:t>－</a:t>
            </a:r>
            <a:r>
              <a:rPr lang="en-US" altLang="zh-CN"/>
              <a:t>R</a:t>
            </a:r>
            <a:r>
              <a:rPr lang="en-US" altLang="zh-CN" baseline="-30000"/>
              <a:t>F</a:t>
            </a:r>
            <a:r>
              <a:rPr lang="zh-CN" altLang="en-US"/>
              <a:t>）</a:t>
            </a:r>
          </a:p>
          <a:p>
            <a:pPr algn="just"/>
            <a:r>
              <a:rPr lang="zh-CN" altLang="en-US"/>
              <a:t>         </a:t>
            </a:r>
            <a:r>
              <a:rPr lang="en-US" altLang="zh-CN"/>
              <a:t>=1.55×</a:t>
            </a:r>
            <a:r>
              <a:rPr lang="zh-CN" altLang="en-US"/>
              <a:t>（</a:t>
            </a:r>
            <a:r>
              <a:rPr lang="en-US" altLang="zh-CN"/>
              <a:t>14%</a:t>
            </a:r>
            <a:r>
              <a:rPr lang="zh-CN" altLang="en-US"/>
              <a:t>－</a:t>
            </a:r>
            <a:r>
              <a:rPr lang="en-US" altLang="zh-CN"/>
              <a:t>10%</a:t>
            </a:r>
            <a:r>
              <a:rPr lang="zh-CN" altLang="en-US"/>
              <a:t>）</a:t>
            </a:r>
          </a:p>
          <a:p>
            <a:pPr algn="just"/>
            <a:r>
              <a:rPr lang="zh-CN" altLang="en-US"/>
              <a:t>         </a:t>
            </a:r>
            <a:r>
              <a:rPr lang="en-US" altLang="zh-CN"/>
              <a:t>=6.2%</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withEffect">
                                  <p:stCondLst>
                                    <p:cond delay="0"/>
                                  </p:stCondLst>
                                  <p:childTnLst>
                                    <p:set>
                                      <p:cBhvr>
                                        <p:cTn id="6" dur="1" fill="hold">
                                          <p:stCondLst>
                                            <p:cond delay="0"/>
                                          </p:stCondLst>
                                        </p:cTn>
                                        <p:tgtEl>
                                          <p:spTgt spid="100354"/>
                                        </p:tgtEl>
                                        <p:attrNameLst>
                                          <p:attrName>style.visibility</p:attrName>
                                        </p:attrNameLst>
                                      </p:cBhvr>
                                      <p:to>
                                        <p:strVal val="visible"/>
                                      </p:to>
                                    </p:set>
                                    <p:anim calcmode="lin" valueType="num">
                                      <p:cBhvr>
                                        <p:cTn id="7" dur="500" fill="hold"/>
                                        <p:tgtEl>
                                          <p:spTgt spid="100354"/>
                                        </p:tgtEl>
                                        <p:attrNameLst>
                                          <p:attrName>ppt_w</p:attrName>
                                        </p:attrNameLst>
                                      </p:cBhvr>
                                      <p:tavLst>
                                        <p:tav tm="0">
                                          <p:val>
                                            <p:fltVal val="0"/>
                                          </p:val>
                                        </p:tav>
                                        <p:tav tm="100000">
                                          <p:val>
                                            <p:strVal val="#ppt_w"/>
                                          </p:val>
                                        </p:tav>
                                      </p:tavLst>
                                    </p:anim>
                                    <p:anim calcmode="lin" valueType="num">
                                      <p:cBhvr>
                                        <p:cTn id="8" dur="500" fill="hold"/>
                                        <p:tgtEl>
                                          <p:spTgt spid="100354"/>
                                        </p:tgtEl>
                                        <p:attrNameLst>
                                          <p:attrName>ppt_h</p:attrName>
                                        </p:attrNameLst>
                                      </p:cBhvr>
                                      <p:tavLst>
                                        <p:tav tm="0">
                                          <p:val>
                                            <p:fltVal val="0"/>
                                          </p:val>
                                        </p:tav>
                                        <p:tav tm="100000">
                                          <p:val>
                                            <p:strVal val="#ppt_h"/>
                                          </p:val>
                                        </p:tav>
                                      </p:tavLst>
                                    </p:anim>
                                    <p:animEffect transition="in" filter="fade">
                                      <p:cBhvr>
                                        <p:cTn id="9" dur="500"/>
                                        <p:tgtEl>
                                          <p:spTgt spid="100354"/>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100355">
                                            <p:txEl>
                                              <p:pRg st="0" end="0"/>
                                            </p:txEl>
                                          </p:spTgt>
                                        </p:tgtEl>
                                        <p:attrNameLst>
                                          <p:attrName>style.visibility</p:attrName>
                                        </p:attrNameLst>
                                      </p:cBhvr>
                                      <p:to>
                                        <p:strVal val="visible"/>
                                      </p:to>
                                    </p:set>
                                    <p:animEffect transition="in" filter="fade">
                                      <p:cBhvr>
                                        <p:cTn id="14" dur="1000">
                                          <p:stCondLst>
                                            <p:cond delay="0"/>
                                          </p:stCondLst>
                                        </p:cTn>
                                        <p:tgtEl>
                                          <p:spTgt spid="100355">
                                            <p:txEl>
                                              <p:pRg st="0" end="0"/>
                                            </p:txEl>
                                          </p:spTgt>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100355">
                                            <p:txEl>
                                              <p:pRg st="1" end="1"/>
                                            </p:txEl>
                                          </p:spTgt>
                                        </p:tgtEl>
                                        <p:attrNameLst>
                                          <p:attrName>style.visibility</p:attrName>
                                        </p:attrNameLst>
                                      </p:cBhvr>
                                      <p:to>
                                        <p:strVal val="visible"/>
                                      </p:to>
                                    </p:set>
                                    <p:animEffect transition="in" filter="fade">
                                      <p:cBhvr>
                                        <p:cTn id="19" dur="1000">
                                          <p:stCondLst>
                                            <p:cond delay="0"/>
                                          </p:stCondLst>
                                        </p:cTn>
                                        <p:tgtEl>
                                          <p:spTgt spid="100355">
                                            <p:txEl>
                                              <p:pRg st="1" end="1"/>
                                            </p:txEl>
                                          </p:spTgt>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100355">
                                            <p:txEl>
                                              <p:pRg st="2" end="2"/>
                                            </p:txEl>
                                          </p:spTgt>
                                        </p:tgtEl>
                                        <p:attrNameLst>
                                          <p:attrName>style.visibility</p:attrName>
                                        </p:attrNameLst>
                                      </p:cBhvr>
                                      <p:to>
                                        <p:strVal val="visible"/>
                                      </p:to>
                                    </p:set>
                                    <p:animEffect transition="in" filter="fade">
                                      <p:cBhvr>
                                        <p:cTn id="24" dur="1000">
                                          <p:stCondLst>
                                            <p:cond delay="0"/>
                                          </p:stCondLst>
                                        </p:cTn>
                                        <p:tgtEl>
                                          <p:spTgt spid="100355">
                                            <p:txEl>
                                              <p:pRg st="2" end="2"/>
                                            </p:txEl>
                                          </p:spTgt>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100355">
                                            <p:txEl>
                                              <p:pRg st="3" end="3"/>
                                            </p:txEl>
                                          </p:spTgt>
                                        </p:tgtEl>
                                        <p:attrNameLst>
                                          <p:attrName>style.visibility</p:attrName>
                                        </p:attrNameLst>
                                      </p:cBhvr>
                                      <p:to>
                                        <p:strVal val="visible"/>
                                      </p:to>
                                    </p:set>
                                    <p:animEffect transition="in" filter="fade">
                                      <p:cBhvr>
                                        <p:cTn id="29" dur="1000">
                                          <p:stCondLst>
                                            <p:cond delay="0"/>
                                          </p:stCondLst>
                                        </p:cTn>
                                        <p:tgtEl>
                                          <p:spTgt spid="100355">
                                            <p:txEl>
                                              <p:pRg st="3" end="3"/>
                                            </p:txEl>
                                          </p:spTgt>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100355">
                                            <p:txEl>
                                              <p:pRg st="4" end="4"/>
                                            </p:txEl>
                                          </p:spTgt>
                                        </p:tgtEl>
                                        <p:attrNameLst>
                                          <p:attrName>style.visibility</p:attrName>
                                        </p:attrNameLst>
                                      </p:cBhvr>
                                      <p:to>
                                        <p:strVal val="visible"/>
                                      </p:to>
                                    </p:set>
                                    <p:animEffect transition="in" filter="fade">
                                      <p:cBhvr>
                                        <p:cTn id="34" dur="1000">
                                          <p:stCondLst>
                                            <p:cond delay="0"/>
                                          </p:stCondLst>
                                        </p:cTn>
                                        <p:tgtEl>
                                          <p:spTgt spid="100355">
                                            <p:txEl>
                                              <p:pRg st="4" end="4"/>
                                            </p:txEl>
                                          </p:spTgt>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100355">
                                            <p:txEl>
                                              <p:pRg st="5" end="5"/>
                                            </p:txEl>
                                          </p:spTgt>
                                        </p:tgtEl>
                                        <p:attrNameLst>
                                          <p:attrName>style.visibility</p:attrName>
                                        </p:attrNameLst>
                                      </p:cBhvr>
                                      <p:to>
                                        <p:strVal val="visible"/>
                                      </p:to>
                                    </p:set>
                                    <p:animEffect transition="in" filter="fade">
                                      <p:cBhvr>
                                        <p:cTn id="39" dur="1000">
                                          <p:stCondLst>
                                            <p:cond delay="0"/>
                                          </p:stCondLst>
                                        </p:cTn>
                                        <p:tgtEl>
                                          <p:spTgt spid="100355">
                                            <p:txEl>
                                              <p:pRg st="5" end="5"/>
                                            </p:txEl>
                                          </p:spTgt>
                                        </p:tgtEl>
                                      </p:cBhvr>
                                    </p:animEffect>
                                  </p:childTnLst>
                                </p:cTn>
                              </p:par>
                            </p:childTnLst>
                          </p:cTn>
                        </p:par>
                      </p:childTnLst>
                    </p:cTn>
                  </p:par>
                  <p:par>
                    <p:cTn id="40" fill="hold" nodeType="clickPar">
                      <p:stCondLst>
                        <p:cond delay="indefinite"/>
                      </p:stCondLst>
                      <p:childTnLst>
                        <p:par>
                          <p:cTn id="41" fill="hold" nodeType="withGroup">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100355">
                                            <p:txEl>
                                              <p:pRg st="6" end="6"/>
                                            </p:txEl>
                                          </p:spTgt>
                                        </p:tgtEl>
                                        <p:attrNameLst>
                                          <p:attrName>style.visibility</p:attrName>
                                        </p:attrNameLst>
                                      </p:cBhvr>
                                      <p:to>
                                        <p:strVal val="visible"/>
                                      </p:to>
                                    </p:set>
                                    <p:animEffect transition="in" filter="fade">
                                      <p:cBhvr>
                                        <p:cTn id="44" dur="1000">
                                          <p:stCondLst>
                                            <p:cond delay="0"/>
                                          </p:stCondLst>
                                        </p:cTn>
                                        <p:tgtEl>
                                          <p:spTgt spid="10035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354" grpId="0"/>
      <p:bldP spid="100355" grpId="0" build="p"/>
    </p:bldLst>
  </p:timing>
</p:sld>
</file>

<file path=ppt/theme/theme1.xml><?xml version="1.0" encoding="utf-8"?>
<a:theme xmlns:a="http://schemas.openxmlformats.org/drawingml/2006/main" name="Strategic">
  <a:themeElements>
    <a:clrScheme name="Strategic 2">
      <a:dk1>
        <a:srgbClr val="000000"/>
      </a:dk1>
      <a:lt1>
        <a:srgbClr val="E9E2B6"/>
      </a:lt1>
      <a:dk2>
        <a:srgbClr val="996600"/>
      </a:dk2>
      <a:lt2>
        <a:srgbClr val="786950"/>
      </a:lt2>
      <a:accent1>
        <a:srgbClr val="727DE0"/>
      </a:accent1>
      <a:accent2>
        <a:srgbClr val="D54F41"/>
      </a:accent2>
      <a:accent3>
        <a:srgbClr val="F2EED7"/>
      </a:accent3>
      <a:accent4>
        <a:srgbClr val="000000"/>
      </a:accent4>
      <a:accent5>
        <a:srgbClr val="BCBFED"/>
      </a:accent5>
      <a:accent6>
        <a:srgbClr val="C1473A"/>
      </a:accent6>
      <a:hlink>
        <a:srgbClr val="003300"/>
      </a:hlink>
      <a:folHlink>
        <a:srgbClr val="339933"/>
      </a:folHlink>
    </a:clrScheme>
    <a:fontScheme name="Strategic">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zh-CN" altLang="en-US" sz="2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zh-CN" altLang="en-US" sz="24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defRPr>
        </a:defPPr>
      </a:lstStyle>
    </a:lnDef>
  </a:objectDefaults>
  <a:extraClrSchemeLst>
    <a:extraClrScheme>
      <a:clrScheme name="Strategic 1">
        <a:dk1>
          <a:srgbClr val="000000"/>
        </a:dk1>
        <a:lt1>
          <a:srgbClr val="EAEAEA"/>
        </a:lt1>
        <a:dk2>
          <a:srgbClr val="819E81"/>
        </a:dk2>
        <a:lt2>
          <a:srgbClr val="FFCC66"/>
        </a:lt2>
        <a:accent1>
          <a:srgbClr val="727DE0"/>
        </a:accent1>
        <a:accent2>
          <a:srgbClr val="D54F41"/>
        </a:accent2>
        <a:accent3>
          <a:srgbClr val="C1CCC1"/>
        </a:accent3>
        <a:accent4>
          <a:srgbClr val="C8C8C8"/>
        </a:accent4>
        <a:accent5>
          <a:srgbClr val="BCBFED"/>
        </a:accent5>
        <a:accent6>
          <a:srgbClr val="C1473A"/>
        </a:accent6>
        <a:hlink>
          <a:srgbClr val="003300"/>
        </a:hlink>
        <a:folHlink>
          <a:srgbClr val="663300"/>
        </a:folHlink>
      </a:clrScheme>
      <a:clrMap bg1="dk2" tx1="lt1" bg2="dk1" tx2="lt2" accent1="accent1" accent2="accent2" accent3="accent3" accent4="accent4" accent5="accent5" accent6="accent6" hlink="hlink" folHlink="folHlink"/>
    </a:extraClrScheme>
    <a:extraClrScheme>
      <a:clrScheme name="Strategic 2">
        <a:dk1>
          <a:srgbClr val="000000"/>
        </a:dk1>
        <a:lt1>
          <a:srgbClr val="E9E2B6"/>
        </a:lt1>
        <a:dk2>
          <a:srgbClr val="996600"/>
        </a:dk2>
        <a:lt2>
          <a:srgbClr val="786950"/>
        </a:lt2>
        <a:accent1>
          <a:srgbClr val="727DE0"/>
        </a:accent1>
        <a:accent2>
          <a:srgbClr val="D54F41"/>
        </a:accent2>
        <a:accent3>
          <a:srgbClr val="F2EED7"/>
        </a:accent3>
        <a:accent4>
          <a:srgbClr val="000000"/>
        </a:accent4>
        <a:accent5>
          <a:srgbClr val="BCBFED"/>
        </a:accent5>
        <a:accent6>
          <a:srgbClr val="C1473A"/>
        </a:accent6>
        <a:hlink>
          <a:srgbClr val="003300"/>
        </a:hlink>
        <a:folHlink>
          <a:srgbClr val="339933"/>
        </a:folHlink>
      </a:clrScheme>
      <a:clrMap bg1="lt1" tx1="dk1" bg2="lt2" tx2="dk2" accent1="accent1" accent2="accent2" accent3="accent3" accent4="accent4" accent5="accent5" accent6="accent6" hlink="hlink" folHlink="folHlink"/>
    </a:extraClrScheme>
    <a:extraClrScheme>
      <a:clrScheme name="Strategic 3">
        <a:dk1>
          <a:srgbClr val="000000"/>
        </a:dk1>
        <a:lt1>
          <a:srgbClr val="FFFFFF"/>
        </a:lt1>
        <a:dk2>
          <a:srgbClr val="000000"/>
        </a:dk2>
        <a:lt2>
          <a:srgbClr val="5F5F5F"/>
        </a:lt2>
        <a:accent1>
          <a:srgbClr val="CBCBCB"/>
        </a:accent1>
        <a:accent2>
          <a:srgbClr val="808080"/>
        </a:accent2>
        <a:accent3>
          <a:srgbClr val="FFFFFF"/>
        </a:accent3>
        <a:accent4>
          <a:srgbClr val="000000"/>
        </a:accent4>
        <a:accent5>
          <a:srgbClr val="E2E2E2"/>
        </a:accent5>
        <a:accent6>
          <a:srgbClr val="737373"/>
        </a:accent6>
        <a:hlink>
          <a:srgbClr val="5F5F5F"/>
        </a:hlink>
        <a:folHlink>
          <a:srgbClr val="969696"/>
        </a:folHlink>
      </a:clrScheme>
      <a:clrMap bg1="lt1" tx1="dk1" bg2="lt2" tx2="dk2" accent1="accent1" accent2="accent2" accent3="accent3" accent4="accent4" accent5="accent5" accent6="accent6" hlink="hlink" folHlink="folHlink"/>
    </a:extraClrScheme>
    <a:extraClrScheme>
      <a:clrScheme name="Strategic 4">
        <a:dk1>
          <a:srgbClr val="000000"/>
        </a:dk1>
        <a:lt1>
          <a:srgbClr val="EAEAEA"/>
        </a:lt1>
        <a:dk2>
          <a:srgbClr val="BC6262"/>
        </a:dk2>
        <a:lt2>
          <a:srgbClr val="FFCC66"/>
        </a:lt2>
        <a:accent1>
          <a:srgbClr val="727DE0"/>
        </a:accent1>
        <a:accent2>
          <a:srgbClr val="D54F41"/>
        </a:accent2>
        <a:accent3>
          <a:srgbClr val="DAB7B7"/>
        </a:accent3>
        <a:accent4>
          <a:srgbClr val="C8C8C8"/>
        </a:accent4>
        <a:accent5>
          <a:srgbClr val="BCBFED"/>
        </a:accent5>
        <a:accent6>
          <a:srgbClr val="C1473A"/>
        </a:accent6>
        <a:hlink>
          <a:srgbClr val="000066"/>
        </a:hlink>
        <a:folHlink>
          <a:srgbClr val="FFFF99"/>
        </a:folHlink>
      </a:clrScheme>
      <a:clrMap bg1="dk2" tx1="lt1" bg2="dk1" tx2="lt2" accent1="accent1" accent2="accent2" accent3="accent3" accent4="accent4" accent5="accent5" accent6="accent6" hlink="hlink" folHlink="folHlink"/>
    </a:extraClrScheme>
    <a:extraClrScheme>
      <a:clrScheme name="Strategic 5">
        <a:dk1>
          <a:srgbClr val="000000"/>
        </a:dk1>
        <a:lt1>
          <a:srgbClr val="EAEAEA"/>
        </a:lt1>
        <a:dk2>
          <a:srgbClr val="5C74A4"/>
        </a:dk2>
        <a:lt2>
          <a:srgbClr val="FFCC99"/>
        </a:lt2>
        <a:accent1>
          <a:srgbClr val="727DE0"/>
        </a:accent1>
        <a:accent2>
          <a:srgbClr val="D54F41"/>
        </a:accent2>
        <a:accent3>
          <a:srgbClr val="B5BCCF"/>
        </a:accent3>
        <a:accent4>
          <a:srgbClr val="C8C8C8"/>
        </a:accent4>
        <a:accent5>
          <a:srgbClr val="BCBFED"/>
        </a:accent5>
        <a:accent6>
          <a:srgbClr val="C1473A"/>
        </a:accent6>
        <a:hlink>
          <a:srgbClr val="FFFFCC"/>
        </a:hlink>
        <a:folHlink>
          <a:srgbClr val="CC9900"/>
        </a:folHlink>
      </a:clrScheme>
      <a:clrMap bg1="dk2" tx1="lt1" bg2="dk1" tx2="lt2" accent1="accent1" accent2="accent2" accent3="accent3" accent4="accent4" accent5="accent5" accent6="accent6" hlink="hlink" folHlink="folHlink"/>
    </a:extraClrScheme>
    <a:extraClrScheme>
      <a:clrScheme name="Strategic 6">
        <a:dk1>
          <a:srgbClr val="000000"/>
        </a:dk1>
        <a:lt1>
          <a:srgbClr val="EAEAEA"/>
        </a:lt1>
        <a:dk2>
          <a:srgbClr val="996600"/>
        </a:dk2>
        <a:lt2>
          <a:srgbClr val="FFCC99"/>
        </a:lt2>
        <a:accent1>
          <a:srgbClr val="727DE0"/>
        </a:accent1>
        <a:accent2>
          <a:srgbClr val="D54F41"/>
        </a:accent2>
        <a:accent3>
          <a:srgbClr val="CAB8AA"/>
        </a:accent3>
        <a:accent4>
          <a:srgbClr val="C8C8C8"/>
        </a:accent4>
        <a:accent5>
          <a:srgbClr val="BCBFED"/>
        </a:accent5>
        <a:accent6>
          <a:srgbClr val="C1473A"/>
        </a:accent6>
        <a:hlink>
          <a:srgbClr val="99CCFF"/>
        </a:hlink>
        <a:folHlink>
          <a:srgbClr val="FFFF99"/>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C:\Program Files\Microsoft Office\Templates\Presentation Designs\Strategic.pot</Template>
  <TotalTime>1647</TotalTime>
  <Words>1583</Words>
  <Application>Microsoft Office PowerPoint</Application>
  <PresentationFormat>全屏显示(4:3)</PresentationFormat>
  <Paragraphs>205</Paragraphs>
  <Slides>32</Slides>
  <Notes>0</Notes>
  <HiddenSlides>0</HiddenSlides>
  <MMClips>0</MMClips>
  <ScaleCrop>false</ScaleCrop>
  <HeadingPairs>
    <vt:vector size="8" baseType="variant">
      <vt:variant>
        <vt:lpstr>已用的字体</vt:lpstr>
      </vt:variant>
      <vt:variant>
        <vt:i4>7</vt:i4>
      </vt:variant>
      <vt:variant>
        <vt:lpstr>主题</vt:lpstr>
      </vt:variant>
      <vt:variant>
        <vt:i4>1</vt:i4>
      </vt:variant>
      <vt:variant>
        <vt:lpstr>嵌入 OLE 服务器</vt:lpstr>
      </vt:variant>
      <vt:variant>
        <vt:i4>1</vt:i4>
      </vt:variant>
      <vt:variant>
        <vt:lpstr>幻灯片标题</vt:lpstr>
      </vt:variant>
      <vt:variant>
        <vt:i4>32</vt:i4>
      </vt:variant>
    </vt:vector>
  </HeadingPairs>
  <TitlesOfParts>
    <vt:vector size="41" baseType="lpstr">
      <vt:lpstr>Times New Roman</vt:lpstr>
      <vt:lpstr>宋体</vt:lpstr>
      <vt:lpstr>Wingdings</vt:lpstr>
      <vt:lpstr>MingLiU</vt:lpstr>
      <vt:lpstr>Symbol</vt:lpstr>
      <vt:lpstr>方正姚体</vt:lpstr>
      <vt:lpstr>华文行楷</vt:lpstr>
      <vt:lpstr>Strategic</vt:lpstr>
      <vt:lpstr>Microsoft 公式 3.0</vt:lpstr>
      <vt:lpstr>第二章    财务管理的价值观念</vt:lpstr>
      <vt:lpstr>第一节      货币的时间价值</vt:lpstr>
      <vt:lpstr>二、货币时间价值的计量</vt:lpstr>
      <vt:lpstr>练习</vt:lpstr>
      <vt:lpstr>练习</vt:lpstr>
      <vt:lpstr>答案</vt:lpstr>
      <vt:lpstr>答案</vt:lpstr>
      <vt:lpstr>（二）年金终值和现值</vt:lpstr>
      <vt:lpstr>2、年金的种类</vt:lpstr>
      <vt:lpstr>3、普通年金的终值和现值</vt:lpstr>
      <vt:lpstr>年金终值系数</vt:lpstr>
      <vt:lpstr>普通年金的现值</vt:lpstr>
      <vt:lpstr>练习</vt:lpstr>
      <vt:lpstr>答案</vt:lpstr>
      <vt:lpstr>先付年金的现值</vt:lpstr>
      <vt:lpstr>练习</vt:lpstr>
      <vt:lpstr>答案</vt:lpstr>
      <vt:lpstr>递延年金的现值</vt:lpstr>
      <vt:lpstr>练习</vt:lpstr>
      <vt:lpstr>答案</vt:lpstr>
      <vt:lpstr>永续年金的现值</vt:lpstr>
      <vt:lpstr>三、贴现率的计算</vt:lpstr>
      <vt:lpstr>第二节    风险与报酬</vt:lpstr>
      <vt:lpstr>二、风险的计量</vt:lpstr>
      <vt:lpstr>三、投资组合的风险</vt:lpstr>
      <vt:lpstr>（二）系统性风险</vt:lpstr>
      <vt:lpstr>四、证券投资组合的风险报酬</vt:lpstr>
      <vt:lpstr>五、资本资产定价模型</vt:lpstr>
      <vt:lpstr>例题</vt:lpstr>
      <vt:lpstr>PowerPoint 演示文稿</vt:lpstr>
      <vt:lpstr>练习</vt:lpstr>
      <vt:lpstr>答案</vt:lpstr>
    </vt:vector>
  </TitlesOfParts>
  <Company>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没有幻灯片标题</dc:title>
  <dc:creator>tgl</dc:creator>
  <cp:lastModifiedBy>NTKO</cp:lastModifiedBy>
  <cp:revision>56</cp:revision>
  <dcterms:created xsi:type="dcterms:W3CDTF">2002-09-05T09:54:26Z</dcterms:created>
  <dcterms:modified xsi:type="dcterms:W3CDTF">2015-05-21T09:38:46Z</dcterms:modified>
</cp:coreProperties>
</file>