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Override1.xml" ContentType="application/vnd.openxmlformats-officedocument.themeOverr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83" r:id="rId1"/>
  </p:sldMasterIdLst>
  <p:sldIdLst>
    <p:sldId id="260" r:id="rId2"/>
    <p:sldId id="257" r:id="rId3"/>
    <p:sldId id="261" r:id="rId4"/>
    <p:sldId id="351" r:id="rId5"/>
    <p:sldId id="276" r:id="rId6"/>
    <p:sldId id="352" r:id="rId7"/>
    <p:sldId id="256" r:id="rId8"/>
    <p:sldId id="353" r:id="rId9"/>
    <p:sldId id="354" r:id="rId10"/>
    <p:sldId id="360" r:id="rId11"/>
    <p:sldId id="359" r:id="rId12"/>
    <p:sldId id="358" r:id="rId13"/>
    <p:sldId id="357" r:id="rId14"/>
    <p:sldId id="356" r:id="rId15"/>
    <p:sldId id="310" r:id="rId16"/>
    <p:sldId id="349" r:id="rId17"/>
    <p:sldId id="361" r:id="rId18"/>
    <p:sldId id="362" r:id="rId19"/>
    <p:sldId id="363" r:id="rId20"/>
    <p:sldId id="364" r:id="rId21"/>
  </p:sldIdLst>
  <p:sldSz cx="9144000" cy="6858000" type="screen4x3"/>
  <p:notesSz cx="6858000" cy="9144000"/>
  <p:defaultTextStyle>
    <a:defPPr>
      <a:defRPr lang="zh-CN"/>
    </a:defPPr>
    <a:lvl1pPr algn="l" rtl="0" fontAlgn="base">
      <a:spcBef>
        <a:spcPct val="0"/>
      </a:spcBef>
      <a:spcAft>
        <a:spcPct val="0"/>
      </a:spcAft>
      <a:defRPr kumimoji="1" sz="2400"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defRPr kumimoji="1" sz="2400"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defRPr kumimoji="1" sz="2400"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defRPr kumimoji="1" sz="2400"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defRPr kumimoji="1" sz="2400"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umimoji="1" sz="2400"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umimoji="1" sz="2400"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umimoji="1" sz="2400"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umimoji="1" sz="2400" kern="1200">
        <a:solidFill>
          <a:schemeClr val="tx1"/>
        </a:solidFill>
        <a:latin typeface="Arial" panose="020B0604020202020204" pitchFamily="34" charset="0"/>
        <a:ea typeface="宋体" panose="02010600030101010101" pitchFamily="2" charset="-122"/>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3333FF"/>
    <a:srgbClr val="FF00FF"/>
    <a:srgbClr val="FF66FF"/>
    <a:srgbClr val="006666"/>
    <a:srgbClr val="FF0000"/>
    <a:srgbClr val="FFCC66"/>
    <a:srgbClr val="A7173D"/>
    <a:srgbClr val="F9F96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63" autoAdjust="0"/>
    <p:restoredTop sz="90929"/>
  </p:normalViewPr>
  <p:slideViewPr>
    <p:cSldViewPr>
      <p:cViewPr varScale="1">
        <p:scale>
          <a:sx n="72" d="100"/>
          <a:sy n="72" d="100"/>
        </p:scale>
        <p:origin x="612" y="66"/>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hemeOverride" Target="../theme/themeOverride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标题幻灯片">
    <p:spTree>
      <p:nvGrpSpPr>
        <p:cNvPr id="1" name=""/>
        <p:cNvGrpSpPr/>
        <p:nvPr/>
      </p:nvGrpSpPr>
      <p:grpSpPr>
        <a:xfrm>
          <a:off x="0" y="0"/>
          <a:ext cx="0" cy="0"/>
          <a:chOff x="0" y="0"/>
          <a:chExt cx="0" cy="0"/>
        </a:xfrm>
      </p:grpSpPr>
      <p:sp>
        <p:nvSpPr>
          <p:cNvPr id="4" name="矩形 3"/>
          <p:cNvSpPr/>
          <p:nvPr/>
        </p:nvSpPr>
        <p:spPr bwMode="auto">
          <a:xfrm>
            <a:off x="381000" y="0"/>
            <a:ext cx="609600" cy="6858000"/>
          </a:xfrm>
          <a:prstGeom prst="rect">
            <a:avLst/>
          </a:prstGeom>
          <a:solidFill>
            <a:schemeClr val="accent1">
              <a:tint val="60000"/>
              <a:alpha val="54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kumimoji="0" lang="en-US"/>
          </a:p>
        </p:txBody>
      </p:sp>
      <p:sp>
        <p:nvSpPr>
          <p:cNvPr id="5" name="矩形 4"/>
          <p:cNvSpPr/>
          <p:nvPr/>
        </p:nvSpPr>
        <p:spPr bwMode="auto">
          <a:xfrm>
            <a:off x="276225" y="0"/>
            <a:ext cx="104775" cy="6858000"/>
          </a:xfrm>
          <a:prstGeom prst="rect">
            <a:avLst/>
          </a:prstGeom>
          <a:solidFill>
            <a:schemeClr val="accent1">
              <a:tint val="40000"/>
              <a:alpha val="36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kumimoji="0" lang="en-US"/>
          </a:p>
        </p:txBody>
      </p:sp>
      <p:sp>
        <p:nvSpPr>
          <p:cNvPr id="6" name="矩形 5"/>
          <p:cNvSpPr/>
          <p:nvPr/>
        </p:nvSpPr>
        <p:spPr bwMode="auto">
          <a:xfrm>
            <a:off x="990600" y="0"/>
            <a:ext cx="182563" cy="6858000"/>
          </a:xfrm>
          <a:prstGeom prst="rect">
            <a:avLst/>
          </a:prstGeom>
          <a:solidFill>
            <a:schemeClr val="accent1">
              <a:tint val="40000"/>
              <a:alpha val="7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kumimoji="0" lang="en-US"/>
          </a:p>
        </p:txBody>
      </p:sp>
      <p:sp>
        <p:nvSpPr>
          <p:cNvPr id="7" name="矩形 6"/>
          <p:cNvSpPr/>
          <p:nvPr/>
        </p:nvSpPr>
        <p:spPr bwMode="auto">
          <a:xfrm>
            <a:off x="1141413" y="0"/>
            <a:ext cx="230187" cy="6858000"/>
          </a:xfrm>
          <a:prstGeom prst="rect">
            <a:avLst/>
          </a:prstGeom>
          <a:solidFill>
            <a:schemeClr val="accent1">
              <a:tint val="20000"/>
              <a:alpha val="7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kumimoji="0" lang="en-US"/>
          </a:p>
        </p:txBody>
      </p:sp>
      <p:sp>
        <p:nvSpPr>
          <p:cNvPr id="10" name="直接连接符 9"/>
          <p:cNvSpPr>
            <a:spLocks noChangeShapeType="1"/>
          </p:cNvSpPr>
          <p:nvPr/>
        </p:nvSpPr>
        <p:spPr bwMode="auto">
          <a:xfrm>
            <a:off x="106363" y="0"/>
            <a:ext cx="0" cy="6858000"/>
          </a:xfrm>
          <a:prstGeom prst="line">
            <a:avLst/>
          </a:prstGeom>
          <a:noFill/>
          <a:ln w="57150" cap="flat" cmpd="sng" algn="ctr">
            <a:solidFill>
              <a:schemeClr val="accent1">
                <a:tint val="60000"/>
                <a:alpha val="73000"/>
              </a:schemeClr>
            </a:solidFill>
            <a:prstDash val="solid"/>
            <a:round/>
            <a:headEnd type="none" w="med" len="med"/>
            <a:tailEnd type="none" w="med" len="med"/>
          </a:ln>
          <a:effectLst/>
        </p:spPr>
        <p:txBody>
          <a:bodyPr/>
          <a:lstStyle/>
          <a:p>
            <a:pPr>
              <a:defRPr/>
            </a:pPr>
            <a:endParaRPr kumimoji="0" lang="en-US"/>
          </a:p>
        </p:txBody>
      </p:sp>
      <p:sp>
        <p:nvSpPr>
          <p:cNvPr id="11" name="直接连接符 10"/>
          <p:cNvSpPr>
            <a:spLocks noChangeShapeType="1"/>
          </p:cNvSpPr>
          <p:nvPr/>
        </p:nvSpPr>
        <p:spPr bwMode="auto">
          <a:xfrm>
            <a:off x="914400" y="0"/>
            <a:ext cx="0" cy="6858000"/>
          </a:xfrm>
          <a:prstGeom prst="line">
            <a:avLst/>
          </a:prstGeom>
          <a:noFill/>
          <a:ln w="57150" cap="flat" cmpd="sng" algn="ctr">
            <a:solidFill>
              <a:schemeClr val="accent1">
                <a:tint val="20000"/>
                <a:alpha val="83000"/>
              </a:schemeClr>
            </a:solidFill>
            <a:prstDash val="solid"/>
            <a:round/>
            <a:headEnd type="none" w="med" len="med"/>
            <a:tailEnd type="none" w="med" len="med"/>
          </a:ln>
          <a:effectLst/>
        </p:spPr>
        <p:txBody>
          <a:bodyPr/>
          <a:lstStyle/>
          <a:p>
            <a:pPr>
              <a:defRPr/>
            </a:pPr>
            <a:endParaRPr kumimoji="0" lang="en-US"/>
          </a:p>
        </p:txBody>
      </p:sp>
      <p:sp>
        <p:nvSpPr>
          <p:cNvPr id="12" name="直接连接符 11"/>
          <p:cNvSpPr>
            <a:spLocks noChangeShapeType="1"/>
          </p:cNvSpPr>
          <p:nvPr/>
        </p:nvSpPr>
        <p:spPr bwMode="auto">
          <a:xfrm>
            <a:off x="854075" y="0"/>
            <a:ext cx="0" cy="6858000"/>
          </a:xfrm>
          <a:prstGeom prst="line">
            <a:avLst/>
          </a:prstGeom>
          <a:noFill/>
          <a:ln w="57150" cap="flat" cmpd="sng" algn="ctr">
            <a:solidFill>
              <a:schemeClr val="accent1">
                <a:tint val="60000"/>
              </a:schemeClr>
            </a:solidFill>
            <a:prstDash val="solid"/>
            <a:round/>
            <a:headEnd type="none" w="med" len="med"/>
            <a:tailEnd type="none" w="med" len="med"/>
          </a:ln>
          <a:effectLst/>
        </p:spPr>
        <p:txBody>
          <a:bodyPr/>
          <a:lstStyle/>
          <a:p>
            <a:pPr>
              <a:defRPr/>
            </a:pPr>
            <a:endParaRPr kumimoji="0" lang="en-US"/>
          </a:p>
        </p:txBody>
      </p:sp>
      <p:sp>
        <p:nvSpPr>
          <p:cNvPr id="13" name="直接连接符 12"/>
          <p:cNvSpPr>
            <a:spLocks noChangeShapeType="1"/>
          </p:cNvSpPr>
          <p:nvPr/>
        </p:nvSpPr>
        <p:spPr bwMode="auto">
          <a:xfrm>
            <a:off x="1727200" y="0"/>
            <a:ext cx="0" cy="6858000"/>
          </a:xfrm>
          <a:prstGeom prst="line">
            <a:avLst/>
          </a:prstGeom>
          <a:noFill/>
          <a:ln w="28575" cap="flat" cmpd="sng" algn="ctr">
            <a:solidFill>
              <a:schemeClr val="accent1">
                <a:tint val="60000"/>
                <a:alpha val="82000"/>
              </a:schemeClr>
            </a:solidFill>
            <a:prstDash val="solid"/>
            <a:round/>
            <a:headEnd type="none" w="med" len="med"/>
            <a:tailEnd type="none" w="med" len="med"/>
          </a:ln>
          <a:effectLst/>
        </p:spPr>
        <p:txBody>
          <a:bodyPr/>
          <a:lstStyle/>
          <a:p>
            <a:pPr>
              <a:defRPr/>
            </a:pPr>
            <a:endParaRPr kumimoji="0" lang="en-US"/>
          </a:p>
        </p:txBody>
      </p:sp>
      <p:sp>
        <p:nvSpPr>
          <p:cNvPr id="14" name="直接连接符 13"/>
          <p:cNvSpPr>
            <a:spLocks noChangeShapeType="1"/>
          </p:cNvSpPr>
          <p:nvPr/>
        </p:nvSpPr>
        <p:spPr bwMode="auto">
          <a:xfrm>
            <a:off x="1066800" y="0"/>
            <a:ext cx="0" cy="6858000"/>
          </a:xfrm>
          <a:prstGeom prst="line">
            <a:avLst/>
          </a:prstGeom>
          <a:noFill/>
          <a:ln w="9525" cap="flat" cmpd="sng" algn="ctr">
            <a:solidFill>
              <a:schemeClr val="accent1">
                <a:tint val="60000"/>
              </a:schemeClr>
            </a:solidFill>
            <a:prstDash val="solid"/>
            <a:round/>
            <a:headEnd type="none" w="med" len="med"/>
            <a:tailEnd type="none" w="med" len="med"/>
          </a:ln>
          <a:effectLst/>
        </p:spPr>
        <p:txBody>
          <a:bodyPr/>
          <a:lstStyle/>
          <a:p>
            <a:pPr>
              <a:defRPr/>
            </a:pPr>
            <a:endParaRPr kumimoji="0" lang="en-US"/>
          </a:p>
        </p:txBody>
      </p:sp>
      <p:sp>
        <p:nvSpPr>
          <p:cNvPr id="15" name="直接连接符 14"/>
          <p:cNvSpPr>
            <a:spLocks noChangeShapeType="1"/>
          </p:cNvSpPr>
          <p:nvPr/>
        </p:nvSpPr>
        <p:spPr bwMode="auto">
          <a:xfrm>
            <a:off x="9113838"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a:lstStyle/>
          <a:p>
            <a:pPr>
              <a:defRPr/>
            </a:pPr>
            <a:endParaRPr kumimoji="0" lang="en-US"/>
          </a:p>
        </p:txBody>
      </p:sp>
      <p:sp>
        <p:nvSpPr>
          <p:cNvPr id="16" name="矩形 15"/>
          <p:cNvSpPr/>
          <p:nvPr/>
        </p:nvSpPr>
        <p:spPr bwMode="auto">
          <a:xfrm>
            <a:off x="1219200" y="0"/>
            <a:ext cx="76200" cy="6858000"/>
          </a:xfrm>
          <a:prstGeom prst="rect">
            <a:avLst/>
          </a:prstGeom>
          <a:solidFill>
            <a:schemeClr val="accent1">
              <a:tint val="60000"/>
              <a:alpha val="5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kumimoji="0" lang="en-US" dirty="0"/>
          </a:p>
        </p:txBody>
      </p:sp>
      <p:sp>
        <p:nvSpPr>
          <p:cNvPr id="17" name="椭圆 16"/>
          <p:cNvSpPr/>
          <p:nvPr/>
        </p:nvSpPr>
        <p:spPr bwMode="auto">
          <a:xfrm>
            <a:off x="609600" y="3429000"/>
            <a:ext cx="1295400" cy="1295400"/>
          </a:xfrm>
          <a:prstGeom prst="ellipse">
            <a:avLst/>
          </a:prstGeom>
          <a:solidFill>
            <a:schemeClr val="accent1"/>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kumimoji="0" lang="en-US" dirty="0"/>
          </a:p>
        </p:txBody>
      </p:sp>
      <p:sp>
        <p:nvSpPr>
          <p:cNvPr id="18" name="椭圆 17"/>
          <p:cNvSpPr/>
          <p:nvPr/>
        </p:nvSpPr>
        <p:spPr bwMode="auto">
          <a:xfrm>
            <a:off x="1309688" y="4867275"/>
            <a:ext cx="641350" cy="641350"/>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kumimoji="0" lang="en-US" dirty="0"/>
          </a:p>
        </p:txBody>
      </p:sp>
      <p:sp>
        <p:nvSpPr>
          <p:cNvPr id="19" name="椭圆 18"/>
          <p:cNvSpPr/>
          <p:nvPr/>
        </p:nvSpPr>
        <p:spPr bwMode="auto">
          <a:xfrm>
            <a:off x="1090613" y="5500688"/>
            <a:ext cx="138112" cy="136525"/>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kumimoji="0" lang="en-US" dirty="0"/>
          </a:p>
        </p:txBody>
      </p:sp>
      <p:sp>
        <p:nvSpPr>
          <p:cNvPr id="20" name="椭圆 19"/>
          <p:cNvSpPr/>
          <p:nvPr/>
        </p:nvSpPr>
        <p:spPr bwMode="auto">
          <a:xfrm>
            <a:off x="1663700" y="5788025"/>
            <a:ext cx="274638" cy="274638"/>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kumimoji="0" lang="en-US" dirty="0"/>
          </a:p>
        </p:txBody>
      </p:sp>
      <p:sp>
        <p:nvSpPr>
          <p:cNvPr id="21" name="椭圆 20"/>
          <p:cNvSpPr/>
          <p:nvPr/>
        </p:nvSpPr>
        <p:spPr>
          <a:xfrm>
            <a:off x="1905000" y="4495800"/>
            <a:ext cx="365125" cy="365125"/>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kumimoji="0" lang="en-US" dirty="0"/>
          </a:p>
        </p:txBody>
      </p:sp>
      <p:sp>
        <p:nvSpPr>
          <p:cNvPr id="8" name="标题 7"/>
          <p:cNvSpPr>
            <a:spLocks noGrp="1"/>
          </p:cNvSpPr>
          <p:nvPr>
            <p:ph type="ctrTitle"/>
          </p:nvPr>
        </p:nvSpPr>
        <p:spPr>
          <a:xfrm>
            <a:off x="2286000" y="3124200"/>
            <a:ext cx="6172200" cy="1894362"/>
          </a:xfrm>
        </p:spPr>
        <p:txBody>
          <a:bodyPr/>
          <a:lstStyle>
            <a:lvl1pPr>
              <a:defRPr b="1"/>
            </a:lvl1pPr>
          </a:lstStyle>
          <a:p>
            <a:r>
              <a:rPr lang="zh-CN" altLang="en-US" smtClean="0"/>
              <a:t>单击此处编辑母版标题样式</a:t>
            </a:r>
            <a:endParaRPr lang="en-US"/>
          </a:p>
        </p:txBody>
      </p:sp>
      <p:sp>
        <p:nvSpPr>
          <p:cNvPr id="9" name="副标题 8"/>
          <p:cNvSpPr>
            <a:spLocks noGrp="1"/>
          </p:cNvSpPr>
          <p:nvPr>
            <p:ph type="subTitle" idx="1"/>
          </p:nvPr>
        </p:nvSpPr>
        <p:spPr>
          <a:xfrm>
            <a:off x="2286000" y="5003322"/>
            <a:ext cx="6172200" cy="1371600"/>
          </a:xfrm>
        </p:spPr>
        <p:txBody>
          <a:bodyPr/>
          <a:lstStyle>
            <a:lvl1pPr marL="0" indent="0" algn="l">
              <a:buNone/>
              <a:defRPr sz="1800" b="1">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lang="zh-CN" altLang="en-US" smtClean="0"/>
              <a:t>单击此处编辑母版副标题样式</a:t>
            </a:r>
            <a:endParaRPr lang="en-US"/>
          </a:p>
        </p:txBody>
      </p:sp>
      <p:sp>
        <p:nvSpPr>
          <p:cNvPr id="22" name="日期占位符 27"/>
          <p:cNvSpPr>
            <a:spLocks noGrp="1"/>
          </p:cNvSpPr>
          <p:nvPr>
            <p:ph type="dt" sz="half" idx="10"/>
          </p:nvPr>
        </p:nvSpPr>
        <p:spPr bwMode="auto">
          <a:xfrm rot="5400000">
            <a:off x="7764463" y="1174750"/>
            <a:ext cx="2286000" cy="381000"/>
          </a:xfrm>
        </p:spPr>
        <p:txBody>
          <a:bodyPr/>
          <a:lstStyle>
            <a:lvl1pPr>
              <a:defRPr/>
            </a:lvl1pPr>
          </a:lstStyle>
          <a:p>
            <a:pPr>
              <a:defRPr/>
            </a:pPr>
            <a:endParaRPr lang="en-US" altLang="zh-CN"/>
          </a:p>
        </p:txBody>
      </p:sp>
      <p:sp>
        <p:nvSpPr>
          <p:cNvPr id="23" name="页脚占位符 16"/>
          <p:cNvSpPr>
            <a:spLocks noGrp="1"/>
          </p:cNvSpPr>
          <p:nvPr>
            <p:ph type="ftr" sz="quarter" idx="11"/>
          </p:nvPr>
        </p:nvSpPr>
        <p:spPr bwMode="auto">
          <a:xfrm rot="5400000">
            <a:off x="7077076" y="4181475"/>
            <a:ext cx="3657600" cy="384175"/>
          </a:xfrm>
        </p:spPr>
        <p:txBody>
          <a:bodyPr/>
          <a:lstStyle>
            <a:lvl1pPr>
              <a:defRPr/>
            </a:lvl1pPr>
          </a:lstStyle>
          <a:p>
            <a:pPr>
              <a:defRPr/>
            </a:pPr>
            <a:endParaRPr lang="en-US" altLang="zh-CN"/>
          </a:p>
        </p:txBody>
      </p:sp>
      <p:sp>
        <p:nvSpPr>
          <p:cNvPr id="24" name="灯片编号占位符 28"/>
          <p:cNvSpPr>
            <a:spLocks noGrp="1"/>
          </p:cNvSpPr>
          <p:nvPr>
            <p:ph type="sldNum" sz="quarter" idx="12"/>
          </p:nvPr>
        </p:nvSpPr>
        <p:spPr bwMode="auto">
          <a:xfrm>
            <a:off x="1325563" y="4929188"/>
            <a:ext cx="609600" cy="517525"/>
          </a:xfrm>
        </p:spPr>
        <p:txBody>
          <a:bodyPr/>
          <a:lstStyle>
            <a:lvl1pPr>
              <a:defRPr/>
            </a:lvl1pPr>
          </a:lstStyle>
          <a:p>
            <a:fld id="{9A9C5EAE-65DF-4FF4-877E-4AB9E31950B2}" type="slidenum">
              <a:rPr lang="en-US" altLang="zh-CN"/>
              <a:pPr/>
              <a:t>‹#›</a:t>
            </a:fld>
            <a:endParaRPr lang="en-US" altLang="zh-CN"/>
          </a:p>
        </p:txBody>
      </p:sp>
    </p:spTree>
    <p:extLst>
      <p:ext uri="{BB962C8B-B14F-4D97-AF65-F5344CB8AC3E}">
        <p14:creationId xmlns:p14="http://schemas.microsoft.com/office/powerpoint/2010/main" val="28979678"/>
      </p:ext>
    </p:extLst>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en-US"/>
          </a:p>
        </p:txBody>
      </p:sp>
      <p:sp>
        <p:nvSpPr>
          <p:cNvPr id="8" name="内容占位符 7"/>
          <p:cNvSpPr>
            <a:spLocks noGrp="1"/>
          </p:cNvSpPr>
          <p:nvPr>
            <p:ph sz="quarter" idx="1"/>
          </p:nvPr>
        </p:nvSpPr>
        <p:spPr>
          <a:xfrm>
            <a:off x="457200" y="1600200"/>
            <a:ext cx="7467600" cy="4873752"/>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a:p>
        </p:txBody>
      </p:sp>
      <p:sp>
        <p:nvSpPr>
          <p:cNvPr id="4" name="日期占位符 6"/>
          <p:cNvSpPr>
            <a:spLocks noGrp="1"/>
          </p:cNvSpPr>
          <p:nvPr>
            <p:ph type="dt" sz="half" idx="10"/>
          </p:nvPr>
        </p:nvSpPr>
        <p:spPr/>
        <p:txBody>
          <a:bodyPr rtlCol="0"/>
          <a:lstStyle>
            <a:lvl1pPr>
              <a:defRPr/>
            </a:lvl1pPr>
          </a:lstStyle>
          <a:p>
            <a:pPr>
              <a:defRPr/>
            </a:pPr>
            <a:endParaRPr lang="en-US" altLang="zh-CN"/>
          </a:p>
        </p:txBody>
      </p:sp>
      <p:sp>
        <p:nvSpPr>
          <p:cNvPr id="5" name="灯片编号占位符 8"/>
          <p:cNvSpPr>
            <a:spLocks noGrp="1"/>
          </p:cNvSpPr>
          <p:nvPr>
            <p:ph type="sldNum" sz="quarter" idx="11"/>
          </p:nvPr>
        </p:nvSpPr>
        <p:spPr/>
        <p:txBody>
          <a:bodyPr/>
          <a:lstStyle>
            <a:lvl1pPr>
              <a:defRPr/>
            </a:lvl1pPr>
          </a:lstStyle>
          <a:p>
            <a:fld id="{85AEDA7F-6EC6-4099-B290-1C3C8125046D}" type="slidenum">
              <a:rPr lang="en-US" altLang="zh-CN"/>
              <a:pPr/>
              <a:t>‹#›</a:t>
            </a:fld>
            <a:endParaRPr lang="en-US" altLang="zh-CN"/>
          </a:p>
        </p:txBody>
      </p:sp>
      <p:sp>
        <p:nvSpPr>
          <p:cNvPr id="6" name="页脚占位符 9"/>
          <p:cNvSpPr>
            <a:spLocks noGrp="1"/>
          </p:cNvSpPr>
          <p:nvPr>
            <p:ph type="ftr" sz="quarter" idx="12"/>
          </p:nvPr>
        </p:nvSpPr>
        <p:spPr/>
        <p:txBody>
          <a:bodyPr rtlCol="0"/>
          <a:lstStyle>
            <a:lvl1pPr>
              <a:defRPr/>
            </a:lvl1pPr>
          </a:lstStyle>
          <a:p>
            <a:pPr>
              <a:defRPr/>
            </a:pPr>
            <a:endParaRPr lang="en-US" altLang="zh-CN"/>
          </a:p>
        </p:txBody>
      </p:sp>
    </p:spTree>
    <p:extLst>
      <p:ext uri="{BB962C8B-B14F-4D97-AF65-F5344CB8AC3E}">
        <p14:creationId xmlns:p14="http://schemas.microsoft.com/office/powerpoint/2010/main" val="397577456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节标题">
    <p:bg>
      <p:bgPr>
        <a:solidFill>
          <a:schemeClr val="bg2"/>
        </a:solidFill>
        <a:effectLst/>
      </p:bgPr>
    </p:bg>
    <p:spTree>
      <p:nvGrpSpPr>
        <p:cNvPr id="1" name=""/>
        <p:cNvGrpSpPr/>
        <p:nvPr/>
      </p:nvGrpSpPr>
      <p:grpSpPr>
        <a:xfrm>
          <a:off x="0" y="0"/>
          <a:ext cx="0" cy="0"/>
          <a:chOff x="0" y="0"/>
          <a:chExt cx="0" cy="0"/>
        </a:xfrm>
      </p:grpSpPr>
      <p:sp>
        <p:nvSpPr>
          <p:cNvPr id="4" name="矩形 3"/>
          <p:cNvSpPr/>
          <p:nvPr/>
        </p:nvSpPr>
        <p:spPr bwMode="auto">
          <a:xfrm>
            <a:off x="381000" y="0"/>
            <a:ext cx="609600" cy="6858000"/>
          </a:xfrm>
          <a:prstGeom prst="rect">
            <a:avLst/>
          </a:prstGeom>
          <a:solidFill>
            <a:schemeClr val="accent1">
              <a:tint val="60000"/>
              <a:alpha val="54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kumimoji="0" lang="en-US"/>
          </a:p>
        </p:txBody>
      </p:sp>
      <p:sp>
        <p:nvSpPr>
          <p:cNvPr id="5" name="矩形 4"/>
          <p:cNvSpPr/>
          <p:nvPr/>
        </p:nvSpPr>
        <p:spPr bwMode="auto">
          <a:xfrm>
            <a:off x="276225" y="0"/>
            <a:ext cx="104775" cy="6858000"/>
          </a:xfrm>
          <a:prstGeom prst="rect">
            <a:avLst/>
          </a:prstGeom>
          <a:solidFill>
            <a:schemeClr val="accent1">
              <a:tint val="40000"/>
              <a:alpha val="36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kumimoji="0" lang="en-US"/>
          </a:p>
        </p:txBody>
      </p:sp>
      <p:sp>
        <p:nvSpPr>
          <p:cNvPr id="6" name="矩形 5"/>
          <p:cNvSpPr/>
          <p:nvPr/>
        </p:nvSpPr>
        <p:spPr bwMode="auto">
          <a:xfrm>
            <a:off x="990600" y="0"/>
            <a:ext cx="182563" cy="6858000"/>
          </a:xfrm>
          <a:prstGeom prst="rect">
            <a:avLst/>
          </a:prstGeom>
          <a:solidFill>
            <a:schemeClr val="accent1">
              <a:tint val="40000"/>
              <a:alpha val="7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kumimoji="0" lang="en-US"/>
          </a:p>
        </p:txBody>
      </p:sp>
      <p:sp>
        <p:nvSpPr>
          <p:cNvPr id="7" name="矩形 6"/>
          <p:cNvSpPr/>
          <p:nvPr/>
        </p:nvSpPr>
        <p:spPr bwMode="auto">
          <a:xfrm>
            <a:off x="1141413" y="0"/>
            <a:ext cx="230187" cy="6858000"/>
          </a:xfrm>
          <a:prstGeom prst="rect">
            <a:avLst/>
          </a:prstGeom>
          <a:solidFill>
            <a:schemeClr val="accent1">
              <a:tint val="20000"/>
              <a:alpha val="7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kumimoji="0" lang="en-US"/>
          </a:p>
        </p:txBody>
      </p:sp>
      <p:sp>
        <p:nvSpPr>
          <p:cNvPr id="8" name="直接连接符 7"/>
          <p:cNvSpPr>
            <a:spLocks noChangeShapeType="1"/>
          </p:cNvSpPr>
          <p:nvPr/>
        </p:nvSpPr>
        <p:spPr bwMode="auto">
          <a:xfrm>
            <a:off x="106363" y="0"/>
            <a:ext cx="0" cy="6858000"/>
          </a:xfrm>
          <a:prstGeom prst="line">
            <a:avLst/>
          </a:prstGeom>
          <a:noFill/>
          <a:ln w="57150" cap="flat" cmpd="sng" algn="ctr">
            <a:solidFill>
              <a:schemeClr val="accent1">
                <a:tint val="60000"/>
                <a:alpha val="73000"/>
              </a:schemeClr>
            </a:solidFill>
            <a:prstDash val="solid"/>
            <a:round/>
            <a:headEnd type="none" w="med" len="med"/>
            <a:tailEnd type="none" w="med" len="med"/>
          </a:ln>
          <a:effectLst/>
        </p:spPr>
        <p:txBody>
          <a:bodyPr/>
          <a:lstStyle/>
          <a:p>
            <a:pPr>
              <a:defRPr/>
            </a:pPr>
            <a:endParaRPr kumimoji="0" lang="en-US"/>
          </a:p>
        </p:txBody>
      </p:sp>
      <p:sp>
        <p:nvSpPr>
          <p:cNvPr id="9" name="直接连接符 8"/>
          <p:cNvSpPr>
            <a:spLocks noChangeShapeType="1"/>
          </p:cNvSpPr>
          <p:nvPr/>
        </p:nvSpPr>
        <p:spPr bwMode="auto">
          <a:xfrm>
            <a:off x="914400" y="0"/>
            <a:ext cx="0" cy="6858000"/>
          </a:xfrm>
          <a:prstGeom prst="line">
            <a:avLst/>
          </a:prstGeom>
          <a:noFill/>
          <a:ln w="57150" cap="flat" cmpd="sng" algn="ctr">
            <a:solidFill>
              <a:schemeClr val="accent1">
                <a:tint val="20000"/>
                <a:alpha val="83000"/>
              </a:schemeClr>
            </a:solidFill>
            <a:prstDash val="solid"/>
            <a:round/>
            <a:headEnd type="none" w="med" len="med"/>
            <a:tailEnd type="none" w="med" len="med"/>
          </a:ln>
          <a:effectLst/>
        </p:spPr>
        <p:txBody>
          <a:bodyPr/>
          <a:lstStyle/>
          <a:p>
            <a:pPr>
              <a:defRPr/>
            </a:pPr>
            <a:endParaRPr kumimoji="0" lang="en-US"/>
          </a:p>
        </p:txBody>
      </p:sp>
      <p:sp>
        <p:nvSpPr>
          <p:cNvPr id="10" name="直接连接符 9"/>
          <p:cNvSpPr>
            <a:spLocks noChangeShapeType="1"/>
          </p:cNvSpPr>
          <p:nvPr/>
        </p:nvSpPr>
        <p:spPr bwMode="auto">
          <a:xfrm>
            <a:off x="854075" y="0"/>
            <a:ext cx="0" cy="6858000"/>
          </a:xfrm>
          <a:prstGeom prst="line">
            <a:avLst/>
          </a:prstGeom>
          <a:noFill/>
          <a:ln w="57150" cap="flat" cmpd="sng" algn="ctr">
            <a:solidFill>
              <a:schemeClr val="accent1">
                <a:tint val="60000"/>
              </a:schemeClr>
            </a:solidFill>
            <a:prstDash val="solid"/>
            <a:round/>
            <a:headEnd type="none" w="med" len="med"/>
            <a:tailEnd type="none" w="med" len="med"/>
          </a:ln>
          <a:effectLst/>
        </p:spPr>
        <p:txBody>
          <a:bodyPr/>
          <a:lstStyle/>
          <a:p>
            <a:pPr>
              <a:defRPr/>
            </a:pPr>
            <a:endParaRPr kumimoji="0" lang="en-US"/>
          </a:p>
        </p:txBody>
      </p:sp>
      <p:sp>
        <p:nvSpPr>
          <p:cNvPr id="11" name="直接连接符 10"/>
          <p:cNvSpPr>
            <a:spLocks noChangeShapeType="1"/>
          </p:cNvSpPr>
          <p:nvPr/>
        </p:nvSpPr>
        <p:spPr bwMode="auto">
          <a:xfrm>
            <a:off x="1727200" y="0"/>
            <a:ext cx="0" cy="6858000"/>
          </a:xfrm>
          <a:prstGeom prst="line">
            <a:avLst/>
          </a:prstGeom>
          <a:noFill/>
          <a:ln w="28575" cap="flat" cmpd="sng" algn="ctr">
            <a:solidFill>
              <a:schemeClr val="accent1">
                <a:tint val="60000"/>
                <a:alpha val="82000"/>
              </a:schemeClr>
            </a:solidFill>
            <a:prstDash val="solid"/>
            <a:round/>
            <a:headEnd type="none" w="med" len="med"/>
            <a:tailEnd type="none" w="med" len="med"/>
          </a:ln>
          <a:effectLst/>
        </p:spPr>
        <p:txBody>
          <a:bodyPr/>
          <a:lstStyle/>
          <a:p>
            <a:pPr>
              <a:defRPr/>
            </a:pPr>
            <a:endParaRPr kumimoji="0" lang="en-US"/>
          </a:p>
        </p:txBody>
      </p:sp>
      <p:sp>
        <p:nvSpPr>
          <p:cNvPr id="12" name="直接连接符 11"/>
          <p:cNvSpPr>
            <a:spLocks noChangeShapeType="1"/>
          </p:cNvSpPr>
          <p:nvPr/>
        </p:nvSpPr>
        <p:spPr bwMode="auto">
          <a:xfrm>
            <a:off x="1066800" y="0"/>
            <a:ext cx="0" cy="6858000"/>
          </a:xfrm>
          <a:prstGeom prst="line">
            <a:avLst/>
          </a:prstGeom>
          <a:noFill/>
          <a:ln w="9525" cap="flat" cmpd="sng" algn="ctr">
            <a:solidFill>
              <a:schemeClr val="accent1">
                <a:tint val="60000"/>
              </a:schemeClr>
            </a:solidFill>
            <a:prstDash val="solid"/>
            <a:round/>
            <a:headEnd type="none" w="med" len="med"/>
            <a:tailEnd type="none" w="med" len="med"/>
          </a:ln>
          <a:effectLst/>
        </p:spPr>
        <p:txBody>
          <a:bodyPr/>
          <a:lstStyle/>
          <a:p>
            <a:pPr>
              <a:defRPr/>
            </a:pPr>
            <a:endParaRPr kumimoji="0" lang="en-US"/>
          </a:p>
        </p:txBody>
      </p:sp>
      <p:sp>
        <p:nvSpPr>
          <p:cNvPr id="13" name="矩形 12"/>
          <p:cNvSpPr/>
          <p:nvPr/>
        </p:nvSpPr>
        <p:spPr bwMode="auto">
          <a:xfrm>
            <a:off x="1219200" y="0"/>
            <a:ext cx="76200" cy="6858000"/>
          </a:xfrm>
          <a:prstGeom prst="rect">
            <a:avLst/>
          </a:prstGeom>
          <a:solidFill>
            <a:schemeClr val="accent1">
              <a:tint val="60000"/>
              <a:alpha val="5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kumimoji="0" lang="en-US" dirty="0"/>
          </a:p>
        </p:txBody>
      </p:sp>
      <p:sp>
        <p:nvSpPr>
          <p:cNvPr id="14" name="椭圆 13"/>
          <p:cNvSpPr/>
          <p:nvPr/>
        </p:nvSpPr>
        <p:spPr bwMode="auto">
          <a:xfrm>
            <a:off x="609600" y="3429000"/>
            <a:ext cx="1295400" cy="129540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kumimoji="0" lang="en-US" dirty="0"/>
          </a:p>
        </p:txBody>
      </p:sp>
      <p:sp>
        <p:nvSpPr>
          <p:cNvPr id="15" name="椭圆 14"/>
          <p:cNvSpPr/>
          <p:nvPr/>
        </p:nvSpPr>
        <p:spPr bwMode="auto">
          <a:xfrm>
            <a:off x="1323975" y="4867275"/>
            <a:ext cx="642938" cy="641350"/>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kumimoji="0" lang="en-US" dirty="0"/>
          </a:p>
        </p:txBody>
      </p:sp>
      <p:sp>
        <p:nvSpPr>
          <p:cNvPr id="16" name="椭圆 15"/>
          <p:cNvSpPr/>
          <p:nvPr/>
        </p:nvSpPr>
        <p:spPr bwMode="auto">
          <a:xfrm>
            <a:off x="1090613" y="5500688"/>
            <a:ext cx="138112" cy="136525"/>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kumimoji="0" lang="en-US" dirty="0"/>
          </a:p>
        </p:txBody>
      </p:sp>
      <p:sp>
        <p:nvSpPr>
          <p:cNvPr id="17" name="椭圆 16"/>
          <p:cNvSpPr/>
          <p:nvPr/>
        </p:nvSpPr>
        <p:spPr bwMode="auto">
          <a:xfrm>
            <a:off x="1663700" y="5791200"/>
            <a:ext cx="274638" cy="274638"/>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kumimoji="0" lang="en-US" dirty="0"/>
          </a:p>
        </p:txBody>
      </p:sp>
      <p:sp>
        <p:nvSpPr>
          <p:cNvPr id="18" name="椭圆 17"/>
          <p:cNvSpPr/>
          <p:nvPr/>
        </p:nvSpPr>
        <p:spPr bwMode="auto">
          <a:xfrm>
            <a:off x="1879600" y="4479925"/>
            <a:ext cx="365125" cy="365125"/>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kumimoji="0" lang="en-US" dirty="0"/>
          </a:p>
        </p:txBody>
      </p:sp>
      <p:sp>
        <p:nvSpPr>
          <p:cNvPr id="19" name="直接连接符 18"/>
          <p:cNvSpPr>
            <a:spLocks noChangeShapeType="1"/>
          </p:cNvSpPr>
          <p:nvPr/>
        </p:nvSpPr>
        <p:spPr bwMode="auto">
          <a:xfrm>
            <a:off x="9097963"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a:lstStyle/>
          <a:p>
            <a:pPr>
              <a:defRPr/>
            </a:pPr>
            <a:endParaRPr kumimoji="0" lang="en-US"/>
          </a:p>
        </p:txBody>
      </p:sp>
      <p:sp>
        <p:nvSpPr>
          <p:cNvPr id="2" name="标题 1"/>
          <p:cNvSpPr>
            <a:spLocks noGrp="1"/>
          </p:cNvSpPr>
          <p:nvPr>
            <p:ph type="title"/>
          </p:nvPr>
        </p:nvSpPr>
        <p:spPr>
          <a:xfrm>
            <a:off x="2286000" y="2895600"/>
            <a:ext cx="6172200" cy="2053590"/>
          </a:xfrm>
        </p:spPr>
        <p:txBody>
          <a:bodyPr/>
          <a:lstStyle>
            <a:lvl1pPr algn="l">
              <a:buNone/>
              <a:defRPr sz="3000" b="1" cap="small" baseline="0"/>
            </a:lvl1pPr>
          </a:lstStyle>
          <a:p>
            <a:r>
              <a:rPr lang="zh-CN" altLang="en-US" smtClean="0"/>
              <a:t>单击此处编辑母版标题样式</a:t>
            </a:r>
            <a:endParaRPr lang="en-US"/>
          </a:p>
        </p:txBody>
      </p:sp>
      <p:sp>
        <p:nvSpPr>
          <p:cNvPr id="3" name="文本占位符 2"/>
          <p:cNvSpPr>
            <a:spLocks noGrp="1"/>
          </p:cNvSpPr>
          <p:nvPr>
            <p:ph type="body" idx="1"/>
          </p:nvPr>
        </p:nvSpPr>
        <p:spPr>
          <a:xfrm>
            <a:off x="2286000" y="5010150"/>
            <a:ext cx="6172200" cy="1371600"/>
          </a:xfrm>
        </p:spPr>
        <p:txBody>
          <a:bodyPr/>
          <a:lstStyle>
            <a:lvl1pPr marL="0" indent="0">
              <a:buNone/>
              <a:defRPr sz="1800" b="1">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a:r>
              <a:rPr lang="zh-CN" altLang="en-US" smtClean="0"/>
              <a:t>单击此处编辑母版文本样式</a:t>
            </a:r>
          </a:p>
        </p:txBody>
      </p:sp>
      <p:sp>
        <p:nvSpPr>
          <p:cNvPr id="20" name="日期占位符 3"/>
          <p:cNvSpPr>
            <a:spLocks noGrp="1"/>
          </p:cNvSpPr>
          <p:nvPr>
            <p:ph type="dt" sz="half" idx="10"/>
          </p:nvPr>
        </p:nvSpPr>
        <p:spPr bwMode="auto">
          <a:xfrm rot="5400000">
            <a:off x="7762875" y="1169988"/>
            <a:ext cx="2286000" cy="381000"/>
          </a:xfrm>
        </p:spPr>
        <p:txBody>
          <a:bodyPr/>
          <a:lstStyle>
            <a:lvl1pPr>
              <a:defRPr/>
            </a:lvl1pPr>
          </a:lstStyle>
          <a:p>
            <a:pPr>
              <a:defRPr/>
            </a:pPr>
            <a:endParaRPr lang="en-US" altLang="zh-CN"/>
          </a:p>
        </p:txBody>
      </p:sp>
      <p:sp>
        <p:nvSpPr>
          <p:cNvPr id="21" name="页脚占位符 4"/>
          <p:cNvSpPr>
            <a:spLocks noGrp="1"/>
          </p:cNvSpPr>
          <p:nvPr>
            <p:ph type="ftr" sz="quarter" idx="11"/>
          </p:nvPr>
        </p:nvSpPr>
        <p:spPr bwMode="auto">
          <a:xfrm rot="5400000">
            <a:off x="7077076" y="4178300"/>
            <a:ext cx="3657600" cy="384175"/>
          </a:xfrm>
        </p:spPr>
        <p:txBody>
          <a:bodyPr/>
          <a:lstStyle>
            <a:lvl1pPr>
              <a:defRPr/>
            </a:lvl1pPr>
          </a:lstStyle>
          <a:p>
            <a:pPr>
              <a:defRPr/>
            </a:pPr>
            <a:endParaRPr lang="en-US" altLang="zh-CN"/>
          </a:p>
        </p:txBody>
      </p:sp>
      <p:sp>
        <p:nvSpPr>
          <p:cNvPr id="22" name="灯片编号占位符 5"/>
          <p:cNvSpPr>
            <a:spLocks noGrp="1"/>
          </p:cNvSpPr>
          <p:nvPr>
            <p:ph type="sldNum" sz="quarter" idx="12"/>
          </p:nvPr>
        </p:nvSpPr>
        <p:spPr bwMode="auto">
          <a:xfrm>
            <a:off x="1339850" y="4929188"/>
            <a:ext cx="609600" cy="517525"/>
          </a:xfrm>
        </p:spPr>
        <p:txBody>
          <a:bodyPr/>
          <a:lstStyle>
            <a:lvl1pPr>
              <a:defRPr/>
            </a:lvl1pPr>
          </a:lstStyle>
          <a:p>
            <a:fld id="{35AA37ED-EA3E-43EE-98EE-43C9BB98D923}" type="slidenum">
              <a:rPr lang="en-US" altLang="zh-CN"/>
              <a:pPr/>
              <a:t>‹#›</a:t>
            </a:fld>
            <a:endParaRPr lang="en-US" altLang="zh-CN"/>
          </a:p>
        </p:txBody>
      </p:sp>
    </p:spTree>
    <p:extLst>
      <p:ext uri="{BB962C8B-B14F-4D97-AF65-F5344CB8AC3E}">
        <p14:creationId xmlns:p14="http://schemas.microsoft.com/office/powerpoint/2010/main" val="1277245187"/>
      </p:ext>
    </p:extLst>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en-US"/>
          </a:p>
        </p:txBody>
      </p:sp>
      <p:sp>
        <p:nvSpPr>
          <p:cNvPr id="9" name="内容占位符 8"/>
          <p:cNvSpPr>
            <a:spLocks noGrp="1"/>
          </p:cNvSpPr>
          <p:nvPr>
            <p:ph sz="quarter" idx="1"/>
          </p:nvPr>
        </p:nvSpPr>
        <p:spPr>
          <a:xfrm>
            <a:off x="457200" y="1600200"/>
            <a:ext cx="3657600" cy="4572000"/>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a:p>
        </p:txBody>
      </p:sp>
      <p:sp>
        <p:nvSpPr>
          <p:cNvPr id="11" name="内容占位符 10"/>
          <p:cNvSpPr>
            <a:spLocks noGrp="1"/>
          </p:cNvSpPr>
          <p:nvPr>
            <p:ph sz="quarter" idx="2"/>
          </p:nvPr>
        </p:nvSpPr>
        <p:spPr>
          <a:xfrm>
            <a:off x="4270248" y="1600200"/>
            <a:ext cx="3657600" cy="4572000"/>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a:p>
        </p:txBody>
      </p:sp>
      <p:sp>
        <p:nvSpPr>
          <p:cNvPr id="5" name="日期占位符 13"/>
          <p:cNvSpPr>
            <a:spLocks noGrp="1"/>
          </p:cNvSpPr>
          <p:nvPr>
            <p:ph type="dt" sz="half" idx="10"/>
          </p:nvPr>
        </p:nvSpPr>
        <p:spPr/>
        <p:txBody>
          <a:bodyPr/>
          <a:lstStyle>
            <a:lvl1pPr>
              <a:defRPr/>
            </a:lvl1pPr>
          </a:lstStyle>
          <a:p>
            <a:pPr>
              <a:defRPr/>
            </a:pPr>
            <a:endParaRPr lang="en-US" altLang="zh-CN"/>
          </a:p>
        </p:txBody>
      </p:sp>
      <p:sp>
        <p:nvSpPr>
          <p:cNvPr id="6" name="页脚占位符 2"/>
          <p:cNvSpPr>
            <a:spLocks noGrp="1"/>
          </p:cNvSpPr>
          <p:nvPr>
            <p:ph type="ftr" sz="quarter" idx="11"/>
          </p:nvPr>
        </p:nvSpPr>
        <p:spPr/>
        <p:txBody>
          <a:bodyPr/>
          <a:lstStyle>
            <a:lvl1pPr>
              <a:defRPr/>
            </a:lvl1pPr>
          </a:lstStyle>
          <a:p>
            <a:pPr>
              <a:defRPr/>
            </a:pPr>
            <a:endParaRPr lang="en-US" altLang="zh-CN"/>
          </a:p>
        </p:txBody>
      </p:sp>
      <p:sp>
        <p:nvSpPr>
          <p:cNvPr id="7" name="灯片编号占位符 22"/>
          <p:cNvSpPr>
            <a:spLocks noGrp="1"/>
          </p:cNvSpPr>
          <p:nvPr>
            <p:ph type="sldNum" sz="quarter" idx="12"/>
          </p:nvPr>
        </p:nvSpPr>
        <p:spPr/>
        <p:txBody>
          <a:bodyPr/>
          <a:lstStyle>
            <a:lvl1pPr>
              <a:defRPr/>
            </a:lvl1pPr>
          </a:lstStyle>
          <a:p>
            <a:fld id="{C114655C-1ABE-4CF8-8ABD-8E29BD2847B2}" type="slidenum">
              <a:rPr lang="en-US" altLang="zh-CN"/>
              <a:pPr/>
              <a:t>‹#›</a:t>
            </a:fld>
            <a:endParaRPr lang="en-US" altLang="zh-CN"/>
          </a:p>
        </p:txBody>
      </p:sp>
    </p:spTree>
    <p:extLst>
      <p:ext uri="{BB962C8B-B14F-4D97-AF65-F5344CB8AC3E}">
        <p14:creationId xmlns:p14="http://schemas.microsoft.com/office/powerpoint/2010/main" val="205776108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457200" y="273050"/>
            <a:ext cx="7543800" cy="1143000"/>
          </a:xfrm>
        </p:spPr>
        <p:txBody>
          <a:bodyPr/>
          <a:lstStyle>
            <a:lvl1pPr>
              <a:defRPr/>
            </a:lvl1pPr>
          </a:lstStyle>
          <a:p>
            <a:r>
              <a:rPr lang="zh-CN" altLang="en-US" smtClean="0"/>
              <a:t>单击此处编辑母版标题样式</a:t>
            </a:r>
            <a:endParaRPr lang="en-US"/>
          </a:p>
        </p:txBody>
      </p:sp>
      <p:sp>
        <p:nvSpPr>
          <p:cNvPr id="11" name="内容占位符 10"/>
          <p:cNvSpPr>
            <a:spLocks noGrp="1"/>
          </p:cNvSpPr>
          <p:nvPr>
            <p:ph sz="quarter" idx="2"/>
          </p:nvPr>
        </p:nvSpPr>
        <p:spPr>
          <a:xfrm>
            <a:off x="457200" y="2362200"/>
            <a:ext cx="3657600" cy="3886200"/>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a:p>
        </p:txBody>
      </p:sp>
      <p:sp>
        <p:nvSpPr>
          <p:cNvPr id="13" name="内容占位符 12"/>
          <p:cNvSpPr>
            <a:spLocks noGrp="1"/>
          </p:cNvSpPr>
          <p:nvPr>
            <p:ph sz="quarter" idx="4"/>
          </p:nvPr>
        </p:nvSpPr>
        <p:spPr>
          <a:xfrm>
            <a:off x="4371975" y="2362200"/>
            <a:ext cx="3657600" cy="3886200"/>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a:p>
        </p:txBody>
      </p:sp>
      <p:sp>
        <p:nvSpPr>
          <p:cNvPr id="12" name="文本占位符 11"/>
          <p:cNvSpPr>
            <a:spLocks noGrp="1"/>
          </p:cNvSpPr>
          <p:nvPr>
            <p:ph type="body" sz="quarter" idx="1"/>
          </p:nvPr>
        </p:nvSpPr>
        <p:spPr>
          <a:xfrm>
            <a:off x="457200" y="1569720"/>
            <a:ext cx="3657600" cy="658368"/>
          </a:xfrm>
          <a:prstGeom prst="roundRect">
            <a:avLst>
              <a:gd name="adj" fmla="val 16667"/>
            </a:avLst>
          </a:prstGeom>
          <a:solidFill>
            <a:schemeClr val="accent1"/>
          </a:solidFill>
        </p:spPr>
        <p:txBody>
          <a:bodyPr rtlCol="0" anchor="ctr">
            <a:noAutofit/>
          </a:bodyPr>
          <a:lstStyle>
            <a:lvl1pPr marL="0" indent="0">
              <a:buFontTx/>
              <a:buNone/>
              <a:defRPr sz="2000" b="1">
                <a:solidFill>
                  <a:srgbClr val="FFFFFF"/>
                </a:solidFill>
              </a:defRPr>
            </a:lvl1pPr>
          </a:lstStyle>
          <a:p>
            <a:pPr lvl="0"/>
            <a:r>
              <a:rPr lang="zh-CN" altLang="en-US" smtClean="0"/>
              <a:t>单击此处编辑母版文本样式</a:t>
            </a:r>
          </a:p>
        </p:txBody>
      </p:sp>
      <p:sp>
        <p:nvSpPr>
          <p:cNvPr id="14" name="文本占位符 13"/>
          <p:cNvSpPr>
            <a:spLocks noGrp="1"/>
          </p:cNvSpPr>
          <p:nvPr>
            <p:ph type="body" sz="quarter" idx="3"/>
          </p:nvPr>
        </p:nvSpPr>
        <p:spPr>
          <a:xfrm>
            <a:off x="4343400" y="1569720"/>
            <a:ext cx="3657600" cy="658368"/>
          </a:xfrm>
          <a:prstGeom prst="roundRect">
            <a:avLst>
              <a:gd name="adj" fmla="val 16667"/>
            </a:avLst>
          </a:prstGeom>
          <a:solidFill>
            <a:schemeClr val="accent1"/>
          </a:solidFill>
        </p:spPr>
        <p:txBody>
          <a:bodyPr rtlCol="0" anchor="ctr">
            <a:noAutofit/>
          </a:bodyPr>
          <a:lstStyle>
            <a:lvl1pPr marL="0" indent="0">
              <a:buFontTx/>
              <a:buNone/>
              <a:defRPr sz="2000" b="1">
                <a:solidFill>
                  <a:srgbClr val="FFFFFF"/>
                </a:solidFill>
              </a:defRPr>
            </a:lvl1pPr>
          </a:lstStyle>
          <a:p>
            <a:pPr lvl="0"/>
            <a:r>
              <a:rPr lang="zh-CN" altLang="en-US" smtClean="0"/>
              <a:t>单击此处编辑母版文本样式</a:t>
            </a:r>
          </a:p>
        </p:txBody>
      </p:sp>
      <p:sp>
        <p:nvSpPr>
          <p:cNvPr id="7" name="日期占位符 13"/>
          <p:cNvSpPr>
            <a:spLocks noGrp="1"/>
          </p:cNvSpPr>
          <p:nvPr>
            <p:ph type="dt" sz="half" idx="10"/>
          </p:nvPr>
        </p:nvSpPr>
        <p:spPr/>
        <p:txBody>
          <a:bodyPr/>
          <a:lstStyle>
            <a:lvl1pPr>
              <a:defRPr/>
            </a:lvl1pPr>
          </a:lstStyle>
          <a:p>
            <a:pPr>
              <a:defRPr/>
            </a:pPr>
            <a:endParaRPr lang="en-US" altLang="zh-CN"/>
          </a:p>
        </p:txBody>
      </p:sp>
      <p:sp>
        <p:nvSpPr>
          <p:cNvPr id="8" name="页脚占位符 2"/>
          <p:cNvSpPr>
            <a:spLocks noGrp="1"/>
          </p:cNvSpPr>
          <p:nvPr>
            <p:ph type="ftr" sz="quarter" idx="11"/>
          </p:nvPr>
        </p:nvSpPr>
        <p:spPr/>
        <p:txBody>
          <a:bodyPr/>
          <a:lstStyle>
            <a:lvl1pPr>
              <a:defRPr/>
            </a:lvl1pPr>
          </a:lstStyle>
          <a:p>
            <a:pPr>
              <a:defRPr/>
            </a:pPr>
            <a:endParaRPr lang="en-US" altLang="zh-CN"/>
          </a:p>
        </p:txBody>
      </p:sp>
      <p:sp>
        <p:nvSpPr>
          <p:cNvPr id="9" name="灯片编号占位符 22"/>
          <p:cNvSpPr>
            <a:spLocks noGrp="1"/>
          </p:cNvSpPr>
          <p:nvPr>
            <p:ph type="sldNum" sz="quarter" idx="12"/>
          </p:nvPr>
        </p:nvSpPr>
        <p:spPr/>
        <p:txBody>
          <a:bodyPr/>
          <a:lstStyle>
            <a:lvl1pPr>
              <a:defRPr/>
            </a:lvl1pPr>
          </a:lstStyle>
          <a:p>
            <a:fld id="{0F19F7CA-02E2-4620-B47A-828F1AD3902B}" type="slidenum">
              <a:rPr lang="en-US" altLang="zh-CN"/>
              <a:pPr/>
              <a:t>‹#›</a:t>
            </a:fld>
            <a:endParaRPr lang="en-US" altLang="zh-CN"/>
          </a:p>
        </p:txBody>
      </p:sp>
    </p:spTree>
    <p:extLst>
      <p:ext uri="{BB962C8B-B14F-4D97-AF65-F5344CB8AC3E}">
        <p14:creationId xmlns:p14="http://schemas.microsoft.com/office/powerpoint/2010/main" val="62770563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en-US"/>
          </a:p>
        </p:txBody>
      </p:sp>
      <p:sp>
        <p:nvSpPr>
          <p:cNvPr id="3" name="日期占位符 5"/>
          <p:cNvSpPr>
            <a:spLocks noGrp="1"/>
          </p:cNvSpPr>
          <p:nvPr>
            <p:ph type="dt" sz="half" idx="10"/>
          </p:nvPr>
        </p:nvSpPr>
        <p:spPr/>
        <p:txBody>
          <a:bodyPr rtlCol="0"/>
          <a:lstStyle>
            <a:lvl1pPr>
              <a:defRPr/>
            </a:lvl1pPr>
          </a:lstStyle>
          <a:p>
            <a:pPr>
              <a:defRPr/>
            </a:pPr>
            <a:endParaRPr lang="en-US" altLang="zh-CN"/>
          </a:p>
        </p:txBody>
      </p:sp>
      <p:sp>
        <p:nvSpPr>
          <p:cNvPr id="4" name="灯片编号占位符 6"/>
          <p:cNvSpPr>
            <a:spLocks noGrp="1"/>
          </p:cNvSpPr>
          <p:nvPr>
            <p:ph type="sldNum" sz="quarter" idx="11"/>
          </p:nvPr>
        </p:nvSpPr>
        <p:spPr/>
        <p:txBody>
          <a:bodyPr/>
          <a:lstStyle>
            <a:lvl1pPr>
              <a:defRPr/>
            </a:lvl1pPr>
          </a:lstStyle>
          <a:p>
            <a:fld id="{DDF4D02D-B421-47A3-AA75-82E254CB8E24}" type="slidenum">
              <a:rPr lang="en-US" altLang="zh-CN"/>
              <a:pPr/>
              <a:t>‹#›</a:t>
            </a:fld>
            <a:endParaRPr lang="en-US" altLang="zh-CN"/>
          </a:p>
        </p:txBody>
      </p:sp>
      <p:sp>
        <p:nvSpPr>
          <p:cNvPr id="5" name="页脚占位符 7"/>
          <p:cNvSpPr>
            <a:spLocks noGrp="1"/>
          </p:cNvSpPr>
          <p:nvPr>
            <p:ph type="ftr" sz="quarter" idx="12"/>
          </p:nvPr>
        </p:nvSpPr>
        <p:spPr/>
        <p:txBody>
          <a:bodyPr rtlCol="0"/>
          <a:lstStyle>
            <a:lvl1pPr>
              <a:defRPr/>
            </a:lvl1pPr>
          </a:lstStyle>
          <a:p>
            <a:pPr>
              <a:defRPr/>
            </a:pPr>
            <a:endParaRPr lang="en-US" altLang="zh-CN"/>
          </a:p>
        </p:txBody>
      </p:sp>
    </p:spTree>
    <p:extLst>
      <p:ext uri="{BB962C8B-B14F-4D97-AF65-F5344CB8AC3E}">
        <p14:creationId xmlns:p14="http://schemas.microsoft.com/office/powerpoint/2010/main" val="365379505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3"/>
          <p:cNvSpPr>
            <a:spLocks noGrp="1"/>
          </p:cNvSpPr>
          <p:nvPr>
            <p:ph type="dt" sz="half" idx="10"/>
          </p:nvPr>
        </p:nvSpPr>
        <p:spPr/>
        <p:txBody>
          <a:bodyPr/>
          <a:lstStyle>
            <a:lvl1pPr>
              <a:defRPr/>
            </a:lvl1pPr>
          </a:lstStyle>
          <a:p>
            <a:pPr>
              <a:defRPr/>
            </a:pPr>
            <a:endParaRPr lang="en-US" altLang="zh-CN"/>
          </a:p>
        </p:txBody>
      </p:sp>
      <p:sp>
        <p:nvSpPr>
          <p:cNvPr id="3" name="页脚占位符 2"/>
          <p:cNvSpPr>
            <a:spLocks noGrp="1"/>
          </p:cNvSpPr>
          <p:nvPr>
            <p:ph type="ftr" sz="quarter" idx="11"/>
          </p:nvPr>
        </p:nvSpPr>
        <p:spPr/>
        <p:txBody>
          <a:bodyPr/>
          <a:lstStyle>
            <a:lvl1pPr>
              <a:defRPr/>
            </a:lvl1pPr>
          </a:lstStyle>
          <a:p>
            <a:pPr>
              <a:defRPr/>
            </a:pPr>
            <a:endParaRPr lang="en-US" altLang="zh-CN"/>
          </a:p>
        </p:txBody>
      </p:sp>
      <p:sp>
        <p:nvSpPr>
          <p:cNvPr id="4" name="灯片编号占位符 22"/>
          <p:cNvSpPr>
            <a:spLocks noGrp="1"/>
          </p:cNvSpPr>
          <p:nvPr>
            <p:ph type="sldNum" sz="quarter" idx="12"/>
          </p:nvPr>
        </p:nvSpPr>
        <p:spPr/>
        <p:txBody>
          <a:bodyPr/>
          <a:lstStyle>
            <a:lvl1pPr>
              <a:defRPr/>
            </a:lvl1pPr>
          </a:lstStyle>
          <a:p>
            <a:fld id="{89E481F3-E827-4956-B65C-A69B4FA08A04}" type="slidenum">
              <a:rPr lang="en-US" altLang="zh-CN"/>
              <a:pPr/>
              <a:t>‹#›</a:t>
            </a:fld>
            <a:endParaRPr lang="en-US" altLang="zh-CN"/>
          </a:p>
        </p:txBody>
      </p:sp>
    </p:spTree>
    <p:extLst>
      <p:ext uri="{BB962C8B-B14F-4D97-AF65-F5344CB8AC3E}">
        <p14:creationId xmlns:p14="http://schemas.microsoft.com/office/powerpoint/2010/main" val="302620006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内容与标题">
    <p:spTree>
      <p:nvGrpSpPr>
        <p:cNvPr id="1" name=""/>
        <p:cNvGrpSpPr/>
        <p:nvPr/>
      </p:nvGrpSpPr>
      <p:grpSpPr>
        <a:xfrm>
          <a:off x="0" y="0"/>
          <a:ext cx="0" cy="0"/>
          <a:chOff x="0" y="0"/>
          <a:chExt cx="0" cy="0"/>
        </a:xfrm>
      </p:grpSpPr>
      <p:sp>
        <p:nvSpPr>
          <p:cNvPr id="5" name="直接连接符 4"/>
          <p:cNvSpPr>
            <a:spLocks noChangeShapeType="1"/>
          </p:cNvSpPr>
          <p:nvPr/>
        </p:nvSpPr>
        <p:spPr bwMode="auto">
          <a:xfrm>
            <a:off x="8763000" y="0"/>
            <a:ext cx="0" cy="6858000"/>
          </a:xfrm>
          <a:prstGeom prst="line">
            <a:avLst/>
          </a:prstGeom>
          <a:noFill/>
          <a:ln w="38100" cap="flat" cmpd="sng" algn="ctr">
            <a:solidFill>
              <a:schemeClr val="accent1">
                <a:tint val="60000"/>
                <a:alpha val="93000"/>
              </a:schemeClr>
            </a:solidFill>
            <a:prstDash val="solid"/>
            <a:round/>
            <a:headEnd type="none" w="med" len="med"/>
            <a:tailEnd type="none" w="med" len="med"/>
          </a:ln>
          <a:effectLst/>
        </p:spPr>
        <p:txBody>
          <a:bodyPr/>
          <a:lstStyle/>
          <a:p>
            <a:pPr>
              <a:defRPr/>
            </a:pPr>
            <a:endParaRPr kumimoji="0" lang="en-US" dirty="0"/>
          </a:p>
        </p:txBody>
      </p:sp>
      <p:sp>
        <p:nvSpPr>
          <p:cNvPr id="6" name="直接连接符 5"/>
          <p:cNvSpPr>
            <a:spLocks noChangeShapeType="1"/>
          </p:cNvSpPr>
          <p:nvPr/>
        </p:nvSpPr>
        <p:spPr bwMode="auto">
          <a:xfrm>
            <a:off x="62484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a:lstStyle/>
          <a:p>
            <a:pPr>
              <a:defRPr/>
            </a:pPr>
            <a:endParaRPr kumimoji="0" lang="en-US" dirty="0"/>
          </a:p>
        </p:txBody>
      </p:sp>
      <p:sp>
        <p:nvSpPr>
          <p:cNvPr id="7" name="直接连接符 6"/>
          <p:cNvSpPr>
            <a:spLocks noChangeShapeType="1"/>
          </p:cNvSpPr>
          <p:nvPr/>
        </p:nvSpPr>
        <p:spPr bwMode="auto">
          <a:xfrm>
            <a:off x="6192838" y="0"/>
            <a:ext cx="0" cy="6858000"/>
          </a:xfrm>
          <a:prstGeom prst="line">
            <a:avLst/>
          </a:prstGeom>
          <a:noFill/>
          <a:ln w="12700" cap="flat" cmpd="sng" algn="ctr">
            <a:solidFill>
              <a:schemeClr val="accent1"/>
            </a:solidFill>
            <a:prstDash val="solid"/>
            <a:round/>
            <a:headEnd type="none" w="med" len="med"/>
            <a:tailEnd type="none" w="med" len="med"/>
          </a:ln>
          <a:effectLst/>
        </p:spPr>
        <p:txBody>
          <a:bodyPr/>
          <a:lstStyle/>
          <a:p>
            <a:pPr>
              <a:defRPr/>
            </a:pPr>
            <a:endParaRPr kumimoji="0" lang="en-US" dirty="0"/>
          </a:p>
        </p:txBody>
      </p:sp>
      <p:sp>
        <p:nvSpPr>
          <p:cNvPr id="8" name="直接连接符 7"/>
          <p:cNvSpPr>
            <a:spLocks noChangeShapeType="1"/>
          </p:cNvSpPr>
          <p:nvPr/>
        </p:nvSpPr>
        <p:spPr bwMode="auto">
          <a:xfrm>
            <a:off x="8991600" y="0"/>
            <a:ext cx="0" cy="6858000"/>
          </a:xfrm>
          <a:prstGeom prst="line">
            <a:avLst/>
          </a:prstGeom>
          <a:noFill/>
          <a:ln w="19050" cap="flat" cmpd="sng" algn="ctr">
            <a:solidFill>
              <a:schemeClr val="accent1"/>
            </a:solidFill>
            <a:prstDash val="solid"/>
            <a:round/>
            <a:headEnd type="none" w="med" len="med"/>
            <a:tailEnd type="none" w="med" len="med"/>
          </a:ln>
          <a:effectLst/>
        </p:spPr>
        <p:txBody>
          <a:bodyPr/>
          <a:lstStyle/>
          <a:p>
            <a:pPr>
              <a:defRPr/>
            </a:pPr>
            <a:endParaRPr kumimoji="0" lang="en-US"/>
          </a:p>
        </p:txBody>
      </p:sp>
      <p:sp>
        <p:nvSpPr>
          <p:cNvPr id="9" name="矩形 8"/>
          <p:cNvSpPr/>
          <p:nvPr/>
        </p:nvSpPr>
        <p:spPr bwMode="auto">
          <a:xfrm>
            <a:off x="8839200" y="0"/>
            <a:ext cx="304800" cy="6858000"/>
          </a:xfrm>
          <a:prstGeom prst="rect">
            <a:avLst/>
          </a:prstGeom>
          <a:solidFill>
            <a:schemeClr val="accent1">
              <a:tint val="60000"/>
              <a:alpha val="87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kumimoji="0" lang="en-US"/>
          </a:p>
        </p:txBody>
      </p:sp>
      <p:sp>
        <p:nvSpPr>
          <p:cNvPr id="10" name="直接连接符 9"/>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a:lstStyle/>
          <a:p>
            <a:pPr>
              <a:defRPr/>
            </a:pPr>
            <a:endParaRPr kumimoji="0" lang="en-US"/>
          </a:p>
        </p:txBody>
      </p:sp>
      <p:sp>
        <p:nvSpPr>
          <p:cNvPr id="11" name="椭圆 10"/>
          <p:cNvSpPr/>
          <p:nvPr/>
        </p:nvSpPr>
        <p:spPr>
          <a:xfrm>
            <a:off x="8156575" y="5715000"/>
            <a:ext cx="549275" cy="549275"/>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kumimoji="0" lang="en-US" dirty="0"/>
          </a:p>
        </p:txBody>
      </p:sp>
      <p:sp>
        <p:nvSpPr>
          <p:cNvPr id="2" name="标题 1"/>
          <p:cNvSpPr>
            <a:spLocks noGrp="1"/>
          </p:cNvSpPr>
          <p:nvPr>
            <p:ph type="title"/>
          </p:nvPr>
        </p:nvSpPr>
        <p:spPr>
          <a:xfrm rot="5400000">
            <a:off x="3371850" y="3200400"/>
            <a:ext cx="6309360" cy="457200"/>
          </a:xfrm>
        </p:spPr>
        <p:txBody>
          <a:bodyPr/>
          <a:lstStyle>
            <a:lvl1pPr algn="l">
              <a:buNone/>
              <a:defRPr sz="2000" b="1" cap="small" baseline="0"/>
            </a:lvl1pPr>
          </a:lstStyle>
          <a:p>
            <a:r>
              <a:rPr lang="zh-CN" altLang="en-US" smtClean="0"/>
              <a:t>单击此处编辑母版标题样式</a:t>
            </a:r>
            <a:endParaRPr lang="en-US"/>
          </a:p>
        </p:txBody>
      </p:sp>
      <p:sp>
        <p:nvSpPr>
          <p:cNvPr id="3" name="文本占位符 2"/>
          <p:cNvSpPr>
            <a:spLocks noGrp="1"/>
          </p:cNvSpPr>
          <p:nvPr>
            <p:ph type="body" idx="2"/>
          </p:nvPr>
        </p:nvSpPr>
        <p:spPr>
          <a:xfrm>
            <a:off x="6812280" y="274320"/>
            <a:ext cx="1527048" cy="4983480"/>
          </a:xfrm>
        </p:spPr>
        <p:txBody>
          <a:bodyPr/>
          <a:lstStyle>
            <a:lvl1pPr marL="0" indent="0">
              <a:spcBef>
                <a:spcPts val="400"/>
              </a:spcBef>
              <a:spcAft>
                <a:spcPts val="1000"/>
              </a:spcAft>
              <a:buNone/>
              <a:defRPr sz="1200"/>
            </a:lvl1pPr>
            <a:lvl2pPr>
              <a:buNone/>
              <a:defRPr sz="1200"/>
            </a:lvl2pPr>
            <a:lvl3pPr>
              <a:buNone/>
              <a:defRPr sz="1000"/>
            </a:lvl3pPr>
            <a:lvl4pPr>
              <a:buNone/>
              <a:defRPr sz="900"/>
            </a:lvl4pPr>
            <a:lvl5pPr>
              <a:buNone/>
              <a:defRPr sz="900"/>
            </a:lvl5pPr>
          </a:lstStyle>
          <a:p>
            <a:pPr lvl="0"/>
            <a:r>
              <a:rPr lang="zh-CN" altLang="en-US" smtClean="0"/>
              <a:t>单击此处编辑母版文本样式</a:t>
            </a:r>
          </a:p>
        </p:txBody>
      </p:sp>
      <p:sp>
        <p:nvSpPr>
          <p:cNvPr id="18" name="内容占位符 17"/>
          <p:cNvSpPr>
            <a:spLocks noGrp="1"/>
          </p:cNvSpPr>
          <p:nvPr>
            <p:ph sz="quarter" idx="1"/>
          </p:nvPr>
        </p:nvSpPr>
        <p:spPr>
          <a:xfrm>
            <a:off x="304800" y="274320"/>
            <a:ext cx="5638800" cy="632764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a:p>
        </p:txBody>
      </p:sp>
      <p:sp>
        <p:nvSpPr>
          <p:cNvPr id="12" name="日期占位符 20"/>
          <p:cNvSpPr>
            <a:spLocks noGrp="1"/>
          </p:cNvSpPr>
          <p:nvPr>
            <p:ph type="dt" sz="half" idx="10"/>
          </p:nvPr>
        </p:nvSpPr>
        <p:spPr/>
        <p:txBody>
          <a:bodyPr rtlCol="0"/>
          <a:lstStyle>
            <a:lvl1pPr>
              <a:defRPr/>
            </a:lvl1pPr>
          </a:lstStyle>
          <a:p>
            <a:pPr>
              <a:defRPr/>
            </a:pPr>
            <a:endParaRPr lang="en-US" altLang="zh-CN"/>
          </a:p>
        </p:txBody>
      </p:sp>
      <p:sp>
        <p:nvSpPr>
          <p:cNvPr id="13" name="灯片编号占位符 21"/>
          <p:cNvSpPr>
            <a:spLocks noGrp="1"/>
          </p:cNvSpPr>
          <p:nvPr>
            <p:ph type="sldNum" sz="quarter" idx="11"/>
          </p:nvPr>
        </p:nvSpPr>
        <p:spPr/>
        <p:txBody>
          <a:bodyPr/>
          <a:lstStyle>
            <a:lvl1pPr>
              <a:defRPr/>
            </a:lvl1pPr>
          </a:lstStyle>
          <a:p>
            <a:fld id="{BAEF8EB6-30B7-4812-82DB-8A5EB7C4BD07}" type="slidenum">
              <a:rPr lang="en-US" altLang="zh-CN"/>
              <a:pPr/>
              <a:t>‹#›</a:t>
            </a:fld>
            <a:endParaRPr lang="en-US" altLang="zh-CN"/>
          </a:p>
        </p:txBody>
      </p:sp>
      <p:sp>
        <p:nvSpPr>
          <p:cNvPr id="14" name="页脚占位符 22"/>
          <p:cNvSpPr>
            <a:spLocks noGrp="1"/>
          </p:cNvSpPr>
          <p:nvPr>
            <p:ph type="ftr" sz="quarter" idx="12"/>
          </p:nvPr>
        </p:nvSpPr>
        <p:spPr/>
        <p:txBody>
          <a:bodyPr rtlCol="0"/>
          <a:lstStyle>
            <a:lvl1pPr>
              <a:defRPr/>
            </a:lvl1pPr>
          </a:lstStyle>
          <a:p>
            <a:pPr>
              <a:defRPr/>
            </a:pPr>
            <a:endParaRPr lang="en-US" altLang="zh-CN"/>
          </a:p>
        </p:txBody>
      </p:sp>
    </p:spTree>
    <p:extLst>
      <p:ext uri="{BB962C8B-B14F-4D97-AF65-F5344CB8AC3E}">
        <p14:creationId xmlns:p14="http://schemas.microsoft.com/office/powerpoint/2010/main" val="2648910368"/>
      </p:ext>
    </p:extLst>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图片与标题">
    <p:spTree>
      <p:nvGrpSpPr>
        <p:cNvPr id="1" name=""/>
        <p:cNvGrpSpPr/>
        <p:nvPr/>
      </p:nvGrpSpPr>
      <p:grpSpPr>
        <a:xfrm>
          <a:off x="0" y="0"/>
          <a:ext cx="0" cy="0"/>
          <a:chOff x="0" y="0"/>
          <a:chExt cx="0" cy="0"/>
        </a:xfrm>
      </p:grpSpPr>
      <p:sp>
        <p:nvSpPr>
          <p:cNvPr id="5" name="直接连接符 4"/>
          <p:cNvSpPr>
            <a:spLocks noChangeShapeType="1"/>
          </p:cNvSpPr>
          <p:nvPr/>
        </p:nvSpPr>
        <p:spPr bwMode="auto">
          <a:xfrm>
            <a:off x="87630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a:lstStyle/>
          <a:p>
            <a:pPr>
              <a:defRPr/>
            </a:pPr>
            <a:endParaRPr kumimoji="0" lang="en-US"/>
          </a:p>
        </p:txBody>
      </p:sp>
      <p:sp>
        <p:nvSpPr>
          <p:cNvPr id="6" name="椭圆 5"/>
          <p:cNvSpPr/>
          <p:nvPr/>
        </p:nvSpPr>
        <p:spPr>
          <a:xfrm>
            <a:off x="8156575" y="5715000"/>
            <a:ext cx="549275" cy="549275"/>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kumimoji="0" lang="en-US" dirty="0"/>
          </a:p>
        </p:txBody>
      </p:sp>
      <p:sp>
        <p:nvSpPr>
          <p:cNvPr id="7" name="直接连接符 6"/>
          <p:cNvSpPr>
            <a:spLocks noChangeShapeType="1"/>
          </p:cNvSpPr>
          <p:nvPr/>
        </p:nvSpPr>
        <p:spPr bwMode="auto">
          <a:xfrm>
            <a:off x="8991600" y="0"/>
            <a:ext cx="0" cy="6858000"/>
          </a:xfrm>
          <a:prstGeom prst="line">
            <a:avLst/>
          </a:prstGeom>
          <a:noFill/>
          <a:ln w="9525" cap="flat" cmpd="sng" algn="ctr">
            <a:solidFill>
              <a:schemeClr val="tx1"/>
            </a:solidFill>
            <a:prstDash val="solid"/>
            <a:round/>
            <a:headEnd type="none" w="med" len="med"/>
            <a:tailEnd type="none" w="med" len="med"/>
          </a:ln>
          <a:effectLst/>
        </p:spPr>
        <p:txBody>
          <a:bodyPr/>
          <a:lstStyle/>
          <a:p>
            <a:pPr>
              <a:defRPr/>
            </a:pPr>
            <a:endParaRPr kumimoji="0" lang="en-US"/>
          </a:p>
        </p:txBody>
      </p:sp>
      <p:sp>
        <p:nvSpPr>
          <p:cNvPr id="8" name="矩形 7"/>
          <p:cNvSpPr/>
          <p:nvPr/>
        </p:nvSpPr>
        <p:spPr bwMode="auto">
          <a:xfrm>
            <a:off x="8839200" y="0"/>
            <a:ext cx="304800" cy="6858000"/>
          </a:xfrm>
          <a:prstGeom prst="rect">
            <a:avLst/>
          </a:prstGeom>
          <a:solidFill>
            <a:schemeClr val="accent1">
              <a:tint val="6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kumimoji="0" lang="en-US"/>
          </a:p>
        </p:txBody>
      </p:sp>
      <p:sp>
        <p:nvSpPr>
          <p:cNvPr id="9" name="直接连接符 8"/>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a:lstStyle/>
          <a:p>
            <a:pPr>
              <a:defRPr/>
            </a:pPr>
            <a:endParaRPr kumimoji="0" lang="en-US"/>
          </a:p>
        </p:txBody>
      </p:sp>
      <p:sp>
        <p:nvSpPr>
          <p:cNvPr id="10" name="直接连接符 9"/>
          <p:cNvSpPr>
            <a:spLocks noChangeShapeType="1"/>
          </p:cNvSpPr>
          <p:nvPr/>
        </p:nvSpPr>
        <p:spPr bwMode="auto">
          <a:xfrm>
            <a:off x="62484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a:lstStyle/>
          <a:p>
            <a:pPr>
              <a:defRPr/>
            </a:pPr>
            <a:endParaRPr kumimoji="0" lang="en-US" dirty="0"/>
          </a:p>
        </p:txBody>
      </p:sp>
      <p:sp>
        <p:nvSpPr>
          <p:cNvPr id="11" name="直接连接符 10"/>
          <p:cNvSpPr>
            <a:spLocks noChangeShapeType="1"/>
          </p:cNvSpPr>
          <p:nvPr/>
        </p:nvSpPr>
        <p:spPr bwMode="auto">
          <a:xfrm>
            <a:off x="6192838" y="0"/>
            <a:ext cx="0" cy="6858000"/>
          </a:xfrm>
          <a:prstGeom prst="line">
            <a:avLst/>
          </a:prstGeom>
          <a:noFill/>
          <a:ln w="12700" cap="flat" cmpd="sng" algn="ctr">
            <a:solidFill>
              <a:schemeClr val="accent1"/>
            </a:solidFill>
            <a:prstDash val="solid"/>
            <a:round/>
            <a:headEnd type="none" w="med" len="med"/>
            <a:tailEnd type="none" w="med" len="med"/>
          </a:ln>
          <a:effectLst/>
        </p:spPr>
        <p:txBody>
          <a:bodyPr/>
          <a:lstStyle/>
          <a:p>
            <a:pPr>
              <a:defRPr/>
            </a:pPr>
            <a:endParaRPr kumimoji="0" lang="en-US" dirty="0"/>
          </a:p>
        </p:txBody>
      </p:sp>
      <p:sp>
        <p:nvSpPr>
          <p:cNvPr id="2" name="标题 1"/>
          <p:cNvSpPr>
            <a:spLocks noGrp="1"/>
          </p:cNvSpPr>
          <p:nvPr>
            <p:ph type="title"/>
          </p:nvPr>
        </p:nvSpPr>
        <p:spPr>
          <a:xfrm rot="5400000">
            <a:off x="3350133" y="3200400"/>
            <a:ext cx="6309360" cy="457200"/>
          </a:xfrm>
        </p:spPr>
        <p:txBody>
          <a:bodyPr/>
          <a:lstStyle>
            <a:lvl1pPr algn="l">
              <a:buNone/>
              <a:defRPr sz="2000" b="1"/>
            </a:lvl1pPr>
          </a:lstStyle>
          <a:p>
            <a:r>
              <a:rPr lang="zh-CN" altLang="en-US" smtClean="0"/>
              <a:t>单击此处编辑母版标题样式</a:t>
            </a:r>
            <a:endParaRPr lang="en-US"/>
          </a:p>
        </p:txBody>
      </p:sp>
      <p:sp>
        <p:nvSpPr>
          <p:cNvPr id="3" name="图片占位符 2"/>
          <p:cNvSpPr>
            <a:spLocks noGrp="1"/>
          </p:cNvSpPr>
          <p:nvPr>
            <p:ph type="pic" idx="1"/>
          </p:nvPr>
        </p:nvSpPr>
        <p:spPr>
          <a:xfrm>
            <a:off x="0" y="0"/>
            <a:ext cx="6172200" cy="6858000"/>
          </a:xfrm>
          <a:solidFill>
            <a:schemeClr val="bg2"/>
          </a:solidFill>
          <a:ln w="1270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ormAutofit/>
          </a:bodyPr>
          <a:lstStyle>
            <a:lvl1pPr marL="0" indent="0">
              <a:buNone/>
              <a:defRPr sz="3200"/>
            </a:lvl1pPr>
          </a:lstStyle>
          <a:p>
            <a:pPr lvl="0"/>
            <a:r>
              <a:rPr lang="zh-CN" altLang="en-US" noProof="0" smtClean="0"/>
              <a:t>单击图标添加图片</a:t>
            </a:r>
            <a:endParaRPr lang="en-US" noProof="0" dirty="0"/>
          </a:p>
        </p:txBody>
      </p:sp>
      <p:sp>
        <p:nvSpPr>
          <p:cNvPr id="4" name="文本占位符 3"/>
          <p:cNvSpPr>
            <a:spLocks noGrp="1"/>
          </p:cNvSpPr>
          <p:nvPr>
            <p:ph type="body" sz="half" idx="2"/>
          </p:nvPr>
        </p:nvSpPr>
        <p:spPr>
          <a:xfrm>
            <a:off x="6765798" y="264795"/>
            <a:ext cx="1524000" cy="4956048"/>
          </a:xfrm>
        </p:spPr>
        <p:txBody>
          <a:bodyPr rot="0" spcFirstLastPara="0" vertOverflow="overflow" horzOverflow="overflow" spcCol="274320" rtlCol="0" fromWordArt="0" forceAA="0">
            <a:normAutofit/>
          </a:bodyPr>
          <a:lstStyle>
            <a:lvl1pPr marL="0" indent="0">
              <a:spcBef>
                <a:spcPts val="100"/>
              </a:spcBef>
              <a:spcAft>
                <a:spcPts val="400"/>
              </a:spcAft>
              <a:buFontTx/>
              <a:buNone/>
              <a:defRPr sz="1200"/>
            </a:lvl1pPr>
            <a:lvl2pPr>
              <a:defRPr sz="1200"/>
            </a:lvl2pPr>
            <a:lvl3pPr>
              <a:defRPr sz="1000"/>
            </a:lvl3pPr>
            <a:lvl4pPr>
              <a:defRPr sz="900"/>
            </a:lvl4pPr>
            <a:lvl5pPr>
              <a:defRPr sz="900"/>
            </a:lvl5pPr>
          </a:lstStyle>
          <a:p>
            <a:pPr lvl="0"/>
            <a:r>
              <a:rPr lang="zh-CN" altLang="en-US" smtClean="0"/>
              <a:t>单击此处编辑母版文本样式</a:t>
            </a:r>
          </a:p>
        </p:txBody>
      </p:sp>
      <p:sp>
        <p:nvSpPr>
          <p:cNvPr id="12" name="日期占位符 16"/>
          <p:cNvSpPr>
            <a:spLocks noGrp="1"/>
          </p:cNvSpPr>
          <p:nvPr>
            <p:ph type="dt" sz="half" idx="10"/>
          </p:nvPr>
        </p:nvSpPr>
        <p:spPr/>
        <p:txBody>
          <a:bodyPr rtlCol="0"/>
          <a:lstStyle>
            <a:lvl1pPr>
              <a:defRPr/>
            </a:lvl1pPr>
          </a:lstStyle>
          <a:p>
            <a:pPr>
              <a:defRPr/>
            </a:pPr>
            <a:endParaRPr lang="en-US" altLang="zh-CN"/>
          </a:p>
        </p:txBody>
      </p:sp>
      <p:sp>
        <p:nvSpPr>
          <p:cNvPr id="13" name="灯片编号占位符 17"/>
          <p:cNvSpPr>
            <a:spLocks noGrp="1"/>
          </p:cNvSpPr>
          <p:nvPr>
            <p:ph type="sldNum" sz="quarter" idx="11"/>
          </p:nvPr>
        </p:nvSpPr>
        <p:spPr/>
        <p:txBody>
          <a:bodyPr/>
          <a:lstStyle>
            <a:lvl1pPr>
              <a:defRPr/>
            </a:lvl1pPr>
          </a:lstStyle>
          <a:p>
            <a:fld id="{3EB9E3E3-3C95-456A-B4F0-325DFF8EFDBE}" type="slidenum">
              <a:rPr lang="en-US" altLang="zh-CN"/>
              <a:pPr/>
              <a:t>‹#›</a:t>
            </a:fld>
            <a:endParaRPr lang="en-US" altLang="zh-CN"/>
          </a:p>
        </p:txBody>
      </p:sp>
      <p:sp>
        <p:nvSpPr>
          <p:cNvPr id="14" name="页脚占位符 20"/>
          <p:cNvSpPr>
            <a:spLocks noGrp="1"/>
          </p:cNvSpPr>
          <p:nvPr>
            <p:ph type="ftr" sz="quarter" idx="12"/>
          </p:nvPr>
        </p:nvSpPr>
        <p:spPr/>
        <p:txBody>
          <a:bodyPr rtlCol="0"/>
          <a:lstStyle>
            <a:lvl1pPr>
              <a:defRPr/>
            </a:lvl1pPr>
          </a:lstStyle>
          <a:p>
            <a:pPr>
              <a:defRPr/>
            </a:pPr>
            <a:endParaRPr lang="en-US" altLang="zh-CN"/>
          </a:p>
        </p:txBody>
      </p:sp>
    </p:spTree>
    <p:extLst>
      <p:ext uri="{BB962C8B-B14F-4D97-AF65-F5344CB8AC3E}">
        <p14:creationId xmlns:p14="http://schemas.microsoft.com/office/powerpoint/2010/main" val="412262799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a:p>
        </p:txBody>
      </p:sp>
      <p:sp>
        <p:nvSpPr>
          <p:cNvPr id="4" name="日期占位符 13"/>
          <p:cNvSpPr>
            <a:spLocks noGrp="1"/>
          </p:cNvSpPr>
          <p:nvPr>
            <p:ph type="dt" sz="half" idx="10"/>
          </p:nvPr>
        </p:nvSpPr>
        <p:spPr/>
        <p:txBody>
          <a:bodyPr/>
          <a:lstStyle>
            <a:lvl1pPr>
              <a:defRPr/>
            </a:lvl1pPr>
          </a:lstStyle>
          <a:p>
            <a:pPr>
              <a:defRPr/>
            </a:pPr>
            <a:endParaRPr lang="en-US" altLang="zh-CN"/>
          </a:p>
        </p:txBody>
      </p:sp>
      <p:sp>
        <p:nvSpPr>
          <p:cNvPr id="5" name="页脚占位符 2"/>
          <p:cNvSpPr>
            <a:spLocks noGrp="1"/>
          </p:cNvSpPr>
          <p:nvPr>
            <p:ph type="ftr" sz="quarter" idx="11"/>
          </p:nvPr>
        </p:nvSpPr>
        <p:spPr/>
        <p:txBody>
          <a:bodyPr/>
          <a:lstStyle>
            <a:lvl1pPr>
              <a:defRPr/>
            </a:lvl1pPr>
          </a:lstStyle>
          <a:p>
            <a:pPr>
              <a:defRPr/>
            </a:pPr>
            <a:endParaRPr lang="en-US" altLang="zh-CN"/>
          </a:p>
        </p:txBody>
      </p:sp>
      <p:sp>
        <p:nvSpPr>
          <p:cNvPr id="6" name="灯片编号占位符 22"/>
          <p:cNvSpPr>
            <a:spLocks noGrp="1"/>
          </p:cNvSpPr>
          <p:nvPr>
            <p:ph type="sldNum" sz="quarter" idx="12"/>
          </p:nvPr>
        </p:nvSpPr>
        <p:spPr/>
        <p:txBody>
          <a:bodyPr/>
          <a:lstStyle>
            <a:lvl1pPr>
              <a:defRPr/>
            </a:lvl1pPr>
          </a:lstStyle>
          <a:p>
            <a:fld id="{0DA80E4D-A792-44C9-8760-786589C0877F}" type="slidenum">
              <a:rPr lang="en-US" altLang="zh-CN"/>
              <a:pPr/>
              <a:t>‹#›</a:t>
            </a:fld>
            <a:endParaRPr lang="en-US" altLang="zh-CN"/>
          </a:p>
        </p:txBody>
      </p:sp>
    </p:spTree>
    <p:extLst>
      <p:ext uri="{BB962C8B-B14F-4D97-AF65-F5344CB8AC3E}">
        <p14:creationId xmlns:p14="http://schemas.microsoft.com/office/powerpoint/2010/main" val="119590196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274639"/>
            <a:ext cx="1676400" cy="5851525"/>
          </a:xfrm>
        </p:spPr>
        <p:txBody>
          <a:bodyPr vert="eaVert"/>
          <a:lstStyle/>
          <a:p>
            <a:r>
              <a:rPr lang="zh-CN" altLang="en-US" smtClean="0"/>
              <a:t>单击此处编辑母版标题样式</a:t>
            </a:r>
            <a:endParaRPr lang="en-US"/>
          </a:p>
        </p:txBody>
      </p:sp>
      <p:sp>
        <p:nvSpPr>
          <p:cNvPr id="3" name="竖排文字占位符 2"/>
          <p:cNvSpPr>
            <a:spLocks noGrp="1"/>
          </p:cNvSpPr>
          <p:nvPr>
            <p:ph type="body" orient="vert" idx="1"/>
          </p:nvPr>
        </p:nvSpPr>
        <p:spPr>
          <a:xfrm>
            <a:off x="457200" y="274638"/>
            <a:ext cx="6019800" cy="5851525"/>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a:p>
        </p:txBody>
      </p:sp>
      <p:sp>
        <p:nvSpPr>
          <p:cNvPr id="4" name="日期占位符 13"/>
          <p:cNvSpPr>
            <a:spLocks noGrp="1"/>
          </p:cNvSpPr>
          <p:nvPr>
            <p:ph type="dt" sz="half" idx="10"/>
          </p:nvPr>
        </p:nvSpPr>
        <p:spPr/>
        <p:txBody>
          <a:bodyPr/>
          <a:lstStyle>
            <a:lvl1pPr>
              <a:defRPr/>
            </a:lvl1pPr>
          </a:lstStyle>
          <a:p>
            <a:pPr>
              <a:defRPr/>
            </a:pPr>
            <a:endParaRPr lang="en-US" altLang="zh-CN"/>
          </a:p>
        </p:txBody>
      </p:sp>
      <p:sp>
        <p:nvSpPr>
          <p:cNvPr id="5" name="页脚占位符 2"/>
          <p:cNvSpPr>
            <a:spLocks noGrp="1"/>
          </p:cNvSpPr>
          <p:nvPr>
            <p:ph type="ftr" sz="quarter" idx="11"/>
          </p:nvPr>
        </p:nvSpPr>
        <p:spPr/>
        <p:txBody>
          <a:bodyPr/>
          <a:lstStyle>
            <a:lvl1pPr>
              <a:defRPr/>
            </a:lvl1pPr>
          </a:lstStyle>
          <a:p>
            <a:pPr>
              <a:defRPr/>
            </a:pPr>
            <a:endParaRPr lang="en-US" altLang="zh-CN"/>
          </a:p>
        </p:txBody>
      </p:sp>
      <p:sp>
        <p:nvSpPr>
          <p:cNvPr id="6" name="灯片编号占位符 22"/>
          <p:cNvSpPr>
            <a:spLocks noGrp="1"/>
          </p:cNvSpPr>
          <p:nvPr>
            <p:ph type="sldNum" sz="quarter" idx="12"/>
          </p:nvPr>
        </p:nvSpPr>
        <p:spPr/>
        <p:txBody>
          <a:bodyPr/>
          <a:lstStyle>
            <a:lvl1pPr>
              <a:defRPr/>
            </a:lvl1pPr>
          </a:lstStyle>
          <a:p>
            <a:fld id="{EAD68323-9233-4C46-9641-B57846F6B43F}" type="slidenum">
              <a:rPr lang="en-US" altLang="zh-CN"/>
              <a:pPr/>
              <a:t>‹#›</a:t>
            </a:fld>
            <a:endParaRPr lang="en-US" altLang="zh-CN"/>
          </a:p>
        </p:txBody>
      </p:sp>
    </p:spTree>
    <p:extLst>
      <p:ext uri="{BB962C8B-B14F-4D97-AF65-F5344CB8AC3E}">
        <p14:creationId xmlns:p14="http://schemas.microsoft.com/office/powerpoint/2010/main" val="334466148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ClipArt">
  <p:cSld name="标题，文本与剪贴画">
    <p:spTree>
      <p:nvGrpSpPr>
        <p:cNvPr id="1" name=""/>
        <p:cNvGrpSpPr/>
        <p:nvPr/>
      </p:nvGrpSpPr>
      <p:grpSpPr>
        <a:xfrm>
          <a:off x="0" y="0"/>
          <a:ext cx="0" cy="0"/>
          <a:chOff x="0" y="0"/>
          <a:chExt cx="0" cy="0"/>
        </a:xfrm>
      </p:grpSpPr>
      <p:sp>
        <p:nvSpPr>
          <p:cNvPr id="2" name="标题 1"/>
          <p:cNvSpPr>
            <a:spLocks noGrp="1"/>
          </p:cNvSpPr>
          <p:nvPr>
            <p:ph type="title"/>
          </p:nvPr>
        </p:nvSpPr>
        <p:spPr>
          <a:xfrm>
            <a:off x="1257300" y="609600"/>
            <a:ext cx="7772400" cy="1143000"/>
          </a:xfrm>
        </p:spPr>
        <p:txBody>
          <a:bodyPr/>
          <a:lstStyle/>
          <a:p>
            <a:r>
              <a:rPr lang="zh-CN" altLang="en-US" smtClean="0"/>
              <a:t>单击此处编辑母版标题样式</a:t>
            </a:r>
            <a:endParaRPr lang="zh-CN" altLang="en-US"/>
          </a:p>
        </p:txBody>
      </p:sp>
      <p:sp>
        <p:nvSpPr>
          <p:cNvPr id="3" name="文本占位符 2"/>
          <p:cNvSpPr>
            <a:spLocks noGrp="1"/>
          </p:cNvSpPr>
          <p:nvPr>
            <p:ph type="body" sz="half" idx="1"/>
          </p:nvPr>
        </p:nvSpPr>
        <p:spPr>
          <a:xfrm>
            <a:off x="1257300" y="1981200"/>
            <a:ext cx="3810000" cy="4114800"/>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剪贴画占位符 3"/>
          <p:cNvSpPr>
            <a:spLocks noGrp="1"/>
          </p:cNvSpPr>
          <p:nvPr>
            <p:ph type="clipArt" sz="half" idx="2"/>
          </p:nvPr>
        </p:nvSpPr>
        <p:spPr>
          <a:xfrm>
            <a:off x="5219700" y="1981200"/>
            <a:ext cx="3810000" cy="4114800"/>
          </a:xfrm>
        </p:spPr>
        <p:txBody>
          <a:bodyPr>
            <a:normAutofit/>
          </a:bodyPr>
          <a:lstStyle/>
          <a:p>
            <a:pPr lvl="0"/>
            <a:endParaRPr lang="zh-CN" altLang="en-US" noProof="0"/>
          </a:p>
        </p:txBody>
      </p:sp>
      <p:sp>
        <p:nvSpPr>
          <p:cNvPr id="5" name="日期占位符 4"/>
          <p:cNvSpPr>
            <a:spLocks noGrp="1"/>
          </p:cNvSpPr>
          <p:nvPr>
            <p:ph type="dt" sz="half" idx="10"/>
          </p:nvPr>
        </p:nvSpPr>
        <p:spPr>
          <a:xfrm>
            <a:off x="1257300" y="6248400"/>
            <a:ext cx="1905000" cy="457200"/>
          </a:xfrm>
        </p:spPr>
        <p:txBody>
          <a:bodyPr/>
          <a:lstStyle>
            <a:lvl1pPr>
              <a:defRPr/>
            </a:lvl1pPr>
          </a:lstStyle>
          <a:p>
            <a:pPr>
              <a:defRPr/>
            </a:pPr>
            <a:endParaRPr lang="en-US" altLang="zh-CN"/>
          </a:p>
        </p:txBody>
      </p:sp>
      <p:sp>
        <p:nvSpPr>
          <p:cNvPr id="6" name="页脚占位符 5"/>
          <p:cNvSpPr>
            <a:spLocks noGrp="1"/>
          </p:cNvSpPr>
          <p:nvPr>
            <p:ph type="ftr" sz="quarter" idx="11"/>
          </p:nvPr>
        </p:nvSpPr>
        <p:spPr>
          <a:xfrm>
            <a:off x="3695700" y="6248400"/>
            <a:ext cx="2895600" cy="457200"/>
          </a:xfrm>
        </p:spPr>
        <p:txBody>
          <a:bodyPr/>
          <a:lstStyle>
            <a:lvl1pPr>
              <a:defRPr/>
            </a:lvl1pPr>
          </a:lstStyle>
          <a:p>
            <a:pPr>
              <a:defRPr/>
            </a:pPr>
            <a:endParaRPr lang="en-US" altLang="zh-CN"/>
          </a:p>
        </p:txBody>
      </p:sp>
      <p:sp>
        <p:nvSpPr>
          <p:cNvPr id="7" name="灯片编号占位符 6"/>
          <p:cNvSpPr>
            <a:spLocks noGrp="1"/>
          </p:cNvSpPr>
          <p:nvPr>
            <p:ph type="sldNum" sz="quarter" idx="12"/>
          </p:nvPr>
        </p:nvSpPr>
        <p:spPr>
          <a:xfrm>
            <a:off x="7124700" y="6248400"/>
            <a:ext cx="1905000" cy="457200"/>
          </a:xfrm>
        </p:spPr>
        <p:txBody>
          <a:bodyPr/>
          <a:lstStyle>
            <a:lvl1pPr>
              <a:defRPr/>
            </a:lvl1pPr>
          </a:lstStyle>
          <a:p>
            <a:fld id="{4F1117C1-ED2D-46AF-A2DE-E488904A836F}" type="slidenum">
              <a:rPr lang="en-US" altLang="zh-CN"/>
              <a:pPr/>
              <a:t>‹#›</a:t>
            </a:fld>
            <a:endParaRPr lang="en-US" altLang="zh-CN"/>
          </a:p>
        </p:txBody>
      </p:sp>
    </p:spTree>
    <p:extLst>
      <p:ext uri="{BB962C8B-B14F-4D97-AF65-F5344CB8AC3E}">
        <p14:creationId xmlns:p14="http://schemas.microsoft.com/office/powerpoint/2010/main" val="355132370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6" name="直接连接符 15"/>
          <p:cNvSpPr>
            <a:spLocks noChangeShapeType="1"/>
          </p:cNvSpPr>
          <p:nvPr/>
        </p:nvSpPr>
        <p:spPr bwMode="auto">
          <a:xfrm>
            <a:off x="8763000" y="0"/>
            <a:ext cx="0" cy="6858000"/>
          </a:xfrm>
          <a:prstGeom prst="line">
            <a:avLst/>
          </a:prstGeom>
          <a:noFill/>
          <a:ln w="38100" cap="flat" cmpd="sng" algn="ctr">
            <a:solidFill>
              <a:schemeClr val="accent1">
                <a:tint val="60000"/>
                <a:alpha val="93000"/>
              </a:schemeClr>
            </a:solidFill>
            <a:prstDash val="solid"/>
            <a:round/>
            <a:headEnd type="none" w="med" len="med"/>
            <a:tailEnd type="none" w="med" len="med"/>
          </a:ln>
          <a:effectLst/>
        </p:spPr>
        <p:txBody>
          <a:bodyPr/>
          <a:lstStyle/>
          <a:p>
            <a:pPr>
              <a:defRPr/>
            </a:pPr>
            <a:endParaRPr kumimoji="0" lang="en-US" dirty="0"/>
          </a:p>
        </p:txBody>
      </p:sp>
      <p:sp>
        <p:nvSpPr>
          <p:cNvPr id="22" name="标题占位符 21"/>
          <p:cNvSpPr>
            <a:spLocks noGrp="1"/>
          </p:cNvSpPr>
          <p:nvPr>
            <p:ph type="title"/>
          </p:nvPr>
        </p:nvSpPr>
        <p:spPr>
          <a:xfrm>
            <a:off x="457200" y="274638"/>
            <a:ext cx="7467600" cy="1143000"/>
          </a:xfrm>
          <a:prstGeom prst="rect">
            <a:avLst/>
          </a:prstGeom>
        </p:spPr>
        <p:txBody>
          <a:bodyPr vert="horz" anchor="b">
            <a:normAutofit/>
          </a:bodyPr>
          <a:lstStyle/>
          <a:p>
            <a:r>
              <a:rPr lang="zh-CN" altLang="en-US" smtClean="0"/>
              <a:t>单击此处编辑母版标题样式</a:t>
            </a:r>
            <a:endParaRPr lang="en-US"/>
          </a:p>
        </p:txBody>
      </p:sp>
      <p:sp>
        <p:nvSpPr>
          <p:cNvPr id="1028" name="文本占位符 12"/>
          <p:cNvSpPr>
            <a:spLocks noGrp="1"/>
          </p:cNvSpPr>
          <p:nvPr>
            <p:ph type="body" idx="1"/>
          </p:nvPr>
        </p:nvSpPr>
        <p:spPr bwMode="auto">
          <a:xfrm>
            <a:off x="457200" y="1600200"/>
            <a:ext cx="7467600" cy="4873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altLang="zh-CN" smtClean="0"/>
          </a:p>
        </p:txBody>
      </p:sp>
      <p:sp>
        <p:nvSpPr>
          <p:cNvPr id="14" name="日期占位符 13"/>
          <p:cNvSpPr>
            <a:spLocks noGrp="1"/>
          </p:cNvSpPr>
          <p:nvPr>
            <p:ph type="dt" sz="half" idx="2"/>
          </p:nvPr>
        </p:nvSpPr>
        <p:spPr>
          <a:xfrm rot="5400000">
            <a:off x="7589045" y="1081881"/>
            <a:ext cx="2011362" cy="384175"/>
          </a:xfrm>
          <a:prstGeom prst="rect">
            <a:avLst/>
          </a:prstGeom>
        </p:spPr>
        <p:txBody>
          <a:bodyPr vert="horz" anchor="ctr" anchorCtr="0"/>
          <a:lstStyle>
            <a:lvl1pPr algn="r" eaLnBrk="1" latinLnBrk="0" hangingPunct="1">
              <a:defRPr kumimoji="0" sz="1200">
                <a:solidFill>
                  <a:schemeClr val="tx2"/>
                </a:solidFill>
                <a:latin typeface="Arial" pitchFamily="34" charset="0"/>
              </a:defRPr>
            </a:lvl1pPr>
          </a:lstStyle>
          <a:p>
            <a:pPr>
              <a:defRPr/>
            </a:pPr>
            <a:endParaRPr lang="en-US" altLang="zh-CN"/>
          </a:p>
        </p:txBody>
      </p:sp>
      <p:sp>
        <p:nvSpPr>
          <p:cNvPr id="3" name="页脚占位符 2"/>
          <p:cNvSpPr>
            <a:spLocks noGrp="1"/>
          </p:cNvSpPr>
          <p:nvPr>
            <p:ph type="ftr" sz="quarter" idx="3"/>
          </p:nvPr>
        </p:nvSpPr>
        <p:spPr>
          <a:xfrm rot="5400000">
            <a:off x="6989763" y="3736975"/>
            <a:ext cx="3200400" cy="365125"/>
          </a:xfrm>
          <a:prstGeom prst="rect">
            <a:avLst/>
          </a:prstGeom>
        </p:spPr>
        <p:txBody>
          <a:bodyPr vert="horz" anchor="ctr" anchorCtr="0"/>
          <a:lstStyle>
            <a:lvl1pPr algn="l" eaLnBrk="1" latinLnBrk="0" hangingPunct="1">
              <a:defRPr kumimoji="0" sz="1200">
                <a:solidFill>
                  <a:schemeClr val="tx2"/>
                </a:solidFill>
                <a:latin typeface="Arial" pitchFamily="34" charset="0"/>
              </a:defRPr>
            </a:lvl1pPr>
          </a:lstStyle>
          <a:p>
            <a:pPr>
              <a:defRPr/>
            </a:pPr>
            <a:endParaRPr lang="en-US" altLang="zh-CN"/>
          </a:p>
        </p:txBody>
      </p:sp>
      <p:sp>
        <p:nvSpPr>
          <p:cNvPr id="7" name="直接连接符 6"/>
          <p:cNvSpPr>
            <a:spLocks noChangeShapeType="1"/>
          </p:cNvSpPr>
          <p:nvPr/>
        </p:nvSpPr>
        <p:spPr bwMode="auto">
          <a:xfrm>
            <a:off x="76200"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a:lstStyle/>
          <a:p>
            <a:pPr>
              <a:defRPr/>
            </a:pPr>
            <a:endParaRPr kumimoji="0" lang="en-US"/>
          </a:p>
        </p:txBody>
      </p:sp>
      <p:sp>
        <p:nvSpPr>
          <p:cNvPr id="9" name="直接连接符 8"/>
          <p:cNvSpPr>
            <a:spLocks noChangeShapeType="1"/>
          </p:cNvSpPr>
          <p:nvPr/>
        </p:nvSpPr>
        <p:spPr bwMode="auto">
          <a:xfrm>
            <a:off x="8991600" y="0"/>
            <a:ext cx="0" cy="6858000"/>
          </a:xfrm>
          <a:prstGeom prst="line">
            <a:avLst/>
          </a:prstGeom>
          <a:noFill/>
          <a:ln w="19050" cap="flat" cmpd="sng" algn="ctr">
            <a:solidFill>
              <a:schemeClr val="accent1"/>
            </a:solidFill>
            <a:prstDash val="solid"/>
            <a:round/>
            <a:headEnd type="none" w="med" len="med"/>
            <a:tailEnd type="none" w="med" len="med"/>
          </a:ln>
          <a:effectLst/>
        </p:spPr>
        <p:txBody>
          <a:bodyPr/>
          <a:lstStyle/>
          <a:p>
            <a:pPr>
              <a:defRPr/>
            </a:pPr>
            <a:endParaRPr kumimoji="0" lang="en-US"/>
          </a:p>
        </p:txBody>
      </p:sp>
      <p:sp>
        <p:nvSpPr>
          <p:cNvPr id="10" name="矩形 9"/>
          <p:cNvSpPr/>
          <p:nvPr/>
        </p:nvSpPr>
        <p:spPr bwMode="auto">
          <a:xfrm>
            <a:off x="8839200" y="0"/>
            <a:ext cx="304800" cy="6858000"/>
          </a:xfrm>
          <a:prstGeom prst="rect">
            <a:avLst/>
          </a:prstGeom>
          <a:solidFill>
            <a:schemeClr val="accent1">
              <a:tint val="60000"/>
              <a:alpha val="87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kumimoji="0" lang="en-US"/>
          </a:p>
        </p:txBody>
      </p:sp>
      <p:sp>
        <p:nvSpPr>
          <p:cNvPr id="11" name="直接连接符 10"/>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a:lstStyle/>
          <a:p>
            <a:pPr>
              <a:defRPr/>
            </a:pPr>
            <a:endParaRPr kumimoji="0" lang="en-US"/>
          </a:p>
        </p:txBody>
      </p:sp>
      <p:sp>
        <p:nvSpPr>
          <p:cNvPr id="12" name="椭圆 11"/>
          <p:cNvSpPr/>
          <p:nvPr/>
        </p:nvSpPr>
        <p:spPr>
          <a:xfrm>
            <a:off x="8156575" y="5715000"/>
            <a:ext cx="549275" cy="549275"/>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kumimoji="0" lang="en-US" dirty="0"/>
          </a:p>
        </p:txBody>
      </p:sp>
      <p:sp>
        <p:nvSpPr>
          <p:cNvPr id="23" name="灯片编号占位符 22"/>
          <p:cNvSpPr>
            <a:spLocks noGrp="1"/>
          </p:cNvSpPr>
          <p:nvPr>
            <p:ph type="sldNum" sz="quarter" idx="4"/>
          </p:nvPr>
        </p:nvSpPr>
        <p:spPr>
          <a:xfrm>
            <a:off x="8129588" y="5734050"/>
            <a:ext cx="609600" cy="520700"/>
          </a:xfrm>
          <a:prstGeom prst="rect">
            <a:avLst/>
          </a:prstGeom>
        </p:spPr>
        <p:txBody>
          <a:bodyPr vert="horz" wrap="square" lIns="91440" tIns="45720" rIns="91440" bIns="45720" numCol="1" anchor="ctr" anchorCtr="0" compatLnSpc="1">
            <a:prstTxWarp prst="textNoShape">
              <a:avLst/>
            </a:prstTxWarp>
          </a:bodyPr>
          <a:lstStyle>
            <a:lvl1pPr algn="ctr">
              <a:defRPr kumimoji="0" sz="1400" b="1">
                <a:solidFill>
                  <a:srgbClr val="FFFFFF"/>
                </a:solidFill>
              </a:defRPr>
            </a:lvl1pPr>
          </a:lstStyle>
          <a:p>
            <a:fld id="{F9708A44-178A-463E-A78C-913219D88ED7}" type="slidenum">
              <a:rPr lang="en-US" altLang="zh-CN"/>
              <a:pPr/>
              <a:t>‹#›</a:t>
            </a:fld>
            <a:endParaRPr lang="en-US" altLang="zh-CN"/>
          </a:p>
        </p:txBody>
      </p:sp>
    </p:spTree>
  </p:cSld>
  <p:clrMap bg1="lt1" tx1="dk1" bg2="lt2" tx2="dk2" accent1="accent1" accent2="accent2" accent3="accent3" accent4="accent4" accent5="accent5" accent6="accent6" hlink="hlink" folHlink="folHlink"/>
  <p:sldLayoutIdLst>
    <p:sldLayoutId id="2147483946" r:id="rId1"/>
    <p:sldLayoutId id="2147483947" r:id="rId2"/>
    <p:sldLayoutId id="2147483948" r:id="rId3"/>
    <p:sldLayoutId id="2147483941" r:id="rId4"/>
    <p:sldLayoutId id="2147483942" r:id="rId5"/>
    <p:sldLayoutId id="2147483949" r:id="rId6"/>
    <p:sldLayoutId id="2147483943" r:id="rId7"/>
    <p:sldLayoutId id="2147483950" r:id="rId8"/>
    <p:sldLayoutId id="2147483951" r:id="rId9"/>
    <p:sldLayoutId id="2147483944" r:id="rId10"/>
    <p:sldLayoutId id="2147483945" r:id="rId11"/>
    <p:sldLayoutId id="2147483952" r:id="rId12"/>
  </p:sldLayoutIdLst>
  <p:txStyles>
    <p:titleStyle>
      <a:lvl1pPr algn="l" rtl="0" eaLnBrk="0" fontAlgn="base" hangingPunct="0">
        <a:spcBef>
          <a:spcPct val="0"/>
        </a:spcBef>
        <a:spcAft>
          <a:spcPct val="0"/>
        </a:spcAft>
        <a:defRPr sz="3000" kern="1200" cap="small">
          <a:solidFill>
            <a:schemeClr val="tx2"/>
          </a:solidFill>
          <a:latin typeface="+mj-lt"/>
          <a:ea typeface="+mj-ea"/>
          <a:cs typeface="+mj-cs"/>
        </a:defRPr>
      </a:lvl1pPr>
      <a:lvl2pPr algn="l" rtl="0" eaLnBrk="0" fontAlgn="base" hangingPunct="0">
        <a:spcBef>
          <a:spcPct val="0"/>
        </a:spcBef>
        <a:spcAft>
          <a:spcPct val="0"/>
        </a:spcAft>
        <a:defRPr sz="3000">
          <a:solidFill>
            <a:schemeClr val="tx2"/>
          </a:solidFill>
          <a:latin typeface="Century Schoolbook" pitchFamily="18" charset="0"/>
          <a:ea typeface="华文楷体" pitchFamily="2" charset="-122"/>
        </a:defRPr>
      </a:lvl2pPr>
      <a:lvl3pPr algn="l" rtl="0" eaLnBrk="0" fontAlgn="base" hangingPunct="0">
        <a:spcBef>
          <a:spcPct val="0"/>
        </a:spcBef>
        <a:spcAft>
          <a:spcPct val="0"/>
        </a:spcAft>
        <a:defRPr sz="3000">
          <a:solidFill>
            <a:schemeClr val="tx2"/>
          </a:solidFill>
          <a:latin typeface="Century Schoolbook" pitchFamily="18" charset="0"/>
          <a:ea typeface="华文楷体" pitchFamily="2" charset="-122"/>
        </a:defRPr>
      </a:lvl3pPr>
      <a:lvl4pPr algn="l" rtl="0" eaLnBrk="0" fontAlgn="base" hangingPunct="0">
        <a:spcBef>
          <a:spcPct val="0"/>
        </a:spcBef>
        <a:spcAft>
          <a:spcPct val="0"/>
        </a:spcAft>
        <a:defRPr sz="3000">
          <a:solidFill>
            <a:schemeClr val="tx2"/>
          </a:solidFill>
          <a:latin typeface="Century Schoolbook" pitchFamily="18" charset="0"/>
          <a:ea typeface="华文楷体" pitchFamily="2" charset="-122"/>
        </a:defRPr>
      </a:lvl4pPr>
      <a:lvl5pPr algn="l" rtl="0" eaLnBrk="0" fontAlgn="base" hangingPunct="0">
        <a:spcBef>
          <a:spcPct val="0"/>
        </a:spcBef>
        <a:spcAft>
          <a:spcPct val="0"/>
        </a:spcAft>
        <a:defRPr sz="3000">
          <a:solidFill>
            <a:schemeClr val="tx2"/>
          </a:solidFill>
          <a:latin typeface="Century Schoolbook" pitchFamily="18" charset="0"/>
          <a:ea typeface="华文楷体" pitchFamily="2" charset="-122"/>
        </a:defRPr>
      </a:lvl5pPr>
      <a:lvl6pPr marL="457200" algn="l" rtl="0" fontAlgn="base">
        <a:spcBef>
          <a:spcPct val="0"/>
        </a:spcBef>
        <a:spcAft>
          <a:spcPct val="0"/>
        </a:spcAft>
        <a:defRPr sz="3000">
          <a:solidFill>
            <a:schemeClr val="tx2"/>
          </a:solidFill>
          <a:latin typeface="Century Schoolbook" pitchFamily="18" charset="0"/>
          <a:ea typeface="华文楷体" pitchFamily="2" charset="-122"/>
        </a:defRPr>
      </a:lvl6pPr>
      <a:lvl7pPr marL="914400" algn="l" rtl="0" fontAlgn="base">
        <a:spcBef>
          <a:spcPct val="0"/>
        </a:spcBef>
        <a:spcAft>
          <a:spcPct val="0"/>
        </a:spcAft>
        <a:defRPr sz="3000">
          <a:solidFill>
            <a:schemeClr val="tx2"/>
          </a:solidFill>
          <a:latin typeface="Century Schoolbook" pitchFamily="18" charset="0"/>
          <a:ea typeface="华文楷体" pitchFamily="2" charset="-122"/>
        </a:defRPr>
      </a:lvl7pPr>
      <a:lvl8pPr marL="1371600" algn="l" rtl="0" fontAlgn="base">
        <a:spcBef>
          <a:spcPct val="0"/>
        </a:spcBef>
        <a:spcAft>
          <a:spcPct val="0"/>
        </a:spcAft>
        <a:defRPr sz="3000">
          <a:solidFill>
            <a:schemeClr val="tx2"/>
          </a:solidFill>
          <a:latin typeface="Century Schoolbook" pitchFamily="18" charset="0"/>
          <a:ea typeface="华文楷体" pitchFamily="2" charset="-122"/>
        </a:defRPr>
      </a:lvl8pPr>
      <a:lvl9pPr marL="1828800" algn="l" rtl="0" fontAlgn="base">
        <a:spcBef>
          <a:spcPct val="0"/>
        </a:spcBef>
        <a:spcAft>
          <a:spcPct val="0"/>
        </a:spcAft>
        <a:defRPr sz="3000">
          <a:solidFill>
            <a:schemeClr val="tx2"/>
          </a:solidFill>
          <a:latin typeface="Century Schoolbook" pitchFamily="18" charset="0"/>
          <a:ea typeface="华文楷体" pitchFamily="2" charset="-122"/>
        </a:defRPr>
      </a:lvl9pPr>
    </p:titleStyle>
    <p:bodyStyle>
      <a:lvl1pPr marL="273050" indent="-273050" algn="l" rtl="0" eaLnBrk="0" fontAlgn="base" hangingPunct="0">
        <a:spcBef>
          <a:spcPts val="600"/>
        </a:spcBef>
        <a:spcAft>
          <a:spcPct val="0"/>
        </a:spcAft>
        <a:buClr>
          <a:schemeClr val="accent1"/>
        </a:buClr>
        <a:buSzPct val="70000"/>
        <a:buFont typeface="Wingdings" panose="05000000000000000000" pitchFamily="2" charset="2"/>
        <a:buChar char=""/>
        <a:defRPr sz="2400" kern="1200">
          <a:solidFill>
            <a:schemeClr val="tx1"/>
          </a:solidFill>
          <a:latin typeface="+mn-lt"/>
          <a:ea typeface="+mn-ea"/>
          <a:cs typeface="+mn-cs"/>
        </a:defRPr>
      </a:lvl1pPr>
      <a:lvl2pPr marL="639763" indent="-273050" algn="l" rtl="0" eaLnBrk="0" fontAlgn="base" hangingPunct="0">
        <a:spcBef>
          <a:spcPct val="20000"/>
        </a:spcBef>
        <a:spcAft>
          <a:spcPct val="0"/>
        </a:spcAft>
        <a:buClr>
          <a:schemeClr val="accent1"/>
        </a:buClr>
        <a:buSzPct val="80000"/>
        <a:buFont typeface="Wingdings 2" panose="05020102010507070707" pitchFamily="18" charset="2"/>
        <a:buChar char=""/>
        <a:defRPr sz="2100" kern="1200">
          <a:solidFill>
            <a:schemeClr val="tx1"/>
          </a:solidFill>
          <a:latin typeface="+mn-lt"/>
          <a:ea typeface="+mn-ea"/>
          <a:cs typeface="+mn-cs"/>
        </a:defRPr>
      </a:lvl2pPr>
      <a:lvl3pPr marL="914400" indent="-182563" algn="l" rtl="0" eaLnBrk="0" fontAlgn="base" hangingPunct="0">
        <a:spcBef>
          <a:spcPct val="20000"/>
        </a:spcBef>
        <a:spcAft>
          <a:spcPct val="0"/>
        </a:spcAft>
        <a:buClr>
          <a:srgbClr val="E0752F"/>
        </a:buClr>
        <a:buSzPct val="60000"/>
        <a:buFont typeface="Wingdings" panose="05000000000000000000" pitchFamily="2" charset="2"/>
        <a:buChar char=""/>
        <a:defRPr kern="1200">
          <a:solidFill>
            <a:schemeClr val="tx1"/>
          </a:solidFill>
          <a:latin typeface="+mn-lt"/>
          <a:ea typeface="+mn-ea"/>
          <a:cs typeface="+mn-cs"/>
        </a:defRPr>
      </a:lvl3pPr>
      <a:lvl4pPr marL="1187450" indent="-182563" algn="l" rtl="0" eaLnBrk="0" fontAlgn="base" hangingPunct="0">
        <a:spcBef>
          <a:spcPct val="20000"/>
        </a:spcBef>
        <a:spcAft>
          <a:spcPct val="0"/>
        </a:spcAft>
        <a:buClr>
          <a:srgbClr val="FEC3AE"/>
        </a:buClr>
        <a:buSzPct val="60000"/>
        <a:buFont typeface="Wingdings" panose="05000000000000000000" pitchFamily="2" charset="2"/>
        <a:buChar char=""/>
        <a:defRPr kern="1200">
          <a:solidFill>
            <a:schemeClr val="tx1"/>
          </a:solidFill>
          <a:latin typeface="+mn-lt"/>
          <a:ea typeface="+mn-ea"/>
          <a:cs typeface="+mn-cs"/>
        </a:defRPr>
      </a:lvl4pPr>
      <a:lvl5pPr marL="1462088" indent="-182563" algn="l" rtl="0" eaLnBrk="0" fontAlgn="base" hangingPunct="0">
        <a:spcBef>
          <a:spcPct val="20000"/>
        </a:spcBef>
        <a:spcAft>
          <a:spcPct val="0"/>
        </a:spcAft>
        <a:buClr>
          <a:srgbClr val="BDCAE9"/>
        </a:buClr>
        <a:buSzPct val="68000"/>
        <a:buFont typeface="Wingdings 2" panose="05020102010507070707" pitchFamily="18" charset="2"/>
        <a:buChar char=""/>
        <a:defRPr sz="1600" kern="1200">
          <a:solidFill>
            <a:schemeClr val="tx1"/>
          </a:solidFill>
          <a:latin typeface="+mn-lt"/>
          <a:ea typeface="+mn-ea"/>
          <a:cs typeface="+mn-cs"/>
        </a:defRPr>
      </a:lvl5pPr>
      <a:lvl6pPr marL="1737360" indent="-182880" algn="l" rtl="0" eaLnBrk="1" latinLnBrk="0" hangingPunct="1">
        <a:spcBef>
          <a:spcPct val="20000"/>
        </a:spcBef>
        <a:buClr>
          <a:schemeClr val="accent1"/>
        </a:buClr>
        <a:buChar char="•"/>
        <a:defRPr kumimoji="0" sz="1600" kern="1200">
          <a:solidFill>
            <a:schemeClr val="tx2"/>
          </a:solidFill>
          <a:latin typeface="+mn-lt"/>
          <a:ea typeface="+mn-ea"/>
          <a:cs typeface="+mn-cs"/>
        </a:defRPr>
      </a:lvl6pPr>
      <a:lvl7pPr marL="2011680" indent="-182880" algn="l" rtl="0" eaLnBrk="1" latinLnBrk="0" hangingPunct="1">
        <a:spcBef>
          <a:spcPct val="20000"/>
        </a:spcBef>
        <a:buClr>
          <a:schemeClr val="accent1">
            <a:tint val="60000"/>
          </a:schemeClr>
        </a:buClr>
        <a:buSzPct val="60000"/>
        <a:buFont typeface="Wingdings"/>
        <a:buChar char=""/>
        <a:defRPr kumimoji="0" sz="1400" kern="1200" baseline="0">
          <a:solidFill>
            <a:schemeClr val="tx2"/>
          </a:solidFill>
          <a:latin typeface="+mn-lt"/>
          <a:ea typeface="+mn-ea"/>
          <a:cs typeface="+mn-cs"/>
        </a:defRPr>
      </a:lvl7pPr>
      <a:lvl8pPr marL="2286000" indent="-182880" algn="l" rtl="0" eaLnBrk="1" latinLnBrk="0" hangingPunct="1">
        <a:spcBef>
          <a:spcPct val="20000"/>
        </a:spcBef>
        <a:buClr>
          <a:schemeClr val="accent2"/>
        </a:buClr>
        <a:buChar char="•"/>
        <a:defRPr kumimoji="0" sz="1400" kern="1200" cap="small" baseline="0">
          <a:solidFill>
            <a:schemeClr val="tx2"/>
          </a:solidFill>
          <a:latin typeface="+mn-lt"/>
          <a:ea typeface="+mn-ea"/>
          <a:cs typeface="+mn-cs"/>
        </a:defRPr>
      </a:lvl8pPr>
      <a:lvl9pPr marL="2560320" indent="-182880" algn="l" rtl="0" eaLnBrk="1" latinLnBrk="0" hangingPunct="1">
        <a:spcBef>
          <a:spcPct val="20000"/>
        </a:spcBef>
        <a:buClr>
          <a:schemeClr val="accent1">
            <a:shade val="75000"/>
          </a:schemeClr>
        </a:buClr>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2.wav"/><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audio" Target="../media/audio3.wav"/><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2" Type="http://schemas.openxmlformats.org/officeDocument/2006/relationships/audio" Target="../media/audio3.wav"/><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audio" Target="../media/audio3.wav"/><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170" name="Rectangle 2"/>
          <p:cNvSpPr>
            <a:spLocks noGrp="1" noChangeArrowheads="1"/>
          </p:cNvSpPr>
          <p:nvPr>
            <p:ph type="ctrTitle"/>
          </p:nvPr>
        </p:nvSpPr>
        <p:spPr>
          <a:xfrm>
            <a:off x="914400" y="1219200"/>
            <a:ext cx="8229600" cy="1143000"/>
          </a:xfrm>
        </p:spPr>
        <p:txBody>
          <a:bodyPr/>
          <a:lstStyle/>
          <a:p>
            <a:pPr eaLnBrk="1" fontAlgn="auto" hangingPunct="1">
              <a:spcAft>
                <a:spcPts val="0"/>
              </a:spcAft>
              <a:defRPr/>
            </a:pPr>
            <a:r>
              <a:rPr lang="en-US" altLang="zh-CN" sz="5400" dirty="0" smtClean="0">
                <a:solidFill>
                  <a:srgbClr val="ED2B0B"/>
                </a:solidFill>
                <a:ea typeface="黑体" pitchFamily="2" charset="-122"/>
              </a:rPr>
              <a:t>DSO</a:t>
            </a:r>
            <a:r>
              <a:rPr lang="zh-CN" altLang="en-US" sz="5400" dirty="0" smtClean="0">
                <a:solidFill>
                  <a:srgbClr val="ED2B0B"/>
                </a:solidFill>
                <a:ea typeface="黑体" pitchFamily="2" charset="-122"/>
              </a:rPr>
              <a:t>专题讲座</a:t>
            </a:r>
            <a:endParaRPr lang="zh-CN" altLang="en-US" sz="5400" dirty="0">
              <a:solidFill>
                <a:srgbClr val="ED2B0B"/>
              </a:solidFill>
              <a:ea typeface="黑体" pitchFamily="2" charset="-122"/>
            </a:endParaRPr>
          </a:p>
        </p:txBody>
      </p:sp>
      <p:sp>
        <p:nvSpPr>
          <p:cNvPr id="7171" name="Rectangle 3"/>
          <p:cNvSpPr>
            <a:spLocks noGrp="1" noChangeArrowheads="1"/>
          </p:cNvSpPr>
          <p:nvPr>
            <p:ph type="subTitle" idx="1"/>
          </p:nvPr>
        </p:nvSpPr>
        <p:spPr>
          <a:xfrm>
            <a:off x="1905000" y="4495800"/>
            <a:ext cx="6400800" cy="1752600"/>
          </a:xfrm>
        </p:spPr>
        <p:txBody>
          <a:bodyPr/>
          <a:lstStyle/>
          <a:p>
            <a:pPr eaLnBrk="1" hangingPunct="1"/>
            <a:r>
              <a:rPr lang="en-US" altLang="zh-CN" smtClean="0"/>
              <a:t>                                          BY</a:t>
            </a:r>
            <a:r>
              <a:rPr lang="zh-CN" altLang="en-US" smtClean="0"/>
              <a:t>：</a:t>
            </a:r>
            <a:r>
              <a:rPr lang="en-US" altLang="zh-CN" smtClean="0"/>
              <a:t>Grace</a:t>
            </a:r>
            <a:r>
              <a:rPr lang="en-US" altLang="zh-CN"/>
              <a:t> </a:t>
            </a:r>
            <a:r>
              <a:rPr lang="zh-CN" altLang="en-US" smtClean="0"/>
              <a:t>风控视界推荐</a:t>
            </a:r>
            <a:endParaRPr lang="en-US" altLang="zh-CN" smtClean="0"/>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7" presetClass="entr" presetSubtype="4" fill="hold" grpId="0" nodeType="clickEffect">
                                  <p:stCondLst>
                                    <p:cond delay="0"/>
                                  </p:stCondLst>
                                  <p:childTnLst>
                                    <p:set>
                                      <p:cBhvr>
                                        <p:cTn id="6" dur="1" fill="hold">
                                          <p:stCondLst>
                                            <p:cond delay="0"/>
                                          </p:stCondLst>
                                        </p:cTn>
                                        <p:tgtEl>
                                          <p:spTgt spid="7170"/>
                                        </p:tgtEl>
                                        <p:attrNameLst>
                                          <p:attrName>style.visibility</p:attrName>
                                        </p:attrNameLst>
                                      </p:cBhvr>
                                      <p:to>
                                        <p:strVal val="visible"/>
                                      </p:to>
                                    </p:set>
                                    <p:anim calcmode="lin" valueType="num">
                                      <p:cBhvr additive="base">
                                        <p:cTn id="7" dur="5000" fill="hold"/>
                                        <p:tgtEl>
                                          <p:spTgt spid="7170"/>
                                        </p:tgtEl>
                                        <p:attrNameLst>
                                          <p:attrName>ppt_x</p:attrName>
                                        </p:attrNameLst>
                                      </p:cBhvr>
                                      <p:tavLst>
                                        <p:tav tm="0">
                                          <p:val>
                                            <p:strVal val="#ppt_x"/>
                                          </p:val>
                                        </p:tav>
                                        <p:tav tm="100000">
                                          <p:val>
                                            <p:strVal val="#ppt_x"/>
                                          </p:val>
                                        </p:tav>
                                      </p:tavLst>
                                    </p:anim>
                                    <p:anim calcmode="lin" valueType="num">
                                      <p:cBhvr additive="base">
                                        <p:cTn id="8" dur="5000" fill="hold"/>
                                        <p:tgtEl>
                                          <p:spTgt spid="7170"/>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2" name="drumroll.wav"/>
                                        </p:tgtEl>
                                      </p:cMediaNode>
                                    </p:audio>
                                  </p:subTnLst>
                                </p:cTn>
                              </p:par>
                            </p:childTnLst>
                          </p:cTn>
                        </p:par>
                      </p:childTnLst>
                    </p:cTn>
                  </p:par>
                  <p:par>
                    <p:cTn id="9" fill="hold" nodeType="clickPar">
                      <p:stCondLst>
                        <p:cond delay="indefinite"/>
                      </p:stCondLst>
                      <p:childTnLst>
                        <p:par>
                          <p:cTn id="10" fill="hold" nodeType="withGroup">
                            <p:stCondLst>
                              <p:cond delay="0"/>
                            </p:stCondLst>
                            <p:childTnLst>
                              <p:par>
                                <p:cTn id="11" presetID="16" presetClass="entr" presetSubtype="37" fill="hold" grpId="0" nodeType="clickEffect">
                                  <p:stCondLst>
                                    <p:cond delay="0"/>
                                  </p:stCondLst>
                                  <p:childTnLst>
                                    <p:set>
                                      <p:cBhvr>
                                        <p:cTn id="12" dur="1" fill="hold">
                                          <p:stCondLst>
                                            <p:cond delay="0"/>
                                          </p:stCondLst>
                                        </p:cTn>
                                        <p:tgtEl>
                                          <p:spTgt spid="7171">
                                            <p:txEl>
                                              <p:pRg st="0" end="0"/>
                                            </p:txEl>
                                          </p:spTgt>
                                        </p:tgtEl>
                                        <p:attrNameLst>
                                          <p:attrName>style.visibility</p:attrName>
                                        </p:attrNameLst>
                                      </p:cBhvr>
                                      <p:to>
                                        <p:strVal val="visible"/>
                                      </p:to>
                                    </p:set>
                                    <p:animEffect transition="in" filter="barn(outVertical)">
                                      <p:cBhvr>
                                        <p:cTn id="13" dur="500"/>
                                        <p:tgtEl>
                                          <p:spTgt spid="7171">
                                            <p:txEl>
                                              <p:pRg st="0" end="0"/>
                                            </p:txEl>
                                          </p:spTgt>
                                        </p:tgtEl>
                                      </p:cBhvr>
                                    </p:animEffect>
                                  </p:childTnLst>
                                  <p:subTnLst>
                                    <p:audio>
                                      <p:cMediaNode>
                                        <p:cTn display="0" masterRel="sameClick">
                                          <p:stCondLst>
                                            <p:cond evt="begin" delay="0">
                                              <p:tn val="11"/>
                                            </p:cond>
                                          </p:stCondLst>
                                          <p:endCondLst>
                                            <p:cond evt="onStopAudio" delay="0">
                                              <p:tgtEl>
                                                <p:sldTgt/>
                                              </p:tgtEl>
                                            </p:cond>
                                          </p:endCondLst>
                                        </p:cTn>
                                        <p:tgtEl>
                                          <p:sndTgt r:embed="rId3" name="applause.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70" grpId="0" autoUpdateAnimBg="0"/>
      <p:bldP spid="7171" grpId="0" build="p" autoUpdateAnimBg="0"/>
    </p:bldLst>
  </p:timing>
</p:sld>
</file>

<file path=ppt/slides/slide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074" name="Rectangle 2"/>
          <p:cNvSpPr>
            <a:spLocks noGrp="1" noChangeArrowheads="1"/>
          </p:cNvSpPr>
          <p:nvPr>
            <p:ph type="title"/>
          </p:nvPr>
        </p:nvSpPr>
        <p:spPr>
          <a:xfrm>
            <a:off x="755650" y="609600"/>
            <a:ext cx="7777163" cy="914400"/>
          </a:xfrm>
        </p:spPr>
        <p:txBody>
          <a:bodyPr/>
          <a:lstStyle/>
          <a:p>
            <a:pPr eaLnBrk="1" fontAlgn="auto" hangingPunct="1">
              <a:spcAft>
                <a:spcPts val="0"/>
              </a:spcAft>
              <a:defRPr/>
            </a:pPr>
            <a:r>
              <a:rPr lang="zh-CN" altLang="en-US" sz="4000" dirty="0" smtClean="0">
                <a:solidFill>
                  <a:srgbClr val="FF0066"/>
                </a:solidFill>
                <a:ea typeface="黑体" pitchFamily="2" charset="-122"/>
              </a:rPr>
              <a:t>一、应收账款含义</a:t>
            </a:r>
            <a:endParaRPr lang="zh-CN" altLang="en-US" sz="4000" dirty="0">
              <a:solidFill>
                <a:srgbClr val="0066FF"/>
              </a:solidFill>
              <a:ea typeface="华文行楷" pitchFamily="2" charset="-122"/>
            </a:endParaRPr>
          </a:p>
        </p:txBody>
      </p:sp>
      <p:sp>
        <p:nvSpPr>
          <p:cNvPr id="3090" name="Text Box 18"/>
          <p:cNvSpPr txBox="1">
            <a:spLocks noChangeArrowheads="1"/>
          </p:cNvSpPr>
          <p:nvPr/>
        </p:nvSpPr>
        <p:spPr bwMode="auto">
          <a:xfrm>
            <a:off x="1116013" y="1676400"/>
            <a:ext cx="7488237" cy="1384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kumimoji="1" sz="2400">
                <a:solidFill>
                  <a:schemeClr val="tx1"/>
                </a:solidFill>
                <a:latin typeface="Arial" panose="020B0604020202020204" pitchFamily="34" charset="0"/>
                <a:ea typeface="宋体" panose="02010600030101010101" pitchFamily="2" charset="-122"/>
              </a:defRPr>
            </a:lvl1pPr>
            <a:lvl2pPr marL="742950" indent="-285750" eaLnBrk="0" hangingPunct="0">
              <a:defRPr kumimoji="1" sz="2400">
                <a:solidFill>
                  <a:schemeClr val="tx1"/>
                </a:solidFill>
                <a:latin typeface="Arial" panose="020B0604020202020204" pitchFamily="34" charset="0"/>
                <a:ea typeface="宋体" panose="02010600030101010101" pitchFamily="2" charset="-122"/>
              </a:defRPr>
            </a:lvl2pPr>
            <a:lvl3pPr marL="1143000" indent="-228600" eaLnBrk="0" hangingPunct="0">
              <a:defRPr kumimoji="1" sz="2400">
                <a:solidFill>
                  <a:schemeClr val="tx1"/>
                </a:solidFill>
                <a:latin typeface="Arial" panose="020B0604020202020204" pitchFamily="34" charset="0"/>
                <a:ea typeface="宋体" panose="02010600030101010101" pitchFamily="2" charset="-122"/>
              </a:defRPr>
            </a:lvl3pPr>
            <a:lvl4pPr marL="1600200" indent="-228600" eaLnBrk="0" hangingPunct="0">
              <a:defRPr kumimoji="1" sz="2400">
                <a:solidFill>
                  <a:schemeClr val="tx1"/>
                </a:solidFill>
                <a:latin typeface="Arial" panose="020B0604020202020204" pitchFamily="34" charset="0"/>
                <a:ea typeface="宋体" panose="02010600030101010101" pitchFamily="2" charset="-122"/>
              </a:defRPr>
            </a:lvl4pPr>
            <a:lvl5pPr marL="2057400" indent="-228600" eaLnBrk="0" hangingPunct="0">
              <a:defRPr kumimoji="1" sz="24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kumimoji="1" sz="24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kumimoji="1" sz="24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kumimoji="1" sz="24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kumimoji="1" sz="2400">
                <a:solidFill>
                  <a:schemeClr val="tx1"/>
                </a:solidFill>
                <a:latin typeface="Arial" panose="020B0604020202020204" pitchFamily="34" charset="0"/>
                <a:ea typeface="宋体" panose="02010600030101010101" pitchFamily="2" charset="-122"/>
              </a:defRPr>
            </a:lvl9pPr>
          </a:lstStyle>
          <a:p>
            <a:pPr eaLnBrk="1" hangingPunct="1">
              <a:spcBef>
                <a:spcPct val="50000"/>
              </a:spcBef>
            </a:pPr>
            <a:r>
              <a:rPr lang="en-US" altLang="zh-CN" sz="2800">
                <a:latin typeface="Times New Roman" panose="02020603050405020304" pitchFamily="18" charset="0"/>
              </a:rPr>
              <a:t>         </a:t>
            </a:r>
            <a:r>
              <a:rPr lang="zh-CN" altLang="en-US" sz="2800">
                <a:latin typeface="Times New Roman" panose="02020603050405020304" pitchFamily="18" charset="0"/>
                <a:ea typeface="幼圆" panose="02010509060101010101" pitchFamily="49" charset="-122"/>
              </a:rPr>
              <a:t>应收账款是指企业因赊销产品或劳务而形成的应收款项，是企业流动资产的一个重要项目。</a:t>
            </a:r>
            <a:r>
              <a:rPr lang="zh-CN" altLang="en-US" sz="2800"/>
              <a:t> </a:t>
            </a:r>
          </a:p>
        </p:txBody>
      </p:sp>
      <p:sp>
        <p:nvSpPr>
          <p:cNvPr id="3091" name="Text Box 19"/>
          <p:cNvSpPr txBox="1">
            <a:spLocks noChangeArrowheads="1"/>
          </p:cNvSpPr>
          <p:nvPr/>
        </p:nvSpPr>
        <p:spPr bwMode="auto">
          <a:xfrm>
            <a:off x="1447800" y="3581400"/>
            <a:ext cx="4343400" cy="954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kumimoji="1" sz="2400">
                <a:solidFill>
                  <a:schemeClr val="tx1"/>
                </a:solidFill>
                <a:latin typeface="Arial" panose="020B0604020202020204" pitchFamily="34" charset="0"/>
                <a:ea typeface="宋体" panose="02010600030101010101" pitchFamily="2" charset="-122"/>
              </a:defRPr>
            </a:lvl1pPr>
            <a:lvl2pPr marL="742950" indent="-285750" eaLnBrk="0" hangingPunct="0">
              <a:defRPr kumimoji="1" sz="2400">
                <a:solidFill>
                  <a:schemeClr val="tx1"/>
                </a:solidFill>
                <a:latin typeface="Arial" panose="020B0604020202020204" pitchFamily="34" charset="0"/>
                <a:ea typeface="宋体" panose="02010600030101010101" pitchFamily="2" charset="-122"/>
              </a:defRPr>
            </a:lvl2pPr>
            <a:lvl3pPr marL="1143000" indent="-228600" eaLnBrk="0" hangingPunct="0">
              <a:defRPr kumimoji="1" sz="2400">
                <a:solidFill>
                  <a:schemeClr val="tx1"/>
                </a:solidFill>
                <a:latin typeface="Arial" panose="020B0604020202020204" pitchFamily="34" charset="0"/>
                <a:ea typeface="宋体" panose="02010600030101010101" pitchFamily="2" charset="-122"/>
              </a:defRPr>
            </a:lvl3pPr>
            <a:lvl4pPr marL="1600200" indent="-228600" eaLnBrk="0" hangingPunct="0">
              <a:defRPr kumimoji="1" sz="2400">
                <a:solidFill>
                  <a:schemeClr val="tx1"/>
                </a:solidFill>
                <a:latin typeface="Arial" panose="020B0604020202020204" pitchFamily="34" charset="0"/>
                <a:ea typeface="宋体" panose="02010600030101010101" pitchFamily="2" charset="-122"/>
              </a:defRPr>
            </a:lvl4pPr>
            <a:lvl5pPr marL="2057400" indent="-228600" eaLnBrk="0" hangingPunct="0">
              <a:defRPr kumimoji="1" sz="24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kumimoji="1" sz="24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kumimoji="1" sz="24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kumimoji="1" sz="24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kumimoji="1" sz="2400">
                <a:solidFill>
                  <a:schemeClr val="tx1"/>
                </a:solidFill>
                <a:latin typeface="Arial" panose="020B0604020202020204" pitchFamily="34" charset="0"/>
                <a:ea typeface="宋体" panose="02010600030101010101" pitchFamily="2" charset="-122"/>
              </a:defRPr>
            </a:lvl9pPr>
          </a:lstStyle>
          <a:p>
            <a:pPr eaLnBrk="1" hangingPunct="1">
              <a:spcBef>
                <a:spcPct val="50000"/>
              </a:spcBef>
            </a:pPr>
            <a:r>
              <a:rPr lang="en-US" altLang="zh-CN" sz="2800">
                <a:latin typeface="幼圆" panose="02010509060101010101" pitchFamily="49" charset="-122"/>
                <a:ea typeface="幼圆" panose="02010509060101010101" pitchFamily="49" charset="-122"/>
              </a:rPr>
              <a:t>1</a:t>
            </a:r>
            <a:r>
              <a:rPr lang="zh-CN" altLang="en-US" sz="2800">
                <a:latin typeface="幼圆" panose="02010509060101010101" pitchFamily="49" charset="-122"/>
                <a:ea typeface="幼圆" panose="02010509060101010101" pitchFamily="49" charset="-122"/>
              </a:rPr>
              <a:t>、扩大销售，增加了企业的竞争力。 </a:t>
            </a:r>
          </a:p>
        </p:txBody>
      </p:sp>
      <p:sp>
        <p:nvSpPr>
          <p:cNvPr id="3092" name="Text Box 20"/>
          <p:cNvSpPr txBox="1">
            <a:spLocks noChangeArrowheads="1"/>
          </p:cNvSpPr>
          <p:nvPr/>
        </p:nvSpPr>
        <p:spPr bwMode="auto">
          <a:xfrm>
            <a:off x="1371600" y="4953000"/>
            <a:ext cx="4419600" cy="954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kumimoji="1" sz="2400">
                <a:solidFill>
                  <a:schemeClr val="tx1"/>
                </a:solidFill>
                <a:latin typeface="Arial" panose="020B0604020202020204" pitchFamily="34" charset="0"/>
                <a:ea typeface="宋体" panose="02010600030101010101" pitchFamily="2" charset="-122"/>
              </a:defRPr>
            </a:lvl1pPr>
            <a:lvl2pPr marL="742950" indent="-285750" eaLnBrk="0" hangingPunct="0">
              <a:defRPr kumimoji="1" sz="2400">
                <a:solidFill>
                  <a:schemeClr val="tx1"/>
                </a:solidFill>
                <a:latin typeface="Arial" panose="020B0604020202020204" pitchFamily="34" charset="0"/>
                <a:ea typeface="宋体" panose="02010600030101010101" pitchFamily="2" charset="-122"/>
              </a:defRPr>
            </a:lvl2pPr>
            <a:lvl3pPr marL="1143000" indent="-228600" eaLnBrk="0" hangingPunct="0">
              <a:defRPr kumimoji="1" sz="2400">
                <a:solidFill>
                  <a:schemeClr val="tx1"/>
                </a:solidFill>
                <a:latin typeface="Arial" panose="020B0604020202020204" pitchFamily="34" charset="0"/>
                <a:ea typeface="宋体" panose="02010600030101010101" pitchFamily="2" charset="-122"/>
              </a:defRPr>
            </a:lvl3pPr>
            <a:lvl4pPr marL="1600200" indent="-228600" eaLnBrk="0" hangingPunct="0">
              <a:defRPr kumimoji="1" sz="2400">
                <a:solidFill>
                  <a:schemeClr val="tx1"/>
                </a:solidFill>
                <a:latin typeface="Arial" panose="020B0604020202020204" pitchFamily="34" charset="0"/>
                <a:ea typeface="宋体" panose="02010600030101010101" pitchFamily="2" charset="-122"/>
              </a:defRPr>
            </a:lvl4pPr>
            <a:lvl5pPr marL="2057400" indent="-228600" eaLnBrk="0" hangingPunct="0">
              <a:defRPr kumimoji="1" sz="24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kumimoji="1" sz="24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kumimoji="1" sz="24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kumimoji="1" sz="24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kumimoji="1" sz="2400">
                <a:solidFill>
                  <a:schemeClr val="tx1"/>
                </a:solidFill>
                <a:latin typeface="Arial" panose="020B0604020202020204" pitchFamily="34" charset="0"/>
                <a:ea typeface="宋体" panose="02010600030101010101" pitchFamily="2" charset="-122"/>
              </a:defRPr>
            </a:lvl9pPr>
          </a:lstStyle>
          <a:p>
            <a:pPr eaLnBrk="1" hangingPunct="1">
              <a:spcBef>
                <a:spcPct val="50000"/>
              </a:spcBef>
            </a:pPr>
            <a:r>
              <a:rPr lang="en-US" altLang="zh-CN" sz="2800">
                <a:latin typeface="幼圆" panose="02010509060101010101" pitchFamily="49" charset="-122"/>
                <a:ea typeface="幼圆" panose="02010509060101010101" pitchFamily="49" charset="-122"/>
              </a:rPr>
              <a:t>2</a:t>
            </a:r>
            <a:r>
              <a:rPr lang="zh-CN" altLang="en-US" sz="2800">
                <a:latin typeface="幼圆" panose="02010509060101010101" pitchFamily="49" charset="-122"/>
                <a:ea typeface="幼圆" panose="02010509060101010101" pitchFamily="49" charset="-122"/>
              </a:rPr>
              <a:t>、减少库存，降低存货风险和管理开支。</a:t>
            </a:r>
            <a:r>
              <a:rPr lang="zh-CN" altLang="en-US" sz="2800"/>
              <a:t> </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6" presetClass="entr" presetSubtype="37" fill="hold" grpId="0" nodeType="clickEffect">
                                  <p:stCondLst>
                                    <p:cond delay="0"/>
                                  </p:stCondLst>
                                  <p:childTnLst>
                                    <p:set>
                                      <p:cBhvr>
                                        <p:cTn id="6" dur="1" fill="hold">
                                          <p:stCondLst>
                                            <p:cond delay="0"/>
                                          </p:stCondLst>
                                        </p:cTn>
                                        <p:tgtEl>
                                          <p:spTgt spid="3074"/>
                                        </p:tgtEl>
                                        <p:attrNameLst>
                                          <p:attrName>style.visibility</p:attrName>
                                        </p:attrNameLst>
                                      </p:cBhvr>
                                      <p:to>
                                        <p:strVal val="visible"/>
                                      </p:to>
                                    </p:set>
                                    <p:animEffect transition="in" filter="barn(outVertical)">
                                      <p:cBhvr>
                                        <p:cTn id="7" dur="500"/>
                                        <p:tgtEl>
                                          <p:spTgt spid="3074"/>
                                        </p:tgtEl>
                                      </p:cBhvr>
                                    </p:animEffect>
                                  </p:childTnLst>
                                  <p:subTnLst>
                                    <p:audio>
                                      <p:cMediaNode>
                                        <p:cTn display="0" masterRel="sameClick">
                                          <p:stCondLst>
                                            <p:cond evt="begin" delay="0">
                                              <p:tn val="5"/>
                                            </p:cond>
                                          </p:stCondLst>
                                          <p:endCondLst>
                                            <p:cond evt="onStopAudio" delay="0">
                                              <p:tgtEl>
                                                <p:sldTgt/>
                                              </p:tgtEl>
                                            </p:cond>
                                          </p:endCondLst>
                                        </p:cTn>
                                        <p:tgtEl>
                                          <p:sndTgt r:embed="rId2" name="projctor.wav"/>
                                        </p:tgtEl>
                                      </p:cMediaNode>
                                    </p:audio>
                                  </p:subTnLst>
                                </p:cTn>
                              </p:par>
                            </p:childTnLst>
                          </p:cTn>
                        </p:par>
                      </p:childTnLst>
                    </p:cTn>
                  </p:par>
                  <p:par>
                    <p:cTn id="8" fill="hold" nodeType="clickPar">
                      <p:stCondLst>
                        <p:cond delay="indefinite"/>
                      </p:stCondLst>
                      <p:childTnLst>
                        <p:par>
                          <p:cTn id="9" fill="hold" nodeType="withGroup">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3090"/>
                                        </p:tgtEl>
                                        <p:attrNameLst>
                                          <p:attrName>style.visibility</p:attrName>
                                        </p:attrNameLst>
                                      </p:cBhvr>
                                      <p:to>
                                        <p:strVal val="visible"/>
                                      </p:to>
                                    </p:set>
                                    <p:anim calcmode="lin" valueType="num">
                                      <p:cBhvr additive="base">
                                        <p:cTn id="12" dur="500" fill="hold"/>
                                        <p:tgtEl>
                                          <p:spTgt spid="3090"/>
                                        </p:tgtEl>
                                        <p:attrNameLst>
                                          <p:attrName>ppt_x</p:attrName>
                                        </p:attrNameLst>
                                      </p:cBhvr>
                                      <p:tavLst>
                                        <p:tav tm="0">
                                          <p:val>
                                            <p:strVal val="#ppt_x"/>
                                          </p:val>
                                        </p:tav>
                                        <p:tav tm="100000">
                                          <p:val>
                                            <p:strVal val="#ppt_x"/>
                                          </p:val>
                                        </p:tav>
                                      </p:tavLst>
                                    </p:anim>
                                    <p:anim calcmode="lin" valueType="num">
                                      <p:cBhvr additive="base">
                                        <p:cTn id="13" dur="500" fill="hold"/>
                                        <p:tgtEl>
                                          <p:spTgt spid="3090"/>
                                        </p:tgtEl>
                                        <p:attrNameLst>
                                          <p:attrName>ppt_y</p:attrName>
                                        </p:attrNameLst>
                                      </p:cBhvr>
                                      <p:tavLst>
                                        <p:tav tm="0">
                                          <p:val>
                                            <p:strVal val="1+#ppt_h/2"/>
                                          </p:val>
                                        </p:tav>
                                        <p:tav tm="100000">
                                          <p:val>
                                            <p:strVal val="#ppt_y"/>
                                          </p:val>
                                        </p:tav>
                                      </p:tavLst>
                                    </p:anim>
                                  </p:childTnLst>
                                </p:cTn>
                              </p:par>
                            </p:childTnLst>
                          </p:cTn>
                        </p:par>
                      </p:childTnLst>
                    </p:cTn>
                  </p:par>
                  <p:par>
                    <p:cTn id="14" fill="hold" nodeType="clickPar">
                      <p:stCondLst>
                        <p:cond delay="indefinite"/>
                      </p:stCondLst>
                      <p:childTnLst>
                        <p:par>
                          <p:cTn id="15" fill="hold" nodeType="withGroup">
                            <p:stCondLst>
                              <p:cond delay="0"/>
                            </p:stCondLst>
                            <p:childTnLst>
                              <p:par>
                                <p:cTn id="16" presetID="2" presetClass="entr" presetSubtype="9" fill="hold" grpId="0" nodeType="clickEffect">
                                  <p:stCondLst>
                                    <p:cond delay="0"/>
                                  </p:stCondLst>
                                  <p:childTnLst>
                                    <p:set>
                                      <p:cBhvr>
                                        <p:cTn id="17" dur="1" fill="hold">
                                          <p:stCondLst>
                                            <p:cond delay="0"/>
                                          </p:stCondLst>
                                        </p:cTn>
                                        <p:tgtEl>
                                          <p:spTgt spid="3091"/>
                                        </p:tgtEl>
                                        <p:attrNameLst>
                                          <p:attrName>style.visibility</p:attrName>
                                        </p:attrNameLst>
                                      </p:cBhvr>
                                      <p:to>
                                        <p:strVal val="visible"/>
                                      </p:to>
                                    </p:set>
                                    <p:anim calcmode="lin" valueType="num">
                                      <p:cBhvr additive="base">
                                        <p:cTn id="18" dur="500" fill="hold"/>
                                        <p:tgtEl>
                                          <p:spTgt spid="3091"/>
                                        </p:tgtEl>
                                        <p:attrNameLst>
                                          <p:attrName>ppt_x</p:attrName>
                                        </p:attrNameLst>
                                      </p:cBhvr>
                                      <p:tavLst>
                                        <p:tav tm="0">
                                          <p:val>
                                            <p:strVal val="0-#ppt_w/2"/>
                                          </p:val>
                                        </p:tav>
                                        <p:tav tm="100000">
                                          <p:val>
                                            <p:strVal val="#ppt_x"/>
                                          </p:val>
                                        </p:tav>
                                      </p:tavLst>
                                    </p:anim>
                                    <p:anim calcmode="lin" valueType="num">
                                      <p:cBhvr additive="base">
                                        <p:cTn id="19" dur="500" fill="hold"/>
                                        <p:tgtEl>
                                          <p:spTgt spid="3091"/>
                                        </p:tgtEl>
                                        <p:attrNameLst>
                                          <p:attrName>ppt_y</p:attrName>
                                        </p:attrNameLst>
                                      </p:cBhvr>
                                      <p:tavLst>
                                        <p:tav tm="0">
                                          <p:val>
                                            <p:strVal val="0-#ppt_h/2"/>
                                          </p:val>
                                        </p:tav>
                                        <p:tav tm="100000">
                                          <p:val>
                                            <p:strVal val="#ppt_y"/>
                                          </p:val>
                                        </p:tav>
                                      </p:tavLst>
                                    </p:anim>
                                  </p:childTnLst>
                                </p:cTn>
                              </p:par>
                            </p:childTnLst>
                          </p:cTn>
                        </p:par>
                      </p:childTnLst>
                    </p:cTn>
                  </p:par>
                  <p:par>
                    <p:cTn id="20" fill="hold" nodeType="clickPar">
                      <p:stCondLst>
                        <p:cond delay="indefinite"/>
                      </p:stCondLst>
                      <p:childTnLst>
                        <p:par>
                          <p:cTn id="21" fill="hold" nodeType="withGroup">
                            <p:stCondLst>
                              <p:cond delay="0"/>
                            </p:stCondLst>
                            <p:childTnLst>
                              <p:par>
                                <p:cTn id="22" presetID="2" presetClass="entr" presetSubtype="8" fill="hold" grpId="0" nodeType="clickEffect">
                                  <p:stCondLst>
                                    <p:cond delay="0"/>
                                  </p:stCondLst>
                                  <p:childTnLst>
                                    <p:set>
                                      <p:cBhvr>
                                        <p:cTn id="23" dur="1" fill="hold">
                                          <p:stCondLst>
                                            <p:cond delay="0"/>
                                          </p:stCondLst>
                                        </p:cTn>
                                        <p:tgtEl>
                                          <p:spTgt spid="3092"/>
                                        </p:tgtEl>
                                        <p:attrNameLst>
                                          <p:attrName>style.visibility</p:attrName>
                                        </p:attrNameLst>
                                      </p:cBhvr>
                                      <p:to>
                                        <p:strVal val="visible"/>
                                      </p:to>
                                    </p:set>
                                    <p:anim calcmode="lin" valueType="num">
                                      <p:cBhvr additive="base">
                                        <p:cTn id="24" dur="500" fill="hold"/>
                                        <p:tgtEl>
                                          <p:spTgt spid="3092"/>
                                        </p:tgtEl>
                                        <p:attrNameLst>
                                          <p:attrName>ppt_x</p:attrName>
                                        </p:attrNameLst>
                                      </p:cBhvr>
                                      <p:tavLst>
                                        <p:tav tm="0">
                                          <p:val>
                                            <p:strVal val="0-#ppt_w/2"/>
                                          </p:val>
                                        </p:tav>
                                        <p:tav tm="100000">
                                          <p:val>
                                            <p:strVal val="#ppt_x"/>
                                          </p:val>
                                        </p:tav>
                                      </p:tavLst>
                                    </p:anim>
                                    <p:anim calcmode="lin" valueType="num">
                                      <p:cBhvr additive="base">
                                        <p:cTn id="25" dur="500" fill="hold"/>
                                        <p:tgtEl>
                                          <p:spTgt spid="309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74" grpId="0" autoUpdateAnimBg="0"/>
      <p:bldP spid="3090" grpId="0" autoUpdateAnimBg="0"/>
      <p:bldP spid="3091" grpId="0" autoUpdateAnimBg="0"/>
      <p:bldP spid="3092" grpId="0" autoUpdateAnimBg="0"/>
    </p:bldLst>
  </p:timing>
</p:sld>
</file>

<file path=ppt/slides/slide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0242" name="Rectangle 2"/>
          <p:cNvSpPr>
            <a:spLocks noGrp="1" noChangeArrowheads="1"/>
          </p:cNvSpPr>
          <p:nvPr>
            <p:ph type="title"/>
          </p:nvPr>
        </p:nvSpPr>
        <p:spPr>
          <a:xfrm>
            <a:off x="684213" y="381000"/>
            <a:ext cx="8078787" cy="1143000"/>
          </a:xfrm>
        </p:spPr>
        <p:txBody>
          <a:bodyPr/>
          <a:lstStyle/>
          <a:p>
            <a:pPr eaLnBrk="1" fontAlgn="auto" hangingPunct="1">
              <a:spcAft>
                <a:spcPts val="0"/>
              </a:spcAft>
              <a:defRPr/>
            </a:pPr>
            <a:r>
              <a:rPr lang="zh-CN" altLang="en-US" sz="4000" dirty="0" smtClean="0">
                <a:solidFill>
                  <a:srgbClr val="FF0066"/>
                </a:solidFill>
                <a:ea typeface="华文细黑" pitchFamily="2" charset="-122"/>
              </a:rPr>
              <a:t>二、为什么</a:t>
            </a:r>
            <a:r>
              <a:rPr lang="zh-CN" altLang="en-US" sz="4000" dirty="0">
                <a:solidFill>
                  <a:srgbClr val="FF0066"/>
                </a:solidFill>
                <a:ea typeface="华文细黑" pitchFamily="2" charset="-122"/>
              </a:rPr>
              <a:t>要加强应收账款的</a:t>
            </a:r>
            <a:r>
              <a:rPr lang="zh-CN" altLang="en-US" sz="4000" dirty="0" smtClean="0">
                <a:solidFill>
                  <a:srgbClr val="FF0066"/>
                </a:solidFill>
                <a:ea typeface="华文细黑" pitchFamily="2" charset="-122"/>
              </a:rPr>
              <a:t>管理</a:t>
            </a:r>
            <a:endParaRPr lang="zh-CN" altLang="en-US" sz="4000" dirty="0">
              <a:solidFill>
                <a:srgbClr val="00FFFF"/>
              </a:solidFill>
              <a:ea typeface="华文细黑" pitchFamily="2" charset="-122"/>
            </a:endParaRPr>
          </a:p>
        </p:txBody>
      </p:sp>
      <p:sp>
        <p:nvSpPr>
          <p:cNvPr id="10251" name="Text Box 11"/>
          <p:cNvSpPr txBox="1">
            <a:spLocks noChangeArrowheads="1"/>
          </p:cNvSpPr>
          <p:nvPr/>
        </p:nvSpPr>
        <p:spPr bwMode="auto">
          <a:xfrm>
            <a:off x="1295400" y="1676400"/>
            <a:ext cx="7848600"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kumimoji="1" sz="2400">
                <a:solidFill>
                  <a:schemeClr val="tx1"/>
                </a:solidFill>
                <a:latin typeface="Arial" panose="020B0604020202020204" pitchFamily="34" charset="0"/>
                <a:ea typeface="宋体" panose="02010600030101010101" pitchFamily="2" charset="-122"/>
              </a:defRPr>
            </a:lvl1pPr>
            <a:lvl2pPr marL="742950" indent="-285750" eaLnBrk="0" hangingPunct="0">
              <a:defRPr kumimoji="1" sz="2400">
                <a:solidFill>
                  <a:schemeClr val="tx1"/>
                </a:solidFill>
                <a:latin typeface="Arial" panose="020B0604020202020204" pitchFamily="34" charset="0"/>
                <a:ea typeface="宋体" panose="02010600030101010101" pitchFamily="2" charset="-122"/>
              </a:defRPr>
            </a:lvl2pPr>
            <a:lvl3pPr marL="1143000" indent="-228600" eaLnBrk="0" hangingPunct="0">
              <a:defRPr kumimoji="1" sz="2400">
                <a:solidFill>
                  <a:schemeClr val="tx1"/>
                </a:solidFill>
                <a:latin typeface="Arial" panose="020B0604020202020204" pitchFamily="34" charset="0"/>
                <a:ea typeface="宋体" panose="02010600030101010101" pitchFamily="2" charset="-122"/>
              </a:defRPr>
            </a:lvl3pPr>
            <a:lvl4pPr marL="1600200" indent="-228600" eaLnBrk="0" hangingPunct="0">
              <a:defRPr kumimoji="1" sz="2400">
                <a:solidFill>
                  <a:schemeClr val="tx1"/>
                </a:solidFill>
                <a:latin typeface="Arial" panose="020B0604020202020204" pitchFamily="34" charset="0"/>
                <a:ea typeface="宋体" panose="02010600030101010101" pitchFamily="2" charset="-122"/>
              </a:defRPr>
            </a:lvl4pPr>
            <a:lvl5pPr marL="2057400" indent="-228600" eaLnBrk="0" hangingPunct="0">
              <a:defRPr kumimoji="1" sz="24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kumimoji="1" sz="24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kumimoji="1" sz="24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kumimoji="1" sz="24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kumimoji="1" sz="2400">
                <a:solidFill>
                  <a:schemeClr val="tx1"/>
                </a:solidFill>
                <a:latin typeface="Arial" panose="020B0604020202020204" pitchFamily="34" charset="0"/>
                <a:ea typeface="宋体" panose="02010600030101010101" pitchFamily="2" charset="-122"/>
              </a:defRPr>
            </a:lvl9pPr>
          </a:lstStyle>
          <a:p>
            <a:pPr eaLnBrk="1" hangingPunct="1">
              <a:spcBef>
                <a:spcPct val="50000"/>
              </a:spcBef>
            </a:pPr>
            <a:r>
              <a:rPr lang="zh-CN" altLang="en-US" sz="2800">
                <a:latin typeface="幼圆" panose="02010509060101010101" pitchFamily="49" charset="-122"/>
                <a:ea typeface="幼圆" panose="02010509060101010101" pitchFamily="49" charset="-122"/>
              </a:rPr>
              <a:t>降低了企业的资金使用效率，使企业效益下降。</a:t>
            </a:r>
            <a:r>
              <a:rPr lang="zh-CN" altLang="en-US" sz="2800"/>
              <a:t> </a:t>
            </a:r>
          </a:p>
        </p:txBody>
      </p:sp>
      <p:sp>
        <p:nvSpPr>
          <p:cNvPr id="10252" name="Text Box 12"/>
          <p:cNvSpPr txBox="1">
            <a:spLocks noChangeArrowheads="1"/>
          </p:cNvSpPr>
          <p:nvPr/>
        </p:nvSpPr>
        <p:spPr bwMode="auto">
          <a:xfrm>
            <a:off x="1219200" y="2667000"/>
            <a:ext cx="6324600"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kumimoji="1" sz="2400">
                <a:solidFill>
                  <a:schemeClr val="tx1"/>
                </a:solidFill>
                <a:latin typeface="Arial" panose="020B0604020202020204" pitchFamily="34" charset="0"/>
                <a:ea typeface="宋体" panose="02010600030101010101" pitchFamily="2" charset="-122"/>
              </a:defRPr>
            </a:lvl1pPr>
            <a:lvl2pPr marL="742950" indent="-285750" eaLnBrk="0" hangingPunct="0">
              <a:defRPr kumimoji="1" sz="2400">
                <a:solidFill>
                  <a:schemeClr val="tx1"/>
                </a:solidFill>
                <a:latin typeface="Arial" panose="020B0604020202020204" pitchFamily="34" charset="0"/>
                <a:ea typeface="宋体" panose="02010600030101010101" pitchFamily="2" charset="-122"/>
              </a:defRPr>
            </a:lvl2pPr>
            <a:lvl3pPr marL="1143000" indent="-228600" eaLnBrk="0" hangingPunct="0">
              <a:defRPr kumimoji="1" sz="2400">
                <a:solidFill>
                  <a:schemeClr val="tx1"/>
                </a:solidFill>
                <a:latin typeface="Arial" panose="020B0604020202020204" pitchFamily="34" charset="0"/>
                <a:ea typeface="宋体" panose="02010600030101010101" pitchFamily="2" charset="-122"/>
              </a:defRPr>
            </a:lvl3pPr>
            <a:lvl4pPr marL="1600200" indent="-228600" eaLnBrk="0" hangingPunct="0">
              <a:defRPr kumimoji="1" sz="2400">
                <a:solidFill>
                  <a:schemeClr val="tx1"/>
                </a:solidFill>
                <a:latin typeface="Arial" panose="020B0604020202020204" pitchFamily="34" charset="0"/>
                <a:ea typeface="宋体" panose="02010600030101010101" pitchFamily="2" charset="-122"/>
              </a:defRPr>
            </a:lvl4pPr>
            <a:lvl5pPr marL="2057400" indent="-228600" eaLnBrk="0" hangingPunct="0">
              <a:defRPr kumimoji="1" sz="24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kumimoji="1" sz="24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kumimoji="1" sz="24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kumimoji="1" sz="24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kumimoji="1" sz="2400">
                <a:solidFill>
                  <a:schemeClr val="tx1"/>
                </a:solidFill>
                <a:latin typeface="Arial" panose="020B0604020202020204" pitchFamily="34" charset="0"/>
                <a:ea typeface="宋体" panose="02010600030101010101" pitchFamily="2" charset="-122"/>
              </a:defRPr>
            </a:lvl9pPr>
          </a:lstStyle>
          <a:p>
            <a:pPr eaLnBrk="1" hangingPunct="1">
              <a:spcBef>
                <a:spcPct val="50000"/>
              </a:spcBef>
            </a:pPr>
            <a:r>
              <a:rPr lang="zh-CN" altLang="en-US" sz="2800">
                <a:latin typeface="幼圆" panose="02010509060101010101" pitchFamily="49" charset="-122"/>
                <a:ea typeface="幼圆" panose="02010509060101010101" pitchFamily="49" charset="-122"/>
              </a:rPr>
              <a:t>夸大了企业经营成果。 </a:t>
            </a:r>
          </a:p>
        </p:txBody>
      </p:sp>
      <p:sp>
        <p:nvSpPr>
          <p:cNvPr id="10253" name="Text Box 13"/>
          <p:cNvSpPr txBox="1">
            <a:spLocks noChangeArrowheads="1"/>
          </p:cNvSpPr>
          <p:nvPr/>
        </p:nvSpPr>
        <p:spPr bwMode="auto">
          <a:xfrm>
            <a:off x="1219200" y="3505200"/>
            <a:ext cx="6477000"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kumimoji="1" sz="2400">
                <a:solidFill>
                  <a:schemeClr val="tx1"/>
                </a:solidFill>
                <a:latin typeface="Arial" panose="020B0604020202020204" pitchFamily="34" charset="0"/>
                <a:ea typeface="宋体" panose="02010600030101010101" pitchFamily="2" charset="-122"/>
              </a:defRPr>
            </a:lvl1pPr>
            <a:lvl2pPr marL="742950" indent="-285750" eaLnBrk="0" hangingPunct="0">
              <a:defRPr kumimoji="1" sz="2400">
                <a:solidFill>
                  <a:schemeClr val="tx1"/>
                </a:solidFill>
                <a:latin typeface="Arial" panose="020B0604020202020204" pitchFamily="34" charset="0"/>
                <a:ea typeface="宋体" panose="02010600030101010101" pitchFamily="2" charset="-122"/>
              </a:defRPr>
            </a:lvl2pPr>
            <a:lvl3pPr marL="1143000" indent="-228600" eaLnBrk="0" hangingPunct="0">
              <a:defRPr kumimoji="1" sz="2400">
                <a:solidFill>
                  <a:schemeClr val="tx1"/>
                </a:solidFill>
                <a:latin typeface="Arial" panose="020B0604020202020204" pitchFamily="34" charset="0"/>
                <a:ea typeface="宋体" panose="02010600030101010101" pitchFamily="2" charset="-122"/>
              </a:defRPr>
            </a:lvl3pPr>
            <a:lvl4pPr marL="1600200" indent="-228600" eaLnBrk="0" hangingPunct="0">
              <a:defRPr kumimoji="1" sz="2400">
                <a:solidFill>
                  <a:schemeClr val="tx1"/>
                </a:solidFill>
                <a:latin typeface="Arial" panose="020B0604020202020204" pitchFamily="34" charset="0"/>
                <a:ea typeface="宋体" panose="02010600030101010101" pitchFamily="2" charset="-122"/>
              </a:defRPr>
            </a:lvl4pPr>
            <a:lvl5pPr marL="2057400" indent="-228600" eaLnBrk="0" hangingPunct="0">
              <a:defRPr kumimoji="1" sz="24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kumimoji="1" sz="24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kumimoji="1" sz="24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kumimoji="1" sz="24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kumimoji="1" sz="2400">
                <a:solidFill>
                  <a:schemeClr val="tx1"/>
                </a:solidFill>
                <a:latin typeface="Arial" panose="020B0604020202020204" pitchFamily="34" charset="0"/>
                <a:ea typeface="宋体" panose="02010600030101010101" pitchFamily="2" charset="-122"/>
              </a:defRPr>
            </a:lvl9pPr>
          </a:lstStyle>
          <a:p>
            <a:pPr eaLnBrk="1" hangingPunct="1">
              <a:spcBef>
                <a:spcPct val="50000"/>
              </a:spcBef>
            </a:pPr>
            <a:r>
              <a:rPr lang="zh-CN" altLang="en-US" sz="2800">
                <a:latin typeface="幼圆" panose="02010509060101010101" pitchFamily="49" charset="-122"/>
                <a:ea typeface="幼圆" panose="02010509060101010101" pitchFamily="49" charset="-122"/>
              </a:rPr>
              <a:t>加速了企业的现金流出。</a:t>
            </a:r>
            <a:r>
              <a:rPr lang="zh-CN" altLang="en-US" sz="2800"/>
              <a:t> </a:t>
            </a:r>
          </a:p>
        </p:txBody>
      </p:sp>
      <p:sp>
        <p:nvSpPr>
          <p:cNvPr id="10254" name="Text Box 14"/>
          <p:cNvSpPr txBox="1">
            <a:spLocks noChangeArrowheads="1"/>
          </p:cNvSpPr>
          <p:nvPr/>
        </p:nvSpPr>
        <p:spPr bwMode="auto">
          <a:xfrm>
            <a:off x="5410200" y="2819400"/>
            <a:ext cx="42672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kumimoji="1" sz="2400">
                <a:solidFill>
                  <a:schemeClr val="tx1"/>
                </a:solidFill>
                <a:latin typeface="Arial" panose="020B0604020202020204" pitchFamily="34" charset="0"/>
                <a:ea typeface="宋体" panose="02010600030101010101" pitchFamily="2" charset="-122"/>
              </a:defRPr>
            </a:lvl1pPr>
            <a:lvl2pPr marL="742950" indent="-285750" eaLnBrk="0" hangingPunct="0">
              <a:defRPr kumimoji="1" sz="2400">
                <a:solidFill>
                  <a:schemeClr val="tx1"/>
                </a:solidFill>
                <a:latin typeface="Arial" panose="020B0604020202020204" pitchFamily="34" charset="0"/>
                <a:ea typeface="宋体" panose="02010600030101010101" pitchFamily="2" charset="-122"/>
              </a:defRPr>
            </a:lvl2pPr>
            <a:lvl3pPr marL="1143000" indent="-228600" eaLnBrk="0" hangingPunct="0">
              <a:defRPr kumimoji="1" sz="2400">
                <a:solidFill>
                  <a:schemeClr val="tx1"/>
                </a:solidFill>
                <a:latin typeface="Arial" panose="020B0604020202020204" pitchFamily="34" charset="0"/>
                <a:ea typeface="宋体" panose="02010600030101010101" pitchFamily="2" charset="-122"/>
              </a:defRPr>
            </a:lvl3pPr>
            <a:lvl4pPr marL="1600200" indent="-228600" eaLnBrk="0" hangingPunct="0">
              <a:defRPr kumimoji="1" sz="2400">
                <a:solidFill>
                  <a:schemeClr val="tx1"/>
                </a:solidFill>
                <a:latin typeface="Arial" panose="020B0604020202020204" pitchFamily="34" charset="0"/>
                <a:ea typeface="宋体" panose="02010600030101010101" pitchFamily="2" charset="-122"/>
              </a:defRPr>
            </a:lvl4pPr>
            <a:lvl5pPr marL="2057400" indent="-228600" eaLnBrk="0" hangingPunct="0">
              <a:defRPr kumimoji="1" sz="24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kumimoji="1" sz="24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kumimoji="1" sz="24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kumimoji="1" sz="24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kumimoji="1" sz="2400">
                <a:solidFill>
                  <a:schemeClr val="tx1"/>
                </a:solidFill>
                <a:latin typeface="Arial" panose="020B0604020202020204" pitchFamily="34" charset="0"/>
                <a:ea typeface="宋体" panose="02010600030101010101" pitchFamily="2" charset="-122"/>
              </a:defRPr>
            </a:lvl9pPr>
          </a:lstStyle>
          <a:p>
            <a:pPr eaLnBrk="1" hangingPunct="1">
              <a:spcBef>
                <a:spcPct val="50000"/>
              </a:spcBef>
            </a:pPr>
            <a:r>
              <a:rPr lang="zh-CN" altLang="en-US" sz="2000">
                <a:solidFill>
                  <a:srgbClr val="FF00FF"/>
                </a:solidFill>
                <a:latin typeface="幼圆" panose="02010509060101010101" pitchFamily="49" charset="-122"/>
                <a:ea typeface="幼圆" panose="02010509060101010101" pitchFamily="49" charset="-122"/>
              </a:rPr>
              <a:t>（</a:t>
            </a:r>
            <a:r>
              <a:rPr lang="en-US" altLang="zh-CN" sz="2000">
                <a:solidFill>
                  <a:srgbClr val="FF00FF"/>
                </a:solidFill>
                <a:latin typeface="幼圆" panose="02010509060101010101" pitchFamily="49" charset="-122"/>
                <a:ea typeface="幼圆" panose="02010509060101010101" pitchFamily="49" charset="-122"/>
              </a:rPr>
              <a:t>1</a:t>
            </a:r>
            <a:r>
              <a:rPr lang="zh-CN" altLang="en-US" sz="2000">
                <a:solidFill>
                  <a:srgbClr val="FF00FF"/>
                </a:solidFill>
                <a:latin typeface="幼圆" panose="02010509060101010101" pitchFamily="49" charset="-122"/>
                <a:ea typeface="幼圆" panose="02010509060101010101" pitchFamily="49" charset="-122"/>
              </a:rPr>
              <a:t>）企业流转税的支出</a:t>
            </a:r>
            <a:r>
              <a:rPr lang="zh-CN" altLang="en-US">
                <a:latin typeface="Times New Roman" panose="02020603050405020304" pitchFamily="18" charset="0"/>
              </a:rPr>
              <a:t>。</a:t>
            </a:r>
            <a:r>
              <a:rPr lang="zh-CN" altLang="en-US"/>
              <a:t> </a:t>
            </a:r>
          </a:p>
        </p:txBody>
      </p:sp>
      <p:sp>
        <p:nvSpPr>
          <p:cNvPr id="10255" name="Text Box 15"/>
          <p:cNvSpPr txBox="1">
            <a:spLocks noChangeArrowheads="1"/>
          </p:cNvSpPr>
          <p:nvPr/>
        </p:nvSpPr>
        <p:spPr bwMode="auto">
          <a:xfrm>
            <a:off x="5410200" y="3276600"/>
            <a:ext cx="34290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kumimoji="1" sz="2400">
                <a:solidFill>
                  <a:schemeClr val="tx1"/>
                </a:solidFill>
                <a:latin typeface="Arial" panose="020B0604020202020204" pitchFamily="34" charset="0"/>
                <a:ea typeface="宋体" panose="02010600030101010101" pitchFamily="2" charset="-122"/>
              </a:defRPr>
            </a:lvl1pPr>
            <a:lvl2pPr marL="742950" indent="-285750" eaLnBrk="0" hangingPunct="0">
              <a:defRPr kumimoji="1" sz="2400">
                <a:solidFill>
                  <a:schemeClr val="tx1"/>
                </a:solidFill>
                <a:latin typeface="Arial" panose="020B0604020202020204" pitchFamily="34" charset="0"/>
                <a:ea typeface="宋体" panose="02010600030101010101" pitchFamily="2" charset="-122"/>
              </a:defRPr>
            </a:lvl2pPr>
            <a:lvl3pPr marL="1143000" indent="-228600" eaLnBrk="0" hangingPunct="0">
              <a:defRPr kumimoji="1" sz="2400">
                <a:solidFill>
                  <a:schemeClr val="tx1"/>
                </a:solidFill>
                <a:latin typeface="Arial" panose="020B0604020202020204" pitchFamily="34" charset="0"/>
                <a:ea typeface="宋体" panose="02010600030101010101" pitchFamily="2" charset="-122"/>
              </a:defRPr>
            </a:lvl3pPr>
            <a:lvl4pPr marL="1600200" indent="-228600" eaLnBrk="0" hangingPunct="0">
              <a:defRPr kumimoji="1" sz="2400">
                <a:solidFill>
                  <a:schemeClr val="tx1"/>
                </a:solidFill>
                <a:latin typeface="Arial" panose="020B0604020202020204" pitchFamily="34" charset="0"/>
                <a:ea typeface="宋体" panose="02010600030101010101" pitchFamily="2" charset="-122"/>
              </a:defRPr>
            </a:lvl4pPr>
            <a:lvl5pPr marL="2057400" indent="-228600" eaLnBrk="0" hangingPunct="0">
              <a:defRPr kumimoji="1" sz="24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kumimoji="1" sz="24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kumimoji="1" sz="24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kumimoji="1" sz="24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kumimoji="1" sz="2400">
                <a:solidFill>
                  <a:schemeClr val="tx1"/>
                </a:solidFill>
                <a:latin typeface="Arial" panose="020B0604020202020204" pitchFamily="34" charset="0"/>
                <a:ea typeface="宋体" panose="02010600030101010101" pitchFamily="2" charset="-122"/>
              </a:defRPr>
            </a:lvl9pPr>
          </a:lstStyle>
          <a:p>
            <a:pPr eaLnBrk="1" hangingPunct="1">
              <a:spcBef>
                <a:spcPct val="50000"/>
              </a:spcBef>
            </a:pPr>
            <a:r>
              <a:rPr lang="zh-CN" altLang="en-US" sz="2000">
                <a:solidFill>
                  <a:srgbClr val="FF00FF"/>
                </a:solidFill>
                <a:latin typeface="幼圆" panose="02010509060101010101" pitchFamily="49" charset="-122"/>
                <a:ea typeface="幼圆" panose="02010509060101010101" pitchFamily="49" charset="-122"/>
              </a:rPr>
              <a:t>（</a:t>
            </a:r>
            <a:r>
              <a:rPr lang="en-US" altLang="zh-CN" sz="2000">
                <a:solidFill>
                  <a:srgbClr val="FF00FF"/>
                </a:solidFill>
                <a:latin typeface="幼圆" panose="02010509060101010101" pitchFamily="49" charset="-122"/>
                <a:ea typeface="幼圆" panose="02010509060101010101" pitchFamily="49" charset="-122"/>
              </a:rPr>
              <a:t>2</a:t>
            </a:r>
            <a:r>
              <a:rPr lang="zh-CN" altLang="en-US" sz="2000">
                <a:solidFill>
                  <a:srgbClr val="FF00FF"/>
                </a:solidFill>
                <a:latin typeface="幼圆" panose="02010509060101010101" pitchFamily="49" charset="-122"/>
                <a:ea typeface="幼圆" panose="02010509060101010101" pitchFamily="49" charset="-122"/>
              </a:rPr>
              <a:t>）所得税的支出。</a:t>
            </a:r>
            <a:r>
              <a:rPr lang="zh-CN" altLang="en-US" sz="2000"/>
              <a:t> </a:t>
            </a:r>
          </a:p>
        </p:txBody>
      </p:sp>
      <p:sp>
        <p:nvSpPr>
          <p:cNvPr id="10256" name="Text Box 16"/>
          <p:cNvSpPr txBox="1">
            <a:spLocks noChangeArrowheads="1"/>
          </p:cNvSpPr>
          <p:nvPr/>
        </p:nvSpPr>
        <p:spPr bwMode="auto">
          <a:xfrm>
            <a:off x="5435600" y="3789363"/>
            <a:ext cx="37084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kumimoji="1" sz="2400">
                <a:solidFill>
                  <a:schemeClr val="tx1"/>
                </a:solidFill>
                <a:latin typeface="Arial" panose="020B0604020202020204" pitchFamily="34" charset="0"/>
                <a:ea typeface="宋体" panose="02010600030101010101" pitchFamily="2" charset="-122"/>
              </a:defRPr>
            </a:lvl1pPr>
            <a:lvl2pPr marL="742950" indent="-285750" eaLnBrk="0" hangingPunct="0">
              <a:defRPr kumimoji="1" sz="2400">
                <a:solidFill>
                  <a:schemeClr val="tx1"/>
                </a:solidFill>
                <a:latin typeface="Arial" panose="020B0604020202020204" pitchFamily="34" charset="0"/>
                <a:ea typeface="宋体" panose="02010600030101010101" pitchFamily="2" charset="-122"/>
              </a:defRPr>
            </a:lvl2pPr>
            <a:lvl3pPr marL="1143000" indent="-228600" eaLnBrk="0" hangingPunct="0">
              <a:defRPr kumimoji="1" sz="2400">
                <a:solidFill>
                  <a:schemeClr val="tx1"/>
                </a:solidFill>
                <a:latin typeface="Arial" panose="020B0604020202020204" pitchFamily="34" charset="0"/>
                <a:ea typeface="宋体" panose="02010600030101010101" pitchFamily="2" charset="-122"/>
              </a:defRPr>
            </a:lvl3pPr>
            <a:lvl4pPr marL="1600200" indent="-228600" eaLnBrk="0" hangingPunct="0">
              <a:defRPr kumimoji="1" sz="2400">
                <a:solidFill>
                  <a:schemeClr val="tx1"/>
                </a:solidFill>
                <a:latin typeface="Arial" panose="020B0604020202020204" pitchFamily="34" charset="0"/>
                <a:ea typeface="宋体" panose="02010600030101010101" pitchFamily="2" charset="-122"/>
              </a:defRPr>
            </a:lvl4pPr>
            <a:lvl5pPr marL="2057400" indent="-228600" eaLnBrk="0" hangingPunct="0">
              <a:defRPr kumimoji="1" sz="24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kumimoji="1" sz="24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kumimoji="1" sz="24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kumimoji="1" sz="24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kumimoji="1" sz="2400">
                <a:solidFill>
                  <a:schemeClr val="tx1"/>
                </a:solidFill>
                <a:latin typeface="Arial" panose="020B0604020202020204" pitchFamily="34" charset="0"/>
                <a:ea typeface="宋体" panose="02010600030101010101" pitchFamily="2" charset="-122"/>
              </a:defRPr>
            </a:lvl9pPr>
          </a:lstStyle>
          <a:p>
            <a:pPr eaLnBrk="1" hangingPunct="1">
              <a:spcBef>
                <a:spcPct val="50000"/>
              </a:spcBef>
            </a:pPr>
            <a:r>
              <a:rPr lang="zh-CN" altLang="en-US" sz="2000">
                <a:solidFill>
                  <a:srgbClr val="FF00FF"/>
                </a:solidFill>
                <a:latin typeface="幼圆" panose="02010509060101010101" pitchFamily="49" charset="-122"/>
                <a:ea typeface="幼圆" panose="02010509060101010101" pitchFamily="49" charset="-122"/>
              </a:rPr>
              <a:t>（</a:t>
            </a:r>
            <a:r>
              <a:rPr lang="en-US" altLang="zh-CN" sz="2000">
                <a:solidFill>
                  <a:srgbClr val="FF00FF"/>
                </a:solidFill>
                <a:latin typeface="幼圆" panose="02010509060101010101" pitchFamily="49" charset="-122"/>
                <a:ea typeface="幼圆" panose="02010509060101010101" pitchFamily="49" charset="-122"/>
              </a:rPr>
              <a:t>3</a:t>
            </a:r>
            <a:r>
              <a:rPr lang="zh-CN" altLang="en-US" sz="2000">
                <a:solidFill>
                  <a:srgbClr val="FF00FF"/>
                </a:solidFill>
                <a:latin typeface="幼圆" panose="02010509060101010101" pitchFamily="49" charset="-122"/>
                <a:ea typeface="幼圆" panose="02010509060101010101" pitchFamily="49" charset="-122"/>
              </a:rPr>
              <a:t>）现金利润的分配</a:t>
            </a:r>
            <a:r>
              <a:rPr lang="zh-CN" altLang="en-US" sz="2000"/>
              <a:t> </a:t>
            </a:r>
          </a:p>
        </p:txBody>
      </p:sp>
      <p:sp>
        <p:nvSpPr>
          <p:cNvPr id="10257" name="Text Box 17"/>
          <p:cNvSpPr txBox="1">
            <a:spLocks noChangeArrowheads="1"/>
          </p:cNvSpPr>
          <p:nvPr/>
        </p:nvSpPr>
        <p:spPr bwMode="auto">
          <a:xfrm>
            <a:off x="1219200" y="4572000"/>
            <a:ext cx="4876800"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kumimoji="1" sz="2400">
                <a:solidFill>
                  <a:schemeClr val="tx1"/>
                </a:solidFill>
                <a:latin typeface="Arial" panose="020B0604020202020204" pitchFamily="34" charset="0"/>
                <a:ea typeface="宋体" panose="02010600030101010101" pitchFamily="2" charset="-122"/>
              </a:defRPr>
            </a:lvl1pPr>
            <a:lvl2pPr marL="742950" indent="-285750" eaLnBrk="0" hangingPunct="0">
              <a:defRPr kumimoji="1" sz="2400">
                <a:solidFill>
                  <a:schemeClr val="tx1"/>
                </a:solidFill>
                <a:latin typeface="Arial" panose="020B0604020202020204" pitchFamily="34" charset="0"/>
                <a:ea typeface="宋体" panose="02010600030101010101" pitchFamily="2" charset="-122"/>
              </a:defRPr>
            </a:lvl2pPr>
            <a:lvl3pPr marL="1143000" indent="-228600" eaLnBrk="0" hangingPunct="0">
              <a:defRPr kumimoji="1" sz="2400">
                <a:solidFill>
                  <a:schemeClr val="tx1"/>
                </a:solidFill>
                <a:latin typeface="Arial" panose="020B0604020202020204" pitchFamily="34" charset="0"/>
                <a:ea typeface="宋体" panose="02010600030101010101" pitchFamily="2" charset="-122"/>
              </a:defRPr>
            </a:lvl3pPr>
            <a:lvl4pPr marL="1600200" indent="-228600" eaLnBrk="0" hangingPunct="0">
              <a:defRPr kumimoji="1" sz="2400">
                <a:solidFill>
                  <a:schemeClr val="tx1"/>
                </a:solidFill>
                <a:latin typeface="Arial" panose="020B0604020202020204" pitchFamily="34" charset="0"/>
                <a:ea typeface="宋体" panose="02010600030101010101" pitchFamily="2" charset="-122"/>
              </a:defRPr>
            </a:lvl4pPr>
            <a:lvl5pPr marL="2057400" indent="-228600" eaLnBrk="0" hangingPunct="0">
              <a:defRPr kumimoji="1" sz="24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kumimoji="1" sz="24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kumimoji="1" sz="24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kumimoji="1" sz="24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kumimoji="1" sz="2400">
                <a:solidFill>
                  <a:schemeClr val="tx1"/>
                </a:solidFill>
                <a:latin typeface="Arial" panose="020B0604020202020204" pitchFamily="34" charset="0"/>
                <a:ea typeface="宋体" panose="02010600030101010101" pitchFamily="2" charset="-122"/>
              </a:defRPr>
            </a:lvl9pPr>
          </a:lstStyle>
          <a:p>
            <a:pPr eaLnBrk="1" hangingPunct="1">
              <a:spcBef>
                <a:spcPct val="50000"/>
              </a:spcBef>
            </a:pPr>
            <a:r>
              <a:rPr lang="zh-CN" altLang="en-US" sz="2800">
                <a:latin typeface="幼圆" panose="02010509060101010101" pitchFamily="49" charset="-122"/>
                <a:ea typeface="幼圆" panose="02010509060101010101" pitchFamily="49" charset="-122"/>
              </a:rPr>
              <a:t>对企业营业周期有影响。</a:t>
            </a:r>
            <a:r>
              <a:rPr lang="zh-CN" altLang="en-US" sz="2800"/>
              <a:t> </a:t>
            </a:r>
          </a:p>
        </p:txBody>
      </p:sp>
      <p:sp>
        <p:nvSpPr>
          <p:cNvPr id="10258" name="Text Box 18"/>
          <p:cNvSpPr txBox="1">
            <a:spLocks noChangeArrowheads="1"/>
          </p:cNvSpPr>
          <p:nvPr/>
        </p:nvSpPr>
        <p:spPr bwMode="auto">
          <a:xfrm>
            <a:off x="1219200" y="5410200"/>
            <a:ext cx="7924800" cy="954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kumimoji="1" sz="2400">
                <a:solidFill>
                  <a:schemeClr val="tx1"/>
                </a:solidFill>
                <a:latin typeface="Arial" panose="020B0604020202020204" pitchFamily="34" charset="0"/>
                <a:ea typeface="宋体" panose="02010600030101010101" pitchFamily="2" charset="-122"/>
              </a:defRPr>
            </a:lvl1pPr>
            <a:lvl2pPr marL="742950" indent="-285750" eaLnBrk="0" hangingPunct="0">
              <a:defRPr kumimoji="1" sz="2400">
                <a:solidFill>
                  <a:schemeClr val="tx1"/>
                </a:solidFill>
                <a:latin typeface="Arial" panose="020B0604020202020204" pitchFamily="34" charset="0"/>
                <a:ea typeface="宋体" panose="02010600030101010101" pitchFamily="2" charset="-122"/>
              </a:defRPr>
            </a:lvl2pPr>
            <a:lvl3pPr marL="1143000" indent="-228600" eaLnBrk="0" hangingPunct="0">
              <a:defRPr kumimoji="1" sz="2400">
                <a:solidFill>
                  <a:schemeClr val="tx1"/>
                </a:solidFill>
                <a:latin typeface="Arial" panose="020B0604020202020204" pitchFamily="34" charset="0"/>
                <a:ea typeface="宋体" panose="02010600030101010101" pitchFamily="2" charset="-122"/>
              </a:defRPr>
            </a:lvl3pPr>
            <a:lvl4pPr marL="1600200" indent="-228600" eaLnBrk="0" hangingPunct="0">
              <a:defRPr kumimoji="1" sz="2400">
                <a:solidFill>
                  <a:schemeClr val="tx1"/>
                </a:solidFill>
                <a:latin typeface="Arial" panose="020B0604020202020204" pitchFamily="34" charset="0"/>
                <a:ea typeface="宋体" panose="02010600030101010101" pitchFamily="2" charset="-122"/>
              </a:defRPr>
            </a:lvl4pPr>
            <a:lvl5pPr marL="2057400" indent="-228600" eaLnBrk="0" hangingPunct="0">
              <a:defRPr kumimoji="1" sz="24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kumimoji="1" sz="24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kumimoji="1" sz="24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kumimoji="1" sz="24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kumimoji="1" sz="2400">
                <a:solidFill>
                  <a:schemeClr val="tx1"/>
                </a:solidFill>
                <a:latin typeface="Arial" panose="020B0604020202020204" pitchFamily="34" charset="0"/>
                <a:ea typeface="宋体" panose="02010600030101010101" pitchFamily="2" charset="-122"/>
              </a:defRPr>
            </a:lvl9pPr>
          </a:lstStyle>
          <a:p>
            <a:pPr eaLnBrk="1" hangingPunct="1">
              <a:spcBef>
                <a:spcPct val="50000"/>
              </a:spcBef>
            </a:pPr>
            <a:r>
              <a:rPr lang="zh-CN" altLang="en-US" sz="2800">
                <a:latin typeface="幼圆" panose="02010509060101010101" pitchFamily="49" charset="-122"/>
                <a:ea typeface="幼圆" panose="02010509060101010101" pitchFamily="49" charset="-122"/>
              </a:rPr>
              <a:t>增加了应收账款管理过程中的出错概率，给企业带来额外损失。 </a:t>
            </a:r>
          </a:p>
        </p:txBody>
      </p:sp>
      <p:sp>
        <p:nvSpPr>
          <p:cNvPr id="11275" name="AutoShape 22"/>
          <p:cNvSpPr>
            <a:spLocks/>
          </p:cNvSpPr>
          <p:nvPr/>
        </p:nvSpPr>
        <p:spPr bwMode="auto">
          <a:xfrm>
            <a:off x="5148263" y="2997200"/>
            <a:ext cx="287337" cy="1371600"/>
          </a:xfrm>
          <a:prstGeom prst="leftBrace">
            <a:avLst>
              <a:gd name="adj1" fmla="val 30077"/>
              <a:gd name="adj2" fmla="val 50000"/>
            </a:avLst>
          </a:prstGeom>
          <a:noFill/>
          <a:ln w="28575">
            <a:solidFill>
              <a:srgbClr val="00FF00"/>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eaLnBrk="0" hangingPunct="0">
              <a:defRPr kumimoji="1" sz="2400">
                <a:solidFill>
                  <a:schemeClr val="tx1"/>
                </a:solidFill>
                <a:latin typeface="Arial" panose="020B0604020202020204" pitchFamily="34" charset="0"/>
                <a:ea typeface="宋体" panose="02010600030101010101" pitchFamily="2" charset="-122"/>
              </a:defRPr>
            </a:lvl1pPr>
            <a:lvl2pPr marL="742950" indent="-285750" eaLnBrk="0" hangingPunct="0">
              <a:defRPr kumimoji="1" sz="2400">
                <a:solidFill>
                  <a:schemeClr val="tx1"/>
                </a:solidFill>
                <a:latin typeface="Arial" panose="020B0604020202020204" pitchFamily="34" charset="0"/>
                <a:ea typeface="宋体" panose="02010600030101010101" pitchFamily="2" charset="-122"/>
              </a:defRPr>
            </a:lvl2pPr>
            <a:lvl3pPr marL="1143000" indent="-228600" eaLnBrk="0" hangingPunct="0">
              <a:defRPr kumimoji="1" sz="2400">
                <a:solidFill>
                  <a:schemeClr val="tx1"/>
                </a:solidFill>
                <a:latin typeface="Arial" panose="020B0604020202020204" pitchFamily="34" charset="0"/>
                <a:ea typeface="宋体" panose="02010600030101010101" pitchFamily="2" charset="-122"/>
              </a:defRPr>
            </a:lvl3pPr>
            <a:lvl4pPr marL="1600200" indent="-228600" eaLnBrk="0" hangingPunct="0">
              <a:defRPr kumimoji="1" sz="2400">
                <a:solidFill>
                  <a:schemeClr val="tx1"/>
                </a:solidFill>
                <a:latin typeface="Arial" panose="020B0604020202020204" pitchFamily="34" charset="0"/>
                <a:ea typeface="宋体" panose="02010600030101010101" pitchFamily="2" charset="-122"/>
              </a:defRPr>
            </a:lvl4pPr>
            <a:lvl5pPr marL="2057400" indent="-228600" eaLnBrk="0" hangingPunct="0">
              <a:defRPr kumimoji="1" sz="24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kumimoji="1" sz="24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kumimoji="1" sz="24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kumimoji="1" sz="24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kumimoji="1" sz="2400">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6" fill="hold" grpId="0" nodeType="clickEffect">
                                  <p:stCondLst>
                                    <p:cond delay="0"/>
                                  </p:stCondLst>
                                  <p:childTnLst>
                                    <p:set>
                                      <p:cBhvr>
                                        <p:cTn id="6" dur="1" fill="hold">
                                          <p:stCondLst>
                                            <p:cond delay="0"/>
                                          </p:stCondLst>
                                        </p:cTn>
                                        <p:tgtEl>
                                          <p:spTgt spid="10242"/>
                                        </p:tgtEl>
                                        <p:attrNameLst>
                                          <p:attrName>style.visibility</p:attrName>
                                        </p:attrNameLst>
                                      </p:cBhvr>
                                      <p:to>
                                        <p:strVal val="visible"/>
                                      </p:to>
                                    </p:set>
                                    <p:anim calcmode="lin" valueType="num">
                                      <p:cBhvr additive="base">
                                        <p:cTn id="7" dur="500" fill="hold"/>
                                        <p:tgtEl>
                                          <p:spTgt spid="10242"/>
                                        </p:tgtEl>
                                        <p:attrNameLst>
                                          <p:attrName>ppt_x</p:attrName>
                                        </p:attrNameLst>
                                      </p:cBhvr>
                                      <p:tavLst>
                                        <p:tav tm="0">
                                          <p:val>
                                            <p:strVal val="1+#ppt_w/2"/>
                                          </p:val>
                                        </p:tav>
                                        <p:tav tm="100000">
                                          <p:val>
                                            <p:strVal val="#ppt_x"/>
                                          </p:val>
                                        </p:tav>
                                      </p:tavLst>
                                    </p:anim>
                                    <p:anim calcmode="lin" valueType="num">
                                      <p:cBhvr additive="base">
                                        <p:cTn id="8" dur="500" fill="hold"/>
                                        <p:tgtEl>
                                          <p:spTgt spid="10242"/>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2" name="projctor.wav"/>
                                        </p:tgtEl>
                                      </p:cMediaNode>
                                    </p:audio>
                                  </p:sub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10251"/>
                                        </p:tgtEl>
                                        <p:attrNameLst>
                                          <p:attrName>style.visibility</p:attrName>
                                        </p:attrNameLst>
                                      </p:cBhvr>
                                      <p:to>
                                        <p:strVal val="visible"/>
                                      </p:to>
                                    </p:set>
                                    <p:anim calcmode="lin" valueType="num">
                                      <p:cBhvr additive="base">
                                        <p:cTn id="13" dur="500" fill="hold"/>
                                        <p:tgtEl>
                                          <p:spTgt spid="10251"/>
                                        </p:tgtEl>
                                        <p:attrNameLst>
                                          <p:attrName>ppt_x</p:attrName>
                                        </p:attrNameLst>
                                      </p:cBhvr>
                                      <p:tavLst>
                                        <p:tav tm="0">
                                          <p:val>
                                            <p:strVal val="0-#ppt_w/2"/>
                                          </p:val>
                                        </p:tav>
                                        <p:tav tm="100000">
                                          <p:val>
                                            <p:strVal val="#ppt_x"/>
                                          </p:val>
                                        </p:tav>
                                      </p:tavLst>
                                    </p:anim>
                                    <p:anim calcmode="lin" valueType="num">
                                      <p:cBhvr additive="base">
                                        <p:cTn id="14" dur="500" fill="hold"/>
                                        <p:tgtEl>
                                          <p:spTgt spid="10251"/>
                                        </p:tgtEl>
                                        <p:attrNameLst>
                                          <p:attrName>ppt_y</p:attrName>
                                        </p:attrNameLst>
                                      </p:cBhvr>
                                      <p:tavLst>
                                        <p:tav tm="0">
                                          <p:val>
                                            <p:strVal val="#ppt_y"/>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1" fill="hold" grpId="0" nodeType="clickEffect">
                                  <p:stCondLst>
                                    <p:cond delay="0"/>
                                  </p:stCondLst>
                                  <p:childTnLst>
                                    <p:set>
                                      <p:cBhvr>
                                        <p:cTn id="18" dur="1" fill="hold">
                                          <p:stCondLst>
                                            <p:cond delay="0"/>
                                          </p:stCondLst>
                                        </p:cTn>
                                        <p:tgtEl>
                                          <p:spTgt spid="10252"/>
                                        </p:tgtEl>
                                        <p:attrNameLst>
                                          <p:attrName>style.visibility</p:attrName>
                                        </p:attrNameLst>
                                      </p:cBhvr>
                                      <p:to>
                                        <p:strVal val="visible"/>
                                      </p:to>
                                    </p:set>
                                    <p:anim calcmode="lin" valueType="num">
                                      <p:cBhvr additive="base">
                                        <p:cTn id="19" dur="500" fill="hold"/>
                                        <p:tgtEl>
                                          <p:spTgt spid="10252"/>
                                        </p:tgtEl>
                                        <p:attrNameLst>
                                          <p:attrName>ppt_x</p:attrName>
                                        </p:attrNameLst>
                                      </p:cBhvr>
                                      <p:tavLst>
                                        <p:tav tm="0">
                                          <p:val>
                                            <p:strVal val="#ppt_x"/>
                                          </p:val>
                                        </p:tav>
                                        <p:tav tm="100000">
                                          <p:val>
                                            <p:strVal val="#ppt_x"/>
                                          </p:val>
                                        </p:tav>
                                      </p:tavLst>
                                    </p:anim>
                                    <p:anim calcmode="lin" valueType="num">
                                      <p:cBhvr additive="base">
                                        <p:cTn id="20" dur="500" fill="hold"/>
                                        <p:tgtEl>
                                          <p:spTgt spid="10252"/>
                                        </p:tgtEl>
                                        <p:attrNameLst>
                                          <p:attrName>ppt_y</p:attrName>
                                        </p:attrNameLst>
                                      </p:cBhvr>
                                      <p:tavLst>
                                        <p:tav tm="0">
                                          <p:val>
                                            <p:strVal val="0-#ppt_h/2"/>
                                          </p:val>
                                        </p:tav>
                                        <p:tav tm="100000">
                                          <p:val>
                                            <p:strVal val="#ppt_y"/>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2" fill="hold" grpId="0" nodeType="clickEffect">
                                  <p:stCondLst>
                                    <p:cond delay="0"/>
                                  </p:stCondLst>
                                  <p:childTnLst>
                                    <p:set>
                                      <p:cBhvr>
                                        <p:cTn id="24" dur="1" fill="hold">
                                          <p:stCondLst>
                                            <p:cond delay="0"/>
                                          </p:stCondLst>
                                        </p:cTn>
                                        <p:tgtEl>
                                          <p:spTgt spid="10253"/>
                                        </p:tgtEl>
                                        <p:attrNameLst>
                                          <p:attrName>style.visibility</p:attrName>
                                        </p:attrNameLst>
                                      </p:cBhvr>
                                      <p:to>
                                        <p:strVal val="visible"/>
                                      </p:to>
                                    </p:set>
                                    <p:anim calcmode="lin" valueType="num">
                                      <p:cBhvr additive="base">
                                        <p:cTn id="25" dur="500" fill="hold"/>
                                        <p:tgtEl>
                                          <p:spTgt spid="10253"/>
                                        </p:tgtEl>
                                        <p:attrNameLst>
                                          <p:attrName>ppt_x</p:attrName>
                                        </p:attrNameLst>
                                      </p:cBhvr>
                                      <p:tavLst>
                                        <p:tav tm="0">
                                          <p:val>
                                            <p:strVal val="1+#ppt_w/2"/>
                                          </p:val>
                                        </p:tav>
                                        <p:tav tm="100000">
                                          <p:val>
                                            <p:strVal val="#ppt_x"/>
                                          </p:val>
                                        </p:tav>
                                      </p:tavLst>
                                    </p:anim>
                                    <p:anim calcmode="lin" valueType="num">
                                      <p:cBhvr additive="base">
                                        <p:cTn id="26" dur="500" fill="hold"/>
                                        <p:tgtEl>
                                          <p:spTgt spid="10253"/>
                                        </p:tgtEl>
                                        <p:attrNameLst>
                                          <p:attrName>ppt_y</p:attrName>
                                        </p:attrNameLst>
                                      </p:cBhvr>
                                      <p:tavLst>
                                        <p:tav tm="0">
                                          <p:val>
                                            <p:strVal val="#ppt_y"/>
                                          </p:val>
                                        </p:tav>
                                        <p:tav tm="100000">
                                          <p:val>
                                            <p:strVal val="#ppt_y"/>
                                          </p:val>
                                        </p:tav>
                                      </p:tavLst>
                                    </p:anim>
                                  </p:childTnLst>
                                </p:cTn>
                              </p:par>
                            </p:childTnLst>
                          </p:cTn>
                        </p:par>
                      </p:childTnLst>
                    </p:cTn>
                  </p:par>
                  <p:par>
                    <p:cTn id="27" fill="hold" nodeType="clickPar">
                      <p:stCondLst>
                        <p:cond delay="indefinite"/>
                      </p:stCondLst>
                      <p:childTnLst>
                        <p:par>
                          <p:cTn id="28" fill="hold" nodeType="withGroup">
                            <p:stCondLst>
                              <p:cond delay="0"/>
                            </p:stCondLst>
                            <p:childTnLst>
                              <p:par>
                                <p:cTn id="29" presetID="2" presetClass="entr" presetSubtype="9" fill="hold" grpId="0" nodeType="clickEffect">
                                  <p:stCondLst>
                                    <p:cond delay="0"/>
                                  </p:stCondLst>
                                  <p:childTnLst>
                                    <p:set>
                                      <p:cBhvr>
                                        <p:cTn id="30" dur="1" fill="hold">
                                          <p:stCondLst>
                                            <p:cond delay="0"/>
                                          </p:stCondLst>
                                        </p:cTn>
                                        <p:tgtEl>
                                          <p:spTgt spid="10254"/>
                                        </p:tgtEl>
                                        <p:attrNameLst>
                                          <p:attrName>style.visibility</p:attrName>
                                        </p:attrNameLst>
                                      </p:cBhvr>
                                      <p:to>
                                        <p:strVal val="visible"/>
                                      </p:to>
                                    </p:set>
                                    <p:anim calcmode="lin" valueType="num">
                                      <p:cBhvr additive="base">
                                        <p:cTn id="31" dur="500" fill="hold"/>
                                        <p:tgtEl>
                                          <p:spTgt spid="10254"/>
                                        </p:tgtEl>
                                        <p:attrNameLst>
                                          <p:attrName>ppt_x</p:attrName>
                                        </p:attrNameLst>
                                      </p:cBhvr>
                                      <p:tavLst>
                                        <p:tav tm="0">
                                          <p:val>
                                            <p:strVal val="0-#ppt_w/2"/>
                                          </p:val>
                                        </p:tav>
                                        <p:tav tm="100000">
                                          <p:val>
                                            <p:strVal val="#ppt_x"/>
                                          </p:val>
                                        </p:tav>
                                      </p:tavLst>
                                    </p:anim>
                                    <p:anim calcmode="lin" valueType="num">
                                      <p:cBhvr additive="base">
                                        <p:cTn id="32" dur="500" fill="hold"/>
                                        <p:tgtEl>
                                          <p:spTgt spid="10254"/>
                                        </p:tgtEl>
                                        <p:attrNameLst>
                                          <p:attrName>ppt_y</p:attrName>
                                        </p:attrNameLst>
                                      </p:cBhvr>
                                      <p:tavLst>
                                        <p:tav tm="0">
                                          <p:val>
                                            <p:strVal val="0-#ppt_h/2"/>
                                          </p:val>
                                        </p:tav>
                                        <p:tav tm="100000">
                                          <p:val>
                                            <p:strVal val="#ppt_y"/>
                                          </p:val>
                                        </p:tav>
                                      </p:tavLst>
                                    </p:anim>
                                  </p:childTnLst>
                                </p:cTn>
                              </p:par>
                            </p:childTnLst>
                          </p:cTn>
                        </p:par>
                      </p:childTnLst>
                    </p:cTn>
                  </p:par>
                  <p:par>
                    <p:cTn id="33" fill="hold" nodeType="clickPar">
                      <p:stCondLst>
                        <p:cond delay="indefinite"/>
                      </p:stCondLst>
                      <p:childTnLst>
                        <p:par>
                          <p:cTn id="34" fill="hold" nodeType="withGroup">
                            <p:stCondLst>
                              <p:cond delay="0"/>
                            </p:stCondLst>
                            <p:childTnLst>
                              <p:par>
                                <p:cTn id="35" presetID="2" presetClass="entr" presetSubtype="12" fill="hold" grpId="0" nodeType="clickEffect">
                                  <p:stCondLst>
                                    <p:cond delay="0"/>
                                  </p:stCondLst>
                                  <p:childTnLst>
                                    <p:set>
                                      <p:cBhvr>
                                        <p:cTn id="36" dur="1" fill="hold">
                                          <p:stCondLst>
                                            <p:cond delay="0"/>
                                          </p:stCondLst>
                                        </p:cTn>
                                        <p:tgtEl>
                                          <p:spTgt spid="10255"/>
                                        </p:tgtEl>
                                        <p:attrNameLst>
                                          <p:attrName>style.visibility</p:attrName>
                                        </p:attrNameLst>
                                      </p:cBhvr>
                                      <p:to>
                                        <p:strVal val="visible"/>
                                      </p:to>
                                    </p:set>
                                    <p:anim calcmode="lin" valueType="num">
                                      <p:cBhvr additive="base">
                                        <p:cTn id="37" dur="500" fill="hold"/>
                                        <p:tgtEl>
                                          <p:spTgt spid="10255"/>
                                        </p:tgtEl>
                                        <p:attrNameLst>
                                          <p:attrName>ppt_x</p:attrName>
                                        </p:attrNameLst>
                                      </p:cBhvr>
                                      <p:tavLst>
                                        <p:tav tm="0">
                                          <p:val>
                                            <p:strVal val="0-#ppt_w/2"/>
                                          </p:val>
                                        </p:tav>
                                        <p:tav tm="100000">
                                          <p:val>
                                            <p:strVal val="#ppt_x"/>
                                          </p:val>
                                        </p:tav>
                                      </p:tavLst>
                                    </p:anim>
                                    <p:anim calcmode="lin" valueType="num">
                                      <p:cBhvr additive="base">
                                        <p:cTn id="38" dur="500" fill="hold"/>
                                        <p:tgtEl>
                                          <p:spTgt spid="10255"/>
                                        </p:tgtEl>
                                        <p:attrNameLst>
                                          <p:attrName>ppt_y</p:attrName>
                                        </p:attrNameLst>
                                      </p:cBhvr>
                                      <p:tavLst>
                                        <p:tav tm="0">
                                          <p:val>
                                            <p:strVal val="1+#ppt_h/2"/>
                                          </p:val>
                                        </p:tav>
                                        <p:tav tm="100000">
                                          <p:val>
                                            <p:strVal val="#ppt_y"/>
                                          </p:val>
                                        </p:tav>
                                      </p:tavLst>
                                    </p:anim>
                                  </p:childTnLst>
                                </p:cTn>
                              </p:par>
                            </p:childTnLst>
                          </p:cTn>
                        </p:par>
                      </p:childTnLst>
                    </p:cTn>
                  </p:par>
                  <p:par>
                    <p:cTn id="39" fill="hold" nodeType="clickPar">
                      <p:stCondLst>
                        <p:cond delay="indefinite"/>
                      </p:stCondLst>
                      <p:childTnLst>
                        <p:par>
                          <p:cTn id="40" fill="hold" nodeType="withGroup">
                            <p:stCondLst>
                              <p:cond delay="0"/>
                            </p:stCondLst>
                            <p:childTnLst>
                              <p:par>
                                <p:cTn id="41" presetID="2" presetClass="entr" presetSubtype="1" fill="hold" grpId="0" nodeType="clickEffect">
                                  <p:stCondLst>
                                    <p:cond delay="0"/>
                                  </p:stCondLst>
                                  <p:childTnLst>
                                    <p:set>
                                      <p:cBhvr>
                                        <p:cTn id="42" dur="1" fill="hold">
                                          <p:stCondLst>
                                            <p:cond delay="0"/>
                                          </p:stCondLst>
                                        </p:cTn>
                                        <p:tgtEl>
                                          <p:spTgt spid="10256"/>
                                        </p:tgtEl>
                                        <p:attrNameLst>
                                          <p:attrName>style.visibility</p:attrName>
                                        </p:attrNameLst>
                                      </p:cBhvr>
                                      <p:to>
                                        <p:strVal val="visible"/>
                                      </p:to>
                                    </p:set>
                                    <p:anim calcmode="lin" valueType="num">
                                      <p:cBhvr additive="base">
                                        <p:cTn id="43" dur="500" fill="hold"/>
                                        <p:tgtEl>
                                          <p:spTgt spid="10256"/>
                                        </p:tgtEl>
                                        <p:attrNameLst>
                                          <p:attrName>ppt_x</p:attrName>
                                        </p:attrNameLst>
                                      </p:cBhvr>
                                      <p:tavLst>
                                        <p:tav tm="0">
                                          <p:val>
                                            <p:strVal val="#ppt_x"/>
                                          </p:val>
                                        </p:tav>
                                        <p:tav tm="100000">
                                          <p:val>
                                            <p:strVal val="#ppt_x"/>
                                          </p:val>
                                        </p:tav>
                                      </p:tavLst>
                                    </p:anim>
                                    <p:anim calcmode="lin" valueType="num">
                                      <p:cBhvr additive="base">
                                        <p:cTn id="44" dur="500" fill="hold"/>
                                        <p:tgtEl>
                                          <p:spTgt spid="10256"/>
                                        </p:tgtEl>
                                        <p:attrNameLst>
                                          <p:attrName>ppt_y</p:attrName>
                                        </p:attrNameLst>
                                      </p:cBhvr>
                                      <p:tavLst>
                                        <p:tav tm="0">
                                          <p:val>
                                            <p:strVal val="0-#ppt_h/2"/>
                                          </p:val>
                                        </p:tav>
                                        <p:tav tm="100000">
                                          <p:val>
                                            <p:strVal val="#ppt_y"/>
                                          </p:val>
                                        </p:tav>
                                      </p:tavLst>
                                    </p:anim>
                                  </p:childTnLst>
                                </p:cTn>
                              </p:par>
                            </p:childTnLst>
                          </p:cTn>
                        </p:par>
                      </p:childTnLst>
                    </p:cTn>
                  </p:par>
                  <p:par>
                    <p:cTn id="45" fill="hold" nodeType="clickPar">
                      <p:stCondLst>
                        <p:cond delay="indefinite"/>
                      </p:stCondLst>
                      <p:childTnLst>
                        <p:par>
                          <p:cTn id="46" fill="hold" nodeType="withGroup">
                            <p:stCondLst>
                              <p:cond delay="0"/>
                            </p:stCondLst>
                            <p:childTnLst>
                              <p:par>
                                <p:cTn id="47" presetID="2" presetClass="entr" presetSubtype="9" fill="hold" grpId="0" nodeType="clickEffect">
                                  <p:stCondLst>
                                    <p:cond delay="0"/>
                                  </p:stCondLst>
                                  <p:childTnLst>
                                    <p:set>
                                      <p:cBhvr>
                                        <p:cTn id="48" dur="1" fill="hold">
                                          <p:stCondLst>
                                            <p:cond delay="0"/>
                                          </p:stCondLst>
                                        </p:cTn>
                                        <p:tgtEl>
                                          <p:spTgt spid="10257"/>
                                        </p:tgtEl>
                                        <p:attrNameLst>
                                          <p:attrName>style.visibility</p:attrName>
                                        </p:attrNameLst>
                                      </p:cBhvr>
                                      <p:to>
                                        <p:strVal val="visible"/>
                                      </p:to>
                                    </p:set>
                                    <p:anim calcmode="lin" valueType="num">
                                      <p:cBhvr additive="base">
                                        <p:cTn id="49" dur="500" fill="hold"/>
                                        <p:tgtEl>
                                          <p:spTgt spid="10257"/>
                                        </p:tgtEl>
                                        <p:attrNameLst>
                                          <p:attrName>ppt_x</p:attrName>
                                        </p:attrNameLst>
                                      </p:cBhvr>
                                      <p:tavLst>
                                        <p:tav tm="0">
                                          <p:val>
                                            <p:strVal val="0-#ppt_w/2"/>
                                          </p:val>
                                        </p:tav>
                                        <p:tav tm="100000">
                                          <p:val>
                                            <p:strVal val="#ppt_x"/>
                                          </p:val>
                                        </p:tav>
                                      </p:tavLst>
                                    </p:anim>
                                    <p:anim calcmode="lin" valueType="num">
                                      <p:cBhvr additive="base">
                                        <p:cTn id="50" dur="500" fill="hold"/>
                                        <p:tgtEl>
                                          <p:spTgt spid="10257"/>
                                        </p:tgtEl>
                                        <p:attrNameLst>
                                          <p:attrName>ppt_y</p:attrName>
                                        </p:attrNameLst>
                                      </p:cBhvr>
                                      <p:tavLst>
                                        <p:tav tm="0">
                                          <p:val>
                                            <p:strVal val="0-#ppt_h/2"/>
                                          </p:val>
                                        </p:tav>
                                        <p:tav tm="100000">
                                          <p:val>
                                            <p:strVal val="#ppt_y"/>
                                          </p:val>
                                        </p:tav>
                                      </p:tavLst>
                                    </p:anim>
                                  </p:childTnLst>
                                </p:cTn>
                              </p:par>
                            </p:childTnLst>
                          </p:cTn>
                        </p:par>
                      </p:childTnLst>
                    </p:cTn>
                  </p:par>
                  <p:par>
                    <p:cTn id="51" fill="hold" nodeType="clickPar">
                      <p:stCondLst>
                        <p:cond delay="indefinite"/>
                      </p:stCondLst>
                      <p:childTnLst>
                        <p:par>
                          <p:cTn id="52" fill="hold" nodeType="withGroup">
                            <p:stCondLst>
                              <p:cond delay="0"/>
                            </p:stCondLst>
                            <p:childTnLst>
                              <p:par>
                                <p:cTn id="53" presetID="2" presetClass="entr" presetSubtype="8" fill="hold" grpId="0" nodeType="clickEffect">
                                  <p:stCondLst>
                                    <p:cond delay="0"/>
                                  </p:stCondLst>
                                  <p:childTnLst>
                                    <p:set>
                                      <p:cBhvr>
                                        <p:cTn id="54" dur="1" fill="hold">
                                          <p:stCondLst>
                                            <p:cond delay="0"/>
                                          </p:stCondLst>
                                        </p:cTn>
                                        <p:tgtEl>
                                          <p:spTgt spid="10258"/>
                                        </p:tgtEl>
                                        <p:attrNameLst>
                                          <p:attrName>style.visibility</p:attrName>
                                        </p:attrNameLst>
                                      </p:cBhvr>
                                      <p:to>
                                        <p:strVal val="visible"/>
                                      </p:to>
                                    </p:set>
                                    <p:anim calcmode="lin" valueType="num">
                                      <p:cBhvr additive="base">
                                        <p:cTn id="55" dur="500" fill="hold"/>
                                        <p:tgtEl>
                                          <p:spTgt spid="10258"/>
                                        </p:tgtEl>
                                        <p:attrNameLst>
                                          <p:attrName>ppt_x</p:attrName>
                                        </p:attrNameLst>
                                      </p:cBhvr>
                                      <p:tavLst>
                                        <p:tav tm="0">
                                          <p:val>
                                            <p:strVal val="0-#ppt_w/2"/>
                                          </p:val>
                                        </p:tav>
                                        <p:tav tm="100000">
                                          <p:val>
                                            <p:strVal val="#ppt_x"/>
                                          </p:val>
                                        </p:tav>
                                      </p:tavLst>
                                    </p:anim>
                                    <p:anim calcmode="lin" valueType="num">
                                      <p:cBhvr additive="base">
                                        <p:cTn id="56" dur="500" fill="hold"/>
                                        <p:tgtEl>
                                          <p:spTgt spid="1025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42" grpId="0" autoUpdateAnimBg="0"/>
      <p:bldP spid="10251" grpId="0" autoUpdateAnimBg="0"/>
      <p:bldP spid="10252" grpId="0" autoUpdateAnimBg="0"/>
      <p:bldP spid="10253" grpId="0" autoUpdateAnimBg="0"/>
      <p:bldP spid="10254" grpId="0" autoUpdateAnimBg="0"/>
      <p:bldP spid="10255" grpId="0" autoUpdateAnimBg="0"/>
      <p:bldP spid="10256" grpId="0" autoUpdateAnimBg="0"/>
      <p:bldP spid="10257" grpId="0" autoUpdateAnimBg="0"/>
      <p:bldP spid="10258" grpId="0" autoUpdateAnimBg="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3" name="Rectangle 3"/>
          <p:cNvSpPr>
            <a:spLocks noGrp="1" noChangeArrowheads="1"/>
          </p:cNvSpPr>
          <p:nvPr>
            <p:ph type="body" idx="1"/>
          </p:nvPr>
        </p:nvSpPr>
        <p:spPr>
          <a:xfrm>
            <a:off x="685800" y="990600"/>
            <a:ext cx="7772400" cy="4114800"/>
          </a:xfrm>
        </p:spPr>
        <p:txBody>
          <a:bodyPr>
            <a:noAutofit/>
          </a:bodyPr>
          <a:lstStyle/>
          <a:p>
            <a:pPr marL="274320" indent="-274320" eaLnBrk="1" fontAlgn="auto" hangingPunct="1">
              <a:lnSpc>
                <a:spcPct val="90000"/>
              </a:lnSpc>
              <a:spcAft>
                <a:spcPts val="0"/>
              </a:spcAft>
              <a:buFont typeface="Wingdings"/>
              <a:buChar char=""/>
              <a:defRPr/>
            </a:pPr>
            <a:r>
              <a:rPr lang="zh-CN" altLang="en-US" dirty="0" smtClean="0">
                <a:solidFill>
                  <a:srgbClr val="000000"/>
                </a:solidFill>
                <a:latin typeface="+mn-ea"/>
              </a:rPr>
              <a:t>企业</a:t>
            </a:r>
            <a:r>
              <a:rPr lang="zh-CN" altLang="en-US" dirty="0">
                <a:solidFill>
                  <a:srgbClr val="000000"/>
                </a:solidFill>
                <a:latin typeface="+mn-ea"/>
              </a:rPr>
              <a:t>在销售决策中，最为头痛的问题是如何判断客户可能存在的信用风险。当一笔高额订单传来时，销售人员往往在欣喜之下忘记了风险，而管理决策人员则可能由于缺少专业化的信用分析方法，主观盲目地作出判断，最终出现决策失误。</a:t>
            </a:r>
            <a:br>
              <a:rPr lang="zh-CN" altLang="en-US" dirty="0">
                <a:solidFill>
                  <a:srgbClr val="000000"/>
                </a:solidFill>
                <a:latin typeface="+mn-ea"/>
              </a:rPr>
            </a:br>
            <a:r>
              <a:rPr lang="zh-CN" altLang="en-US" dirty="0">
                <a:solidFill>
                  <a:srgbClr val="000000"/>
                </a:solidFill>
                <a:latin typeface="+mn-ea"/>
              </a:rPr>
              <a:t>    通过引入科学的信用分析方法，公司管理层体会到，客户的信用风险是可以预测的、度量的，关键在于能否掌握一套科学的、专业化的评估方法。客户资信管理的核心问题就是要将这些科学的客户信用分析方法应用到实际的销售管理工作中</a:t>
            </a:r>
            <a:r>
              <a:rPr lang="zh-CN" altLang="en-US" dirty="0" smtClean="0">
                <a:solidFill>
                  <a:srgbClr val="000000"/>
                </a:solidFill>
                <a:latin typeface="+mn-ea"/>
              </a:rPr>
              <a:t>去。</a:t>
            </a:r>
            <a:r>
              <a:rPr lang="zh-CN" altLang="en-US" dirty="0" smtClean="0">
                <a:latin typeface="+mn-ea"/>
              </a:rPr>
              <a:t> </a:t>
            </a:r>
            <a:endParaRPr lang="zh-CN" altLang="en-US" dirty="0">
              <a:latin typeface="+mn-ea"/>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2"/>
          <p:cNvSpPr>
            <a:spLocks noGrp="1" noChangeArrowheads="1"/>
          </p:cNvSpPr>
          <p:nvPr>
            <p:ph type="title"/>
          </p:nvPr>
        </p:nvSpPr>
        <p:spPr>
          <a:xfrm>
            <a:off x="1257300" y="609600"/>
            <a:ext cx="7772400" cy="457200"/>
          </a:xfrm>
        </p:spPr>
        <p:txBody>
          <a:bodyPr>
            <a:normAutofit fontScale="90000"/>
          </a:bodyPr>
          <a:lstStyle/>
          <a:p>
            <a:pPr eaLnBrk="1" fontAlgn="auto" hangingPunct="1">
              <a:spcAft>
                <a:spcPts val="0"/>
              </a:spcAft>
              <a:defRPr/>
            </a:pPr>
            <a:r>
              <a:rPr lang="zh-CN" altLang="en-US" dirty="0" smtClean="0">
                <a:solidFill>
                  <a:srgbClr val="FF0000"/>
                </a:solidFill>
                <a:ea typeface="华文细黑" pitchFamily="2" charset="-122"/>
              </a:rPr>
              <a:t>三、</a:t>
            </a:r>
            <a:r>
              <a:rPr lang="zh-CN" altLang="en-US" dirty="0">
                <a:solidFill>
                  <a:srgbClr val="FF0000"/>
                </a:solidFill>
                <a:ea typeface="华文细黑" pitchFamily="2" charset="-122"/>
              </a:rPr>
              <a:t>应收账款的分析工具</a:t>
            </a:r>
          </a:p>
        </p:txBody>
      </p:sp>
      <p:sp>
        <p:nvSpPr>
          <p:cNvPr id="13315" name="Text Box 10"/>
          <p:cNvSpPr txBox="1">
            <a:spLocks noChangeArrowheads="1"/>
          </p:cNvSpPr>
          <p:nvPr/>
        </p:nvSpPr>
        <p:spPr bwMode="auto">
          <a:xfrm>
            <a:off x="1676400" y="1524000"/>
            <a:ext cx="5943600" cy="519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kumimoji="1" sz="2400">
                <a:solidFill>
                  <a:schemeClr val="tx1"/>
                </a:solidFill>
                <a:latin typeface="Arial" panose="020B0604020202020204" pitchFamily="34" charset="0"/>
                <a:ea typeface="宋体" panose="02010600030101010101" pitchFamily="2" charset="-122"/>
              </a:defRPr>
            </a:lvl1pPr>
            <a:lvl2pPr marL="742950" indent="-285750" eaLnBrk="0" hangingPunct="0">
              <a:defRPr kumimoji="1" sz="2400">
                <a:solidFill>
                  <a:schemeClr val="tx1"/>
                </a:solidFill>
                <a:latin typeface="Arial" panose="020B0604020202020204" pitchFamily="34" charset="0"/>
                <a:ea typeface="宋体" panose="02010600030101010101" pitchFamily="2" charset="-122"/>
              </a:defRPr>
            </a:lvl2pPr>
            <a:lvl3pPr marL="1143000" indent="-228600" eaLnBrk="0" hangingPunct="0">
              <a:defRPr kumimoji="1" sz="2400">
                <a:solidFill>
                  <a:schemeClr val="tx1"/>
                </a:solidFill>
                <a:latin typeface="Arial" panose="020B0604020202020204" pitchFamily="34" charset="0"/>
                <a:ea typeface="宋体" panose="02010600030101010101" pitchFamily="2" charset="-122"/>
              </a:defRPr>
            </a:lvl3pPr>
            <a:lvl4pPr marL="1600200" indent="-228600" eaLnBrk="0" hangingPunct="0">
              <a:defRPr kumimoji="1" sz="2400">
                <a:solidFill>
                  <a:schemeClr val="tx1"/>
                </a:solidFill>
                <a:latin typeface="Arial" panose="020B0604020202020204" pitchFamily="34" charset="0"/>
                <a:ea typeface="宋体" panose="02010600030101010101" pitchFamily="2" charset="-122"/>
              </a:defRPr>
            </a:lvl4pPr>
            <a:lvl5pPr marL="2057400" indent="-228600" eaLnBrk="0" hangingPunct="0">
              <a:defRPr kumimoji="1" sz="24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kumimoji="1" sz="24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kumimoji="1" sz="24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kumimoji="1" sz="24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kumimoji="1" sz="2400">
                <a:solidFill>
                  <a:schemeClr val="tx1"/>
                </a:solidFill>
                <a:latin typeface="Arial" panose="020B0604020202020204" pitchFamily="34" charset="0"/>
                <a:ea typeface="宋体" panose="02010600030101010101" pitchFamily="2" charset="-122"/>
              </a:defRPr>
            </a:lvl9pPr>
          </a:lstStyle>
          <a:p>
            <a:pPr eaLnBrk="1" hangingPunct="1">
              <a:spcBef>
                <a:spcPct val="50000"/>
              </a:spcBef>
            </a:pPr>
            <a:r>
              <a:rPr lang="zh-CN" altLang="en-US" sz="2800">
                <a:ea typeface="幼圆" panose="02010509060101010101" pitchFamily="49" charset="-122"/>
              </a:rPr>
              <a:t>（一）账龄分析表</a:t>
            </a:r>
          </a:p>
        </p:txBody>
      </p:sp>
      <p:sp>
        <p:nvSpPr>
          <p:cNvPr id="13316" name="Text Box 11"/>
          <p:cNvSpPr txBox="1">
            <a:spLocks noChangeArrowheads="1"/>
          </p:cNvSpPr>
          <p:nvPr/>
        </p:nvSpPr>
        <p:spPr bwMode="auto">
          <a:xfrm>
            <a:off x="1676400" y="2133600"/>
            <a:ext cx="6096000" cy="519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kumimoji="1" sz="2400">
                <a:solidFill>
                  <a:schemeClr val="tx1"/>
                </a:solidFill>
                <a:latin typeface="Arial" panose="020B0604020202020204" pitchFamily="34" charset="0"/>
                <a:ea typeface="宋体" panose="02010600030101010101" pitchFamily="2" charset="-122"/>
              </a:defRPr>
            </a:lvl1pPr>
            <a:lvl2pPr marL="742950" indent="-285750" eaLnBrk="0" hangingPunct="0">
              <a:defRPr kumimoji="1" sz="2400">
                <a:solidFill>
                  <a:schemeClr val="tx1"/>
                </a:solidFill>
                <a:latin typeface="Arial" panose="020B0604020202020204" pitchFamily="34" charset="0"/>
                <a:ea typeface="宋体" panose="02010600030101010101" pitchFamily="2" charset="-122"/>
              </a:defRPr>
            </a:lvl2pPr>
            <a:lvl3pPr marL="1143000" indent="-228600" eaLnBrk="0" hangingPunct="0">
              <a:defRPr kumimoji="1" sz="2400">
                <a:solidFill>
                  <a:schemeClr val="tx1"/>
                </a:solidFill>
                <a:latin typeface="Arial" panose="020B0604020202020204" pitchFamily="34" charset="0"/>
                <a:ea typeface="宋体" panose="02010600030101010101" pitchFamily="2" charset="-122"/>
              </a:defRPr>
            </a:lvl3pPr>
            <a:lvl4pPr marL="1600200" indent="-228600" eaLnBrk="0" hangingPunct="0">
              <a:defRPr kumimoji="1" sz="2400">
                <a:solidFill>
                  <a:schemeClr val="tx1"/>
                </a:solidFill>
                <a:latin typeface="Arial" panose="020B0604020202020204" pitchFamily="34" charset="0"/>
                <a:ea typeface="宋体" panose="02010600030101010101" pitchFamily="2" charset="-122"/>
              </a:defRPr>
            </a:lvl4pPr>
            <a:lvl5pPr marL="2057400" indent="-228600" eaLnBrk="0" hangingPunct="0">
              <a:defRPr kumimoji="1" sz="24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kumimoji="1" sz="24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kumimoji="1" sz="24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kumimoji="1" sz="24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kumimoji="1" sz="2400">
                <a:solidFill>
                  <a:schemeClr val="tx1"/>
                </a:solidFill>
                <a:latin typeface="Arial" panose="020B0604020202020204" pitchFamily="34" charset="0"/>
                <a:ea typeface="宋体" panose="02010600030101010101" pitchFamily="2" charset="-122"/>
              </a:defRPr>
            </a:lvl9pPr>
          </a:lstStyle>
          <a:p>
            <a:pPr eaLnBrk="1" hangingPunct="1">
              <a:spcBef>
                <a:spcPct val="50000"/>
              </a:spcBef>
            </a:pPr>
            <a:r>
              <a:rPr lang="zh-CN" altLang="en-US" sz="2800">
                <a:ea typeface="幼圆" panose="02010509060101010101" pitchFamily="49" charset="-122"/>
              </a:rPr>
              <a:t>（二）第三方信息</a:t>
            </a:r>
          </a:p>
        </p:txBody>
      </p:sp>
      <p:sp>
        <p:nvSpPr>
          <p:cNvPr id="13317" name="Text Box 12"/>
          <p:cNvSpPr txBox="1">
            <a:spLocks noChangeArrowheads="1"/>
          </p:cNvSpPr>
          <p:nvPr/>
        </p:nvSpPr>
        <p:spPr bwMode="auto">
          <a:xfrm>
            <a:off x="1600200" y="2819400"/>
            <a:ext cx="5638800" cy="519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kumimoji="1" sz="2400">
                <a:solidFill>
                  <a:schemeClr val="tx1"/>
                </a:solidFill>
                <a:latin typeface="Arial" panose="020B0604020202020204" pitchFamily="34" charset="0"/>
                <a:ea typeface="宋体" panose="02010600030101010101" pitchFamily="2" charset="-122"/>
              </a:defRPr>
            </a:lvl1pPr>
            <a:lvl2pPr marL="742950" indent="-285750" eaLnBrk="0" hangingPunct="0">
              <a:defRPr kumimoji="1" sz="2400">
                <a:solidFill>
                  <a:schemeClr val="tx1"/>
                </a:solidFill>
                <a:latin typeface="Arial" panose="020B0604020202020204" pitchFamily="34" charset="0"/>
                <a:ea typeface="宋体" panose="02010600030101010101" pitchFamily="2" charset="-122"/>
              </a:defRPr>
            </a:lvl2pPr>
            <a:lvl3pPr marL="1143000" indent="-228600" eaLnBrk="0" hangingPunct="0">
              <a:defRPr kumimoji="1" sz="2400">
                <a:solidFill>
                  <a:schemeClr val="tx1"/>
                </a:solidFill>
                <a:latin typeface="Arial" panose="020B0604020202020204" pitchFamily="34" charset="0"/>
                <a:ea typeface="宋体" panose="02010600030101010101" pitchFamily="2" charset="-122"/>
              </a:defRPr>
            </a:lvl3pPr>
            <a:lvl4pPr marL="1600200" indent="-228600" eaLnBrk="0" hangingPunct="0">
              <a:defRPr kumimoji="1" sz="2400">
                <a:solidFill>
                  <a:schemeClr val="tx1"/>
                </a:solidFill>
                <a:latin typeface="Arial" panose="020B0604020202020204" pitchFamily="34" charset="0"/>
                <a:ea typeface="宋体" panose="02010600030101010101" pitchFamily="2" charset="-122"/>
              </a:defRPr>
            </a:lvl4pPr>
            <a:lvl5pPr marL="2057400" indent="-228600" eaLnBrk="0" hangingPunct="0">
              <a:defRPr kumimoji="1" sz="24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kumimoji="1" sz="24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kumimoji="1" sz="24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kumimoji="1" sz="24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kumimoji="1" sz="2400">
                <a:solidFill>
                  <a:schemeClr val="tx1"/>
                </a:solidFill>
                <a:latin typeface="Arial" panose="020B0604020202020204" pitchFamily="34" charset="0"/>
                <a:ea typeface="宋体" panose="02010600030101010101" pitchFamily="2" charset="-122"/>
              </a:defRPr>
            </a:lvl9pPr>
          </a:lstStyle>
          <a:p>
            <a:pPr eaLnBrk="1" hangingPunct="1">
              <a:spcBef>
                <a:spcPct val="50000"/>
              </a:spcBef>
            </a:pPr>
            <a:r>
              <a:rPr lang="zh-CN" altLang="en-US" sz="2800">
                <a:ea typeface="幼圆" panose="02010509060101010101" pitchFamily="49" charset="-122"/>
              </a:rPr>
              <a:t>（三）企业独立信用部门</a:t>
            </a:r>
          </a:p>
        </p:txBody>
      </p:sp>
      <p:sp>
        <p:nvSpPr>
          <p:cNvPr id="13318" name="Text Box 13"/>
          <p:cNvSpPr txBox="1">
            <a:spLocks noChangeArrowheads="1"/>
          </p:cNvSpPr>
          <p:nvPr/>
        </p:nvSpPr>
        <p:spPr bwMode="auto">
          <a:xfrm>
            <a:off x="1676400" y="3505200"/>
            <a:ext cx="6553200" cy="519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kumimoji="1" sz="2400">
                <a:solidFill>
                  <a:schemeClr val="tx1"/>
                </a:solidFill>
                <a:latin typeface="Arial" panose="020B0604020202020204" pitchFamily="34" charset="0"/>
                <a:ea typeface="宋体" panose="02010600030101010101" pitchFamily="2" charset="-122"/>
              </a:defRPr>
            </a:lvl1pPr>
            <a:lvl2pPr marL="742950" indent="-285750" eaLnBrk="0" hangingPunct="0">
              <a:defRPr kumimoji="1" sz="2400">
                <a:solidFill>
                  <a:schemeClr val="tx1"/>
                </a:solidFill>
                <a:latin typeface="Arial" panose="020B0604020202020204" pitchFamily="34" charset="0"/>
                <a:ea typeface="宋体" panose="02010600030101010101" pitchFamily="2" charset="-122"/>
              </a:defRPr>
            </a:lvl2pPr>
            <a:lvl3pPr marL="1143000" indent="-228600" eaLnBrk="0" hangingPunct="0">
              <a:defRPr kumimoji="1" sz="2400">
                <a:solidFill>
                  <a:schemeClr val="tx1"/>
                </a:solidFill>
                <a:latin typeface="Arial" panose="020B0604020202020204" pitchFamily="34" charset="0"/>
                <a:ea typeface="宋体" panose="02010600030101010101" pitchFamily="2" charset="-122"/>
              </a:defRPr>
            </a:lvl3pPr>
            <a:lvl4pPr marL="1600200" indent="-228600" eaLnBrk="0" hangingPunct="0">
              <a:defRPr kumimoji="1" sz="2400">
                <a:solidFill>
                  <a:schemeClr val="tx1"/>
                </a:solidFill>
                <a:latin typeface="Arial" panose="020B0604020202020204" pitchFamily="34" charset="0"/>
                <a:ea typeface="宋体" panose="02010600030101010101" pitchFamily="2" charset="-122"/>
              </a:defRPr>
            </a:lvl4pPr>
            <a:lvl5pPr marL="2057400" indent="-228600" eaLnBrk="0" hangingPunct="0">
              <a:defRPr kumimoji="1" sz="24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kumimoji="1" sz="24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kumimoji="1" sz="24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kumimoji="1" sz="24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kumimoji="1" sz="2400">
                <a:solidFill>
                  <a:schemeClr val="tx1"/>
                </a:solidFill>
                <a:latin typeface="Arial" panose="020B0604020202020204" pitchFamily="34" charset="0"/>
                <a:ea typeface="宋体" panose="02010600030101010101" pitchFamily="2" charset="-122"/>
              </a:defRPr>
            </a:lvl9pPr>
          </a:lstStyle>
          <a:p>
            <a:pPr eaLnBrk="1" hangingPunct="1">
              <a:spcBef>
                <a:spcPct val="50000"/>
              </a:spcBef>
            </a:pPr>
            <a:r>
              <a:rPr lang="zh-CN" altLang="en-US" sz="2800">
                <a:solidFill>
                  <a:srgbClr val="FF0000"/>
                </a:solidFill>
                <a:latin typeface="幼圆" panose="02010509060101010101" pitchFamily="49" charset="-122"/>
                <a:ea typeface="幼圆" panose="02010509060101010101" pitchFamily="49" charset="-122"/>
              </a:rPr>
              <a:t>（四）</a:t>
            </a:r>
            <a:r>
              <a:rPr lang="en-US" altLang="zh-CN" sz="2800">
                <a:solidFill>
                  <a:srgbClr val="FF0000"/>
                </a:solidFill>
                <a:latin typeface="幼圆" panose="02010509060101010101" pitchFamily="49" charset="-122"/>
                <a:ea typeface="幼圆" panose="02010509060101010101" pitchFamily="49" charset="-122"/>
              </a:rPr>
              <a:t>DSO</a:t>
            </a:r>
            <a:r>
              <a:rPr lang="zh-CN" altLang="en-US" sz="2800">
                <a:solidFill>
                  <a:srgbClr val="FF0000"/>
                </a:solidFill>
                <a:latin typeface="幼圆" panose="02010509060101010101" pitchFamily="49" charset="-122"/>
                <a:ea typeface="幼圆" panose="02010509060101010101" pitchFamily="49" charset="-122"/>
              </a:rPr>
              <a:t>法（平均应收账款周转率）</a:t>
            </a:r>
          </a:p>
        </p:txBody>
      </p:sp>
      <p:sp>
        <p:nvSpPr>
          <p:cNvPr id="13319" name="Text Box 14"/>
          <p:cNvSpPr txBox="1">
            <a:spLocks noChangeArrowheads="1"/>
          </p:cNvSpPr>
          <p:nvPr/>
        </p:nvSpPr>
        <p:spPr bwMode="auto">
          <a:xfrm>
            <a:off x="1676400" y="4191000"/>
            <a:ext cx="6324600" cy="519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kumimoji="1" sz="2400">
                <a:solidFill>
                  <a:schemeClr val="tx1"/>
                </a:solidFill>
                <a:latin typeface="Arial" panose="020B0604020202020204" pitchFamily="34" charset="0"/>
                <a:ea typeface="宋体" panose="02010600030101010101" pitchFamily="2" charset="-122"/>
              </a:defRPr>
            </a:lvl1pPr>
            <a:lvl2pPr marL="742950" indent="-285750" eaLnBrk="0" hangingPunct="0">
              <a:defRPr kumimoji="1" sz="2400">
                <a:solidFill>
                  <a:schemeClr val="tx1"/>
                </a:solidFill>
                <a:latin typeface="Arial" panose="020B0604020202020204" pitchFamily="34" charset="0"/>
                <a:ea typeface="宋体" panose="02010600030101010101" pitchFamily="2" charset="-122"/>
              </a:defRPr>
            </a:lvl2pPr>
            <a:lvl3pPr marL="1143000" indent="-228600" eaLnBrk="0" hangingPunct="0">
              <a:defRPr kumimoji="1" sz="2400">
                <a:solidFill>
                  <a:schemeClr val="tx1"/>
                </a:solidFill>
                <a:latin typeface="Arial" panose="020B0604020202020204" pitchFamily="34" charset="0"/>
                <a:ea typeface="宋体" panose="02010600030101010101" pitchFamily="2" charset="-122"/>
              </a:defRPr>
            </a:lvl3pPr>
            <a:lvl4pPr marL="1600200" indent="-228600" eaLnBrk="0" hangingPunct="0">
              <a:defRPr kumimoji="1" sz="2400">
                <a:solidFill>
                  <a:schemeClr val="tx1"/>
                </a:solidFill>
                <a:latin typeface="Arial" panose="020B0604020202020204" pitchFamily="34" charset="0"/>
                <a:ea typeface="宋体" panose="02010600030101010101" pitchFamily="2" charset="-122"/>
              </a:defRPr>
            </a:lvl4pPr>
            <a:lvl5pPr marL="2057400" indent="-228600" eaLnBrk="0" hangingPunct="0">
              <a:defRPr kumimoji="1" sz="24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kumimoji="1" sz="24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kumimoji="1" sz="24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kumimoji="1" sz="24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kumimoji="1" sz="2400">
                <a:solidFill>
                  <a:schemeClr val="tx1"/>
                </a:solidFill>
                <a:latin typeface="Arial" panose="020B0604020202020204" pitchFamily="34" charset="0"/>
                <a:ea typeface="宋体" panose="02010600030101010101" pitchFamily="2" charset="-122"/>
              </a:defRPr>
            </a:lvl9pPr>
          </a:lstStyle>
          <a:p>
            <a:pPr eaLnBrk="1" hangingPunct="1">
              <a:spcBef>
                <a:spcPct val="50000"/>
              </a:spcBef>
            </a:pPr>
            <a:r>
              <a:rPr lang="zh-CN" altLang="en-US" sz="2800">
                <a:ea typeface="幼圆" panose="02010509060101010101" pitchFamily="49" charset="-122"/>
              </a:rPr>
              <a:t>（五）坏账率及逾期账款比率</a:t>
            </a:r>
          </a:p>
        </p:txBody>
      </p:sp>
      <p:sp>
        <p:nvSpPr>
          <p:cNvPr id="13320" name="Text Box 15"/>
          <p:cNvSpPr txBox="1">
            <a:spLocks noChangeArrowheads="1"/>
          </p:cNvSpPr>
          <p:nvPr/>
        </p:nvSpPr>
        <p:spPr bwMode="auto">
          <a:xfrm>
            <a:off x="1752600" y="4876800"/>
            <a:ext cx="6019800" cy="519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kumimoji="1" sz="2400">
                <a:solidFill>
                  <a:schemeClr val="tx1"/>
                </a:solidFill>
                <a:latin typeface="Arial" panose="020B0604020202020204" pitchFamily="34" charset="0"/>
                <a:ea typeface="宋体" panose="02010600030101010101" pitchFamily="2" charset="-122"/>
              </a:defRPr>
            </a:lvl1pPr>
            <a:lvl2pPr marL="742950" indent="-285750" eaLnBrk="0" hangingPunct="0">
              <a:defRPr kumimoji="1" sz="2400">
                <a:solidFill>
                  <a:schemeClr val="tx1"/>
                </a:solidFill>
                <a:latin typeface="Arial" panose="020B0604020202020204" pitchFamily="34" charset="0"/>
                <a:ea typeface="宋体" panose="02010600030101010101" pitchFamily="2" charset="-122"/>
              </a:defRPr>
            </a:lvl2pPr>
            <a:lvl3pPr marL="1143000" indent="-228600" eaLnBrk="0" hangingPunct="0">
              <a:defRPr kumimoji="1" sz="2400">
                <a:solidFill>
                  <a:schemeClr val="tx1"/>
                </a:solidFill>
                <a:latin typeface="Arial" panose="020B0604020202020204" pitchFamily="34" charset="0"/>
                <a:ea typeface="宋体" panose="02010600030101010101" pitchFamily="2" charset="-122"/>
              </a:defRPr>
            </a:lvl3pPr>
            <a:lvl4pPr marL="1600200" indent="-228600" eaLnBrk="0" hangingPunct="0">
              <a:defRPr kumimoji="1" sz="2400">
                <a:solidFill>
                  <a:schemeClr val="tx1"/>
                </a:solidFill>
                <a:latin typeface="Arial" panose="020B0604020202020204" pitchFamily="34" charset="0"/>
                <a:ea typeface="宋体" panose="02010600030101010101" pitchFamily="2" charset="-122"/>
              </a:defRPr>
            </a:lvl4pPr>
            <a:lvl5pPr marL="2057400" indent="-228600" eaLnBrk="0" hangingPunct="0">
              <a:defRPr kumimoji="1" sz="24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kumimoji="1" sz="24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kumimoji="1" sz="24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kumimoji="1" sz="24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kumimoji="1" sz="2400">
                <a:solidFill>
                  <a:schemeClr val="tx1"/>
                </a:solidFill>
                <a:latin typeface="Arial" panose="020B0604020202020204" pitchFamily="34" charset="0"/>
                <a:ea typeface="宋体" panose="02010600030101010101" pitchFamily="2" charset="-122"/>
              </a:defRPr>
            </a:lvl9pPr>
          </a:lstStyle>
          <a:p>
            <a:pPr eaLnBrk="1" hangingPunct="1">
              <a:spcBef>
                <a:spcPct val="50000"/>
              </a:spcBef>
            </a:pPr>
            <a:r>
              <a:rPr lang="zh-CN" altLang="en-US" sz="2800">
                <a:ea typeface="幼圆" panose="02010509060101010101" pitchFamily="49" charset="-122"/>
              </a:rPr>
              <a:t>（六）货款回收率</a:t>
            </a:r>
          </a:p>
        </p:txBody>
      </p:sp>
      <p:sp>
        <p:nvSpPr>
          <p:cNvPr id="13321" name="Text Box 16"/>
          <p:cNvSpPr txBox="1">
            <a:spLocks noChangeArrowheads="1"/>
          </p:cNvSpPr>
          <p:nvPr/>
        </p:nvSpPr>
        <p:spPr bwMode="auto">
          <a:xfrm>
            <a:off x="1752600" y="5562600"/>
            <a:ext cx="6400800" cy="519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kumimoji="1" sz="2400">
                <a:solidFill>
                  <a:schemeClr val="tx1"/>
                </a:solidFill>
                <a:latin typeface="Arial" panose="020B0604020202020204" pitchFamily="34" charset="0"/>
                <a:ea typeface="宋体" panose="02010600030101010101" pitchFamily="2" charset="-122"/>
              </a:defRPr>
            </a:lvl1pPr>
            <a:lvl2pPr marL="742950" indent="-285750" eaLnBrk="0" hangingPunct="0">
              <a:defRPr kumimoji="1" sz="2400">
                <a:solidFill>
                  <a:schemeClr val="tx1"/>
                </a:solidFill>
                <a:latin typeface="Arial" panose="020B0604020202020204" pitchFamily="34" charset="0"/>
                <a:ea typeface="宋体" panose="02010600030101010101" pitchFamily="2" charset="-122"/>
              </a:defRPr>
            </a:lvl2pPr>
            <a:lvl3pPr marL="1143000" indent="-228600" eaLnBrk="0" hangingPunct="0">
              <a:defRPr kumimoji="1" sz="2400">
                <a:solidFill>
                  <a:schemeClr val="tx1"/>
                </a:solidFill>
                <a:latin typeface="Arial" panose="020B0604020202020204" pitchFamily="34" charset="0"/>
                <a:ea typeface="宋体" panose="02010600030101010101" pitchFamily="2" charset="-122"/>
              </a:defRPr>
            </a:lvl3pPr>
            <a:lvl4pPr marL="1600200" indent="-228600" eaLnBrk="0" hangingPunct="0">
              <a:defRPr kumimoji="1" sz="2400">
                <a:solidFill>
                  <a:schemeClr val="tx1"/>
                </a:solidFill>
                <a:latin typeface="Arial" panose="020B0604020202020204" pitchFamily="34" charset="0"/>
                <a:ea typeface="宋体" panose="02010600030101010101" pitchFamily="2" charset="-122"/>
              </a:defRPr>
            </a:lvl4pPr>
            <a:lvl5pPr marL="2057400" indent="-228600" eaLnBrk="0" hangingPunct="0">
              <a:defRPr kumimoji="1" sz="24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kumimoji="1" sz="24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kumimoji="1" sz="24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kumimoji="1" sz="24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kumimoji="1" sz="2400">
                <a:solidFill>
                  <a:schemeClr val="tx1"/>
                </a:solidFill>
                <a:latin typeface="Arial" panose="020B0604020202020204" pitchFamily="34" charset="0"/>
                <a:ea typeface="宋体" panose="02010600030101010101" pitchFamily="2" charset="-122"/>
              </a:defRPr>
            </a:lvl9pPr>
          </a:lstStyle>
          <a:p>
            <a:pPr eaLnBrk="1" hangingPunct="1">
              <a:spcBef>
                <a:spcPct val="50000"/>
              </a:spcBef>
            </a:pPr>
            <a:r>
              <a:rPr lang="zh-CN" altLang="en-US" sz="2800">
                <a:ea typeface="幼圆" panose="02010509060101010101" pitchFamily="49" charset="-122"/>
              </a:rPr>
              <a:t>（七）应收账款与销货额比</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9" name="Rectangle 3"/>
          <p:cNvSpPr>
            <a:spLocks noGrp="1" noChangeArrowheads="1"/>
          </p:cNvSpPr>
          <p:nvPr>
            <p:ph type="body" idx="1"/>
          </p:nvPr>
        </p:nvSpPr>
        <p:spPr>
          <a:xfrm>
            <a:off x="838200" y="762000"/>
            <a:ext cx="7772400" cy="4114800"/>
          </a:xfrm>
        </p:spPr>
        <p:txBody>
          <a:bodyPr>
            <a:normAutofit fontScale="92500"/>
          </a:bodyPr>
          <a:lstStyle/>
          <a:p>
            <a:pPr marL="274320" indent="-274320" eaLnBrk="1" fontAlgn="auto" hangingPunct="1">
              <a:lnSpc>
                <a:spcPct val="90000"/>
              </a:lnSpc>
              <a:spcAft>
                <a:spcPts val="0"/>
              </a:spcAft>
              <a:buFont typeface="Wingdings"/>
              <a:buChar char=""/>
              <a:defRPr/>
            </a:pPr>
            <a:r>
              <a:rPr lang="zh-CN" altLang="en-US" sz="2800" dirty="0">
                <a:solidFill>
                  <a:srgbClr val="000000"/>
                </a:solidFill>
                <a:latin typeface="宋体" pitchFamily="2" charset="-122"/>
              </a:rPr>
              <a:t>以前，企业主要采用</a:t>
            </a:r>
            <a:r>
              <a:rPr lang="zh-CN" altLang="en-US" sz="2800" dirty="0">
                <a:solidFill>
                  <a:srgbClr val="000000"/>
                </a:solidFill>
                <a:latin typeface=""/>
              </a:rPr>
              <a:t>“</a:t>
            </a:r>
            <a:r>
              <a:rPr lang="zh-CN" altLang="en-US" sz="2800" dirty="0">
                <a:solidFill>
                  <a:srgbClr val="000000"/>
                </a:solidFill>
                <a:latin typeface="宋体" pitchFamily="2" charset="-122"/>
              </a:rPr>
              <a:t>资金回笼率</a:t>
            </a:r>
            <a:r>
              <a:rPr lang="zh-CN" altLang="en-US" sz="2800" dirty="0">
                <a:solidFill>
                  <a:srgbClr val="000000"/>
                </a:solidFill>
                <a:latin typeface=""/>
              </a:rPr>
              <a:t>”</a:t>
            </a:r>
            <a:r>
              <a:rPr lang="zh-CN" altLang="en-US" sz="2800" dirty="0">
                <a:solidFill>
                  <a:srgbClr val="000000"/>
                </a:solidFill>
                <a:latin typeface="宋体" pitchFamily="2" charset="-122"/>
              </a:rPr>
              <a:t>这一指标进行应收帐款管理考核，即已收回的货款占销售额的比率。然而，这一指标仅仅反映了货款回收的数量，却没有反映出应收帐款管理的质量。这给业务人员一种印象，似乎只要最终收到货款就行，不用管货款收回的时间。</a:t>
            </a:r>
            <a:r>
              <a:rPr lang="zh-CN" altLang="en-US" sz="2800" dirty="0">
                <a:solidFill>
                  <a:srgbClr val="000000"/>
                </a:solidFill>
                <a:latin typeface="" charset="0"/>
              </a:rPr>
              <a:t/>
            </a:r>
            <a:br>
              <a:rPr lang="zh-CN" altLang="en-US" sz="2800" dirty="0">
                <a:solidFill>
                  <a:srgbClr val="000000"/>
                </a:solidFill>
                <a:latin typeface="" charset="0"/>
              </a:rPr>
            </a:br>
            <a:r>
              <a:rPr lang="zh-CN" altLang="en-US" sz="2800" dirty="0">
                <a:solidFill>
                  <a:srgbClr val="000000"/>
                </a:solidFill>
                <a:latin typeface="Times New Roman"/>
              </a:rPr>
              <a:t>    </a:t>
            </a:r>
            <a:r>
              <a:rPr lang="zh-CN" altLang="en-US" sz="2800" dirty="0" smtClean="0">
                <a:solidFill>
                  <a:srgbClr val="000000"/>
                </a:solidFill>
                <a:latin typeface="宋体" pitchFamily="2" charset="-122"/>
              </a:rPr>
              <a:t>通过</a:t>
            </a:r>
            <a:r>
              <a:rPr lang="zh-CN" altLang="en-US" sz="2800" dirty="0">
                <a:solidFill>
                  <a:srgbClr val="000000"/>
                </a:solidFill>
                <a:latin typeface="宋体" pitchFamily="2" charset="-122"/>
              </a:rPr>
              <a:t>专业的应收帐款管理分析发现，真正对企业最终利润和现金流起决定作用的是应收帐款的效率（时间）指标，销售变现天数（</a:t>
            </a:r>
            <a:r>
              <a:rPr lang="en-US" altLang="zh-CN" sz="2800" dirty="0">
                <a:solidFill>
                  <a:srgbClr val="000000"/>
                </a:solidFill>
                <a:latin typeface="" charset="0"/>
              </a:rPr>
              <a:t>DSO</a:t>
            </a:r>
            <a:r>
              <a:rPr lang="en-US" altLang="zh-CN" sz="2800" dirty="0">
                <a:solidFill>
                  <a:srgbClr val="000000"/>
                </a:solidFill>
                <a:latin typeface="宋体" pitchFamily="2" charset="-122"/>
              </a:rPr>
              <a:t>）</a:t>
            </a:r>
            <a:r>
              <a:rPr lang="zh-CN" altLang="en-US" sz="2800" dirty="0">
                <a:solidFill>
                  <a:srgbClr val="000000"/>
                </a:solidFill>
                <a:latin typeface="宋体" pitchFamily="2" charset="-122"/>
              </a:rPr>
              <a:t>或逾期应收帐款比率。因此，改变应收帐款管理的考核指标，对提高应收帐款管理的绩效起到了至关重要的作用。</a:t>
            </a:r>
            <a:r>
              <a:rPr lang="zh-CN" altLang="en-US" sz="2800" dirty="0"/>
              <a:t> </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050" name="Rectangle 2"/>
          <p:cNvSpPr>
            <a:spLocks noGrp="1" noChangeArrowheads="1"/>
          </p:cNvSpPr>
          <p:nvPr>
            <p:ph type="title"/>
          </p:nvPr>
        </p:nvSpPr>
        <p:spPr/>
        <p:txBody>
          <a:bodyPr/>
          <a:lstStyle/>
          <a:p>
            <a:pPr eaLnBrk="1" fontAlgn="auto" hangingPunct="1">
              <a:spcAft>
                <a:spcPts val="0"/>
              </a:spcAft>
              <a:defRPr/>
            </a:pPr>
            <a:r>
              <a:rPr lang="zh-CN" altLang="en-US" dirty="0" smtClean="0">
                <a:solidFill>
                  <a:srgbClr val="FF0066"/>
                </a:solidFill>
                <a:ea typeface="华文细黑" pitchFamily="2" charset="-122"/>
              </a:rPr>
              <a:t>四、</a:t>
            </a:r>
            <a:r>
              <a:rPr lang="en-US" altLang="zh-CN" dirty="0" smtClean="0">
                <a:solidFill>
                  <a:srgbClr val="FF0066"/>
                </a:solidFill>
                <a:ea typeface="华文细黑" pitchFamily="2" charset="-122"/>
              </a:rPr>
              <a:t>DSO</a:t>
            </a:r>
            <a:r>
              <a:rPr lang="zh-CN" altLang="en-US" dirty="0" smtClean="0">
                <a:solidFill>
                  <a:srgbClr val="FF0066"/>
                </a:solidFill>
                <a:ea typeface="华文细黑" pitchFamily="2" charset="-122"/>
              </a:rPr>
              <a:t>含义</a:t>
            </a:r>
            <a:endParaRPr lang="zh-CN" altLang="en-US" dirty="0">
              <a:solidFill>
                <a:srgbClr val="FF0066"/>
              </a:solidFill>
              <a:ea typeface="华文细黑" pitchFamily="2" charset="-122"/>
            </a:endParaRPr>
          </a:p>
        </p:txBody>
      </p:sp>
      <p:sp>
        <p:nvSpPr>
          <p:cNvPr id="15363" name="内容占位符 45"/>
          <p:cNvSpPr>
            <a:spLocks noGrp="1"/>
          </p:cNvSpPr>
          <p:nvPr>
            <p:ph sz="quarter" idx="1"/>
          </p:nvPr>
        </p:nvSpPr>
        <p:spPr>
          <a:xfrm>
            <a:off x="457200" y="1600200"/>
            <a:ext cx="7467600" cy="4873625"/>
          </a:xfrm>
        </p:spPr>
        <p:txBody>
          <a:bodyPr/>
          <a:lstStyle/>
          <a:p>
            <a:pPr eaLnBrk="1" hangingPunct="1"/>
            <a:r>
              <a:rPr lang="en-US" altLang="zh-CN" sz="2800" smtClean="0"/>
              <a:t>DSO</a:t>
            </a:r>
            <a:r>
              <a:rPr lang="zh-CN" altLang="zh-CN" sz="2800" smtClean="0"/>
              <a:t>（</a:t>
            </a:r>
            <a:r>
              <a:rPr lang="en-US" altLang="zh-CN" sz="2800" smtClean="0"/>
              <a:t>Days Sales Outstanding)</a:t>
            </a:r>
          </a:p>
          <a:p>
            <a:pPr eaLnBrk="1" hangingPunct="1"/>
            <a:r>
              <a:rPr lang="en-US" altLang="zh-CN" sz="2800" smtClean="0"/>
              <a:t>Outstanding:</a:t>
            </a:r>
            <a:r>
              <a:rPr lang="zh-CN" altLang="en-US" sz="2800" smtClean="0"/>
              <a:t>未偿贷款</a:t>
            </a:r>
            <a:endParaRPr lang="en-US" altLang="zh-CN" sz="2800" smtClean="0"/>
          </a:p>
          <a:p>
            <a:pPr eaLnBrk="1" hangingPunct="1"/>
            <a:r>
              <a:rPr lang="zh-CN" altLang="zh-CN" sz="2800" smtClean="0"/>
              <a:t>中文翻译为</a:t>
            </a:r>
            <a:r>
              <a:rPr lang="en-US" altLang="zh-CN" sz="2800" smtClean="0"/>
              <a:t>“</a:t>
            </a:r>
            <a:r>
              <a:rPr lang="zh-CN" altLang="zh-CN" sz="2800" smtClean="0"/>
              <a:t>销售未清账期</a:t>
            </a:r>
            <a:r>
              <a:rPr lang="en-US" altLang="zh-CN" sz="2800" smtClean="0"/>
              <a:t>”</a:t>
            </a:r>
            <a:r>
              <a:rPr lang="zh-CN" altLang="zh-CN" sz="2800" smtClean="0"/>
              <a:t>，是指一定时期内企业的应收账款的平均回收期，或平均变现期，表示企业从取得应收账款的权利到收回款项、转换为现金所需要的时间。</a:t>
            </a:r>
            <a:endParaRPr lang="zh-CN" altLang="en-US" sz="2800" smtClean="0"/>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6" fill="hold" grpId="0" nodeType="clickEffect">
                                  <p:stCondLst>
                                    <p:cond delay="0"/>
                                  </p:stCondLst>
                                  <p:childTnLst>
                                    <p:set>
                                      <p:cBhvr>
                                        <p:cTn id="6" dur="1" fill="hold">
                                          <p:stCondLst>
                                            <p:cond delay="0"/>
                                          </p:stCondLst>
                                        </p:cTn>
                                        <p:tgtEl>
                                          <p:spTgt spid="2050"/>
                                        </p:tgtEl>
                                        <p:attrNameLst>
                                          <p:attrName>style.visibility</p:attrName>
                                        </p:attrNameLst>
                                      </p:cBhvr>
                                      <p:to>
                                        <p:strVal val="visible"/>
                                      </p:to>
                                    </p:set>
                                    <p:anim calcmode="lin" valueType="num">
                                      <p:cBhvr additive="base">
                                        <p:cTn id="7" dur="500" fill="hold"/>
                                        <p:tgtEl>
                                          <p:spTgt spid="2050"/>
                                        </p:tgtEl>
                                        <p:attrNameLst>
                                          <p:attrName>ppt_x</p:attrName>
                                        </p:attrNameLst>
                                      </p:cBhvr>
                                      <p:tavLst>
                                        <p:tav tm="0">
                                          <p:val>
                                            <p:strVal val="1+#ppt_w/2"/>
                                          </p:val>
                                        </p:tav>
                                        <p:tav tm="100000">
                                          <p:val>
                                            <p:strVal val="#ppt_x"/>
                                          </p:val>
                                        </p:tav>
                                      </p:tavLst>
                                    </p:anim>
                                    <p:anim calcmode="lin" valueType="num">
                                      <p:cBhvr additive="base">
                                        <p:cTn id="8" dur="500" fill="hold"/>
                                        <p:tgtEl>
                                          <p:spTgt spid="2050"/>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2" name="projctor.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50" grpId="0" autoUpdateAnimBg="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638"/>
            <a:ext cx="7467600" cy="850900"/>
          </a:xfrm>
        </p:spPr>
        <p:txBody>
          <a:bodyPr/>
          <a:lstStyle/>
          <a:p>
            <a:pPr eaLnBrk="1" fontAlgn="auto" hangingPunct="1">
              <a:spcAft>
                <a:spcPts val="0"/>
              </a:spcAft>
              <a:defRPr/>
            </a:pPr>
            <a:r>
              <a:rPr lang="zh-CN" altLang="en-US" b="1" dirty="0" smtClean="0">
                <a:solidFill>
                  <a:srgbClr val="FF0000"/>
                </a:solidFill>
              </a:rPr>
              <a:t>五、计算方法</a:t>
            </a:r>
            <a:endParaRPr lang="zh-CN" altLang="en-US" b="1" dirty="0">
              <a:solidFill>
                <a:srgbClr val="FF0000"/>
              </a:solidFill>
            </a:endParaRPr>
          </a:p>
        </p:txBody>
      </p:sp>
      <p:sp>
        <p:nvSpPr>
          <p:cNvPr id="16387" name="内容占位符 2"/>
          <p:cNvSpPr>
            <a:spLocks noGrp="1"/>
          </p:cNvSpPr>
          <p:nvPr>
            <p:ph sz="quarter" idx="1"/>
          </p:nvPr>
        </p:nvSpPr>
        <p:spPr>
          <a:xfrm>
            <a:off x="457200" y="1341438"/>
            <a:ext cx="7467600" cy="5132387"/>
          </a:xfrm>
        </p:spPr>
        <p:txBody>
          <a:bodyPr/>
          <a:lstStyle/>
          <a:p>
            <a:pPr eaLnBrk="1" hangingPunct="1"/>
            <a:r>
              <a:rPr lang="zh-CN" altLang="zh-CN" smtClean="0"/>
              <a:t>计算</a:t>
            </a:r>
            <a:r>
              <a:rPr lang="en-US" altLang="zh-CN" smtClean="0"/>
              <a:t>DSO</a:t>
            </a:r>
            <a:r>
              <a:rPr lang="zh-CN" altLang="zh-CN" smtClean="0"/>
              <a:t>的</a:t>
            </a:r>
            <a:r>
              <a:rPr lang="zh-CN" altLang="en-US" smtClean="0"/>
              <a:t>四</a:t>
            </a:r>
            <a:r>
              <a:rPr lang="zh-CN" altLang="zh-CN" smtClean="0"/>
              <a:t>种方法： </a:t>
            </a:r>
          </a:p>
          <a:p>
            <a:pPr eaLnBrk="1" hangingPunct="1"/>
            <a:r>
              <a:rPr lang="zh-CN" altLang="zh-CN" smtClean="0"/>
              <a:t>（</a:t>
            </a:r>
            <a:r>
              <a:rPr lang="en-US" altLang="zh-CN" smtClean="0"/>
              <a:t>1</a:t>
            </a:r>
            <a:r>
              <a:rPr lang="zh-CN" altLang="zh-CN" smtClean="0"/>
              <a:t>）期间平均法。 </a:t>
            </a:r>
          </a:p>
          <a:p>
            <a:pPr eaLnBrk="1" hangingPunct="1"/>
            <a:r>
              <a:rPr lang="zh-CN" altLang="zh-CN" smtClean="0"/>
              <a:t>这是最普遍的方法，但也是误差最大的计算方式。计算的期间可以是三个月、半年或者一年。 </a:t>
            </a:r>
          </a:p>
          <a:p>
            <a:pPr eaLnBrk="1" hangingPunct="1"/>
            <a:r>
              <a:rPr lang="en-US" altLang="zh-CN" smtClean="0"/>
              <a:t>DSO=</a:t>
            </a:r>
            <a:r>
              <a:rPr lang="zh-CN" altLang="zh-CN" smtClean="0"/>
              <a:t>期未应收账款余额</a:t>
            </a:r>
            <a:r>
              <a:rPr lang="en-US" altLang="zh-CN" smtClean="0"/>
              <a:t>/</a:t>
            </a:r>
            <a:r>
              <a:rPr lang="zh-CN" altLang="zh-CN" smtClean="0"/>
              <a:t>这一时期的销售额</a:t>
            </a:r>
            <a:r>
              <a:rPr lang="en-US" altLang="zh-CN" smtClean="0"/>
              <a:t>×</a:t>
            </a:r>
            <a:r>
              <a:rPr lang="zh-CN" altLang="zh-CN" smtClean="0"/>
              <a:t>这一时期的天数 </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矩形 2"/>
          <p:cNvSpPr>
            <a:spLocks noChangeArrowheads="1"/>
          </p:cNvSpPr>
          <p:nvPr/>
        </p:nvSpPr>
        <p:spPr bwMode="auto">
          <a:xfrm>
            <a:off x="395288" y="1052513"/>
            <a:ext cx="8280400" cy="4524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kumimoji="1" sz="2400">
                <a:solidFill>
                  <a:schemeClr val="tx1"/>
                </a:solidFill>
                <a:latin typeface="Arial" panose="020B0604020202020204" pitchFamily="34" charset="0"/>
                <a:ea typeface="宋体" panose="02010600030101010101" pitchFamily="2" charset="-122"/>
              </a:defRPr>
            </a:lvl1pPr>
            <a:lvl2pPr marL="742950" indent="-285750" eaLnBrk="0" hangingPunct="0">
              <a:defRPr kumimoji="1" sz="2400">
                <a:solidFill>
                  <a:schemeClr val="tx1"/>
                </a:solidFill>
                <a:latin typeface="Arial" panose="020B0604020202020204" pitchFamily="34" charset="0"/>
                <a:ea typeface="宋体" panose="02010600030101010101" pitchFamily="2" charset="-122"/>
              </a:defRPr>
            </a:lvl2pPr>
            <a:lvl3pPr marL="1143000" indent="-228600" eaLnBrk="0" hangingPunct="0">
              <a:defRPr kumimoji="1" sz="2400">
                <a:solidFill>
                  <a:schemeClr val="tx1"/>
                </a:solidFill>
                <a:latin typeface="Arial" panose="020B0604020202020204" pitchFamily="34" charset="0"/>
                <a:ea typeface="宋体" panose="02010600030101010101" pitchFamily="2" charset="-122"/>
              </a:defRPr>
            </a:lvl3pPr>
            <a:lvl4pPr marL="1600200" indent="-228600" eaLnBrk="0" hangingPunct="0">
              <a:defRPr kumimoji="1" sz="2400">
                <a:solidFill>
                  <a:schemeClr val="tx1"/>
                </a:solidFill>
                <a:latin typeface="Arial" panose="020B0604020202020204" pitchFamily="34" charset="0"/>
                <a:ea typeface="宋体" panose="02010600030101010101" pitchFamily="2" charset="-122"/>
              </a:defRPr>
            </a:lvl4pPr>
            <a:lvl5pPr marL="2057400" indent="-228600" eaLnBrk="0" hangingPunct="0">
              <a:defRPr kumimoji="1" sz="24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kumimoji="1" sz="24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kumimoji="1" sz="24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kumimoji="1" sz="24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kumimoji="1" sz="2400">
                <a:solidFill>
                  <a:schemeClr val="tx1"/>
                </a:solidFill>
                <a:latin typeface="Arial" panose="020B0604020202020204" pitchFamily="34" charset="0"/>
                <a:ea typeface="宋体" panose="02010600030101010101" pitchFamily="2" charset="-122"/>
              </a:defRPr>
            </a:lvl9pPr>
          </a:lstStyle>
          <a:p>
            <a:pPr eaLnBrk="1" hangingPunct="1"/>
            <a:r>
              <a:rPr lang="zh-CN" altLang="zh-CN"/>
              <a:t>例如： </a:t>
            </a:r>
          </a:p>
          <a:p>
            <a:pPr eaLnBrk="1" hangingPunct="1"/>
            <a:r>
              <a:rPr lang="zh-CN" altLang="zh-CN"/>
              <a:t>某企业采用信用管理后，</a:t>
            </a:r>
            <a:r>
              <a:rPr lang="en-US" altLang="zh-CN"/>
              <a:t>6</a:t>
            </a:r>
            <a:r>
              <a:rPr lang="zh-CN" altLang="zh-CN"/>
              <a:t>月份统计企业销售的情况如下： </a:t>
            </a:r>
          </a:p>
          <a:p>
            <a:pPr eaLnBrk="1" hangingPunct="1"/>
            <a:r>
              <a:rPr lang="zh-CN" altLang="zh-CN"/>
              <a:t>统计日期：</a:t>
            </a:r>
            <a:r>
              <a:rPr lang="en-US" altLang="zh-CN"/>
              <a:t>2002</a:t>
            </a:r>
            <a:r>
              <a:rPr lang="zh-CN" altLang="zh-CN"/>
              <a:t>年</a:t>
            </a:r>
            <a:r>
              <a:rPr lang="en-US" altLang="zh-CN"/>
              <a:t>6</a:t>
            </a:r>
            <a:r>
              <a:rPr lang="zh-CN" altLang="zh-CN"/>
              <a:t>月份 单位：人民币元 </a:t>
            </a:r>
          </a:p>
          <a:p>
            <a:pPr eaLnBrk="1" hangingPunct="1"/>
            <a:r>
              <a:rPr lang="en-US" altLang="zh-CN"/>
              <a:t> </a:t>
            </a:r>
            <a:endParaRPr lang="zh-CN" altLang="zh-CN"/>
          </a:p>
          <a:p>
            <a:pPr eaLnBrk="1" hangingPunct="1"/>
            <a:r>
              <a:rPr lang="en-US" altLang="zh-CN" sz="1800"/>
              <a:t>                       </a:t>
            </a:r>
            <a:r>
              <a:rPr lang="zh-CN" altLang="zh-CN" sz="1800"/>
              <a:t>一月</a:t>
            </a:r>
            <a:r>
              <a:rPr lang="en-US" altLang="zh-CN" sz="1800"/>
              <a:t>     </a:t>
            </a:r>
            <a:r>
              <a:rPr lang="zh-CN" altLang="zh-CN" sz="1800"/>
              <a:t>二月</a:t>
            </a:r>
            <a:r>
              <a:rPr lang="en-US" altLang="zh-CN" sz="1800"/>
              <a:t>      </a:t>
            </a:r>
            <a:r>
              <a:rPr lang="zh-CN" altLang="zh-CN" sz="1800"/>
              <a:t>三月</a:t>
            </a:r>
            <a:r>
              <a:rPr lang="en-US" altLang="zh-CN" sz="1800"/>
              <a:t>       </a:t>
            </a:r>
            <a:r>
              <a:rPr lang="zh-CN" altLang="zh-CN" sz="1800"/>
              <a:t>四月</a:t>
            </a:r>
            <a:r>
              <a:rPr lang="en-US" altLang="zh-CN" sz="1800"/>
              <a:t>      </a:t>
            </a:r>
            <a:r>
              <a:rPr lang="zh-CN" altLang="zh-CN" sz="1800"/>
              <a:t>五月</a:t>
            </a:r>
            <a:r>
              <a:rPr lang="en-US" altLang="zh-CN" sz="1800"/>
              <a:t>        </a:t>
            </a:r>
            <a:r>
              <a:rPr lang="zh-CN" altLang="zh-CN" sz="1800"/>
              <a:t>六月</a:t>
            </a:r>
            <a:r>
              <a:rPr lang="en-US" altLang="zh-CN" sz="1800"/>
              <a:t>    </a:t>
            </a:r>
            <a:r>
              <a:rPr lang="zh-CN" altLang="zh-CN" sz="1800"/>
              <a:t>合计 </a:t>
            </a:r>
          </a:p>
          <a:p>
            <a:pPr eaLnBrk="1" hangingPunct="1"/>
            <a:r>
              <a:rPr lang="zh-CN" altLang="zh-CN" sz="1800"/>
              <a:t>平均日销售额</a:t>
            </a:r>
            <a:r>
              <a:rPr lang="en-US" altLang="zh-CN" sz="1800"/>
              <a:t> 20000  17000    8000      20000    14000     21000 </a:t>
            </a:r>
            <a:endParaRPr lang="zh-CN" altLang="zh-CN" sz="1800"/>
          </a:p>
          <a:p>
            <a:pPr eaLnBrk="1" hangingPunct="1"/>
            <a:r>
              <a:rPr lang="en-US" altLang="zh-CN" sz="1800"/>
              <a:t> </a:t>
            </a:r>
            <a:r>
              <a:rPr lang="zh-CN" altLang="zh-CN" sz="1800"/>
              <a:t>销售额</a:t>
            </a:r>
            <a:r>
              <a:rPr lang="en-US" altLang="zh-CN" sz="1800"/>
              <a:t>           620000 476000 558000  600000  434000  63000 </a:t>
            </a:r>
            <a:endParaRPr lang="zh-CN" altLang="zh-CN" sz="1800"/>
          </a:p>
          <a:p>
            <a:pPr eaLnBrk="1" hangingPunct="1"/>
            <a:r>
              <a:rPr lang="zh-CN" altLang="zh-CN" sz="1800"/>
              <a:t>未收账款</a:t>
            </a:r>
            <a:r>
              <a:rPr lang="en-US" altLang="zh-CN" sz="1800"/>
              <a:t>         25000  30000   85000    120000  310000  600000  1170000 </a:t>
            </a:r>
            <a:endParaRPr lang="zh-CN" altLang="zh-CN" sz="1800"/>
          </a:p>
          <a:p>
            <a:pPr eaLnBrk="1" hangingPunct="1"/>
            <a:r>
              <a:rPr lang="en-US" altLang="zh-CN"/>
              <a:t> </a:t>
            </a:r>
            <a:endParaRPr lang="zh-CN" altLang="zh-CN"/>
          </a:p>
          <a:p>
            <a:pPr eaLnBrk="1" hangingPunct="1"/>
            <a:r>
              <a:rPr lang="en-US" altLang="zh-CN"/>
              <a:t> </a:t>
            </a:r>
            <a:endParaRPr lang="zh-CN" altLang="zh-CN"/>
          </a:p>
          <a:p>
            <a:pPr eaLnBrk="1" hangingPunct="1"/>
            <a:r>
              <a:rPr lang="en-US" altLang="zh-CN"/>
              <a:t> </a:t>
            </a:r>
            <a:endParaRPr lang="zh-CN" altLang="zh-CN"/>
          </a:p>
          <a:p>
            <a:pPr eaLnBrk="1" hangingPunct="1"/>
            <a:r>
              <a:rPr lang="en-US" altLang="zh-CN"/>
              <a:t> </a:t>
            </a:r>
            <a:endParaRPr lang="zh-CN" altLang="zh-CN"/>
          </a:p>
          <a:p>
            <a:pPr eaLnBrk="1" hangingPunct="1"/>
            <a:r>
              <a:rPr lang="en-US" altLang="zh-CN"/>
              <a:t> </a:t>
            </a:r>
            <a:endParaRPr lang="zh-CN" altLang="zh-CN"/>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矩形 1"/>
          <p:cNvSpPr>
            <a:spLocks noChangeArrowheads="1"/>
          </p:cNvSpPr>
          <p:nvPr/>
        </p:nvSpPr>
        <p:spPr bwMode="auto">
          <a:xfrm>
            <a:off x="468313" y="908050"/>
            <a:ext cx="7885112" cy="5264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kumimoji="1" sz="2400">
                <a:solidFill>
                  <a:schemeClr val="tx1"/>
                </a:solidFill>
                <a:latin typeface="Arial" panose="020B0604020202020204" pitchFamily="34" charset="0"/>
                <a:ea typeface="宋体" panose="02010600030101010101" pitchFamily="2" charset="-122"/>
              </a:defRPr>
            </a:lvl1pPr>
            <a:lvl2pPr marL="742950" indent="-285750" eaLnBrk="0" hangingPunct="0">
              <a:defRPr kumimoji="1" sz="2400">
                <a:solidFill>
                  <a:schemeClr val="tx1"/>
                </a:solidFill>
                <a:latin typeface="Arial" panose="020B0604020202020204" pitchFamily="34" charset="0"/>
                <a:ea typeface="宋体" panose="02010600030101010101" pitchFamily="2" charset="-122"/>
              </a:defRPr>
            </a:lvl2pPr>
            <a:lvl3pPr marL="1143000" indent="-228600" eaLnBrk="0" hangingPunct="0">
              <a:defRPr kumimoji="1" sz="2400">
                <a:solidFill>
                  <a:schemeClr val="tx1"/>
                </a:solidFill>
                <a:latin typeface="Arial" panose="020B0604020202020204" pitchFamily="34" charset="0"/>
                <a:ea typeface="宋体" panose="02010600030101010101" pitchFamily="2" charset="-122"/>
              </a:defRPr>
            </a:lvl3pPr>
            <a:lvl4pPr marL="1600200" indent="-228600" eaLnBrk="0" hangingPunct="0">
              <a:defRPr kumimoji="1" sz="2400">
                <a:solidFill>
                  <a:schemeClr val="tx1"/>
                </a:solidFill>
                <a:latin typeface="Arial" panose="020B0604020202020204" pitchFamily="34" charset="0"/>
                <a:ea typeface="宋体" panose="02010600030101010101" pitchFamily="2" charset="-122"/>
              </a:defRPr>
            </a:lvl4pPr>
            <a:lvl5pPr marL="2057400" indent="-228600" eaLnBrk="0" hangingPunct="0">
              <a:defRPr kumimoji="1" sz="24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kumimoji="1" sz="24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kumimoji="1" sz="24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kumimoji="1" sz="24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kumimoji="1" sz="2400">
                <a:solidFill>
                  <a:schemeClr val="tx1"/>
                </a:solidFill>
                <a:latin typeface="Arial" panose="020B0604020202020204" pitchFamily="34" charset="0"/>
                <a:ea typeface="宋体" panose="02010600030101010101" pitchFamily="2" charset="-122"/>
              </a:defRPr>
            </a:lvl9pPr>
          </a:lstStyle>
          <a:p>
            <a:pPr eaLnBrk="1" hangingPunct="1"/>
            <a:r>
              <a:rPr lang="zh-CN" altLang="zh-CN"/>
              <a:t>那么</a:t>
            </a:r>
            <a:r>
              <a:rPr lang="en-US" altLang="zh-CN"/>
              <a:t>2000</a:t>
            </a:r>
            <a:r>
              <a:rPr lang="zh-CN" altLang="zh-CN"/>
              <a:t>年上半年的</a:t>
            </a:r>
            <a:r>
              <a:rPr lang="en-US" altLang="zh-CN"/>
              <a:t>DSO</a:t>
            </a:r>
            <a:r>
              <a:rPr lang="zh-CN" altLang="zh-CN"/>
              <a:t>为：（</a:t>
            </a:r>
            <a:r>
              <a:rPr lang="en-US" altLang="zh-CN"/>
              <a:t>25000+30000+85000+120000+310000+600000/620000+476000+558000+600000+434000+63000</a:t>
            </a:r>
            <a:r>
              <a:rPr lang="zh-CN" altLang="zh-CN"/>
              <a:t>）</a:t>
            </a:r>
            <a:r>
              <a:rPr lang="en-US" altLang="zh-CN"/>
              <a:t>×181</a:t>
            </a:r>
            <a:r>
              <a:rPr lang="zh-CN" altLang="zh-CN"/>
              <a:t>天</a:t>
            </a:r>
            <a:r>
              <a:rPr lang="en-US" altLang="zh-CN"/>
              <a:t>=64</a:t>
            </a:r>
            <a:r>
              <a:rPr lang="zh-CN" altLang="zh-CN"/>
              <a:t>天 </a:t>
            </a:r>
          </a:p>
          <a:p>
            <a:pPr eaLnBrk="1" hangingPunct="1"/>
            <a:r>
              <a:rPr lang="en-US" altLang="zh-CN"/>
              <a:t> </a:t>
            </a:r>
            <a:endParaRPr lang="zh-CN" altLang="zh-CN"/>
          </a:p>
          <a:p>
            <a:pPr eaLnBrk="1" hangingPunct="1"/>
            <a:r>
              <a:rPr lang="en-US" altLang="zh-CN"/>
              <a:t>2000</a:t>
            </a:r>
            <a:r>
              <a:rPr lang="zh-CN" altLang="zh-CN"/>
              <a:t>年</a:t>
            </a:r>
            <a:r>
              <a:rPr lang="en-US" altLang="zh-CN"/>
              <a:t>4—6</a:t>
            </a:r>
            <a:r>
              <a:rPr lang="zh-CN" altLang="zh-CN"/>
              <a:t>月的</a:t>
            </a:r>
            <a:r>
              <a:rPr lang="en-US" altLang="zh-CN"/>
              <a:t>DSO</a:t>
            </a:r>
            <a:r>
              <a:rPr lang="zh-CN" altLang="zh-CN"/>
              <a:t>为：</a:t>
            </a:r>
            <a:r>
              <a:rPr lang="en-US" altLang="zh-CN"/>
              <a:t> DSO=</a:t>
            </a:r>
            <a:r>
              <a:rPr lang="zh-CN" altLang="zh-CN"/>
              <a:t>（</a:t>
            </a:r>
            <a:r>
              <a:rPr lang="en-US" altLang="zh-CN"/>
              <a:t>120000+310000+600000/600000+434000+630000</a:t>
            </a:r>
            <a:r>
              <a:rPr lang="zh-CN" altLang="zh-CN"/>
              <a:t>）</a:t>
            </a:r>
            <a:r>
              <a:rPr lang="en-US" altLang="zh-CN"/>
              <a:t>×91</a:t>
            </a:r>
            <a:r>
              <a:rPr lang="zh-CN" altLang="zh-CN"/>
              <a:t>（天）</a:t>
            </a:r>
            <a:r>
              <a:rPr lang="en-US" altLang="zh-CN"/>
              <a:t>=56</a:t>
            </a:r>
            <a:r>
              <a:rPr lang="zh-CN" altLang="zh-CN"/>
              <a:t>天 </a:t>
            </a:r>
          </a:p>
          <a:p>
            <a:pPr eaLnBrk="1" hangingPunct="1"/>
            <a:r>
              <a:rPr lang="en-US" altLang="zh-CN"/>
              <a:t> </a:t>
            </a:r>
            <a:endParaRPr lang="zh-CN" altLang="zh-CN"/>
          </a:p>
          <a:p>
            <a:pPr eaLnBrk="1" hangingPunct="1"/>
            <a:r>
              <a:rPr lang="zh-CN" altLang="zh-CN"/>
              <a:t>假设该企业给予客户的平均信用期限为</a:t>
            </a:r>
            <a:r>
              <a:rPr lang="en-US" altLang="zh-CN"/>
              <a:t>30</a:t>
            </a:r>
            <a:r>
              <a:rPr lang="zh-CN" altLang="zh-CN"/>
              <a:t>天，说明</a:t>
            </a:r>
            <a:r>
              <a:rPr lang="en-US" altLang="zh-CN"/>
              <a:t>2000</a:t>
            </a:r>
            <a:r>
              <a:rPr lang="zh-CN" altLang="zh-CN"/>
              <a:t>年前半年前企业的贷款回收推迟了</a:t>
            </a:r>
            <a:r>
              <a:rPr lang="en-US" altLang="zh-CN"/>
              <a:t>34</a:t>
            </a:r>
            <a:r>
              <a:rPr lang="zh-CN" altLang="zh-CN"/>
              <a:t>（</a:t>
            </a:r>
            <a:r>
              <a:rPr lang="en-US" altLang="zh-CN"/>
              <a:t>64—30</a:t>
            </a:r>
            <a:r>
              <a:rPr lang="zh-CN" altLang="zh-CN"/>
              <a:t>）天，</a:t>
            </a:r>
            <a:r>
              <a:rPr lang="en-US" altLang="zh-CN"/>
              <a:t>2000</a:t>
            </a:r>
            <a:r>
              <a:rPr lang="zh-CN" altLang="zh-CN"/>
              <a:t>年</a:t>
            </a:r>
            <a:r>
              <a:rPr lang="en-US" altLang="zh-CN"/>
              <a:t>4—6</a:t>
            </a:r>
            <a:r>
              <a:rPr lang="zh-CN" altLang="zh-CN"/>
              <a:t>月虽然贷款回收也推迟了</a:t>
            </a:r>
            <a:r>
              <a:rPr lang="en-US" altLang="zh-CN"/>
              <a:t>26</a:t>
            </a:r>
            <a:r>
              <a:rPr lang="zh-CN" altLang="zh-CN"/>
              <a:t>（</a:t>
            </a:r>
            <a:r>
              <a:rPr lang="en-US" altLang="zh-CN"/>
              <a:t>56—30</a:t>
            </a:r>
            <a:r>
              <a:rPr lang="zh-CN" altLang="zh-CN"/>
              <a:t>）天，但比半年的</a:t>
            </a:r>
            <a:r>
              <a:rPr lang="en-US" altLang="zh-CN"/>
              <a:t>DSO</a:t>
            </a:r>
            <a:r>
              <a:rPr lang="zh-CN" altLang="zh-CN"/>
              <a:t>又提前了</a:t>
            </a:r>
            <a:r>
              <a:rPr lang="en-US" altLang="zh-CN"/>
              <a:t>8</a:t>
            </a:r>
            <a:r>
              <a:rPr lang="zh-CN" altLang="zh-CN"/>
              <a:t>天。这说明</a:t>
            </a:r>
            <a:r>
              <a:rPr lang="en-US" altLang="zh-CN"/>
              <a:t>4—6</a:t>
            </a:r>
            <a:r>
              <a:rPr lang="zh-CN" altLang="zh-CN"/>
              <a:t>月的账款回收速度快于</a:t>
            </a:r>
            <a:r>
              <a:rPr lang="en-US" altLang="zh-CN"/>
              <a:t>1—3</a:t>
            </a:r>
            <a:r>
              <a:rPr lang="zh-CN" altLang="zh-CN"/>
              <a:t>月，企业赊销正向好的方向发展。 </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矩形 1"/>
          <p:cNvSpPr>
            <a:spLocks noChangeArrowheads="1"/>
          </p:cNvSpPr>
          <p:nvPr/>
        </p:nvSpPr>
        <p:spPr bwMode="auto">
          <a:xfrm>
            <a:off x="539750" y="982663"/>
            <a:ext cx="7416800" cy="3784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kumimoji="1" sz="2400">
                <a:solidFill>
                  <a:schemeClr val="tx1"/>
                </a:solidFill>
                <a:latin typeface="Arial" panose="020B0604020202020204" pitchFamily="34" charset="0"/>
                <a:ea typeface="宋体" panose="02010600030101010101" pitchFamily="2" charset="-122"/>
              </a:defRPr>
            </a:lvl1pPr>
            <a:lvl2pPr marL="742950" indent="-285750" eaLnBrk="0" hangingPunct="0">
              <a:defRPr kumimoji="1" sz="2400">
                <a:solidFill>
                  <a:schemeClr val="tx1"/>
                </a:solidFill>
                <a:latin typeface="Arial" panose="020B0604020202020204" pitchFamily="34" charset="0"/>
                <a:ea typeface="宋体" panose="02010600030101010101" pitchFamily="2" charset="-122"/>
              </a:defRPr>
            </a:lvl2pPr>
            <a:lvl3pPr marL="1143000" indent="-228600" eaLnBrk="0" hangingPunct="0">
              <a:defRPr kumimoji="1" sz="2400">
                <a:solidFill>
                  <a:schemeClr val="tx1"/>
                </a:solidFill>
                <a:latin typeface="Arial" panose="020B0604020202020204" pitchFamily="34" charset="0"/>
                <a:ea typeface="宋体" panose="02010600030101010101" pitchFamily="2" charset="-122"/>
              </a:defRPr>
            </a:lvl3pPr>
            <a:lvl4pPr marL="1600200" indent="-228600" eaLnBrk="0" hangingPunct="0">
              <a:defRPr kumimoji="1" sz="2400">
                <a:solidFill>
                  <a:schemeClr val="tx1"/>
                </a:solidFill>
                <a:latin typeface="Arial" panose="020B0604020202020204" pitchFamily="34" charset="0"/>
                <a:ea typeface="宋体" panose="02010600030101010101" pitchFamily="2" charset="-122"/>
              </a:defRPr>
            </a:lvl4pPr>
            <a:lvl5pPr marL="2057400" indent="-228600" eaLnBrk="0" hangingPunct="0">
              <a:defRPr kumimoji="1" sz="24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kumimoji="1" sz="24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kumimoji="1" sz="24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kumimoji="1" sz="24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kumimoji="1" sz="2400">
                <a:solidFill>
                  <a:schemeClr val="tx1"/>
                </a:solidFill>
                <a:latin typeface="Arial" panose="020B0604020202020204" pitchFamily="34" charset="0"/>
                <a:ea typeface="宋体" panose="02010600030101010101" pitchFamily="2" charset="-122"/>
              </a:defRPr>
            </a:lvl9pPr>
          </a:lstStyle>
          <a:p>
            <a:pPr eaLnBrk="1" hangingPunct="1"/>
            <a:r>
              <a:rPr lang="zh-CN" altLang="zh-CN"/>
              <a:t>（</a:t>
            </a:r>
            <a:r>
              <a:rPr lang="en-US" altLang="zh-CN"/>
              <a:t>2</a:t>
            </a:r>
            <a:r>
              <a:rPr lang="zh-CN" altLang="zh-CN"/>
              <a:t>）倒推法。 </a:t>
            </a:r>
          </a:p>
          <a:p>
            <a:pPr eaLnBrk="1" hangingPunct="1"/>
            <a:r>
              <a:rPr lang="en-US" altLang="zh-CN"/>
              <a:t> </a:t>
            </a:r>
            <a:endParaRPr lang="zh-CN" altLang="zh-CN"/>
          </a:p>
          <a:p>
            <a:pPr eaLnBrk="1" hangingPunct="1"/>
            <a:r>
              <a:rPr lang="zh-CN" altLang="zh-CN"/>
              <a:t>倒推法是以最近的一个月为开始，用总的应收账款减去的总天数，总天数即为</a:t>
            </a:r>
            <a:r>
              <a:rPr lang="en-US" altLang="zh-CN"/>
              <a:t>DSO</a:t>
            </a:r>
            <a:r>
              <a:rPr lang="zh-CN" altLang="zh-CN"/>
              <a:t>。这种</a:t>
            </a:r>
            <a:r>
              <a:rPr lang="en-US" altLang="zh-CN"/>
              <a:t>DSO</a:t>
            </a:r>
            <a:r>
              <a:rPr lang="zh-CN" altLang="zh-CN"/>
              <a:t>的计算方法注重最近的账款回收业绩，而非全年或半年的业绩。这种方法是使用率最高的一种方法。 </a:t>
            </a:r>
          </a:p>
          <a:p>
            <a:pPr eaLnBrk="1" hangingPunct="1"/>
            <a:r>
              <a:rPr lang="zh-CN" altLang="zh-CN"/>
              <a:t>以上面的企业为例： </a:t>
            </a:r>
          </a:p>
          <a:p>
            <a:pPr eaLnBrk="1" hangingPunct="1"/>
            <a:r>
              <a:rPr lang="zh-CN" altLang="zh-CN"/>
              <a:t>某企业采用信用管理后，</a:t>
            </a:r>
            <a:r>
              <a:rPr lang="en-US" altLang="zh-CN"/>
              <a:t>6</a:t>
            </a:r>
            <a:r>
              <a:rPr lang="zh-CN" altLang="zh-CN"/>
              <a:t>月份统计企业销售的情况如下： </a:t>
            </a:r>
          </a:p>
          <a:p>
            <a:pPr eaLnBrk="1" hangingPunct="1"/>
            <a:r>
              <a:rPr lang="zh-CN" altLang="zh-CN"/>
              <a:t>统计日期：</a:t>
            </a:r>
            <a:r>
              <a:rPr lang="en-US" altLang="zh-CN"/>
              <a:t>2002</a:t>
            </a:r>
            <a:r>
              <a:rPr lang="zh-CN" altLang="zh-CN"/>
              <a:t>年</a:t>
            </a:r>
            <a:r>
              <a:rPr lang="en-US" altLang="zh-CN"/>
              <a:t>6</a:t>
            </a:r>
            <a:r>
              <a:rPr lang="zh-CN" altLang="zh-CN"/>
              <a:t>月份 单位：人民币元 </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矩形 1"/>
          <p:cNvSpPr>
            <a:spLocks noChangeArrowheads="1"/>
          </p:cNvSpPr>
          <p:nvPr/>
        </p:nvSpPr>
        <p:spPr bwMode="auto">
          <a:xfrm>
            <a:off x="395288" y="908050"/>
            <a:ext cx="8280400" cy="31702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kumimoji="1" sz="2400">
                <a:solidFill>
                  <a:schemeClr val="tx1"/>
                </a:solidFill>
                <a:latin typeface="Arial" panose="020B0604020202020204" pitchFamily="34" charset="0"/>
                <a:ea typeface="宋体" panose="02010600030101010101" pitchFamily="2" charset="-122"/>
              </a:defRPr>
            </a:lvl1pPr>
            <a:lvl2pPr marL="742950" indent="-285750" eaLnBrk="0" hangingPunct="0">
              <a:defRPr kumimoji="1" sz="2400">
                <a:solidFill>
                  <a:schemeClr val="tx1"/>
                </a:solidFill>
                <a:latin typeface="Arial" panose="020B0604020202020204" pitchFamily="34" charset="0"/>
                <a:ea typeface="宋体" panose="02010600030101010101" pitchFamily="2" charset="-122"/>
              </a:defRPr>
            </a:lvl2pPr>
            <a:lvl3pPr marL="1143000" indent="-228600" eaLnBrk="0" hangingPunct="0">
              <a:defRPr kumimoji="1" sz="2400">
                <a:solidFill>
                  <a:schemeClr val="tx1"/>
                </a:solidFill>
                <a:latin typeface="Arial" panose="020B0604020202020204" pitchFamily="34" charset="0"/>
                <a:ea typeface="宋体" panose="02010600030101010101" pitchFamily="2" charset="-122"/>
              </a:defRPr>
            </a:lvl3pPr>
            <a:lvl4pPr marL="1600200" indent="-228600" eaLnBrk="0" hangingPunct="0">
              <a:defRPr kumimoji="1" sz="2400">
                <a:solidFill>
                  <a:schemeClr val="tx1"/>
                </a:solidFill>
                <a:latin typeface="Arial" panose="020B0604020202020204" pitchFamily="34" charset="0"/>
                <a:ea typeface="宋体" panose="02010600030101010101" pitchFamily="2" charset="-122"/>
              </a:defRPr>
            </a:lvl4pPr>
            <a:lvl5pPr marL="2057400" indent="-228600" eaLnBrk="0" hangingPunct="0">
              <a:defRPr kumimoji="1" sz="24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kumimoji="1" sz="24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kumimoji="1" sz="24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kumimoji="1" sz="24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kumimoji="1" sz="2400">
                <a:solidFill>
                  <a:schemeClr val="tx1"/>
                </a:solidFill>
                <a:latin typeface="Arial" panose="020B0604020202020204" pitchFamily="34" charset="0"/>
                <a:ea typeface="宋体" panose="02010600030101010101" pitchFamily="2" charset="-122"/>
              </a:defRPr>
            </a:lvl9pPr>
          </a:lstStyle>
          <a:p>
            <a:pPr eaLnBrk="1" hangingPunct="1"/>
            <a:r>
              <a:rPr lang="en-US" altLang="zh-CN" sz="2000"/>
              <a:t>                          </a:t>
            </a:r>
            <a:r>
              <a:rPr lang="zh-CN" altLang="zh-CN" sz="2000"/>
              <a:t>一月</a:t>
            </a:r>
            <a:r>
              <a:rPr lang="en-US" altLang="zh-CN" sz="2000"/>
              <a:t>     </a:t>
            </a:r>
            <a:r>
              <a:rPr lang="zh-CN" altLang="zh-CN" sz="2000"/>
              <a:t>二月</a:t>
            </a:r>
            <a:r>
              <a:rPr lang="en-US" altLang="zh-CN" sz="2000"/>
              <a:t>     </a:t>
            </a:r>
            <a:r>
              <a:rPr lang="zh-CN" altLang="zh-CN" sz="2000"/>
              <a:t>三月</a:t>
            </a:r>
            <a:r>
              <a:rPr lang="en-US" altLang="zh-CN" sz="2000"/>
              <a:t>   </a:t>
            </a:r>
            <a:r>
              <a:rPr lang="zh-CN" altLang="zh-CN" sz="2000"/>
              <a:t>四月</a:t>
            </a:r>
            <a:r>
              <a:rPr lang="en-US" altLang="zh-CN" sz="2000"/>
              <a:t>    </a:t>
            </a:r>
            <a:r>
              <a:rPr lang="zh-CN" altLang="zh-CN" sz="2000"/>
              <a:t>五月</a:t>
            </a:r>
            <a:r>
              <a:rPr lang="en-US" altLang="zh-CN" sz="2000"/>
              <a:t>         </a:t>
            </a:r>
            <a:r>
              <a:rPr lang="zh-CN" altLang="zh-CN" sz="2000"/>
              <a:t>六月</a:t>
            </a:r>
            <a:r>
              <a:rPr lang="en-US" altLang="zh-CN" sz="2000"/>
              <a:t>         </a:t>
            </a:r>
            <a:r>
              <a:rPr lang="zh-CN" altLang="zh-CN" sz="2000"/>
              <a:t>合计 </a:t>
            </a:r>
          </a:p>
          <a:p>
            <a:pPr eaLnBrk="1" hangingPunct="1"/>
            <a:r>
              <a:rPr lang="zh-CN" altLang="zh-CN" sz="2000"/>
              <a:t>平均日销售额</a:t>
            </a:r>
            <a:r>
              <a:rPr lang="en-US" altLang="zh-CN" sz="2000"/>
              <a:t>   20000  17000   18000  20000  14000       21000 </a:t>
            </a:r>
            <a:endParaRPr lang="zh-CN" altLang="zh-CN" sz="2000"/>
          </a:p>
          <a:p>
            <a:pPr eaLnBrk="1" hangingPunct="1"/>
            <a:r>
              <a:rPr lang="zh-CN" altLang="zh-CN" sz="2000"/>
              <a:t>总销售额</a:t>
            </a:r>
            <a:r>
              <a:rPr lang="en-US" altLang="zh-CN" sz="2000"/>
              <a:t>          620000 476000 558000 600000 434000 630000 </a:t>
            </a:r>
            <a:endParaRPr lang="zh-CN" altLang="zh-CN" sz="2000"/>
          </a:p>
          <a:p>
            <a:pPr eaLnBrk="1" hangingPunct="1"/>
            <a:r>
              <a:rPr lang="zh-CN" altLang="zh-CN" sz="2000"/>
              <a:t>其中未收账款</a:t>
            </a:r>
            <a:r>
              <a:rPr lang="en-US" altLang="zh-CN" sz="2000"/>
              <a:t>  25000   30000   85000  120000 310000 600000 1170000 </a:t>
            </a:r>
            <a:endParaRPr lang="zh-CN" altLang="zh-CN" sz="2000"/>
          </a:p>
          <a:p>
            <a:pPr eaLnBrk="1" hangingPunct="1"/>
            <a:r>
              <a:rPr lang="zh-CN" altLang="zh-CN" sz="2000"/>
              <a:t>在</a:t>
            </a:r>
            <a:r>
              <a:rPr lang="en-US" altLang="zh-CN" sz="2000"/>
              <a:t>2000</a:t>
            </a:r>
            <a:r>
              <a:rPr lang="zh-CN" altLang="zh-CN" sz="2000"/>
              <a:t>年</a:t>
            </a:r>
            <a:r>
              <a:rPr lang="en-US" altLang="zh-CN" sz="2000"/>
              <a:t>6</a:t>
            </a:r>
            <a:r>
              <a:rPr lang="zh-CN" altLang="zh-CN" sz="2000"/>
              <a:t>月，企业的应收账款总额为： </a:t>
            </a:r>
          </a:p>
          <a:p>
            <a:pPr eaLnBrk="1" hangingPunct="1"/>
            <a:r>
              <a:rPr lang="en-US" altLang="zh-CN" sz="2000"/>
              <a:t>25000+30000 +85000 +120000+310000 +600000=1170000 </a:t>
            </a:r>
            <a:endParaRPr lang="zh-CN" altLang="zh-CN" sz="2000"/>
          </a:p>
          <a:p>
            <a:pPr eaLnBrk="1" hangingPunct="1"/>
            <a:r>
              <a:rPr lang="zh-CN" altLang="zh-CN" sz="2000"/>
              <a:t>用</a:t>
            </a:r>
            <a:r>
              <a:rPr lang="en-US" altLang="zh-CN" sz="2000"/>
              <a:t>1170000—630000</a:t>
            </a:r>
            <a:r>
              <a:rPr lang="zh-CN" altLang="zh-CN" sz="2000"/>
              <a:t>（</a:t>
            </a:r>
            <a:r>
              <a:rPr lang="en-US" altLang="zh-CN" sz="2000"/>
              <a:t>6</a:t>
            </a:r>
            <a:r>
              <a:rPr lang="zh-CN" altLang="zh-CN" sz="2000"/>
              <a:t>月份的销售额，天数：</a:t>
            </a:r>
            <a:r>
              <a:rPr lang="en-US" altLang="zh-CN" sz="2000"/>
              <a:t>30</a:t>
            </a:r>
            <a:r>
              <a:rPr lang="zh-CN" altLang="zh-CN" sz="2000"/>
              <a:t>天）</a:t>
            </a:r>
            <a:r>
              <a:rPr lang="en-US" altLang="zh-CN" sz="2000"/>
              <a:t>=540000 </a:t>
            </a:r>
            <a:endParaRPr lang="zh-CN" altLang="zh-CN" sz="2000"/>
          </a:p>
          <a:p>
            <a:pPr eaLnBrk="1" hangingPunct="1"/>
            <a:r>
              <a:rPr lang="zh-CN" altLang="zh-CN" sz="2000"/>
              <a:t>用</a:t>
            </a:r>
            <a:r>
              <a:rPr lang="en-US" altLang="zh-CN" sz="2000"/>
              <a:t>540000—434000</a:t>
            </a:r>
            <a:r>
              <a:rPr lang="zh-CN" altLang="zh-CN" sz="2000"/>
              <a:t>（</a:t>
            </a:r>
            <a:r>
              <a:rPr lang="en-US" altLang="zh-CN" sz="2000"/>
              <a:t>5</a:t>
            </a:r>
            <a:r>
              <a:rPr lang="zh-CN" altLang="zh-CN" sz="2000"/>
              <a:t>月份的销售额，天数：</a:t>
            </a:r>
            <a:r>
              <a:rPr lang="en-US" altLang="zh-CN" sz="2000"/>
              <a:t>31</a:t>
            </a:r>
            <a:r>
              <a:rPr lang="zh-CN" altLang="zh-CN" sz="2000"/>
              <a:t>天）</a:t>
            </a:r>
            <a:r>
              <a:rPr lang="en-US" altLang="zh-CN" sz="2000"/>
              <a:t>=106000 </a:t>
            </a:r>
            <a:endParaRPr lang="zh-CN" altLang="zh-CN" sz="2000"/>
          </a:p>
          <a:p>
            <a:pPr eaLnBrk="1" hangingPunct="1"/>
            <a:r>
              <a:rPr lang="en-US" altLang="zh-CN" sz="2000"/>
              <a:t>106000</a:t>
            </a:r>
            <a:r>
              <a:rPr lang="zh-CN" altLang="zh-CN" sz="2000"/>
              <a:t>相当于</a:t>
            </a:r>
            <a:r>
              <a:rPr lang="en-US" altLang="zh-CN" sz="2000"/>
              <a:t>4</a:t>
            </a:r>
            <a:r>
              <a:rPr lang="zh-CN" altLang="zh-CN" sz="2000"/>
              <a:t>月份平均</a:t>
            </a:r>
            <a:r>
              <a:rPr lang="en-US" altLang="zh-CN" sz="2000"/>
              <a:t>106000/20000=5.3</a:t>
            </a:r>
            <a:r>
              <a:rPr lang="zh-CN" altLang="zh-CN" sz="2000"/>
              <a:t>天的销售数量 </a:t>
            </a:r>
          </a:p>
          <a:p>
            <a:pPr eaLnBrk="1" hangingPunct="1"/>
            <a:r>
              <a:rPr lang="zh-CN" altLang="zh-CN" sz="2000"/>
              <a:t>那么：</a:t>
            </a:r>
            <a:r>
              <a:rPr lang="en-US" altLang="zh-CN" sz="2000"/>
              <a:t>DSO=30+31+5.3=66.3</a:t>
            </a:r>
            <a:r>
              <a:rPr lang="zh-CN" altLang="zh-CN" sz="2000"/>
              <a:t>天 </a:t>
            </a:r>
            <a:endParaRPr lang="zh-CN" altLang="en-US" sz="200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矩形 1"/>
          <p:cNvSpPr>
            <a:spLocks noChangeArrowheads="1"/>
          </p:cNvSpPr>
          <p:nvPr/>
        </p:nvSpPr>
        <p:spPr bwMode="auto">
          <a:xfrm>
            <a:off x="755650" y="908050"/>
            <a:ext cx="7272338" cy="2308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kumimoji="1" sz="2400">
                <a:solidFill>
                  <a:schemeClr val="tx1"/>
                </a:solidFill>
                <a:latin typeface="Arial" panose="020B0604020202020204" pitchFamily="34" charset="0"/>
                <a:ea typeface="宋体" panose="02010600030101010101" pitchFamily="2" charset="-122"/>
              </a:defRPr>
            </a:lvl1pPr>
            <a:lvl2pPr marL="742950" indent="-285750" eaLnBrk="0" hangingPunct="0">
              <a:defRPr kumimoji="1" sz="2400">
                <a:solidFill>
                  <a:schemeClr val="tx1"/>
                </a:solidFill>
                <a:latin typeface="Arial" panose="020B0604020202020204" pitchFamily="34" charset="0"/>
                <a:ea typeface="宋体" panose="02010600030101010101" pitchFamily="2" charset="-122"/>
              </a:defRPr>
            </a:lvl2pPr>
            <a:lvl3pPr marL="1143000" indent="-228600" eaLnBrk="0" hangingPunct="0">
              <a:defRPr kumimoji="1" sz="2400">
                <a:solidFill>
                  <a:schemeClr val="tx1"/>
                </a:solidFill>
                <a:latin typeface="Arial" panose="020B0604020202020204" pitchFamily="34" charset="0"/>
                <a:ea typeface="宋体" panose="02010600030101010101" pitchFamily="2" charset="-122"/>
              </a:defRPr>
            </a:lvl3pPr>
            <a:lvl4pPr marL="1600200" indent="-228600" eaLnBrk="0" hangingPunct="0">
              <a:defRPr kumimoji="1" sz="2400">
                <a:solidFill>
                  <a:schemeClr val="tx1"/>
                </a:solidFill>
                <a:latin typeface="Arial" panose="020B0604020202020204" pitchFamily="34" charset="0"/>
                <a:ea typeface="宋体" panose="02010600030101010101" pitchFamily="2" charset="-122"/>
              </a:defRPr>
            </a:lvl4pPr>
            <a:lvl5pPr marL="2057400" indent="-228600" eaLnBrk="0" hangingPunct="0">
              <a:defRPr kumimoji="1" sz="24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kumimoji="1" sz="24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kumimoji="1" sz="24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kumimoji="1" sz="24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kumimoji="1" sz="2400">
                <a:solidFill>
                  <a:schemeClr val="tx1"/>
                </a:solidFill>
                <a:latin typeface="Arial" panose="020B0604020202020204" pitchFamily="34" charset="0"/>
                <a:ea typeface="宋体" panose="02010600030101010101" pitchFamily="2" charset="-122"/>
              </a:defRPr>
            </a:lvl9pPr>
          </a:lstStyle>
          <a:p>
            <a:pPr eaLnBrk="1" hangingPunct="1"/>
            <a:r>
              <a:rPr lang="zh-CN" altLang="zh-CN"/>
              <a:t>（</a:t>
            </a:r>
            <a:r>
              <a:rPr lang="en-US" altLang="zh-CN"/>
              <a:t>3</a:t>
            </a:r>
            <a:r>
              <a:rPr lang="zh-CN" altLang="zh-CN"/>
              <a:t>）账龄分类法 </a:t>
            </a:r>
          </a:p>
          <a:p>
            <a:pPr eaLnBrk="1" hangingPunct="1"/>
            <a:r>
              <a:rPr lang="zh-CN" altLang="zh-CN"/>
              <a:t>这种方法综合考虑了赊销和账龄的关系。 </a:t>
            </a:r>
          </a:p>
          <a:p>
            <a:pPr eaLnBrk="1" hangingPunct="1"/>
            <a:r>
              <a:rPr lang="zh-CN" altLang="zh-CN"/>
              <a:t>以上面的企业为例： </a:t>
            </a:r>
          </a:p>
          <a:p>
            <a:pPr eaLnBrk="1" hangingPunct="1"/>
            <a:r>
              <a:rPr lang="zh-CN" altLang="zh-CN"/>
              <a:t>某企业采用信用管理后，</a:t>
            </a:r>
            <a:r>
              <a:rPr lang="en-US" altLang="zh-CN"/>
              <a:t>6</a:t>
            </a:r>
            <a:r>
              <a:rPr lang="zh-CN" altLang="zh-CN"/>
              <a:t>月份统计企业销售的情况如下： </a:t>
            </a:r>
          </a:p>
          <a:p>
            <a:pPr eaLnBrk="1" hangingPunct="1"/>
            <a:r>
              <a:rPr lang="zh-CN" altLang="zh-CN"/>
              <a:t>统计日期：</a:t>
            </a:r>
            <a:r>
              <a:rPr lang="en-US" altLang="zh-CN"/>
              <a:t>2002</a:t>
            </a:r>
            <a:r>
              <a:rPr lang="zh-CN" altLang="zh-CN"/>
              <a:t>年</a:t>
            </a:r>
            <a:r>
              <a:rPr lang="en-US" altLang="zh-CN"/>
              <a:t>6</a:t>
            </a:r>
            <a:r>
              <a:rPr lang="zh-CN" altLang="zh-CN"/>
              <a:t>月份 单位：人民币元 </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矩形 1"/>
          <p:cNvSpPr>
            <a:spLocks noChangeArrowheads="1"/>
          </p:cNvSpPr>
          <p:nvPr/>
        </p:nvSpPr>
        <p:spPr bwMode="auto">
          <a:xfrm>
            <a:off x="250825" y="1052513"/>
            <a:ext cx="8424863" cy="22463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kumimoji="1" sz="2400">
                <a:solidFill>
                  <a:schemeClr val="tx1"/>
                </a:solidFill>
                <a:latin typeface="Arial" panose="020B0604020202020204" pitchFamily="34" charset="0"/>
                <a:ea typeface="宋体" panose="02010600030101010101" pitchFamily="2" charset="-122"/>
              </a:defRPr>
            </a:lvl1pPr>
            <a:lvl2pPr marL="742950" indent="-285750" eaLnBrk="0" hangingPunct="0">
              <a:defRPr kumimoji="1" sz="2400">
                <a:solidFill>
                  <a:schemeClr val="tx1"/>
                </a:solidFill>
                <a:latin typeface="Arial" panose="020B0604020202020204" pitchFamily="34" charset="0"/>
                <a:ea typeface="宋体" panose="02010600030101010101" pitchFamily="2" charset="-122"/>
              </a:defRPr>
            </a:lvl2pPr>
            <a:lvl3pPr marL="1143000" indent="-228600" eaLnBrk="0" hangingPunct="0">
              <a:defRPr kumimoji="1" sz="2400">
                <a:solidFill>
                  <a:schemeClr val="tx1"/>
                </a:solidFill>
                <a:latin typeface="Arial" panose="020B0604020202020204" pitchFamily="34" charset="0"/>
                <a:ea typeface="宋体" panose="02010600030101010101" pitchFamily="2" charset="-122"/>
              </a:defRPr>
            </a:lvl3pPr>
            <a:lvl4pPr marL="1600200" indent="-228600" eaLnBrk="0" hangingPunct="0">
              <a:defRPr kumimoji="1" sz="2400">
                <a:solidFill>
                  <a:schemeClr val="tx1"/>
                </a:solidFill>
                <a:latin typeface="Arial" panose="020B0604020202020204" pitchFamily="34" charset="0"/>
                <a:ea typeface="宋体" panose="02010600030101010101" pitchFamily="2" charset="-122"/>
              </a:defRPr>
            </a:lvl4pPr>
            <a:lvl5pPr marL="2057400" indent="-228600" eaLnBrk="0" hangingPunct="0">
              <a:defRPr kumimoji="1" sz="24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kumimoji="1" sz="24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kumimoji="1" sz="24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kumimoji="1" sz="24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kumimoji="1" sz="2400">
                <a:solidFill>
                  <a:schemeClr val="tx1"/>
                </a:solidFill>
                <a:latin typeface="Arial" panose="020B0604020202020204" pitchFamily="34" charset="0"/>
                <a:ea typeface="宋体" panose="02010600030101010101" pitchFamily="2" charset="-122"/>
              </a:defRPr>
            </a:lvl9pPr>
          </a:lstStyle>
          <a:p>
            <a:pPr eaLnBrk="1" hangingPunct="1"/>
            <a:r>
              <a:rPr lang="en-US" altLang="zh-CN" sz="2000"/>
              <a:t>                  </a:t>
            </a:r>
            <a:r>
              <a:rPr lang="zh-CN" altLang="zh-CN" sz="2000"/>
              <a:t>一月</a:t>
            </a:r>
            <a:r>
              <a:rPr lang="en-US" altLang="zh-CN" sz="2000"/>
              <a:t>      </a:t>
            </a:r>
            <a:r>
              <a:rPr lang="zh-CN" altLang="zh-CN" sz="2000"/>
              <a:t>二月</a:t>
            </a:r>
            <a:r>
              <a:rPr lang="en-US" altLang="zh-CN" sz="2000"/>
              <a:t>      </a:t>
            </a:r>
            <a:r>
              <a:rPr lang="zh-CN" altLang="zh-CN" sz="2000"/>
              <a:t>三月</a:t>
            </a:r>
            <a:r>
              <a:rPr lang="en-US" altLang="zh-CN" sz="2000"/>
              <a:t>       </a:t>
            </a:r>
            <a:r>
              <a:rPr lang="zh-CN" altLang="zh-CN" sz="2000"/>
              <a:t>四月</a:t>
            </a:r>
            <a:r>
              <a:rPr lang="en-US" altLang="zh-CN" sz="2000"/>
              <a:t>     </a:t>
            </a:r>
            <a:r>
              <a:rPr lang="zh-CN" altLang="zh-CN" sz="2000"/>
              <a:t>五月</a:t>
            </a:r>
            <a:r>
              <a:rPr lang="en-US" altLang="zh-CN" sz="2000"/>
              <a:t>       </a:t>
            </a:r>
            <a:r>
              <a:rPr lang="zh-CN" altLang="zh-CN" sz="2000"/>
              <a:t>六月</a:t>
            </a:r>
            <a:r>
              <a:rPr lang="en-US" altLang="zh-CN" sz="2000"/>
              <a:t>  </a:t>
            </a:r>
            <a:r>
              <a:rPr lang="zh-CN" altLang="zh-CN" sz="2000"/>
              <a:t>合计 </a:t>
            </a:r>
          </a:p>
          <a:p>
            <a:pPr eaLnBrk="1" hangingPunct="1"/>
            <a:r>
              <a:rPr lang="zh-CN" altLang="zh-CN" sz="2000"/>
              <a:t>日销售额</a:t>
            </a:r>
            <a:r>
              <a:rPr lang="en-US" altLang="zh-CN" sz="2000"/>
              <a:t> 20000    17000   18000     20000    14000    21000 </a:t>
            </a:r>
            <a:endParaRPr lang="zh-CN" altLang="zh-CN" sz="2000"/>
          </a:p>
          <a:p>
            <a:pPr eaLnBrk="1" hangingPunct="1"/>
            <a:r>
              <a:rPr lang="zh-CN" altLang="zh-CN" sz="2000"/>
              <a:t>总销售额</a:t>
            </a:r>
            <a:r>
              <a:rPr lang="en-US" altLang="zh-CN" sz="2000"/>
              <a:t> 620000  476000  558000  600000 434000  630000 </a:t>
            </a:r>
            <a:endParaRPr lang="zh-CN" altLang="zh-CN" sz="2000"/>
          </a:p>
          <a:p>
            <a:pPr eaLnBrk="1" hangingPunct="1"/>
            <a:r>
              <a:rPr lang="zh-CN" altLang="zh-CN" sz="2000"/>
              <a:t>未收账款</a:t>
            </a:r>
            <a:r>
              <a:rPr lang="en-US" altLang="zh-CN" sz="2000"/>
              <a:t> 25000     30000   85000   120000  310000  600000 1170000 </a:t>
            </a:r>
            <a:endParaRPr lang="zh-CN" altLang="zh-CN" sz="2000"/>
          </a:p>
          <a:p>
            <a:pPr eaLnBrk="1" hangingPunct="1"/>
            <a:r>
              <a:rPr lang="zh-CN" altLang="zh-CN" sz="2000"/>
              <a:t>货款在外</a:t>
            </a:r>
            <a:endParaRPr lang="en-US" altLang="zh-CN" sz="2000"/>
          </a:p>
          <a:p>
            <a:pPr eaLnBrk="1" hangingPunct="1"/>
            <a:r>
              <a:rPr lang="en-US" altLang="zh-CN" sz="2000"/>
              <a:t>      </a:t>
            </a:r>
            <a:r>
              <a:rPr lang="zh-CN" altLang="zh-CN" sz="2000"/>
              <a:t>天数：</a:t>
            </a:r>
            <a:r>
              <a:rPr lang="en-US" altLang="zh-CN" sz="2000"/>
              <a:t>1.25</a:t>
            </a:r>
            <a:r>
              <a:rPr lang="zh-CN" altLang="zh-CN" sz="2000"/>
              <a:t>天</a:t>
            </a:r>
            <a:r>
              <a:rPr lang="en-US" altLang="zh-CN" sz="2000"/>
              <a:t>  1.76</a:t>
            </a:r>
            <a:r>
              <a:rPr lang="zh-CN" altLang="zh-CN" sz="2000"/>
              <a:t>天</a:t>
            </a:r>
            <a:r>
              <a:rPr lang="en-US" altLang="zh-CN" sz="2000"/>
              <a:t>   4.73</a:t>
            </a:r>
            <a:r>
              <a:rPr lang="zh-CN" altLang="zh-CN" sz="2000"/>
              <a:t>天</a:t>
            </a:r>
            <a:r>
              <a:rPr lang="en-US" altLang="zh-CN" sz="2000"/>
              <a:t>    6</a:t>
            </a:r>
            <a:r>
              <a:rPr lang="zh-CN" altLang="zh-CN" sz="2000"/>
              <a:t>天</a:t>
            </a:r>
            <a:r>
              <a:rPr lang="en-US" altLang="zh-CN" sz="2000"/>
              <a:t>       22.14</a:t>
            </a:r>
            <a:r>
              <a:rPr lang="zh-CN" altLang="zh-CN" sz="2000"/>
              <a:t>天</a:t>
            </a:r>
            <a:r>
              <a:rPr lang="en-US" altLang="zh-CN" sz="2000"/>
              <a:t>   28.6</a:t>
            </a:r>
            <a:r>
              <a:rPr lang="zh-CN" altLang="zh-CN" sz="2000"/>
              <a:t>天</a:t>
            </a:r>
            <a:r>
              <a:rPr lang="en-US" altLang="zh-CN" sz="2000"/>
              <a:t>   64.48</a:t>
            </a:r>
            <a:r>
              <a:rPr lang="zh-CN" altLang="zh-CN" sz="2000"/>
              <a:t>天 </a:t>
            </a:r>
          </a:p>
          <a:p>
            <a:pPr eaLnBrk="1" hangingPunct="1"/>
            <a:r>
              <a:rPr lang="en-US" altLang="zh-CN" sz="2000"/>
              <a:t>  </a:t>
            </a:r>
            <a:r>
              <a:rPr lang="zh-CN" altLang="zh-CN" sz="2000"/>
              <a:t>因此，</a:t>
            </a:r>
            <a:r>
              <a:rPr lang="en-US" altLang="zh-CN" sz="2000"/>
              <a:t>DSO=64.48</a:t>
            </a:r>
            <a:endParaRPr lang="zh-CN" altLang="en-US" sz="200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83970" name="Rectangle 2"/>
          <p:cNvSpPr>
            <a:spLocks noGrp="1" noChangeArrowheads="1"/>
          </p:cNvSpPr>
          <p:nvPr>
            <p:ph type="title"/>
          </p:nvPr>
        </p:nvSpPr>
        <p:spPr>
          <a:xfrm>
            <a:off x="1143000" y="609600"/>
            <a:ext cx="7772400" cy="457200"/>
          </a:xfrm>
        </p:spPr>
        <p:txBody>
          <a:bodyPr>
            <a:noAutofit/>
          </a:bodyPr>
          <a:lstStyle/>
          <a:p>
            <a:pPr eaLnBrk="1" fontAlgn="auto" hangingPunct="1">
              <a:spcAft>
                <a:spcPts val="0"/>
              </a:spcAft>
              <a:defRPr/>
            </a:pPr>
            <a:r>
              <a:rPr lang="zh-CN" altLang="en-US" sz="2800" dirty="0" smtClean="0">
                <a:solidFill>
                  <a:schemeClr val="tx1"/>
                </a:solidFill>
                <a:ea typeface="华文细黑" pitchFamily="2" charset="-122"/>
              </a:rPr>
              <a:t>（</a:t>
            </a:r>
            <a:r>
              <a:rPr lang="en-US" altLang="zh-CN" sz="2800" dirty="0" smtClean="0">
                <a:solidFill>
                  <a:schemeClr val="tx1"/>
                </a:solidFill>
                <a:ea typeface="华文细黑" pitchFamily="2" charset="-122"/>
              </a:rPr>
              <a:t>4</a:t>
            </a:r>
            <a:r>
              <a:rPr lang="zh-CN" altLang="en-US" sz="2800" dirty="0" smtClean="0">
                <a:solidFill>
                  <a:schemeClr val="tx1"/>
                </a:solidFill>
                <a:ea typeface="华文细黑" pitchFamily="2" charset="-122"/>
              </a:rPr>
              <a:t>）平均</a:t>
            </a:r>
            <a:r>
              <a:rPr lang="zh-CN" altLang="en-US" sz="2800" dirty="0">
                <a:solidFill>
                  <a:schemeClr val="tx1"/>
                </a:solidFill>
                <a:ea typeface="华文细黑" pitchFamily="2" charset="-122"/>
              </a:rPr>
              <a:t>周转率</a:t>
            </a:r>
            <a:r>
              <a:rPr lang="zh-CN" altLang="en-US" sz="2800" dirty="0" smtClean="0">
                <a:solidFill>
                  <a:schemeClr val="tx1"/>
                </a:solidFill>
                <a:ea typeface="华文细黑" pitchFamily="2" charset="-122"/>
              </a:rPr>
              <a:t>法</a:t>
            </a:r>
            <a:endParaRPr lang="zh-CN" altLang="en-US" sz="2800" dirty="0">
              <a:solidFill>
                <a:schemeClr val="tx1"/>
              </a:solidFill>
              <a:ea typeface="华文细黑" pitchFamily="2" charset="-122"/>
            </a:endParaRPr>
          </a:p>
        </p:txBody>
      </p:sp>
      <p:sp>
        <p:nvSpPr>
          <p:cNvPr id="83973" name="Text Box 5"/>
          <p:cNvSpPr txBox="1">
            <a:spLocks noChangeArrowheads="1"/>
          </p:cNvSpPr>
          <p:nvPr/>
        </p:nvSpPr>
        <p:spPr bwMode="auto">
          <a:xfrm>
            <a:off x="1371600" y="1676400"/>
            <a:ext cx="3276600" cy="519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kumimoji="1" sz="2400">
                <a:solidFill>
                  <a:schemeClr val="tx1"/>
                </a:solidFill>
                <a:latin typeface="Arial" panose="020B0604020202020204" pitchFamily="34" charset="0"/>
                <a:ea typeface="宋体" panose="02010600030101010101" pitchFamily="2" charset="-122"/>
              </a:defRPr>
            </a:lvl1pPr>
            <a:lvl2pPr marL="742950" indent="-285750" eaLnBrk="0" hangingPunct="0">
              <a:defRPr kumimoji="1" sz="2400">
                <a:solidFill>
                  <a:schemeClr val="tx1"/>
                </a:solidFill>
                <a:latin typeface="Arial" panose="020B0604020202020204" pitchFamily="34" charset="0"/>
                <a:ea typeface="宋体" panose="02010600030101010101" pitchFamily="2" charset="-122"/>
              </a:defRPr>
            </a:lvl2pPr>
            <a:lvl3pPr marL="1143000" indent="-228600" eaLnBrk="0" hangingPunct="0">
              <a:defRPr kumimoji="1" sz="2400">
                <a:solidFill>
                  <a:schemeClr val="tx1"/>
                </a:solidFill>
                <a:latin typeface="Arial" panose="020B0604020202020204" pitchFamily="34" charset="0"/>
                <a:ea typeface="宋体" panose="02010600030101010101" pitchFamily="2" charset="-122"/>
              </a:defRPr>
            </a:lvl3pPr>
            <a:lvl4pPr marL="1600200" indent="-228600" eaLnBrk="0" hangingPunct="0">
              <a:defRPr kumimoji="1" sz="2400">
                <a:solidFill>
                  <a:schemeClr val="tx1"/>
                </a:solidFill>
                <a:latin typeface="Arial" panose="020B0604020202020204" pitchFamily="34" charset="0"/>
                <a:ea typeface="宋体" panose="02010600030101010101" pitchFamily="2" charset="-122"/>
              </a:defRPr>
            </a:lvl4pPr>
            <a:lvl5pPr marL="2057400" indent="-228600" eaLnBrk="0" hangingPunct="0">
              <a:defRPr kumimoji="1" sz="24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kumimoji="1" sz="24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kumimoji="1" sz="24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kumimoji="1" sz="24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kumimoji="1" sz="2400">
                <a:solidFill>
                  <a:schemeClr val="tx1"/>
                </a:solidFill>
                <a:latin typeface="Arial" panose="020B0604020202020204" pitchFamily="34" charset="0"/>
                <a:ea typeface="宋体" panose="02010600030101010101" pitchFamily="2" charset="-122"/>
              </a:defRPr>
            </a:lvl9pPr>
          </a:lstStyle>
          <a:p>
            <a:pPr eaLnBrk="1" hangingPunct="1">
              <a:spcBef>
                <a:spcPct val="50000"/>
              </a:spcBef>
            </a:pPr>
            <a:r>
              <a:rPr lang="zh-CN" altLang="en-US" sz="2800"/>
              <a:t>应收账款周转率</a:t>
            </a:r>
            <a:r>
              <a:rPr lang="en-US" altLang="zh-CN" sz="2800"/>
              <a:t>=</a:t>
            </a:r>
          </a:p>
        </p:txBody>
      </p:sp>
      <p:sp>
        <p:nvSpPr>
          <p:cNvPr id="83974" name="Text Box 6"/>
          <p:cNvSpPr txBox="1">
            <a:spLocks noChangeArrowheads="1"/>
          </p:cNvSpPr>
          <p:nvPr/>
        </p:nvSpPr>
        <p:spPr bwMode="auto">
          <a:xfrm>
            <a:off x="5105400" y="1371600"/>
            <a:ext cx="1524000" cy="519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kumimoji="1" sz="2400">
                <a:solidFill>
                  <a:schemeClr val="tx1"/>
                </a:solidFill>
                <a:latin typeface="Arial" panose="020B0604020202020204" pitchFamily="34" charset="0"/>
                <a:ea typeface="宋体" panose="02010600030101010101" pitchFamily="2" charset="-122"/>
              </a:defRPr>
            </a:lvl1pPr>
            <a:lvl2pPr marL="742950" indent="-285750" eaLnBrk="0" hangingPunct="0">
              <a:defRPr kumimoji="1" sz="2400">
                <a:solidFill>
                  <a:schemeClr val="tx1"/>
                </a:solidFill>
                <a:latin typeface="Arial" panose="020B0604020202020204" pitchFamily="34" charset="0"/>
                <a:ea typeface="宋体" panose="02010600030101010101" pitchFamily="2" charset="-122"/>
              </a:defRPr>
            </a:lvl2pPr>
            <a:lvl3pPr marL="1143000" indent="-228600" eaLnBrk="0" hangingPunct="0">
              <a:defRPr kumimoji="1" sz="2400">
                <a:solidFill>
                  <a:schemeClr val="tx1"/>
                </a:solidFill>
                <a:latin typeface="Arial" panose="020B0604020202020204" pitchFamily="34" charset="0"/>
                <a:ea typeface="宋体" panose="02010600030101010101" pitchFamily="2" charset="-122"/>
              </a:defRPr>
            </a:lvl3pPr>
            <a:lvl4pPr marL="1600200" indent="-228600" eaLnBrk="0" hangingPunct="0">
              <a:defRPr kumimoji="1" sz="2400">
                <a:solidFill>
                  <a:schemeClr val="tx1"/>
                </a:solidFill>
                <a:latin typeface="Arial" panose="020B0604020202020204" pitchFamily="34" charset="0"/>
                <a:ea typeface="宋体" panose="02010600030101010101" pitchFamily="2" charset="-122"/>
              </a:defRPr>
            </a:lvl4pPr>
            <a:lvl5pPr marL="2057400" indent="-228600" eaLnBrk="0" hangingPunct="0">
              <a:defRPr kumimoji="1" sz="24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kumimoji="1" sz="24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kumimoji="1" sz="24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kumimoji="1" sz="24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kumimoji="1" sz="2400">
                <a:solidFill>
                  <a:schemeClr val="tx1"/>
                </a:solidFill>
                <a:latin typeface="Arial" panose="020B0604020202020204" pitchFamily="34" charset="0"/>
                <a:ea typeface="宋体" panose="02010600030101010101" pitchFamily="2" charset="-122"/>
              </a:defRPr>
            </a:lvl9pPr>
          </a:lstStyle>
          <a:p>
            <a:pPr eaLnBrk="1" hangingPunct="1">
              <a:spcBef>
                <a:spcPct val="50000"/>
              </a:spcBef>
            </a:pPr>
            <a:r>
              <a:rPr lang="zh-CN" altLang="en-US" sz="2800"/>
              <a:t>赊销额</a:t>
            </a:r>
          </a:p>
        </p:txBody>
      </p:sp>
      <p:sp>
        <p:nvSpPr>
          <p:cNvPr id="83975" name="Line 7"/>
          <p:cNvSpPr>
            <a:spLocks noChangeShapeType="1"/>
          </p:cNvSpPr>
          <p:nvPr/>
        </p:nvSpPr>
        <p:spPr bwMode="auto">
          <a:xfrm>
            <a:off x="4343400" y="1905000"/>
            <a:ext cx="3124200"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wrap="none"/>
          <a:lstStyle/>
          <a:p>
            <a:endParaRPr lang="zh-CN" altLang="en-US"/>
          </a:p>
        </p:txBody>
      </p:sp>
      <p:sp>
        <p:nvSpPr>
          <p:cNvPr id="83976" name="Text Box 8"/>
          <p:cNvSpPr txBox="1">
            <a:spLocks noChangeArrowheads="1"/>
          </p:cNvSpPr>
          <p:nvPr/>
        </p:nvSpPr>
        <p:spPr bwMode="auto">
          <a:xfrm>
            <a:off x="4343400" y="1905000"/>
            <a:ext cx="3276600" cy="519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kumimoji="1" sz="2400">
                <a:solidFill>
                  <a:schemeClr val="tx1"/>
                </a:solidFill>
                <a:latin typeface="Arial" panose="020B0604020202020204" pitchFamily="34" charset="0"/>
                <a:ea typeface="宋体" panose="02010600030101010101" pitchFamily="2" charset="-122"/>
              </a:defRPr>
            </a:lvl1pPr>
            <a:lvl2pPr marL="742950" indent="-285750" eaLnBrk="0" hangingPunct="0">
              <a:defRPr kumimoji="1" sz="2400">
                <a:solidFill>
                  <a:schemeClr val="tx1"/>
                </a:solidFill>
                <a:latin typeface="Arial" panose="020B0604020202020204" pitchFamily="34" charset="0"/>
                <a:ea typeface="宋体" panose="02010600030101010101" pitchFamily="2" charset="-122"/>
              </a:defRPr>
            </a:lvl2pPr>
            <a:lvl3pPr marL="1143000" indent="-228600" eaLnBrk="0" hangingPunct="0">
              <a:defRPr kumimoji="1" sz="2400">
                <a:solidFill>
                  <a:schemeClr val="tx1"/>
                </a:solidFill>
                <a:latin typeface="Arial" panose="020B0604020202020204" pitchFamily="34" charset="0"/>
                <a:ea typeface="宋体" panose="02010600030101010101" pitchFamily="2" charset="-122"/>
              </a:defRPr>
            </a:lvl3pPr>
            <a:lvl4pPr marL="1600200" indent="-228600" eaLnBrk="0" hangingPunct="0">
              <a:defRPr kumimoji="1" sz="2400">
                <a:solidFill>
                  <a:schemeClr val="tx1"/>
                </a:solidFill>
                <a:latin typeface="Arial" panose="020B0604020202020204" pitchFamily="34" charset="0"/>
                <a:ea typeface="宋体" panose="02010600030101010101" pitchFamily="2" charset="-122"/>
              </a:defRPr>
            </a:lvl4pPr>
            <a:lvl5pPr marL="2057400" indent="-228600" eaLnBrk="0" hangingPunct="0">
              <a:defRPr kumimoji="1" sz="24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kumimoji="1" sz="24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kumimoji="1" sz="24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kumimoji="1" sz="24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kumimoji="1" sz="2400">
                <a:solidFill>
                  <a:schemeClr val="tx1"/>
                </a:solidFill>
                <a:latin typeface="Arial" panose="020B0604020202020204" pitchFamily="34" charset="0"/>
                <a:ea typeface="宋体" panose="02010600030101010101" pitchFamily="2" charset="-122"/>
              </a:defRPr>
            </a:lvl9pPr>
          </a:lstStyle>
          <a:p>
            <a:pPr eaLnBrk="1" hangingPunct="1">
              <a:spcBef>
                <a:spcPct val="50000"/>
              </a:spcBef>
            </a:pPr>
            <a:r>
              <a:rPr lang="zh-CN" altLang="en-US" sz="2800"/>
              <a:t>应收账款平均余额</a:t>
            </a:r>
          </a:p>
        </p:txBody>
      </p:sp>
      <p:sp>
        <p:nvSpPr>
          <p:cNvPr id="83977" name="Text Box 9"/>
          <p:cNvSpPr txBox="1">
            <a:spLocks noChangeArrowheads="1"/>
          </p:cNvSpPr>
          <p:nvPr/>
        </p:nvSpPr>
        <p:spPr bwMode="auto">
          <a:xfrm>
            <a:off x="1524000" y="2667000"/>
            <a:ext cx="7010400" cy="519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kumimoji="1" sz="2400">
                <a:solidFill>
                  <a:schemeClr val="tx1"/>
                </a:solidFill>
                <a:latin typeface="Arial" panose="020B0604020202020204" pitchFamily="34" charset="0"/>
                <a:ea typeface="宋体" panose="02010600030101010101" pitchFamily="2" charset="-122"/>
              </a:defRPr>
            </a:lvl1pPr>
            <a:lvl2pPr marL="742950" indent="-285750" eaLnBrk="0" hangingPunct="0">
              <a:defRPr kumimoji="1" sz="2400">
                <a:solidFill>
                  <a:schemeClr val="tx1"/>
                </a:solidFill>
                <a:latin typeface="Arial" panose="020B0604020202020204" pitchFamily="34" charset="0"/>
                <a:ea typeface="宋体" panose="02010600030101010101" pitchFamily="2" charset="-122"/>
              </a:defRPr>
            </a:lvl2pPr>
            <a:lvl3pPr marL="1143000" indent="-228600" eaLnBrk="0" hangingPunct="0">
              <a:defRPr kumimoji="1" sz="2400">
                <a:solidFill>
                  <a:schemeClr val="tx1"/>
                </a:solidFill>
                <a:latin typeface="Arial" panose="020B0604020202020204" pitchFamily="34" charset="0"/>
                <a:ea typeface="宋体" panose="02010600030101010101" pitchFamily="2" charset="-122"/>
              </a:defRPr>
            </a:lvl3pPr>
            <a:lvl4pPr marL="1600200" indent="-228600" eaLnBrk="0" hangingPunct="0">
              <a:defRPr kumimoji="1" sz="2400">
                <a:solidFill>
                  <a:schemeClr val="tx1"/>
                </a:solidFill>
                <a:latin typeface="Arial" panose="020B0604020202020204" pitchFamily="34" charset="0"/>
                <a:ea typeface="宋体" panose="02010600030101010101" pitchFamily="2" charset="-122"/>
              </a:defRPr>
            </a:lvl4pPr>
            <a:lvl5pPr marL="2057400" indent="-228600" eaLnBrk="0" hangingPunct="0">
              <a:defRPr kumimoji="1" sz="24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kumimoji="1" sz="24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kumimoji="1" sz="24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kumimoji="1" sz="24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kumimoji="1" sz="2400">
                <a:solidFill>
                  <a:schemeClr val="tx1"/>
                </a:solidFill>
                <a:latin typeface="Arial" panose="020B0604020202020204" pitchFamily="34" charset="0"/>
                <a:ea typeface="宋体" panose="02010600030101010101" pitchFamily="2" charset="-122"/>
              </a:defRPr>
            </a:lvl9pPr>
          </a:lstStyle>
          <a:p>
            <a:pPr eaLnBrk="1" hangingPunct="1">
              <a:spcBef>
                <a:spcPct val="50000"/>
              </a:spcBef>
            </a:pPr>
            <a:r>
              <a:rPr lang="zh-CN" altLang="en-US" sz="2800"/>
              <a:t>应收账款回收期 </a:t>
            </a:r>
            <a:r>
              <a:rPr lang="en-US" altLang="zh-CN" sz="2800"/>
              <a:t>= 360/</a:t>
            </a:r>
            <a:r>
              <a:rPr lang="zh-CN" altLang="en-US" sz="2800"/>
              <a:t>应收账款周转率</a:t>
            </a:r>
          </a:p>
        </p:txBody>
      </p:sp>
      <p:sp>
        <p:nvSpPr>
          <p:cNvPr id="83978" name="Text Box 10"/>
          <p:cNvSpPr txBox="1">
            <a:spLocks noChangeArrowheads="1"/>
          </p:cNvSpPr>
          <p:nvPr/>
        </p:nvSpPr>
        <p:spPr bwMode="auto">
          <a:xfrm>
            <a:off x="1295400" y="3352800"/>
            <a:ext cx="7543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kumimoji="1" sz="2400">
                <a:solidFill>
                  <a:schemeClr val="tx1"/>
                </a:solidFill>
                <a:latin typeface="Arial" panose="020B0604020202020204" pitchFamily="34" charset="0"/>
                <a:ea typeface="宋体" panose="02010600030101010101" pitchFamily="2" charset="-122"/>
              </a:defRPr>
            </a:lvl1pPr>
            <a:lvl2pPr marL="742950" indent="-285750" eaLnBrk="0" hangingPunct="0">
              <a:defRPr kumimoji="1" sz="2400">
                <a:solidFill>
                  <a:schemeClr val="tx1"/>
                </a:solidFill>
                <a:latin typeface="Arial" panose="020B0604020202020204" pitchFamily="34" charset="0"/>
                <a:ea typeface="宋体" panose="02010600030101010101" pitchFamily="2" charset="-122"/>
              </a:defRPr>
            </a:lvl2pPr>
            <a:lvl3pPr marL="1143000" indent="-228600" eaLnBrk="0" hangingPunct="0">
              <a:defRPr kumimoji="1" sz="2400">
                <a:solidFill>
                  <a:schemeClr val="tx1"/>
                </a:solidFill>
                <a:latin typeface="Arial" panose="020B0604020202020204" pitchFamily="34" charset="0"/>
                <a:ea typeface="宋体" panose="02010600030101010101" pitchFamily="2" charset="-122"/>
              </a:defRPr>
            </a:lvl3pPr>
            <a:lvl4pPr marL="1600200" indent="-228600" eaLnBrk="0" hangingPunct="0">
              <a:defRPr kumimoji="1" sz="2400">
                <a:solidFill>
                  <a:schemeClr val="tx1"/>
                </a:solidFill>
                <a:latin typeface="Arial" panose="020B0604020202020204" pitchFamily="34" charset="0"/>
                <a:ea typeface="宋体" panose="02010600030101010101" pitchFamily="2" charset="-122"/>
              </a:defRPr>
            </a:lvl4pPr>
            <a:lvl5pPr marL="2057400" indent="-228600" eaLnBrk="0" hangingPunct="0">
              <a:defRPr kumimoji="1" sz="24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kumimoji="1" sz="24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kumimoji="1" sz="24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kumimoji="1" sz="24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kumimoji="1" sz="2400">
                <a:solidFill>
                  <a:schemeClr val="tx1"/>
                </a:solidFill>
                <a:latin typeface="Arial" panose="020B0604020202020204" pitchFamily="34" charset="0"/>
                <a:ea typeface="宋体" panose="02010600030101010101" pitchFamily="2" charset="-122"/>
              </a:defRPr>
            </a:lvl9pPr>
          </a:lstStyle>
          <a:p>
            <a:pPr eaLnBrk="1" hangingPunct="1">
              <a:spcBef>
                <a:spcPct val="50000"/>
              </a:spcBef>
            </a:pPr>
            <a:endParaRPr lang="zh-CN" altLang="zh-CN"/>
          </a:p>
        </p:txBody>
      </p:sp>
      <p:sp>
        <p:nvSpPr>
          <p:cNvPr id="83979" name="Text Box 11"/>
          <p:cNvSpPr txBox="1">
            <a:spLocks noChangeArrowheads="1"/>
          </p:cNvSpPr>
          <p:nvPr/>
        </p:nvSpPr>
        <p:spPr bwMode="auto">
          <a:xfrm>
            <a:off x="900113" y="3276600"/>
            <a:ext cx="8015287" cy="1068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kumimoji="1" sz="2400">
                <a:solidFill>
                  <a:schemeClr val="tx1"/>
                </a:solidFill>
                <a:latin typeface="Arial" panose="020B0604020202020204" pitchFamily="34" charset="0"/>
                <a:ea typeface="宋体" panose="02010600030101010101" pitchFamily="2" charset="-122"/>
              </a:defRPr>
            </a:lvl1pPr>
            <a:lvl2pPr marL="742950" indent="-285750" eaLnBrk="0" hangingPunct="0">
              <a:defRPr kumimoji="1" sz="2400">
                <a:solidFill>
                  <a:schemeClr val="tx1"/>
                </a:solidFill>
                <a:latin typeface="Arial" panose="020B0604020202020204" pitchFamily="34" charset="0"/>
                <a:ea typeface="宋体" panose="02010600030101010101" pitchFamily="2" charset="-122"/>
              </a:defRPr>
            </a:lvl2pPr>
            <a:lvl3pPr marL="1143000" indent="-228600" eaLnBrk="0" hangingPunct="0">
              <a:defRPr kumimoji="1" sz="2400">
                <a:solidFill>
                  <a:schemeClr val="tx1"/>
                </a:solidFill>
                <a:latin typeface="Arial" panose="020B0604020202020204" pitchFamily="34" charset="0"/>
                <a:ea typeface="宋体" panose="02010600030101010101" pitchFamily="2" charset="-122"/>
              </a:defRPr>
            </a:lvl3pPr>
            <a:lvl4pPr marL="1600200" indent="-228600" eaLnBrk="0" hangingPunct="0">
              <a:defRPr kumimoji="1" sz="2400">
                <a:solidFill>
                  <a:schemeClr val="tx1"/>
                </a:solidFill>
                <a:latin typeface="Arial" panose="020B0604020202020204" pitchFamily="34" charset="0"/>
                <a:ea typeface="宋体" panose="02010600030101010101" pitchFamily="2" charset="-122"/>
              </a:defRPr>
            </a:lvl4pPr>
            <a:lvl5pPr marL="2057400" indent="-228600" eaLnBrk="0" hangingPunct="0">
              <a:defRPr kumimoji="1" sz="24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kumimoji="1" sz="24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kumimoji="1" sz="24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kumimoji="1" sz="24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kumimoji="1" sz="2400">
                <a:solidFill>
                  <a:schemeClr val="tx1"/>
                </a:solidFill>
                <a:latin typeface="Arial" panose="020B0604020202020204" pitchFamily="34" charset="0"/>
                <a:ea typeface="宋体" panose="02010600030101010101" pitchFamily="2" charset="-122"/>
              </a:defRPr>
            </a:lvl9pPr>
          </a:lstStyle>
          <a:p>
            <a:pPr eaLnBrk="1" hangingPunct="1">
              <a:spcBef>
                <a:spcPct val="50000"/>
              </a:spcBef>
            </a:pPr>
            <a:r>
              <a:rPr lang="en-US" altLang="zh-CN"/>
              <a:t>       </a:t>
            </a:r>
            <a:r>
              <a:rPr lang="zh-CN" altLang="en-US" sz="3600">
                <a:latin typeface="华文新魏" panose="02010800040101010101" pitchFamily="2" charset="-122"/>
                <a:ea typeface="华文新魏" panose="02010800040101010101" pitchFamily="2" charset="-122"/>
              </a:rPr>
              <a:t>案例：</a:t>
            </a:r>
            <a:r>
              <a:rPr lang="zh-CN" altLang="en-US" sz="2800">
                <a:latin typeface="幼圆" panose="02010509060101010101" pitchFamily="49" charset="-122"/>
                <a:ea typeface="幼圆" panose="02010509060101010101" pitchFamily="49" charset="-122"/>
              </a:rPr>
              <a:t>某企业</a:t>
            </a:r>
            <a:r>
              <a:rPr lang="en-US" altLang="zh-CN" sz="2800">
                <a:latin typeface="幼圆" panose="02010509060101010101" pitchFamily="49" charset="-122"/>
                <a:ea typeface="幼圆" panose="02010509060101010101" pitchFamily="49" charset="-122"/>
              </a:rPr>
              <a:t>2004</a:t>
            </a:r>
            <a:r>
              <a:rPr lang="zh-CN" altLang="en-US" sz="2800">
                <a:latin typeface="幼圆" panose="02010509060101010101" pitchFamily="49" charset="-122"/>
                <a:ea typeface="幼圆" panose="02010509060101010101" pitchFamily="49" charset="-122"/>
              </a:rPr>
              <a:t>年年初应收账款余额为</a:t>
            </a:r>
            <a:r>
              <a:rPr lang="en-US" altLang="zh-CN" sz="2800">
                <a:latin typeface="幼圆" panose="02010509060101010101" pitchFamily="49" charset="-122"/>
                <a:ea typeface="幼圆" panose="02010509060101010101" pitchFamily="49" charset="-122"/>
              </a:rPr>
              <a:t>40</a:t>
            </a:r>
            <a:r>
              <a:rPr lang="zh-CN" altLang="en-US" sz="2800">
                <a:latin typeface="幼圆" panose="02010509060101010101" pitchFamily="49" charset="-122"/>
                <a:ea typeface="幼圆" panose="02010509060101010101" pitchFamily="49" charset="-122"/>
              </a:rPr>
              <a:t>万元，年末为</a:t>
            </a:r>
            <a:r>
              <a:rPr lang="en-US" altLang="zh-CN" sz="2800">
                <a:latin typeface="幼圆" panose="02010509060101010101" pitchFamily="49" charset="-122"/>
                <a:ea typeface="幼圆" panose="02010509060101010101" pitchFamily="49" charset="-122"/>
              </a:rPr>
              <a:t>60</a:t>
            </a:r>
            <a:r>
              <a:rPr lang="zh-CN" altLang="en-US" sz="2800">
                <a:latin typeface="幼圆" panose="02010509060101010101" pitchFamily="49" charset="-122"/>
                <a:ea typeface="幼圆" panose="02010509060101010101" pitchFamily="49" charset="-122"/>
              </a:rPr>
              <a:t>万元，全年赊销额为</a:t>
            </a:r>
            <a:r>
              <a:rPr lang="en-US" altLang="zh-CN" sz="2800">
                <a:latin typeface="幼圆" panose="02010509060101010101" pitchFamily="49" charset="-122"/>
                <a:ea typeface="幼圆" panose="02010509060101010101" pitchFamily="49" charset="-122"/>
              </a:rPr>
              <a:t>500</a:t>
            </a:r>
            <a:r>
              <a:rPr lang="zh-CN" altLang="en-US" sz="2800">
                <a:latin typeface="幼圆" panose="02010509060101010101" pitchFamily="49" charset="-122"/>
                <a:ea typeface="幼圆" panose="02010509060101010101" pitchFamily="49" charset="-122"/>
              </a:rPr>
              <a:t>万元</a:t>
            </a:r>
            <a:r>
              <a:rPr lang="zh-CN" altLang="en-US" sz="2800">
                <a:solidFill>
                  <a:srgbClr val="3333FF"/>
                </a:solidFill>
                <a:latin typeface="幼圆" panose="02010509060101010101" pitchFamily="49" charset="-122"/>
                <a:ea typeface="幼圆" panose="02010509060101010101" pitchFamily="49" charset="-122"/>
              </a:rPr>
              <a:t>。</a:t>
            </a:r>
          </a:p>
        </p:txBody>
      </p:sp>
      <p:sp>
        <p:nvSpPr>
          <p:cNvPr id="83980" name="Text Box 12"/>
          <p:cNvSpPr txBox="1">
            <a:spLocks noChangeArrowheads="1"/>
          </p:cNvSpPr>
          <p:nvPr/>
        </p:nvSpPr>
        <p:spPr bwMode="auto">
          <a:xfrm>
            <a:off x="1905000" y="4572000"/>
            <a:ext cx="6019800" cy="519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kumimoji="1" sz="2400">
                <a:solidFill>
                  <a:schemeClr val="tx1"/>
                </a:solidFill>
                <a:latin typeface="Arial" panose="020B0604020202020204" pitchFamily="34" charset="0"/>
                <a:ea typeface="宋体" panose="02010600030101010101" pitchFamily="2" charset="-122"/>
              </a:defRPr>
            </a:lvl1pPr>
            <a:lvl2pPr marL="742950" indent="-285750" eaLnBrk="0" hangingPunct="0">
              <a:defRPr kumimoji="1" sz="2400">
                <a:solidFill>
                  <a:schemeClr val="tx1"/>
                </a:solidFill>
                <a:latin typeface="Arial" panose="020B0604020202020204" pitchFamily="34" charset="0"/>
                <a:ea typeface="宋体" panose="02010600030101010101" pitchFamily="2" charset="-122"/>
              </a:defRPr>
            </a:lvl2pPr>
            <a:lvl3pPr marL="1143000" indent="-228600" eaLnBrk="0" hangingPunct="0">
              <a:defRPr kumimoji="1" sz="2400">
                <a:solidFill>
                  <a:schemeClr val="tx1"/>
                </a:solidFill>
                <a:latin typeface="Arial" panose="020B0604020202020204" pitchFamily="34" charset="0"/>
                <a:ea typeface="宋体" panose="02010600030101010101" pitchFamily="2" charset="-122"/>
              </a:defRPr>
            </a:lvl3pPr>
            <a:lvl4pPr marL="1600200" indent="-228600" eaLnBrk="0" hangingPunct="0">
              <a:defRPr kumimoji="1" sz="2400">
                <a:solidFill>
                  <a:schemeClr val="tx1"/>
                </a:solidFill>
                <a:latin typeface="Arial" panose="020B0604020202020204" pitchFamily="34" charset="0"/>
                <a:ea typeface="宋体" panose="02010600030101010101" pitchFamily="2" charset="-122"/>
              </a:defRPr>
            </a:lvl4pPr>
            <a:lvl5pPr marL="2057400" indent="-228600" eaLnBrk="0" hangingPunct="0">
              <a:defRPr kumimoji="1" sz="24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kumimoji="1" sz="24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kumimoji="1" sz="24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kumimoji="1" sz="24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kumimoji="1" sz="2400">
                <a:solidFill>
                  <a:schemeClr val="tx1"/>
                </a:solidFill>
                <a:latin typeface="Arial" panose="020B0604020202020204" pitchFamily="34" charset="0"/>
                <a:ea typeface="宋体" panose="02010600030101010101" pitchFamily="2" charset="-122"/>
              </a:defRPr>
            </a:lvl9pPr>
          </a:lstStyle>
          <a:p>
            <a:pPr eaLnBrk="1" hangingPunct="1">
              <a:spcBef>
                <a:spcPct val="50000"/>
              </a:spcBef>
            </a:pPr>
            <a:r>
              <a:rPr lang="zh-CN" altLang="en-US" sz="2800"/>
              <a:t>应收账款周转率 </a:t>
            </a:r>
            <a:r>
              <a:rPr lang="en-US" altLang="zh-CN" sz="2800"/>
              <a:t>= 10</a:t>
            </a:r>
            <a:r>
              <a:rPr lang="zh-CN" altLang="en-US" sz="2800"/>
              <a:t>（次）</a:t>
            </a:r>
          </a:p>
        </p:txBody>
      </p:sp>
      <p:sp>
        <p:nvSpPr>
          <p:cNvPr id="83981" name="Text Box 13"/>
          <p:cNvSpPr txBox="1">
            <a:spLocks noChangeArrowheads="1"/>
          </p:cNvSpPr>
          <p:nvPr/>
        </p:nvSpPr>
        <p:spPr bwMode="auto">
          <a:xfrm>
            <a:off x="1905000" y="5334000"/>
            <a:ext cx="6019800" cy="519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kumimoji="1" sz="2400">
                <a:solidFill>
                  <a:schemeClr val="tx1"/>
                </a:solidFill>
                <a:latin typeface="Arial" panose="020B0604020202020204" pitchFamily="34" charset="0"/>
                <a:ea typeface="宋体" panose="02010600030101010101" pitchFamily="2" charset="-122"/>
              </a:defRPr>
            </a:lvl1pPr>
            <a:lvl2pPr marL="742950" indent="-285750" eaLnBrk="0" hangingPunct="0">
              <a:defRPr kumimoji="1" sz="2400">
                <a:solidFill>
                  <a:schemeClr val="tx1"/>
                </a:solidFill>
                <a:latin typeface="Arial" panose="020B0604020202020204" pitchFamily="34" charset="0"/>
                <a:ea typeface="宋体" panose="02010600030101010101" pitchFamily="2" charset="-122"/>
              </a:defRPr>
            </a:lvl2pPr>
            <a:lvl3pPr marL="1143000" indent="-228600" eaLnBrk="0" hangingPunct="0">
              <a:defRPr kumimoji="1" sz="2400">
                <a:solidFill>
                  <a:schemeClr val="tx1"/>
                </a:solidFill>
                <a:latin typeface="Arial" panose="020B0604020202020204" pitchFamily="34" charset="0"/>
                <a:ea typeface="宋体" panose="02010600030101010101" pitchFamily="2" charset="-122"/>
              </a:defRPr>
            </a:lvl3pPr>
            <a:lvl4pPr marL="1600200" indent="-228600" eaLnBrk="0" hangingPunct="0">
              <a:defRPr kumimoji="1" sz="2400">
                <a:solidFill>
                  <a:schemeClr val="tx1"/>
                </a:solidFill>
                <a:latin typeface="Arial" panose="020B0604020202020204" pitchFamily="34" charset="0"/>
                <a:ea typeface="宋体" panose="02010600030101010101" pitchFamily="2" charset="-122"/>
              </a:defRPr>
            </a:lvl4pPr>
            <a:lvl5pPr marL="2057400" indent="-228600" eaLnBrk="0" hangingPunct="0">
              <a:defRPr kumimoji="1" sz="24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kumimoji="1" sz="24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kumimoji="1" sz="24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kumimoji="1" sz="24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kumimoji="1" sz="2400">
                <a:solidFill>
                  <a:schemeClr val="tx1"/>
                </a:solidFill>
                <a:latin typeface="Arial" panose="020B0604020202020204" pitchFamily="34" charset="0"/>
                <a:ea typeface="宋体" panose="02010600030101010101" pitchFamily="2" charset="-122"/>
              </a:defRPr>
            </a:lvl9pPr>
          </a:lstStyle>
          <a:p>
            <a:pPr eaLnBrk="1" hangingPunct="1">
              <a:spcBef>
                <a:spcPct val="50000"/>
              </a:spcBef>
            </a:pPr>
            <a:r>
              <a:rPr lang="zh-CN" altLang="en-US" sz="2800"/>
              <a:t>应收账款回收期 </a:t>
            </a:r>
            <a:r>
              <a:rPr lang="en-US" altLang="zh-CN" sz="2800"/>
              <a:t>= 36</a:t>
            </a:r>
            <a:r>
              <a:rPr lang="zh-CN" altLang="en-US" sz="2800"/>
              <a:t>（天）</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2" presetClass="entr" presetSubtype="2" fill="hold" grpId="0" nodeType="clickEffect">
                                  <p:stCondLst>
                                    <p:cond delay="0"/>
                                  </p:stCondLst>
                                  <p:childTnLst>
                                    <p:set>
                                      <p:cBhvr>
                                        <p:cTn id="6" dur="1" fill="hold">
                                          <p:stCondLst>
                                            <p:cond delay="0"/>
                                          </p:stCondLst>
                                        </p:cTn>
                                        <p:tgtEl>
                                          <p:spTgt spid="83970"/>
                                        </p:tgtEl>
                                        <p:attrNameLst>
                                          <p:attrName>style.visibility</p:attrName>
                                        </p:attrNameLst>
                                      </p:cBhvr>
                                      <p:to>
                                        <p:strVal val="visible"/>
                                      </p:to>
                                    </p:set>
                                    <p:animEffect transition="in" filter="slide(fromRight)">
                                      <p:cBhvr>
                                        <p:cTn id="7" dur="500"/>
                                        <p:tgtEl>
                                          <p:spTgt spid="83970"/>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 presetClass="entr" presetSubtype="12" fill="hold" grpId="0" nodeType="clickEffect">
                                  <p:stCondLst>
                                    <p:cond delay="0"/>
                                  </p:stCondLst>
                                  <p:childTnLst>
                                    <p:set>
                                      <p:cBhvr>
                                        <p:cTn id="11" dur="1" fill="hold">
                                          <p:stCondLst>
                                            <p:cond delay="0"/>
                                          </p:stCondLst>
                                        </p:cTn>
                                        <p:tgtEl>
                                          <p:spTgt spid="83973"/>
                                        </p:tgtEl>
                                        <p:attrNameLst>
                                          <p:attrName>style.visibility</p:attrName>
                                        </p:attrNameLst>
                                      </p:cBhvr>
                                      <p:to>
                                        <p:strVal val="visible"/>
                                      </p:to>
                                    </p:set>
                                    <p:anim calcmode="lin" valueType="num">
                                      <p:cBhvr additive="base">
                                        <p:cTn id="12" dur="500" fill="hold"/>
                                        <p:tgtEl>
                                          <p:spTgt spid="83973"/>
                                        </p:tgtEl>
                                        <p:attrNameLst>
                                          <p:attrName>ppt_x</p:attrName>
                                        </p:attrNameLst>
                                      </p:cBhvr>
                                      <p:tavLst>
                                        <p:tav tm="0">
                                          <p:val>
                                            <p:strVal val="0-#ppt_w/2"/>
                                          </p:val>
                                        </p:tav>
                                        <p:tav tm="100000">
                                          <p:val>
                                            <p:strVal val="#ppt_x"/>
                                          </p:val>
                                        </p:tav>
                                      </p:tavLst>
                                    </p:anim>
                                    <p:anim calcmode="lin" valueType="num">
                                      <p:cBhvr additive="base">
                                        <p:cTn id="13" dur="500" fill="hold"/>
                                        <p:tgtEl>
                                          <p:spTgt spid="83973"/>
                                        </p:tgtEl>
                                        <p:attrNameLst>
                                          <p:attrName>ppt_y</p:attrName>
                                        </p:attrNameLst>
                                      </p:cBhvr>
                                      <p:tavLst>
                                        <p:tav tm="0">
                                          <p:val>
                                            <p:strVal val="1+#ppt_h/2"/>
                                          </p:val>
                                        </p:tav>
                                        <p:tav tm="100000">
                                          <p:val>
                                            <p:strVal val="#ppt_y"/>
                                          </p:val>
                                        </p:tav>
                                      </p:tavLst>
                                    </p:anim>
                                  </p:childTnLst>
                                </p:cTn>
                              </p:par>
                            </p:childTnLst>
                          </p:cTn>
                        </p:par>
                      </p:childTnLst>
                    </p:cTn>
                  </p:par>
                  <p:par>
                    <p:cTn id="14" fill="hold" nodeType="clickPar">
                      <p:stCondLst>
                        <p:cond delay="indefinite"/>
                      </p:stCondLst>
                      <p:childTnLst>
                        <p:par>
                          <p:cTn id="15" fill="hold" nodeType="withGroup">
                            <p:stCondLst>
                              <p:cond delay="0"/>
                            </p:stCondLst>
                            <p:childTnLst>
                              <p:par>
                                <p:cTn id="16" presetID="2" presetClass="entr" presetSubtype="1" fill="hold" grpId="0" nodeType="clickEffect">
                                  <p:stCondLst>
                                    <p:cond delay="0"/>
                                  </p:stCondLst>
                                  <p:childTnLst>
                                    <p:set>
                                      <p:cBhvr>
                                        <p:cTn id="17" dur="1" fill="hold">
                                          <p:stCondLst>
                                            <p:cond delay="0"/>
                                          </p:stCondLst>
                                        </p:cTn>
                                        <p:tgtEl>
                                          <p:spTgt spid="83974"/>
                                        </p:tgtEl>
                                        <p:attrNameLst>
                                          <p:attrName>style.visibility</p:attrName>
                                        </p:attrNameLst>
                                      </p:cBhvr>
                                      <p:to>
                                        <p:strVal val="visible"/>
                                      </p:to>
                                    </p:set>
                                    <p:anim calcmode="lin" valueType="num">
                                      <p:cBhvr additive="base">
                                        <p:cTn id="18" dur="500" fill="hold"/>
                                        <p:tgtEl>
                                          <p:spTgt spid="83974"/>
                                        </p:tgtEl>
                                        <p:attrNameLst>
                                          <p:attrName>ppt_x</p:attrName>
                                        </p:attrNameLst>
                                      </p:cBhvr>
                                      <p:tavLst>
                                        <p:tav tm="0">
                                          <p:val>
                                            <p:strVal val="#ppt_x"/>
                                          </p:val>
                                        </p:tav>
                                        <p:tav tm="100000">
                                          <p:val>
                                            <p:strVal val="#ppt_x"/>
                                          </p:val>
                                        </p:tav>
                                      </p:tavLst>
                                    </p:anim>
                                    <p:anim calcmode="lin" valueType="num">
                                      <p:cBhvr additive="base">
                                        <p:cTn id="19" dur="500" fill="hold"/>
                                        <p:tgtEl>
                                          <p:spTgt spid="83974"/>
                                        </p:tgtEl>
                                        <p:attrNameLst>
                                          <p:attrName>ppt_y</p:attrName>
                                        </p:attrNameLst>
                                      </p:cBhvr>
                                      <p:tavLst>
                                        <p:tav tm="0">
                                          <p:val>
                                            <p:strVal val="0-#ppt_h/2"/>
                                          </p:val>
                                        </p:tav>
                                        <p:tav tm="100000">
                                          <p:val>
                                            <p:strVal val="#ppt_y"/>
                                          </p:val>
                                        </p:tav>
                                      </p:tavLst>
                                    </p:anim>
                                  </p:childTnLst>
                                </p:cTn>
                              </p:par>
                            </p:childTnLst>
                          </p:cTn>
                        </p:par>
                      </p:childTnLst>
                    </p:cTn>
                  </p:par>
                  <p:par>
                    <p:cTn id="20" fill="hold" nodeType="clickPar">
                      <p:stCondLst>
                        <p:cond delay="indefinite"/>
                      </p:stCondLst>
                      <p:childTnLst>
                        <p:par>
                          <p:cTn id="21" fill="hold" nodeType="withGroup">
                            <p:stCondLst>
                              <p:cond delay="0"/>
                            </p:stCondLst>
                            <p:childTnLst>
                              <p:par>
                                <p:cTn id="22" presetID="2" presetClass="entr" presetSubtype="2" fill="hold" grpId="0" nodeType="clickEffect">
                                  <p:stCondLst>
                                    <p:cond delay="0"/>
                                  </p:stCondLst>
                                  <p:childTnLst>
                                    <p:set>
                                      <p:cBhvr>
                                        <p:cTn id="23" dur="1" fill="hold">
                                          <p:stCondLst>
                                            <p:cond delay="0"/>
                                          </p:stCondLst>
                                        </p:cTn>
                                        <p:tgtEl>
                                          <p:spTgt spid="83975"/>
                                        </p:tgtEl>
                                        <p:attrNameLst>
                                          <p:attrName>style.visibility</p:attrName>
                                        </p:attrNameLst>
                                      </p:cBhvr>
                                      <p:to>
                                        <p:strVal val="visible"/>
                                      </p:to>
                                    </p:set>
                                    <p:anim calcmode="lin" valueType="num">
                                      <p:cBhvr additive="base">
                                        <p:cTn id="24" dur="500" fill="hold"/>
                                        <p:tgtEl>
                                          <p:spTgt spid="83975"/>
                                        </p:tgtEl>
                                        <p:attrNameLst>
                                          <p:attrName>ppt_x</p:attrName>
                                        </p:attrNameLst>
                                      </p:cBhvr>
                                      <p:tavLst>
                                        <p:tav tm="0">
                                          <p:val>
                                            <p:strVal val="1+#ppt_w/2"/>
                                          </p:val>
                                        </p:tav>
                                        <p:tav tm="100000">
                                          <p:val>
                                            <p:strVal val="#ppt_x"/>
                                          </p:val>
                                        </p:tav>
                                      </p:tavLst>
                                    </p:anim>
                                    <p:anim calcmode="lin" valueType="num">
                                      <p:cBhvr additive="base">
                                        <p:cTn id="25" dur="500" fill="hold"/>
                                        <p:tgtEl>
                                          <p:spTgt spid="83975"/>
                                        </p:tgtEl>
                                        <p:attrNameLst>
                                          <p:attrName>ppt_y</p:attrName>
                                        </p:attrNameLst>
                                      </p:cBhvr>
                                      <p:tavLst>
                                        <p:tav tm="0">
                                          <p:val>
                                            <p:strVal val="#ppt_y"/>
                                          </p:val>
                                        </p:tav>
                                        <p:tav tm="100000">
                                          <p:val>
                                            <p:strVal val="#ppt_y"/>
                                          </p:val>
                                        </p:tav>
                                      </p:tavLst>
                                    </p:anim>
                                  </p:childTnLst>
                                </p:cTn>
                              </p:par>
                            </p:childTnLst>
                          </p:cTn>
                        </p:par>
                      </p:childTnLst>
                    </p:cTn>
                  </p:par>
                  <p:par>
                    <p:cTn id="26" fill="hold" nodeType="clickPar">
                      <p:stCondLst>
                        <p:cond delay="indefinite"/>
                      </p:stCondLst>
                      <p:childTnLst>
                        <p:par>
                          <p:cTn id="27" fill="hold" nodeType="withGroup">
                            <p:stCondLst>
                              <p:cond delay="0"/>
                            </p:stCondLst>
                            <p:childTnLst>
                              <p:par>
                                <p:cTn id="28" presetID="2" presetClass="entr" presetSubtype="6" fill="hold" grpId="0" nodeType="clickEffect">
                                  <p:stCondLst>
                                    <p:cond delay="0"/>
                                  </p:stCondLst>
                                  <p:childTnLst>
                                    <p:set>
                                      <p:cBhvr>
                                        <p:cTn id="29" dur="1" fill="hold">
                                          <p:stCondLst>
                                            <p:cond delay="0"/>
                                          </p:stCondLst>
                                        </p:cTn>
                                        <p:tgtEl>
                                          <p:spTgt spid="83976"/>
                                        </p:tgtEl>
                                        <p:attrNameLst>
                                          <p:attrName>style.visibility</p:attrName>
                                        </p:attrNameLst>
                                      </p:cBhvr>
                                      <p:to>
                                        <p:strVal val="visible"/>
                                      </p:to>
                                    </p:set>
                                    <p:anim calcmode="lin" valueType="num">
                                      <p:cBhvr additive="base">
                                        <p:cTn id="30" dur="500" fill="hold"/>
                                        <p:tgtEl>
                                          <p:spTgt spid="83976"/>
                                        </p:tgtEl>
                                        <p:attrNameLst>
                                          <p:attrName>ppt_x</p:attrName>
                                        </p:attrNameLst>
                                      </p:cBhvr>
                                      <p:tavLst>
                                        <p:tav tm="0">
                                          <p:val>
                                            <p:strVal val="1+#ppt_w/2"/>
                                          </p:val>
                                        </p:tav>
                                        <p:tav tm="100000">
                                          <p:val>
                                            <p:strVal val="#ppt_x"/>
                                          </p:val>
                                        </p:tav>
                                      </p:tavLst>
                                    </p:anim>
                                    <p:anim calcmode="lin" valueType="num">
                                      <p:cBhvr additive="base">
                                        <p:cTn id="31" dur="500" fill="hold"/>
                                        <p:tgtEl>
                                          <p:spTgt spid="83976"/>
                                        </p:tgtEl>
                                        <p:attrNameLst>
                                          <p:attrName>ppt_y</p:attrName>
                                        </p:attrNameLst>
                                      </p:cBhvr>
                                      <p:tavLst>
                                        <p:tav tm="0">
                                          <p:val>
                                            <p:strVal val="1+#ppt_h/2"/>
                                          </p:val>
                                        </p:tav>
                                        <p:tav tm="100000">
                                          <p:val>
                                            <p:strVal val="#ppt_y"/>
                                          </p:val>
                                        </p:tav>
                                      </p:tavLst>
                                    </p:anim>
                                  </p:childTnLst>
                                </p:cTn>
                              </p:par>
                            </p:childTnLst>
                          </p:cTn>
                        </p:par>
                      </p:childTnLst>
                    </p:cTn>
                  </p:par>
                  <p:par>
                    <p:cTn id="32" fill="hold" nodeType="clickPar">
                      <p:stCondLst>
                        <p:cond delay="indefinite"/>
                      </p:stCondLst>
                      <p:childTnLst>
                        <p:par>
                          <p:cTn id="33" fill="hold" nodeType="withGroup">
                            <p:stCondLst>
                              <p:cond delay="0"/>
                            </p:stCondLst>
                            <p:childTnLst>
                              <p:par>
                                <p:cTn id="34" presetID="2" presetClass="entr" presetSubtype="3" fill="hold" grpId="0" nodeType="clickEffect">
                                  <p:stCondLst>
                                    <p:cond delay="0"/>
                                  </p:stCondLst>
                                  <p:childTnLst>
                                    <p:set>
                                      <p:cBhvr>
                                        <p:cTn id="35" dur="1" fill="hold">
                                          <p:stCondLst>
                                            <p:cond delay="0"/>
                                          </p:stCondLst>
                                        </p:cTn>
                                        <p:tgtEl>
                                          <p:spTgt spid="83977"/>
                                        </p:tgtEl>
                                        <p:attrNameLst>
                                          <p:attrName>style.visibility</p:attrName>
                                        </p:attrNameLst>
                                      </p:cBhvr>
                                      <p:to>
                                        <p:strVal val="visible"/>
                                      </p:to>
                                    </p:set>
                                    <p:anim calcmode="lin" valueType="num">
                                      <p:cBhvr additive="base">
                                        <p:cTn id="36" dur="500" fill="hold"/>
                                        <p:tgtEl>
                                          <p:spTgt spid="83977"/>
                                        </p:tgtEl>
                                        <p:attrNameLst>
                                          <p:attrName>ppt_x</p:attrName>
                                        </p:attrNameLst>
                                      </p:cBhvr>
                                      <p:tavLst>
                                        <p:tav tm="0">
                                          <p:val>
                                            <p:strVal val="1+#ppt_w/2"/>
                                          </p:val>
                                        </p:tav>
                                        <p:tav tm="100000">
                                          <p:val>
                                            <p:strVal val="#ppt_x"/>
                                          </p:val>
                                        </p:tav>
                                      </p:tavLst>
                                    </p:anim>
                                    <p:anim calcmode="lin" valueType="num">
                                      <p:cBhvr additive="base">
                                        <p:cTn id="37" dur="500" fill="hold"/>
                                        <p:tgtEl>
                                          <p:spTgt spid="83977"/>
                                        </p:tgtEl>
                                        <p:attrNameLst>
                                          <p:attrName>ppt_y</p:attrName>
                                        </p:attrNameLst>
                                      </p:cBhvr>
                                      <p:tavLst>
                                        <p:tav tm="0">
                                          <p:val>
                                            <p:strVal val="0-#ppt_h/2"/>
                                          </p:val>
                                        </p:tav>
                                        <p:tav tm="100000">
                                          <p:val>
                                            <p:strVal val="#ppt_y"/>
                                          </p:val>
                                        </p:tav>
                                      </p:tavLst>
                                    </p:anim>
                                  </p:childTnLst>
                                </p:cTn>
                              </p:par>
                            </p:childTnLst>
                          </p:cTn>
                        </p:par>
                      </p:childTnLst>
                    </p:cTn>
                  </p:par>
                  <p:par>
                    <p:cTn id="38" fill="hold" nodeType="clickPar">
                      <p:stCondLst>
                        <p:cond delay="indefinite"/>
                      </p:stCondLst>
                      <p:childTnLst>
                        <p:par>
                          <p:cTn id="39" fill="hold" nodeType="withGroup">
                            <p:stCondLst>
                              <p:cond delay="0"/>
                            </p:stCondLst>
                            <p:childTnLst>
                              <p:par>
                                <p:cTn id="40" presetID="2" presetClass="entr" presetSubtype="8" fill="hold" grpId="0" nodeType="clickEffect" nodePh="1">
                                  <p:stCondLst>
                                    <p:cond delay="0"/>
                                  </p:stCondLst>
                                  <p:endCondLst>
                                    <p:cond evt="begin" delay="0">
                                      <p:tn val="40"/>
                                    </p:cond>
                                  </p:endCondLst>
                                  <p:childTnLst>
                                    <p:set>
                                      <p:cBhvr>
                                        <p:cTn id="41" dur="1" fill="hold">
                                          <p:stCondLst>
                                            <p:cond delay="0"/>
                                          </p:stCondLst>
                                        </p:cTn>
                                        <p:tgtEl>
                                          <p:spTgt spid="83978"/>
                                        </p:tgtEl>
                                        <p:attrNameLst>
                                          <p:attrName>style.visibility</p:attrName>
                                        </p:attrNameLst>
                                      </p:cBhvr>
                                      <p:to>
                                        <p:strVal val="visible"/>
                                      </p:to>
                                    </p:set>
                                    <p:anim calcmode="lin" valueType="num">
                                      <p:cBhvr additive="base">
                                        <p:cTn id="42" dur="500" fill="hold"/>
                                        <p:tgtEl>
                                          <p:spTgt spid="83978"/>
                                        </p:tgtEl>
                                        <p:attrNameLst>
                                          <p:attrName>ppt_x</p:attrName>
                                        </p:attrNameLst>
                                      </p:cBhvr>
                                      <p:tavLst>
                                        <p:tav tm="0">
                                          <p:val>
                                            <p:strVal val="0-#ppt_w/2"/>
                                          </p:val>
                                        </p:tav>
                                        <p:tav tm="100000">
                                          <p:val>
                                            <p:strVal val="#ppt_x"/>
                                          </p:val>
                                        </p:tav>
                                      </p:tavLst>
                                    </p:anim>
                                    <p:anim calcmode="lin" valueType="num">
                                      <p:cBhvr additive="base">
                                        <p:cTn id="43" dur="500" fill="hold"/>
                                        <p:tgtEl>
                                          <p:spTgt spid="83978"/>
                                        </p:tgtEl>
                                        <p:attrNameLst>
                                          <p:attrName>ppt_y</p:attrName>
                                        </p:attrNameLst>
                                      </p:cBhvr>
                                      <p:tavLst>
                                        <p:tav tm="0">
                                          <p:val>
                                            <p:strVal val="#ppt_y"/>
                                          </p:val>
                                        </p:tav>
                                        <p:tav tm="100000">
                                          <p:val>
                                            <p:strVal val="#ppt_y"/>
                                          </p:val>
                                        </p:tav>
                                      </p:tavLst>
                                    </p:anim>
                                  </p:childTnLst>
                                </p:cTn>
                              </p:par>
                            </p:childTnLst>
                          </p:cTn>
                        </p:par>
                      </p:childTnLst>
                    </p:cTn>
                  </p:par>
                  <p:par>
                    <p:cTn id="44" fill="hold" nodeType="clickPar">
                      <p:stCondLst>
                        <p:cond delay="indefinite"/>
                      </p:stCondLst>
                      <p:childTnLst>
                        <p:par>
                          <p:cTn id="45" fill="hold" nodeType="withGroup">
                            <p:stCondLst>
                              <p:cond delay="0"/>
                            </p:stCondLst>
                            <p:childTnLst>
                              <p:par>
                                <p:cTn id="46" presetID="2" presetClass="entr" presetSubtype="6" fill="hold" grpId="0" nodeType="clickEffect">
                                  <p:stCondLst>
                                    <p:cond delay="0"/>
                                  </p:stCondLst>
                                  <p:childTnLst>
                                    <p:set>
                                      <p:cBhvr>
                                        <p:cTn id="47" dur="1" fill="hold">
                                          <p:stCondLst>
                                            <p:cond delay="0"/>
                                          </p:stCondLst>
                                        </p:cTn>
                                        <p:tgtEl>
                                          <p:spTgt spid="83979"/>
                                        </p:tgtEl>
                                        <p:attrNameLst>
                                          <p:attrName>style.visibility</p:attrName>
                                        </p:attrNameLst>
                                      </p:cBhvr>
                                      <p:to>
                                        <p:strVal val="visible"/>
                                      </p:to>
                                    </p:set>
                                    <p:anim calcmode="lin" valueType="num">
                                      <p:cBhvr additive="base">
                                        <p:cTn id="48" dur="500" fill="hold"/>
                                        <p:tgtEl>
                                          <p:spTgt spid="83979"/>
                                        </p:tgtEl>
                                        <p:attrNameLst>
                                          <p:attrName>ppt_x</p:attrName>
                                        </p:attrNameLst>
                                      </p:cBhvr>
                                      <p:tavLst>
                                        <p:tav tm="0">
                                          <p:val>
                                            <p:strVal val="1+#ppt_w/2"/>
                                          </p:val>
                                        </p:tav>
                                        <p:tav tm="100000">
                                          <p:val>
                                            <p:strVal val="#ppt_x"/>
                                          </p:val>
                                        </p:tav>
                                      </p:tavLst>
                                    </p:anim>
                                    <p:anim calcmode="lin" valueType="num">
                                      <p:cBhvr additive="base">
                                        <p:cTn id="49" dur="500" fill="hold"/>
                                        <p:tgtEl>
                                          <p:spTgt spid="83979"/>
                                        </p:tgtEl>
                                        <p:attrNameLst>
                                          <p:attrName>ppt_y</p:attrName>
                                        </p:attrNameLst>
                                      </p:cBhvr>
                                      <p:tavLst>
                                        <p:tav tm="0">
                                          <p:val>
                                            <p:strVal val="1+#ppt_h/2"/>
                                          </p:val>
                                        </p:tav>
                                        <p:tav tm="100000">
                                          <p:val>
                                            <p:strVal val="#ppt_y"/>
                                          </p:val>
                                        </p:tav>
                                      </p:tavLst>
                                    </p:anim>
                                  </p:childTnLst>
                                </p:cTn>
                              </p:par>
                            </p:childTnLst>
                          </p:cTn>
                        </p:par>
                      </p:childTnLst>
                    </p:cTn>
                  </p:par>
                  <p:par>
                    <p:cTn id="50" fill="hold" nodeType="clickPar">
                      <p:stCondLst>
                        <p:cond delay="indefinite"/>
                      </p:stCondLst>
                      <p:childTnLst>
                        <p:par>
                          <p:cTn id="51" fill="hold" nodeType="withGroup">
                            <p:stCondLst>
                              <p:cond delay="0"/>
                            </p:stCondLst>
                            <p:childTnLst>
                              <p:par>
                                <p:cTn id="52" presetID="2" presetClass="entr" presetSubtype="1" fill="hold" grpId="0" nodeType="clickEffect">
                                  <p:stCondLst>
                                    <p:cond delay="0"/>
                                  </p:stCondLst>
                                  <p:childTnLst>
                                    <p:set>
                                      <p:cBhvr>
                                        <p:cTn id="53" dur="1" fill="hold">
                                          <p:stCondLst>
                                            <p:cond delay="0"/>
                                          </p:stCondLst>
                                        </p:cTn>
                                        <p:tgtEl>
                                          <p:spTgt spid="83980"/>
                                        </p:tgtEl>
                                        <p:attrNameLst>
                                          <p:attrName>style.visibility</p:attrName>
                                        </p:attrNameLst>
                                      </p:cBhvr>
                                      <p:to>
                                        <p:strVal val="visible"/>
                                      </p:to>
                                    </p:set>
                                    <p:anim calcmode="lin" valueType="num">
                                      <p:cBhvr additive="base">
                                        <p:cTn id="54" dur="500" fill="hold"/>
                                        <p:tgtEl>
                                          <p:spTgt spid="83980"/>
                                        </p:tgtEl>
                                        <p:attrNameLst>
                                          <p:attrName>ppt_x</p:attrName>
                                        </p:attrNameLst>
                                      </p:cBhvr>
                                      <p:tavLst>
                                        <p:tav tm="0">
                                          <p:val>
                                            <p:strVal val="#ppt_x"/>
                                          </p:val>
                                        </p:tav>
                                        <p:tav tm="100000">
                                          <p:val>
                                            <p:strVal val="#ppt_x"/>
                                          </p:val>
                                        </p:tav>
                                      </p:tavLst>
                                    </p:anim>
                                    <p:anim calcmode="lin" valueType="num">
                                      <p:cBhvr additive="base">
                                        <p:cTn id="55" dur="500" fill="hold"/>
                                        <p:tgtEl>
                                          <p:spTgt spid="83980"/>
                                        </p:tgtEl>
                                        <p:attrNameLst>
                                          <p:attrName>ppt_y</p:attrName>
                                        </p:attrNameLst>
                                      </p:cBhvr>
                                      <p:tavLst>
                                        <p:tav tm="0">
                                          <p:val>
                                            <p:strVal val="0-#ppt_h/2"/>
                                          </p:val>
                                        </p:tav>
                                        <p:tav tm="100000">
                                          <p:val>
                                            <p:strVal val="#ppt_y"/>
                                          </p:val>
                                        </p:tav>
                                      </p:tavLst>
                                    </p:anim>
                                  </p:childTnLst>
                                </p:cTn>
                              </p:par>
                            </p:childTnLst>
                          </p:cTn>
                        </p:par>
                      </p:childTnLst>
                    </p:cTn>
                  </p:par>
                  <p:par>
                    <p:cTn id="56" fill="hold" nodeType="clickPar">
                      <p:stCondLst>
                        <p:cond delay="indefinite"/>
                      </p:stCondLst>
                      <p:childTnLst>
                        <p:par>
                          <p:cTn id="57" fill="hold" nodeType="withGroup">
                            <p:stCondLst>
                              <p:cond delay="0"/>
                            </p:stCondLst>
                            <p:childTnLst>
                              <p:par>
                                <p:cTn id="58" presetID="2" presetClass="entr" presetSubtype="8" fill="hold" grpId="0" nodeType="clickEffect">
                                  <p:stCondLst>
                                    <p:cond delay="0"/>
                                  </p:stCondLst>
                                  <p:childTnLst>
                                    <p:set>
                                      <p:cBhvr>
                                        <p:cTn id="59" dur="1" fill="hold">
                                          <p:stCondLst>
                                            <p:cond delay="0"/>
                                          </p:stCondLst>
                                        </p:cTn>
                                        <p:tgtEl>
                                          <p:spTgt spid="83981"/>
                                        </p:tgtEl>
                                        <p:attrNameLst>
                                          <p:attrName>style.visibility</p:attrName>
                                        </p:attrNameLst>
                                      </p:cBhvr>
                                      <p:to>
                                        <p:strVal val="visible"/>
                                      </p:to>
                                    </p:set>
                                    <p:anim calcmode="lin" valueType="num">
                                      <p:cBhvr additive="base">
                                        <p:cTn id="60" dur="500" fill="hold"/>
                                        <p:tgtEl>
                                          <p:spTgt spid="83981"/>
                                        </p:tgtEl>
                                        <p:attrNameLst>
                                          <p:attrName>ppt_x</p:attrName>
                                        </p:attrNameLst>
                                      </p:cBhvr>
                                      <p:tavLst>
                                        <p:tav tm="0">
                                          <p:val>
                                            <p:strVal val="0-#ppt_w/2"/>
                                          </p:val>
                                        </p:tav>
                                        <p:tav tm="100000">
                                          <p:val>
                                            <p:strVal val="#ppt_x"/>
                                          </p:val>
                                        </p:tav>
                                      </p:tavLst>
                                    </p:anim>
                                    <p:anim calcmode="lin" valueType="num">
                                      <p:cBhvr additive="base">
                                        <p:cTn id="61" dur="500" fill="hold"/>
                                        <p:tgtEl>
                                          <p:spTgt spid="8398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3970" grpId="0" autoUpdateAnimBg="0"/>
      <p:bldP spid="83973" grpId="0" autoUpdateAnimBg="0"/>
      <p:bldP spid="83974" grpId="0" autoUpdateAnimBg="0"/>
      <p:bldP spid="83975" grpId="0" animBg="1"/>
      <p:bldP spid="83976" grpId="0" autoUpdateAnimBg="0"/>
      <p:bldP spid="83977" grpId="0" autoUpdateAnimBg="0"/>
      <p:bldP spid="83978" grpId="0" autoUpdateAnimBg="0"/>
      <p:bldP spid="83979" grpId="0" autoUpdateAnimBg="0"/>
      <p:bldP spid="83980" grpId="0" autoUpdateAnimBg="0"/>
      <p:bldP spid="83981" grpId="0" autoUpdateAnimBg="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eaLnBrk="1" fontAlgn="auto" hangingPunct="1">
              <a:spcAft>
                <a:spcPts val="0"/>
              </a:spcAft>
              <a:defRPr/>
            </a:pPr>
            <a:r>
              <a:rPr lang="zh-CN" altLang="en-US" dirty="0" smtClean="0">
                <a:solidFill>
                  <a:srgbClr val="FF0000"/>
                </a:solidFill>
              </a:rPr>
              <a:t>六、</a:t>
            </a:r>
            <a:r>
              <a:rPr lang="en-US" altLang="zh-CN" dirty="0" smtClean="0">
                <a:solidFill>
                  <a:srgbClr val="FF0000"/>
                </a:solidFill>
              </a:rPr>
              <a:t>DSO</a:t>
            </a:r>
            <a:r>
              <a:rPr lang="zh-CN" altLang="en-US" dirty="0" smtClean="0">
                <a:solidFill>
                  <a:srgbClr val="FF0000"/>
                </a:solidFill>
              </a:rPr>
              <a:t>作用</a:t>
            </a:r>
            <a:endParaRPr lang="zh-CN" altLang="en-US" dirty="0">
              <a:solidFill>
                <a:srgbClr val="FF0000"/>
              </a:solidFill>
            </a:endParaRPr>
          </a:p>
        </p:txBody>
      </p:sp>
      <p:sp>
        <p:nvSpPr>
          <p:cNvPr id="24579" name="内容占位符 2"/>
          <p:cNvSpPr>
            <a:spLocks noGrp="1"/>
          </p:cNvSpPr>
          <p:nvPr>
            <p:ph sz="quarter" idx="1"/>
          </p:nvPr>
        </p:nvSpPr>
        <p:spPr>
          <a:xfrm>
            <a:off x="457200" y="1600200"/>
            <a:ext cx="7467600" cy="4873625"/>
          </a:xfrm>
        </p:spPr>
        <p:txBody>
          <a:bodyPr/>
          <a:lstStyle/>
          <a:p>
            <a:pPr eaLnBrk="1" hangingPunct="1">
              <a:buFont typeface="Wingdings" panose="05000000000000000000" pitchFamily="2" charset="2"/>
              <a:buNone/>
            </a:pPr>
            <a:endParaRPr lang="zh-CN" altLang="zh-CN" sz="2800" smtClean="0"/>
          </a:p>
          <a:p>
            <a:pPr eaLnBrk="1" hangingPunct="1"/>
            <a:r>
              <a:rPr lang="en-US" altLang="zh-CN" sz="2800" smtClean="0"/>
              <a:t>DSO</a:t>
            </a:r>
            <a:r>
              <a:rPr lang="zh-CN" altLang="zh-CN" sz="2800" smtClean="0"/>
              <a:t>越小，表示应收账款流通速度越快。通过对这个指标的分析，企业可以判断出应收账款数量变化的原因（是销售额变动导致的，还是其他因素，例如授信的松紧变动导致的），同时它还集中反映了企业信用安全管理和应收账款管理的效率，是目前信用安全管理绩效评价中应用最为广泛的指标。</a:t>
            </a:r>
            <a:r>
              <a:rPr lang="en-US" altLang="zh-CN" sz="2800" smtClean="0"/>
              <a:t>DSO = </a:t>
            </a:r>
            <a:r>
              <a:rPr lang="zh-CN" altLang="zh-CN" sz="2800" smtClean="0"/>
              <a:t>期末应收账款余额</a:t>
            </a:r>
            <a:r>
              <a:rPr lang="en-US" altLang="zh-CN" sz="2800" smtClean="0"/>
              <a:t>/</a:t>
            </a:r>
            <a:r>
              <a:rPr lang="zh-CN" altLang="zh-CN" sz="2800" smtClean="0"/>
              <a:t>本期内的销售额</a:t>
            </a:r>
            <a:r>
              <a:rPr lang="en-US" altLang="zh-CN" sz="2800" smtClean="0"/>
              <a:t>X</a:t>
            </a:r>
            <a:r>
              <a:rPr lang="zh-CN" altLang="zh-CN" sz="2800" smtClean="0"/>
              <a:t>销售天数</a:t>
            </a:r>
          </a:p>
          <a:p>
            <a:pPr eaLnBrk="1" hangingPunct="1"/>
            <a:endParaRPr lang="zh-CN" altLang="en-US" sz="2800" smtClean="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矩形 1"/>
          <p:cNvSpPr>
            <a:spLocks noChangeArrowheads="1"/>
          </p:cNvSpPr>
          <p:nvPr/>
        </p:nvSpPr>
        <p:spPr bwMode="auto">
          <a:xfrm>
            <a:off x="179388" y="765175"/>
            <a:ext cx="8496300" cy="5262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kumimoji="1" sz="2400">
                <a:solidFill>
                  <a:schemeClr val="tx1"/>
                </a:solidFill>
                <a:latin typeface="Arial" panose="020B0604020202020204" pitchFamily="34" charset="0"/>
                <a:ea typeface="宋体" panose="02010600030101010101" pitchFamily="2" charset="-122"/>
              </a:defRPr>
            </a:lvl1pPr>
            <a:lvl2pPr marL="742950" indent="-285750" eaLnBrk="0" hangingPunct="0">
              <a:defRPr kumimoji="1" sz="2400">
                <a:solidFill>
                  <a:schemeClr val="tx1"/>
                </a:solidFill>
                <a:latin typeface="Arial" panose="020B0604020202020204" pitchFamily="34" charset="0"/>
                <a:ea typeface="宋体" panose="02010600030101010101" pitchFamily="2" charset="-122"/>
              </a:defRPr>
            </a:lvl2pPr>
            <a:lvl3pPr marL="1143000" indent="-228600" eaLnBrk="0" hangingPunct="0">
              <a:defRPr kumimoji="1" sz="2400">
                <a:solidFill>
                  <a:schemeClr val="tx1"/>
                </a:solidFill>
                <a:latin typeface="Arial" panose="020B0604020202020204" pitchFamily="34" charset="0"/>
                <a:ea typeface="宋体" panose="02010600030101010101" pitchFamily="2" charset="-122"/>
              </a:defRPr>
            </a:lvl3pPr>
            <a:lvl4pPr marL="1600200" indent="-228600" eaLnBrk="0" hangingPunct="0">
              <a:defRPr kumimoji="1" sz="2400">
                <a:solidFill>
                  <a:schemeClr val="tx1"/>
                </a:solidFill>
                <a:latin typeface="Arial" panose="020B0604020202020204" pitchFamily="34" charset="0"/>
                <a:ea typeface="宋体" panose="02010600030101010101" pitchFamily="2" charset="-122"/>
              </a:defRPr>
            </a:lvl4pPr>
            <a:lvl5pPr marL="2057400" indent="-228600" eaLnBrk="0" hangingPunct="0">
              <a:defRPr kumimoji="1" sz="24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kumimoji="1" sz="24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kumimoji="1" sz="24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kumimoji="1" sz="24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kumimoji="1" sz="2400">
                <a:solidFill>
                  <a:schemeClr val="tx1"/>
                </a:solidFill>
                <a:latin typeface="Arial" panose="020B0604020202020204" pitchFamily="34" charset="0"/>
                <a:ea typeface="宋体" panose="02010600030101010101" pitchFamily="2" charset="-122"/>
              </a:defRPr>
            </a:lvl9pPr>
          </a:lstStyle>
          <a:p>
            <a:pPr eaLnBrk="1" hangingPunct="1"/>
            <a:r>
              <a:rPr lang="zh-CN" altLang="zh-CN"/>
              <a:t>ＤＳＯ</a:t>
            </a:r>
            <a:r>
              <a:rPr lang="en-US" altLang="zh-CN"/>
              <a:t>=</a:t>
            </a:r>
            <a:r>
              <a:rPr lang="zh-CN" altLang="zh-CN"/>
              <a:t>期间应收账款平均值÷期间内销售额</a:t>
            </a:r>
            <a:r>
              <a:rPr lang="en-US" altLang="zh-CN"/>
              <a:t>*</a:t>
            </a:r>
            <a:r>
              <a:rPr lang="zh-CN" altLang="zh-CN"/>
              <a:t>销售期天数</a:t>
            </a:r>
          </a:p>
          <a:p>
            <a:pPr eaLnBrk="1" hangingPunct="1"/>
            <a:r>
              <a:rPr lang="zh-CN" altLang="zh-CN"/>
              <a:t>期间应收款平均值</a:t>
            </a:r>
            <a:r>
              <a:rPr lang="en-US" altLang="zh-CN"/>
              <a:t>=</a:t>
            </a:r>
            <a:r>
              <a:rPr lang="zh-CN" altLang="zh-CN"/>
              <a:t>（年初应收款的应收额</a:t>
            </a:r>
            <a:r>
              <a:rPr lang="en-US" altLang="zh-CN"/>
              <a:t>+</a:t>
            </a:r>
            <a:r>
              <a:rPr lang="zh-CN" altLang="zh-CN"/>
              <a:t>年末应收款的应收额）÷</a:t>
            </a:r>
            <a:r>
              <a:rPr lang="en-US" altLang="zh-CN"/>
              <a:t>2</a:t>
            </a:r>
            <a:endParaRPr lang="zh-CN" altLang="zh-CN"/>
          </a:p>
          <a:p>
            <a:pPr eaLnBrk="1" hangingPunct="1"/>
            <a:r>
              <a:rPr lang="zh-CN" altLang="zh-CN"/>
              <a:t>（期间：一般指一年，也就是说销售天数一般取</a:t>
            </a:r>
            <a:r>
              <a:rPr lang="en-US" altLang="zh-CN"/>
              <a:t>365</a:t>
            </a:r>
            <a:r>
              <a:rPr lang="zh-CN" altLang="zh-CN"/>
              <a:t>天。）</a:t>
            </a:r>
          </a:p>
          <a:p>
            <a:pPr eaLnBrk="1" hangingPunct="1"/>
            <a:r>
              <a:rPr lang="en-US" altLang="zh-CN"/>
              <a:t>B.</a:t>
            </a:r>
            <a:r>
              <a:rPr lang="zh-CN" altLang="zh-CN"/>
              <a:t>ＤＳＯ的作用</a:t>
            </a:r>
          </a:p>
          <a:p>
            <a:pPr eaLnBrk="1" hangingPunct="1"/>
            <a:r>
              <a:rPr lang="zh-CN" altLang="zh-CN"/>
              <a:t>应收账款的回收期对企业的信用管理至关重要。例如Ａ公司，全年的销售额是</a:t>
            </a:r>
            <a:r>
              <a:rPr lang="en-US" altLang="zh-CN"/>
              <a:t>1000</a:t>
            </a:r>
            <a:r>
              <a:rPr lang="zh-CN" altLang="zh-CN"/>
              <a:t>万元，销售收入</a:t>
            </a:r>
            <a:r>
              <a:rPr lang="en-US" altLang="zh-CN"/>
              <a:t>1000</a:t>
            </a:r>
            <a:r>
              <a:rPr lang="zh-CN" altLang="zh-CN"/>
              <a:t>万元，年平均应收账款是</a:t>
            </a:r>
            <a:r>
              <a:rPr lang="en-US" altLang="zh-CN"/>
              <a:t>200</a:t>
            </a:r>
            <a:r>
              <a:rPr lang="zh-CN" altLang="zh-CN"/>
              <a:t>万元，那么该企业</a:t>
            </a:r>
            <a:r>
              <a:rPr lang="en-US" altLang="zh-CN"/>
              <a:t>DSO</a:t>
            </a:r>
            <a:r>
              <a:rPr lang="zh-CN" altLang="zh-CN"/>
              <a:t>是多少呢？</a:t>
            </a:r>
            <a:r>
              <a:rPr lang="en-US" altLang="zh-CN"/>
              <a:t>200</a:t>
            </a:r>
            <a:r>
              <a:rPr lang="zh-CN" altLang="zh-CN"/>
              <a:t>除以</a:t>
            </a:r>
            <a:r>
              <a:rPr lang="en-US" altLang="zh-CN"/>
              <a:t>1000</a:t>
            </a:r>
            <a:r>
              <a:rPr lang="zh-CN" altLang="zh-CN"/>
              <a:t>，</a:t>
            </a:r>
            <a:r>
              <a:rPr lang="zh-CN" altLang="en-US"/>
              <a:t>乘上</a:t>
            </a:r>
            <a:r>
              <a:rPr lang="en-US" altLang="zh-CN"/>
              <a:t>365</a:t>
            </a:r>
            <a:r>
              <a:rPr lang="zh-CN" altLang="zh-CN"/>
              <a:t>是</a:t>
            </a:r>
            <a:r>
              <a:rPr lang="en-US" altLang="zh-CN"/>
              <a:t>73</a:t>
            </a:r>
            <a:r>
              <a:rPr lang="zh-CN" altLang="zh-CN"/>
              <a:t>天，也就是这个公司的</a:t>
            </a:r>
            <a:r>
              <a:rPr lang="en-US" altLang="zh-CN"/>
              <a:t>DSO</a:t>
            </a:r>
            <a:r>
              <a:rPr lang="zh-CN" altLang="zh-CN"/>
              <a:t>，即应收账款的回收期应该是</a:t>
            </a:r>
            <a:r>
              <a:rPr lang="en-US" altLang="zh-CN"/>
              <a:t>73</a:t>
            </a:r>
            <a:r>
              <a:rPr lang="zh-CN" altLang="zh-CN"/>
              <a:t>天，而且通常</a:t>
            </a:r>
            <a:r>
              <a:rPr lang="en-US" altLang="zh-CN"/>
              <a:t>DSO</a:t>
            </a:r>
            <a:r>
              <a:rPr lang="zh-CN" altLang="zh-CN"/>
              <a:t>不应该超过其放账期的</a:t>
            </a:r>
            <a:r>
              <a:rPr lang="en-US" altLang="zh-CN"/>
              <a:t>10</a:t>
            </a:r>
            <a:r>
              <a:rPr lang="zh-CN" altLang="zh-CN"/>
              <a:t>到</a:t>
            </a:r>
            <a:r>
              <a:rPr lang="en-US" altLang="zh-CN"/>
              <a:t>15</a:t>
            </a:r>
            <a:r>
              <a:rPr lang="zh-CN" altLang="zh-CN"/>
              <a:t>天。如果该公司的放账期是</a:t>
            </a:r>
            <a:r>
              <a:rPr lang="en-US" altLang="zh-CN"/>
              <a:t>60</a:t>
            </a:r>
            <a:r>
              <a:rPr lang="zh-CN" altLang="zh-CN"/>
              <a:t>天，</a:t>
            </a:r>
            <a:r>
              <a:rPr lang="en-US" altLang="zh-CN"/>
              <a:t>DSO</a:t>
            </a:r>
            <a:r>
              <a:rPr lang="zh-CN" altLang="zh-CN"/>
              <a:t>是</a:t>
            </a:r>
            <a:r>
              <a:rPr lang="en-US" altLang="zh-CN"/>
              <a:t>73</a:t>
            </a:r>
            <a:r>
              <a:rPr lang="zh-CN" altLang="zh-CN"/>
              <a:t>天，差额没有</a:t>
            </a:r>
            <a:r>
              <a:rPr lang="en-US" altLang="zh-CN"/>
              <a:t>15</a:t>
            </a:r>
            <a:r>
              <a:rPr lang="zh-CN" altLang="zh-CN"/>
              <a:t>天，说明该公司应收账款管理比较有效；如果其放账期是</a:t>
            </a:r>
            <a:r>
              <a:rPr lang="en-US" altLang="zh-CN"/>
              <a:t>30</a:t>
            </a:r>
            <a:r>
              <a:rPr lang="zh-CN" altLang="zh-CN"/>
              <a:t>天，那么</a:t>
            </a:r>
            <a:r>
              <a:rPr lang="en-US" altLang="zh-CN"/>
              <a:t>73</a:t>
            </a:r>
            <a:r>
              <a:rPr lang="zh-CN" altLang="zh-CN"/>
              <a:t>天减</a:t>
            </a:r>
            <a:r>
              <a:rPr lang="en-US" altLang="zh-CN"/>
              <a:t>30</a:t>
            </a:r>
            <a:r>
              <a:rPr lang="zh-CN" altLang="zh-CN"/>
              <a:t>天是</a:t>
            </a:r>
            <a:r>
              <a:rPr lang="en-US" altLang="zh-CN"/>
              <a:t>43</a:t>
            </a:r>
            <a:r>
              <a:rPr lang="zh-CN" altLang="zh-CN"/>
              <a:t>天，说明这个公司的回收期过长了，应该加强应收账款的管理工作。</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矩形 1"/>
          <p:cNvSpPr>
            <a:spLocks noChangeArrowheads="1"/>
          </p:cNvSpPr>
          <p:nvPr/>
        </p:nvSpPr>
        <p:spPr bwMode="auto">
          <a:xfrm>
            <a:off x="179388" y="549275"/>
            <a:ext cx="8569325" cy="4892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kumimoji="1" sz="2400">
                <a:solidFill>
                  <a:schemeClr val="tx1"/>
                </a:solidFill>
                <a:latin typeface="Arial" panose="020B0604020202020204" pitchFamily="34" charset="0"/>
                <a:ea typeface="宋体" panose="02010600030101010101" pitchFamily="2" charset="-122"/>
              </a:defRPr>
            </a:lvl1pPr>
            <a:lvl2pPr marL="742950" indent="-285750" eaLnBrk="0" hangingPunct="0">
              <a:defRPr kumimoji="1" sz="2400">
                <a:solidFill>
                  <a:schemeClr val="tx1"/>
                </a:solidFill>
                <a:latin typeface="Arial" panose="020B0604020202020204" pitchFamily="34" charset="0"/>
                <a:ea typeface="宋体" panose="02010600030101010101" pitchFamily="2" charset="-122"/>
              </a:defRPr>
            </a:lvl2pPr>
            <a:lvl3pPr marL="1143000" indent="-228600" eaLnBrk="0" hangingPunct="0">
              <a:defRPr kumimoji="1" sz="2400">
                <a:solidFill>
                  <a:schemeClr val="tx1"/>
                </a:solidFill>
                <a:latin typeface="Arial" panose="020B0604020202020204" pitchFamily="34" charset="0"/>
                <a:ea typeface="宋体" panose="02010600030101010101" pitchFamily="2" charset="-122"/>
              </a:defRPr>
            </a:lvl3pPr>
            <a:lvl4pPr marL="1600200" indent="-228600" eaLnBrk="0" hangingPunct="0">
              <a:defRPr kumimoji="1" sz="2400">
                <a:solidFill>
                  <a:schemeClr val="tx1"/>
                </a:solidFill>
                <a:latin typeface="Arial" panose="020B0604020202020204" pitchFamily="34" charset="0"/>
                <a:ea typeface="宋体" panose="02010600030101010101" pitchFamily="2" charset="-122"/>
              </a:defRPr>
            </a:lvl4pPr>
            <a:lvl5pPr marL="2057400" indent="-228600" eaLnBrk="0" hangingPunct="0">
              <a:defRPr kumimoji="1" sz="24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kumimoji="1" sz="24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kumimoji="1" sz="24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kumimoji="1" sz="24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kumimoji="1" sz="2400">
                <a:solidFill>
                  <a:schemeClr val="tx1"/>
                </a:solidFill>
                <a:latin typeface="Arial" panose="020B0604020202020204" pitchFamily="34" charset="0"/>
                <a:ea typeface="宋体" panose="02010600030101010101" pitchFamily="2" charset="-122"/>
              </a:defRPr>
            </a:lvl9pPr>
          </a:lstStyle>
          <a:p>
            <a:pPr eaLnBrk="1" hangingPunct="1"/>
            <a:r>
              <a:rPr lang="zh-CN" altLang="zh-CN"/>
              <a:t>知道客户公司的</a:t>
            </a:r>
            <a:r>
              <a:rPr lang="en-US" altLang="zh-CN"/>
              <a:t>DSO</a:t>
            </a:r>
            <a:r>
              <a:rPr lang="zh-CN" altLang="zh-CN"/>
              <a:t>还可以帮助我们确定应该给予的信用条款。比如说客户公司的</a:t>
            </a:r>
            <a:r>
              <a:rPr lang="en-US" altLang="zh-CN"/>
              <a:t>DSO</a:t>
            </a:r>
            <a:r>
              <a:rPr lang="zh-CN" altLang="zh-CN"/>
              <a:t>为</a:t>
            </a:r>
            <a:r>
              <a:rPr lang="en-US" altLang="zh-CN"/>
              <a:t>45</a:t>
            </a:r>
            <a:r>
              <a:rPr lang="zh-CN" altLang="zh-CN"/>
              <a:t>天，而客户向你提出的条件为</a:t>
            </a:r>
            <a:r>
              <a:rPr lang="en-US" altLang="zh-CN"/>
              <a:t>120</a:t>
            </a:r>
            <a:r>
              <a:rPr lang="zh-CN" altLang="zh-CN"/>
              <a:t>天，这显然不合理，因为已经大大超过</a:t>
            </a:r>
            <a:r>
              <a:rPr lang="en-US" altLang="zh-CN"/>
              <a:t>10</a:t>
            </a:r>
            <a:r>
              <a:rPr lang="zh-CN" altLang="zh-CN"/>
              <a:t>到</a:t>
            </a:r>
            <a:r>
              <a:rPr lang="en-US" altLang="zh-CN"/>
              <a:t>15</a:t>
            </a:r>
            <a:r>
              <a:rPr lang="zh-CN" altLang="zh-CN"/>
              <a:t>天的界限。</a:t>
            </a:r>
          </a:p>
          <a:p>
            <a:pPr eaLnBrk="1" hangingPunct="1"/>
            <a:r>
              <a:rPr lang="zh-CN" altLang="zh-CN"/>
              <a:t>可以衡量企业竞争对手销售成本的高低。比如说，企业竞争对手Ｂ公司的</a:t>
            </a:r>
            <a:r>
              <a:rPr lang="en-US" altLang="zh-CN"/>
              <a:t>DSO</a:t>
            </a:r>
            <a:r>
              <a:rPr lang="zh-CN" altLang="zh-CN"/>
              <a:t>为</a:t>
            </a:r>
            <a:r>
              <a:rPr lang="en-US" altLang="zh-CN"/>
              <a:t>43</a:t>
            </a:r>
            <a:r>
              <a:rPr lang="zh-CN" altLang="zh-CN"/>
              <a:t>天，那么在销售额等其他方面全部相同情况下，其销售成本有多大差别呢？Ｂ公司每年的应收账款金额是</a:t>
            </a:r>
            <a:r>
              <a:rPr lang="en-US" altLang="zh-CN"/>
              <a:t>1000</a:t>
            </a:r>
            <a:r>
              <a:rPr lang="zh-CN" altLang="zh-CN"/>
              <a:t>万乘上</a:t>
            </a:r>
            <a:r>
              <a:rPr lang="en-US" altLang="zh-CN"/>
              <a:t>43</a:t>
            </a:r>
            <a:r>
              <a:rPr lang="zh-CN" altLang="zh-CN"/>
              <a:t>天除以</a:t>
            </a:r>
            <a:r>
              <a:rPr lang="en-US" altLang="zh-CN"/>
              <a:t>365</a:t>
            </a:r>
            <a:r>
              <a:rPr lang="zh-CN" altLang="zh-CN"/>
              <a:t>天是</a:t>
            </a:r>
            <a:r>
              <a:rPr lang="en-US" altLang="zh-CN"/>
              <a:t>118</a:t>
            </a:r>
            <a:r>
              <a:rPr lang="zh-CN" altLang="zh-CN"/>
              <a:t>万元，即Ａ公司比Ｂ公司全年资金被客户多占用</a:t>
            </a:r>
            <a:r>
              <a:rPr lang="en-US" altLang="zh-CN"/>
              <a:t>82</a:t>
            </a:r>
            <a:r>
              <a:rPr lang="zh-CN" altLang="zh-CN"/>
              <a:t>万元，如果当时的商业银行对企业的贷款利率为</a:t>
            </a:r>
            <a:r>
              <a:rPr lang="en-US" altLang="zh-CN"/>
              <a:t>12%</a:t>
            </a:r>
            <a:r>
              <a:rPr lang="zh-CN" altLang="zh-CN"/>
              <a:t>的话，那么Ａ公司在收款周期比Ｂ公司多两天的情况下，利息成本就高出将近</a:t>
            </a:r>
            <a:r>
              <a:rPr lang="en-US" altLang="zh-CN"/>
              <a:t>10</a:t>
            </a:r>
            <a:r>
              <a:rPr lang="zh-CN" altLang="zh-CN"/>
              <a:t>万元。所以很多西方企业时刻监控着本企业的</a:t>
            </a:r>
            <a:r>
              <a:rPr lang="en-US" altLang="zh-CN"/>
              <a:t>DSO</a:t>
            </a:r>
            <a:r>
              <a:rPr lang="zh-CN" altLang="zh-CN"/>
              <a:t>问题。应收账款的回收期差一两天对企业的成败来说影响非常大。</a:t>
            </a:r>
          </a:p>
          <a:p>
            <a:pPr eaLnBrk="1" hangingPunct="1"/>
            <a:r>
              <a:rPr lang="en-US" altLang="zh-CN"/>
              <a:t> </a:t>
            </a:r>
            <a:endParaRPr lang="zh-CN" altLang="zh-CN"/>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矩形 1"/>
          <p:cNvSpPr>
            <a:spLocks noChangeArrowheads="1"/>
          </p:cNvSpPr>
          <p:nvPr/>
        </p:nvSpPr>
        <p:spPr bwMode="auto">
          <a:xfrm>
            <a:off x="214313" y="765175"/>
            <a:ext cx="8605837" cy="5327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kumimoji="1" sz="2400">
                <a:solidFill>
                  <a:schemeClr val="tx1"/>
                </a:solidFill>
                <a:latin typeface="Arial" panose="020B0604020202020204" pitchFamily="34" charset="0"/>
                <a:ea typeface="宋体" panose="02010600030101010101" pitchFamily="2" charset="-122"/>
              </a:defRPr>
            </a:lvl1pPr>
            <a:lvl2pPr marL="742950" indent="-285750" eaLnBrk="0" hangingPunct="0">
              <a:defRPr kumimoji="1" sz="2400">
                <a:solidFill>
                  <a:schemeClr val="tx1"/>
                </a:solidFill>
                <a:latin typeface="Arial" panose="020B0604020202020204" pitchFamily="34" charset="0"/>
                <a:ea typeface="宋体" panose="02010600030101010101" pitchFamily="2" charset="-122"/>
              </a:defRPr>
            </a:lvl2pPr>
            <a:lvl3pPr marL="1143000" indent="-228600" eaLnBrk="0" hangingPunct="0">
              <a:defRPr kumimoji="1" sz="2400">
                <a:solidFill>
                  <a:schemeClr val="tx1"/>
                </a:solidFill>
                <a:latin typeface="Arial" panose="020B0604020202020204" pitchFamily="34" charset="0"/>
                <a:ea typeface="宋体" panose="02010600030101010101" pitchFamily="2" charset="-122"/>
              </a:defRPr>
            </a:lvl3pPr>
            <a:lvl4pPr marL="1600200" indent="-228600" eaLnBrk="0" hangingPunct="0">
              <a:defRPr kumimoji="1" sz="2400">
                <a:solidFill>
                  <a:schemeClr val="tx1"/>
                </a:solidFill>
                <a:latin typeface="Arial" panose="020B0604020202020204" pitchFamily="34" charset="0"/>
                <a:ea typeface="宋体" panose="02010600030101010101" pitchFamily="2" charset="-122"/>
              </a:defRPr>
            </a:lvl4pPr>
            <a:lvl5pPr marL="2057400" indent="-228600" eaLnBrk="0" hangingPunct="0">
              <a:defRPr kumimoji="1" sz="24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kumimoji="1" sz="24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kumimoji="1" sz="24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kumimoji="1" sz="24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kumimoji="1" sz="2400">
                <a:solidFill>
                  <a:schemeClr val="tx1"/>
                </a:solidFill>
                <a:latin typeface="Arial" panose="020B0604020202020204" pitchFamily="34" charset="0"/>
                <a:ea typeface="宋体" panose="02010600030101010101" pitchFamily="2" charset="-122"/>
              </a:defRPr>
            </a:lvl9pPr>
          </a:lstStyle>
          <a:p>
            <a:pPr eaLnBrk="1" hangingPunct="1"/>
            <a:r>
              <a:rPr lang="zh-CN" altLang="zh-CN" sz="3600">
                <a:solidFill>
                  <a:srgbClr val="FF0000"/>
                </a:solidFill>
              </a:rPr>
              <a:t>中国</a:t>
            </a:r>
            <a:r>
              <a:rPr lang="en-US" altLang="zh-CN" sz="3600">
                <a:solidFill>
                  <a:srgbClr val="FF0000"/>
                </a:solidFill>
              </a:rPr>
              <a:t>DSO</a:t>
            </a:r>
            <a:r>
              <a:rPr lang="zh-CN" altLang="zh-CN" sz="3600">
                <a:solidFill>
                  <a:srgbClr val="FF0000"/>
                </a:solidFill>
              </a:rPr>
              <a:t>情况的启示</a:t>
            </a:r>
            <a:endParaRPr lang="en-US" altLang="zh-CN" sz="3600">
              <a:solidFill>
                <a:srgbClr val="FF0000"/>
              </a:solidFill>
            </a:endParaRPr>
          </a:p>
          <a:p>
            <a:pPr eaLnBrk="1" hangingPunct="1"/>
            <a:endParaRPr lang="zh-CN" altLang="zh-CN" sz="3600">
              <a:solidFill>
                <a:srgbClr val="FF0000"/>
              </a:solidFill>
            </a:endParaRPr>
          </a:p>
          <a:p>
            <a:pPr eaLnBrk="1" hangingPunct="1"/>
            <a:r>
              <a:rPr lang="en-US" altLang="zh-CN"/>
              <a:t>1999</a:t>
            </a:r>
            <a:r>
              <a:rPr lang="zh-CN" altLang="zh-CN"/>
              <a:t>年登百事公司对</a:t>
            </a:r>
            <a:r>
              <a:rPr lang="en-US" altLang="zh-CN"/>
              <a:t>6000</a:t>
            </a:r>
            <a:r>
              <a:rPr lang="zh-CN" altLang="zh-CN"/>
              <a:t>家企业进行了问卷调查，回收</a:t>
            </a:r>
            <a:r>
              <a:rPr lang="en-US" altLang="zh-CN"/>
              <a:t>1000</a:t>
            </a:r>
            <a:r>
              <a:rPr lang="zh-CN" altLang="zh-CN"/>
              <a:t>份，从中我们得出了几个启示：</a:t>
            </a:r>
          </a:p>
          <a:p>
            <a:pPr eaLnBrk="1" hangingPunct="1"/>
            <a:r>
              <a:rPr lang="zh-CN" altLang="zh-CN"/>
              <a:t>第一，在对中国企业的调查中，</a:t>
            </a:r>
            <a:r>
              <a:rPr lang="en-US" altLang="zh-CN"/>
              <a:t>1997</a:t>
            </a:r>
            <a:r>
              <a:rPr lang="zh-CN" altLang="zh-CN"/>
              <a:t>年赊销总额占销售总额的</a:t>
            </a:r>
            <a:r>
              <a:rPr lang="en-US" altLang="zh-CN"/>
              <a:t>60%</a:t>
            </a:r>
            <a:r>
              <a:rPr lang="zh-CN" altLang="zh-CN"/>
              <a:t>，</a:t>
            </a:r>
            <a:r>
              <a:rPr lang="en-US" altLang="zh-CN"/>
              <a:t>1998</a:t>
            </a:r>
            <a:r>
              <a:rPr lang="zh-CN" altLang="zh-CN"/>
              <a:t>年是</a:t>
            </a:r>
            <a:r>
              <a:rPr lang="en-US" altLang="zh-CN"/>
              <a:t>80%</a:t>
            </a:r>
            <a:r>
              <a:rPr lang="zh-CN" altLang="zh-CN"/>
              <a:t>，而</a:t>
            </a:r>
            <a:r>
              <a:rPr lang="en-US" altLang="zh-CN"/>
              <a:t>1999</a:t>
            </a:r>
            <a:r>
              <a:rPr lang="zh-CN" altLang="zh-CN"/>
              <a:t>年缩减到</a:t>
            </a:r>
            <a:r>
              <a:rPr lang="en-US" altLang="zh-CN"/>
              <a:t>71%</a:t>
            </a:r>
            <a:r>
              <a:rPr lang="zh-CN" altLang="zh-CN"/>
              <a:t>，缩减的主要原因是受亚洲金融风暴的影响信用风险提高了。</a:t>
            </a:r>
          </a:p>
          <a:p>
            <a:pPr eaLnBrk="1" hangingPunct="1"/>
            <a:r>
              <a:rPr lang="zh-CN" altLang="zh-CN"/>
              <a:t>第二，外商投资企业的</a:t>
            </a:r>
            <a:r>
              <a:rPr lang="en-US" altLang="zh-CN"/>
              <a:t>DSO</a:t>
            </a:r>
            <a:r>
              <a:rPr lang="zh-CN" altLang="zh-CN"/>
              <a:t>从</a:t>
            </a:r>
            <a:r>
              <a:rPr lang="en-US" altLang="zh-CN"/>
              <a:t>1998</a:t>
            </a:r>
            <a:r>
              <a:rPr lang="zh-CN" altLang="zh-CN"/>
              <a:t>年的</a:t>
            </a:r>
            <a:r>
              <a:rPr lang="en-US" altLang="zh-CN"/>
              <a:t>100.7</a:t>
            </a:r>
            <a:r>
              <a:rPr lang="zh-CN" altLang="zh-CN"/>
              <a:t>天降到</a:t>
            </a:r>
            <a:r>
              <a:rPr lang="en-US" altLang="zh-CN"/>
              <a:t>1999</a:t>
            </a:r>
            <a:r>
              <a:rPr lang="zh-CN" altLang="zh-CN"/>
              <a:t>年的</a:t>
            </a:r>
            <a:r>
              <a:rPr lang="en-US" altLang="zh-CN"/>
              <a:t>73.9</a:t>
            </a:r>
            <a:r>
              <a:rPr lang="zh-CN" altLang="zh-CN"/>
              <a:t>天，国有企业的</a:t>
            </a:r>
            <a:r>
              <a:rPr lang="en-US" altLang="zh-CN"/>
              <a:t>DSO</a:t>
            </a:r>
            <a:r>
              <a:rPr lang="zh-CN" altLang="zh-CN"/>
              <a:t>是</a:t>
            </a:r>
            <a:r>
              <a:rPr lang="en-US" altLang="zh-CN"/>
              <a:t>84</a:t>
            </a:r>
            <a:r>
              <a:rPr lang="zh-CN" altLang="zh-CN"/>
              <a:t>天，最高的是上市公司，达到</a:t>
            </a:r>
            <a:r>
              <a:rPr lang="en-US" altLang="zh-CN"/>
              <a:t>111</a:t>
            </a:r>
            <a:r>
              <a:rPr lang="zh-CN" altLang="zh-CN"/>
              <a:t>天。从这个数据分析可以看出我们国内市场上的信用状况。</a:t>
            </a:r>
          </a:p>
          <a:p>
            <a:pPr eaLnBrk="1" hangingPunct="1"/>
            <a:r>
              <a:rPr lang="zh-CN" altLang="zh-CN"/>
              <a:t>第三，按行业来分，生产型企业的平均</a:t>
            </a:r>
            <a:r>
              <a:rPr lang="en-US" altLang="zh-CN"/>
              <a:t>DSO</a:t>
            </a:r>
            <a:r>
              <a:rPr lang="zh-CN" altLang="zh-CN"/>
              <a:t>为</a:t>
            </a:r>
            <a:r>
              <a:rPr lang="en-US" altLang="zh-CN"/>
              <a:t>80.7</a:t>
            </a:r>
            <a:r>
              <a:rPr lang="zh-CN" altLang="zh-CN"/>
              <a:t>天，服务类企业的</a:t>
            </a:r>
            <a:r>
              <a:rPr lang="en-US" altLang="zh-CN"/>
              <a:t>DSO</a:t>
            </a:r>
            <a:r>
              <a:rPr lang="zh-CN" altLang="zh-CN"/>
              <a:t>为</a:t>
            </a:r>
            <a:r>
              <a:rPr lang="en-US" altLang="zh-CN"/>
              <a:t>87</a:t>
            </a:r>
            <a:r>
              <a:rPr lang="zh-CN" altLang="zh-CN"/>
              <a:t>天，进出口公司的</a:t>
            </a:r>
            <a:r>
              <a:rPr lang="en-US" altLang="zh-CN"/>
              <a:t>DSO</a:t>
            </a:r>
            <a:r>
              <a:rPr lang="zh-CN" altLang="zh-CN"/>
              <a:t>是</a:t>
            </a:r>
            <a:r>
              <a:rPr lang="en-US" altLang="zh-CN"/>
              <a:t>74</a:t>
            </a:r>
            <a:r>
              <a:rPr lang="zh-CN" altLang="zh-CN"/>
              <a:t>天。对比之下，中国的服务类企业的</a:t>
            </a:r>
            <a:r>
              <a:rPr lang="en-US" altLang="zh-CN"/>
              <a:t>DSO</a:t>
            </a:r>
            <a:r>
              <a:rPr lang="zh-CN" altLang="zh-CN"/>
              <a:t>为</a:t>
            </a:r>
            <a:r>
              <a:rPr lang="en-US" altLang="zh-CN"/>
              <a:t>87</a:t>
            </a:r>
            <a:r>
              <a:rPr lang="zh-CN" altLang="zh-CN"/>
              <a:t>天是很不正常的。</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矩形 1"/>
          <p:cNvSpPr>
            <a:spLocks noChangeArrowheads="1"/>
          </p:cNvSpPr>
          <p:nvPr/>
        </p:nvSpPr>
        <p:spPr bwMode="auto">
          <a:xfrm>
            <a:off x="250825" y="908050"/>
            <a:ext cx="8497888" cy="4524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kumimoji="1" sz="2400">
                <a:solidFill>
                  <a:schemeClr val="tx1"/>
                </a:solidFill>
                <a:latin typeface="Arial" panose="020B0604020202020204" pitchFamily="34" charset="0"/>
                <a:ea typeface="宋体" panose="02010600030101010101" pitchFamily="2" charset="-122"/>
              </a:defRPr>
            </a:lvl1pPr>
            <a:lvl2pPr marL="742950" indent="-285750" eaLnBrk="0" hangingPunct="0">
              <a:defRPr kumimoji="1" sz="2400">
                <a:solidFill>
                  <a:schemeClr val="tx1"/>
                </a:solidFill>
                <a:latin typeface="Arial" panose="020B0604020202020204" pitchFamily="34" charset="0"/>
                <a:ea typeface="宋体" panose="02010600030101010101" pitchFamily="2" charset="-122"/>
              </a:defRPr>
            </a:lvl2pPr>
            <a:lvl3pPr marL="1143000" indent="-228600" eaLnBrk="0" hangingPunct="0">
              <a:defRPr kumimoji="1" sz="2400">
                <a:solidFill>
                  <a:schemeClr val="tx1"/>
                </a:solidFill>
                <a:latin typeface="Arial" panose="020B0604020202020204" pitchFamily="34" charset="0"/>
                <a:ea typeface="宋体" panose="02010600030101010101" pitchFamily="2" charset="-122"/>
              </a:defRPr>
            </a:lvl3pPr>
            <a:lvl4pPr marL="1600200" indent="-228600" eaLnBrk="0" hangingPunct="0">
              <a:defRPr kumimoji="1" sz="2400">
                <a:solidFill>
                  <a:schemeClr val="tx1"/>
                </a:solidFill>
                <a:latin typeface="Arial" panose="020B0604020202020204" pitchFamily="34" charset="0"/>
                <a:ea typeface="宋体" panose="02010600030101010101" pitchFamily="2" charset="-122"/>
              </a:defRPr>
            </a:lvl4pPr>
            <a:lvl5pPr marL="2057400" indent="-228600" eaLnBrk="0" hangingPunct="0">
              <a:defRPr kumimoji="1" sz="24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kumimoji="1" sz="24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kumimoji="1" sz="24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kumimoji="1" sz="24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kumimoji="1" sz="2400">
                <a:solidFill>
                  <a:schemeClr val="tx1"/>
                </a:solidFill>
                <a:latin typeface="Arial" panose="020B0604020202020204" pitchFamily="34" charset="0"/>
                <a:ea typeface="宋体" panose="02010600030101010101" pitchFamily="2" charset="-122"/>
              </a:defRPr>
            </a:lvl9pPr>
          </a:lstStyle>
          <a:p>
            <a:pPr eaLnBrk="1" hangingPunct="1"/>
            <a:r>
              <a:rPr lang="zh-CN" altLang="zh-CN"/>
              <a:t>第四，本次调查发现，</a:t>
            </a:r>
            <a:r>
              <a:rPr lang="en-US" altLang="zh-CN"/>
              <a:t>41%</a:t>
            </a:r>
            <a:r>
              <a:rPr lang="zh-CN" altLang="zh-CN"/>
              <a:t>的企业落实了标准化的信用审核程序，这些企业的平均</a:t>
            </a:r>
            <a:r>
              <a:rPr lang="en-US" altLang="zh-CN"/>
              <a:t>DSO</a:t>
            </a:r>
            <a:r>
              <a:rPr lang="zh-CN" altLang="zh-CN"/>
              <a:t>为</a:t>
            </a:r>
            <a:r>
              <a:rPr lang="en-US" altLang="zh-CN"/>
              <a:t>67</a:t>
            </a:r>
            <a:r>
              <a:rPr lang="zh-CN" altLang="zh-CN"/>
              <a:t>天，而其他没有采取措施的企业，平均</a:t>
            </a:r>
            <a:r>
              <a:rPr lang="en-US" altLang="zh-CN"/>
              <a:t>DSO</a:t>
            </a:r>
            <a:r>
              <a:rPr lang="zh-CN" altLang="zh-CN"/>
              <a:t>为</a:t>
            </a:r>
            <a:r>
              <a:rPr lang="en-US" altLang="zh-CN"/>
              <a:t>91</a:t>
            </a:r>
            <a:r>
              <a:rPr lang="zh-CN" altLang="zh-CN"/>
              <a:t>天。这些情况应该引起我们的重视，也就是说，我们要认真地分析中国当前的风险管理情况，然后研究相应的对策。</a:t>
            </a:r>
          </a:p>
          <a:p>
            <a:pPr eaLnBrk="1" hangingPunct="1"/>
            <a:r>
              <a:rPr lang="en-US" altLang="zh-CN"/>
              <a:t>D.</a:t>
            </a:r>
            <a:r>
              <a:rPr lang="zh-CN" altLang="zh-CN"/>
              <a:t>发货的确认</a:t>
            </a:r>
          </a:p>
          <a:p>
            <a:pPr eaLnBrk="1" hangingPunct="1"/>
            <a:r>
              <a:rPr lang="zh-CN" altLang="zh-CN"/>
              <a:t>应收账款的回收，很重要的一点是发货的确认。发货的确认是一个重要的法律文件，因为货发出之后，如果对方确认了，那么我们寻求司法保护时就有充分的法律依据。</a:t>
            </a:r>
          </a:p>
          <a:p>
            <a:pPr eaLnBrk="1" hangingPunct="1"/>
            <a:r>
              <a:rPr lang="zh-CN" altLang="zh-CN"/>
              <a:t>★收账政策这一知识点除了包括以上内容外，还包括</a:t>
            </a:r>
            <a:r>
              <a:rPr lang="en-US" altLang="zh-CN"/>
              <a:t>11</a:t>
            </a:r>
            <a:r>
              <a:rPr lang="zh-CN" altLang="zh-CN"/>
              <a:t>步收账程序、客户赖账或拖延的危险信号及赖账或拖延的对策三个内容，这三个内容将在下一讲阐述。</a:t>
            </a: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凸显">
  <a:themeElements>
    <a:clrScheme name="凸显">
      <a:dk1>
        <a:sysClr val="windowText" lastClr="000000"/>
      </a:dk1>
      <a:lt1>
        <a:sysClr val="window" lastClr="C7EDCC"/>
      </a:lt1>
      <a:dk2>
        <a:srgbClr val="575F6D"/>
      </a:dk2>
      <a:lt2>
        <a:srgbClr val="FFF39D"/>
      </a:lt2>
      <a:accent1>
        <a:srgbClr val="FE8637"/>
      </a:accent1>
      <a:accent2>
        <a:srgbClr val="7598D9"/>
      </a:accent2>
      <a:accent3>
        <a:srgbClr val="B32C16"/>
      </a:accent3>
      <a:accent4>
        <a:srgbClr val="F5CD2D"/>
      </a:accent4>
      <a:accent5>
        <a:srgbClr val="AEBAD5"/>
      </a:accent5>
      <a:accent6>
        <a:srgbClr val="777C84"/>
      </a:accent6>
      <a:hlink>
        <a:srgbClr val="D2611C"/>
      </a:hlink>
      <a:folHlink>
        <a:srgbClr val="3B435B"/>
      </a:folHlink>
    </a:clrScheme>
    <a:fontScheme name="凸显">
      <a:majorFont>
        <a:latin typeface="Century Schoolbook"/>
        <a:ea typeface=""/>
        <a:cs typeface=""/>
        <a:font script="Jpan" typeface="ＭＳ Ｐ明朝"/>
        <a:font script="Hang" typeface="휴먼매직체"/>
        <a:font script="Hans" typeface="华文楷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entury Schoolbook"/>
        <a:ea typeface=""/>
        <a:cs typeface=""/>
        <a:font script="Jpan" typeface="ＭＳ Ｐ明朝"/>
        <a:font script="Hang" typeface="휴먼매직체"/>
        <a:font script="Hans" typeface="宋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凸显">
      <a:fillStyleLst>
        <a:solidFill>
          <a:schemeClr val="phClr"/>
        </a:solidFill>
        <a:gradFill rotWithShape="1">
          <a:gsLst>
            <a:gs pos="0">
              <a:schemeClr val="phClr">
                <a:tint val="35000"/>
                <a:satMod val="260000"/>
              </a:schemeClr>
            </a:gs>
            <a:gs pos="30000">
              <a:schemeClr val="phClr">
                <a:tint val="38000"/>
                <a:satMod val="260000"/>
              </a:schemeClr>
            </a:gs>
            <a:gs pos="75000">
              <a:schemeClr val="phClr">
                <a:tint val="55000"/>
                <a:satMod val="255000"/>
              </a:schemeClr>
            </a:gs>
            <a:gs pos="100000">
              <a:schemeClr val="phClr">
                <a:tint val="70000"/>
                <a:satMod val="255000"/>
              </a:schemeClr>
            </a:gs>
          </a:gsLst>
          <a:path path="circle">
            <a:fillToRect l="5000" t="100000" r="120000" b="10000"/>
          </a:path>
        </a:gradFill>
        <a:gradFill rotWithShape="1">
          <a:gsLst>
            <a:gs pos="0">
              <a:schemeClr val="phClr">
                <a:shade val="63000"/>
                <a:satMod val="165000"/>
              </a:schemeClr>
            </a:gs>
            <a:gs pos="30000">
              <a:schemeClr val="phClr">
                <a:shade val="58000"/>
                <a:satMod val="165000"/>
              </a:schemeClr>
            </a:gs>
            <a:gs pos="75000">
              <a:schemeClr val="phClr">
                <a:shade val="30000"/>
                <a:satMod val="175000"/>
              </a:schemeClr>
            </a:gs>
            <a:gs pos="100000">
              <a:schemeClr val="phClr">
                <a:shade val="15000"/>
                <a:satMod val="175000"/>
              </a:schemeClr>
            </a:gs>
          </a:gsLst>
          <a:path path="circle">
            <a:fillToRect l="5000" t="100000" r="120000" b="10000"/>
          </a:path>
        </a:gradFill>
      </a:fillStyleLst>
      <a:lnStyleLst>
        <a:ln w="12700" cap="flat" cmpd="sng" algn="ctr">
          <a:solidFill>
            <a:schemeClr val="phClr">
              <a:shade val="70000"/>
              <a:satMod val="150000"/>
            </a:schemeClr>
          </a:solidFill>
          <a:prstDash val="solid"/>
        </a:ln>
        <a:ln w="25400" cap="flat" cmpd="sng" algn="ctr">
          <a:solidFill>
            <a:schemeClr val="phClr"/>
          </a:solidFill>
          <a:prstDash val="solid"/>
        </a:ln>
        <a:ln w="34925" cap="flat" cmpd="sng" algn="ctr">
          <a:solidFill>
            <a:schemeClr val="phClr"/>
          </a:solidFill>
          <a:prstDash val="solid"/>
        </a:ln>
      </a:lnStyleLst>
      <a:effectStyleLst>
        <a:effectStyle>
          <a:effectLst>
            <a:outerShdw blurRad="50800" dist="25000" dir="5400000" rotWithShape="0">
              <a:srgbClr val="000000">
                <a:alpha val="40000"/>
              </a:srgbClr>
            </a:outerShdw>
          </a:effectLst>
        </a:effectStyle>
        <a:effectStyle>
          <a:effectLst>
            <a:outerShdw blurRad="50800" dist="20000" dir="5400000" rotWithShape="0">
              <a:srgbClr val="000000">
                <a:alpha val="42000"/>
              </a:srgbClr>
            </a:outerShdw>
          </a:effectLst>
        </a:effectStyle>
        <a:effectStyle>
          <a:effectLst>
            <a:outerShdw blurRad="50800" dist="20000" dir="5400000" rotWithShape="0">
              <a:srgbClr val="000000">
                <a:alpha val="42000"/>
              </a:srgbClr>
            </a:outerShdw>
          </a:effectLst>
          <a:scene3d>
            <a:camera prst="orthographicFront">
              <a:rot lat="0" lon="0" rev="0"/>
            </a:camera>
            <a:lightRig rig="balanced" dir="t">
              <a:rot lat="0" lon="0" rev="0"/>
            </a:lightRig>
          </a:scene3d>
          <a:sp3d>
            <a:bevelT w="47625" h="69850"/>
            <a:contourClr>
              <a:schemeClr val="lt1"/>
            </a:contourClr>
          </a:sp3d>
        </a:effectStyle>
      </a:effectStyleLst>
      <a:bgFillStyleLst>
        <a:solidFill>
          <a:schemeClr val="phClr"/>
        </a:solidFill>
        <a:gradFill rotWithShape="1">
          <a:gsLst>
            <a:gs pos="0">
              <a:schemeClr val="phClr">
                <a:shade val="58000"/>
                <a:satMod val="125000"/>
              </a:schemeClr>
            </a:gs>
            <a:gs pos="40000">
              <a:schemeClr val="phClr">
                <a:tint val="90000"/>
                <a:shade val="90000"/>
                <a:satMod val="120000"/>
              </a:schemeClr>
            </a:gs>
            <a:gs pos="100000">
              <a:schemeClr val="phClr">
                <a:tint val="50000"/>
              </a:schemeClr>
            </a:gs>
          </a:gsLst>
          <a:lin ang="16200000" scaled="1"/>
        </a:gradFill>
        <a:blipFill>
          <a:blip xmlns:r="http://schemas.openxmlformats.org/officeDocument/2006/relationships" r:embed="rId1">
            <a:duotone>
              <a:schemeClr val="phClr">
                <a:shade val="80000"/>
              </a:schemeClr>
              <a:schemeClr val="phClr">
                <a:tint val="91000"/>
              </a:schemeClr>
            </a:duotone>
          </a:blip>
          <a:tile tx="0" ty="0" sx="40000" sy="50000" flip="y" algn="tl"/>
        </a:blipFill>
      </a:bgFillStyleLst>
    </a:fmtScheme>
  </a:themeElements>
  <a:objectDefaults/>
  <a:extraClrSchemeLst/>
</a:theme>
</file>

<file path=ppt/theme/themeOverride1.xml><?xml version="1.0" encoding="utf-8"?>
<a:themeOverride xmlns:a="http://schemas.openxmlformats.org/drawingml/2006/main">
  <a:clrScheme name="凸显">
    <a:dk1>
      <a:sysClr val="windowText" lastClr="000000"/>
    </a:dk1>
    <a:lt1>
      <a:sysClr val="window" lastClr="C7EDCC"/>
    </a:lt1>
    <a:dk2>
      <a:srgbClr val="575F6D"/>
    </a:dk2>
    <a:lt2>
      <a:srgbClr val="FFF39D"/>
    </a:lt2>
    <a:accent1>
      <a:srgbClr val="FE8637"/>
    </a:accent1>
    <a:accent2>
      <a:srgbClr val="7598D9"/>
    </a:accent2>
    <a:accent3>
      <a:srgbClr val="B32C16"/>
    </a:accent3>
    <a:accent4>
      <a:srgbClr val="F5CD2D"/>
    </a:accent4>
    <a:accent5>
      <a:srgbClr val="AEBAD5"/>
    </a:accent5>
    <a:accent6>
      <a:srgbClr val="777C84"/>
    </a:accent6>
    <a:hlink>
      <a:srgbClr val="D2611C"/>
    </a:hlink>
    <a:folHlink>
      <a:srgbClr val="3B435B"/>
    </a:folHlink>
  </a:clrScheme>
</a:themeOverride>
</file>

<file path=docProps/app.xml><?xml version="1.0" encoding="utf-8"?>
<Properties xmlns="http://schemas.openxmlformats.org/officeDocument/2006/extended-properties" xmlns:vt="http://schemas.openxmlformats.org/officeDocument/2006/docPropsVTypes">
  <Template>Oriel</Template>
  <TotalTime>2506</TotalTime>
  <Words>1661</Words>
  <Application>Microsoft Office PowerPoint</Application>
  <PresentationFormat>全屏显示(4:3)</PresentationFormat>
  <Paragraphs>109</Paragraphs>
  <Slides>20</Slides>
  <Notes>0</Notes>
  <HiddenSlides>0</HiddenSlides>
  <MMClips>0</MMClips>
  <ScaleCrop>false</ScaleCrop>
  <HeadingPairs>
    <vt:vector size="6" baseType="variant">
      <vt:variant>
        <vt:lpstr>已用的字体</vt:lpstr>
      </vt:variant>
      <vt:variant>
        <vt:i4>12</vt:i4>
      </vt:variant>
      <vt:variant>
        <vt:lpstr>主题</vt:lpstr>
      </vt:variant>
      <vt:variant>
        <vt:i4>1</vt:i4>
      </vt:variant>
      <vt:variant>
        <vt:lpstr>幻灯片标题</vt:lpstr>
      </vt:variant>
      <vt:variant>
        <vt:i4>20</vt:i4>
      </vt:variant>
    </vt:vector>
  </HeadingPairs>
  <TitlesOfParts>
    <vt:vector size="33" baseType="lpstr">
      <vt:lpstr>黑体</vt:lpstr>
      <vt:lpstr>华文行楷</vt:lpstr>
      <vt:lpstr>华文楷体</vt:lpstr>
      <vt:lpstr>华文细黑</vt:lpstr>
      <vt:lpstr>华文新魏</vt:lpstr>
      <vt:lpstr>宋体</vt:lpstr>
      <vt:lpstr>幼圆</vt:lpstr>
      <vt:lpstr>Arial</vt:lpstr>
      <vt:lpstr>Century Schoolbook</vt:lpstr>
      <vt:lpstr>Times New Roman</vt:lpstr>
      <vt:lpstr>Wingdings</vt:lpstr>
      <vt:lpstr>Wingdings 2</vt:lpstr>
      <vt:lpstr>凸显</vt:lpstr>
      <vt:lpstr>DSO专题讲座</vt:lpstr>
      <vt:lpstr>一、应收账款含义</vt:lpstr>
      <vt:lpstr>二、为什么要加强应收账款的管理</vt:lpstr>
      <vt:lpstr>PowerPoint 演示文稿</vt:lpstr>
      <vt:lpstr>三、应收账款的分析工具</vt:lpstr>
      <vt:lpstr>PowerPoint 演示文稿</vt:lpstr>
      <vt:lpstr>四、DSO含义</vt:lpstr>
      <vt:lpstr>五、计算方法</vt:lpstr>
      <vt:lpstr>PowerPoint 演示文稿</vt:lpstr>
      <vt:lpstr>PowerPoint 演示文稿</vt:lpstr>
      <vt:lpstr>PowerPoint 演示文稿</vt:lpstr>
      <vt:lpstr>PowerPoint 演示文稿</vt:lpstr>
      <vt:lpstr>PowerPoint 演示文稿</vt:lpstr>
      <vt:lpstr>PowerPoint 演示文稿</vt:lpstr>
      <vt:lpstr>（4）平均周转率法</vt:lpstr>
      <vt:lpstr>六、DSO作用</vt:lpstr>
      <vt:lpstr>PowerPoint 演示文稿</vt:lpstr>
      <vt:lpstr>PowerPoint 演示文稿</vt:lpstr>
      <vt:lpstr>PowerPoint 演示文稿</vt:lpstr>
      <vt:lpstr>PowerPoint 演示文稿</vt:lpstr>
    </vt:vector>
  </TitlesOfParts>
  <Company>十堰职业技术学院</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会计基础</dc:title>
  <dc:creator>sff</dc:creator>
  <cp:lastModifiedBy>张艳坤</cp:lastModifiedBy>
  <cp:revision>205</cp:revision>
  <dcterms:created xsi:type="dcterms:W3CDTF">2002-11-05T07:39:12Z</dcterms:created>
  <dcterms:modified xsi:type="dcterms:W3CDTF">2015-06-12T13:29:19Z</dcterms:modified>
</cp:coreProperties>
</file>