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5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EAECA-2249-46D9-A6CC-8B593CF2CCA6}" type="datetimeFigureOut">
              <a:rPr lang="zh-CN" altLang="en-US" smtClean="0"/>
              <a:t>2012/7/30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291F2-5735-4B6D-B036-2880954272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05848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EAECA-2249-46D9-A6CC-8B593CF2CCA6}" type="datetimeFigureOut">
              <a:rPr lang="zh-CN" altLang="en-US" smtClean="0"/>
              <a:t>2012/7/30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291F2-5735-4B6D-B036-2880954272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08933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EAECA-2249-46D9-A6CC-8B593CF2CCA6}" type="datetimeFigureOut">
              <a:rPr lang="zh-CN" altLang="en-US" smtClean="0"/>
              <a:t>2012/7/30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291F2-5735-4B6D-B036-2880954272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9125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EAECA-2249-46D9-A6CC-8B593CF2CCA6}" type="datetimeFigureOut">
              <a:rPr lang="zh-CN" altLang="en-US" smtClean="0"/>
              <a:t>2012/7/30 Monday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291F2-5735-4B6D-B036-2880954272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10071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EAECA-2249-46D9-A6CC-8B593CF2CCA6}" type="datetimeFigureOut">
              <a:rPr lang="zh-CN" altLang="en-US" smtClean="0"/>
              <a:t>2012/7/30 Monday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291F2-5735-4B6D-B036-2880954272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5547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EAECA-2249-46D9-A6CC-8B593CF2CCA6}" type="datetimeFigureOut">
              <a:rPr lang="zh-CN" altLang="en-US" smtClean="0"/>
              <a:t>2012/7/30 Monday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291F2-5735-4B6D-B036-2880954272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4841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EAECA-2249-46D9-A6CC-8B593CF2CCA6}" type="datetimeFigureOut">
              <a:rPr lang="zh-CN" altLang="en-US" smtClean="0"/>
              <a:t>2012/7/30 Monday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291F2-5735-4B6D-B036-2880954272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9913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EAECA-2249-46D9-A6CC-8B593CF2CCA6}" type="datetimeFigureOut">
              <a:rPr lang="zh-CN" altLang="en-US" smtClean="0"/>
              <a:t>2012/7/30 Monday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291F2-5735-4B6D-B036-2880954272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1569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EAECA-2249-46D9-A6CC-8B593CF2CCA6}" type="datetimeFigureOut">
              <a:rPr lang="zh-CN" altLang="en-US" smtClean="0"/>
              <a:t>2012/7/30 Monday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291F2-5735-4B6D-B036-2880954272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5791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EAECA-2249-46D9-A6CC-8B593CF2CCA6}" type="datetimeFigureOut">
              <a:rPr lang="zh-CN" altLang="en-US" smtClean="0"/>
              <a:t>2012/7/30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291F2-5735-4B6D-B036-2880954272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07072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EAECA-2249-46D9-A6CC-8B593CF2CCA6}" type="datetimeFigureOut">
              <a:rPr lang="zh-CN" altLang="en-US" smtClean="0"/>
              <a:t>2012/7/30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291F2-5735-4B6D-B036-2880954272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2186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7EAECA-2249-46D9-A6CC-8B593CF2CCA6}" type="datetimeFigureOut">
              <a:rPr lang="zh-CN" altLang="en-US" smtClean="0"/>
              <a:t>2012/7/30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0291F2-5735-4B6D-B036-2880954272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2948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/>
              <p:cNvSpPr txBox="1"/>
              <p:nvPr/>
            </p:nvSpPr>
            <p:spPr>
              <a:xfrm>
                <a:off x="755576" y="1981852"/>
                <a:ext cx="5342553" cy="11310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3200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n-US" altLang="zh-CN" sz="32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zh-CN" altLang="en-US" sz="3200" i="1">
                              <a:latin typeface="Cambria Math"/>
                            </a:rPr>
                            <m:t>净利润</m:t>
                          </m:r>
                        </m:num>
                        <m:den>
                          <m:r>
                            <a:rPr lang="zh-CN" altLang="en-US" sz="3200" i="1">
                              <a:latin typeface="Cambria Math"/>
                            </a:rPr>
                            <m:t>总收入</m:t>
                          </m:r>
                        </m:den>
                      </m:f>
                      <m:r>
                        <a:rPr lang="en-US" altLang="zh-CN" sz="3200" i="1" smtClean="0">
                          <a:latin typeface="Cambria Math"/>
                          <a:ea typeface="Cambria Math"/>
                        </a:rPr>
                        <m:t>×</m:t>
                      </m:r>
                      <m:f>
                        <m:fPr>
                          <m:ctrlPr>
                            <a:rPr lang="en-US" altLang="zh-CN" sz="320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zh-CN" altLang="en-US" sz="3200" i="1">
                              <a:latin typeface="Cambria Math"/>
                              <a:ea typeface="Cambria Math"/>
                            </a:rPr>
                            <m:t>总收入</m:t>
                          </m:r>
                        </m:num>
                        <m:den>
                          <m:r>
                            <a:rPr lang="zh-CN" altLang="en-US" sz="3200" i="1">
                              <a:latin typeface="Cambria Math"/>
                              <a:ea typeface="Cambria Math"/>
                            </a:rPr>
                            <m:t>总资产</m:t>
                          </m:r>
                        </m:den>
                      </m:f>
                      <m:r>
                        <a:rPr lang="en-US" altLang="zh-CN" sz="3200" i="1" smtClean="0">
                          <a:latin typeface="Cambria Math"/>
                          <a:ea typeface="Cambria Math"/>
                        </a:rPr>
                        <m:t>×</m:t>
                      </m:r>
                      <m:f>
                        <m:fPr>
                          <m:ctrlPr>
                            <a:rPr lang="en-US" altLang="zh-CN" sz="320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zh-CN" altLang="en-US" sz="3200" i="1">
                              <a:latin typeface="Cambria Math"/>
                              <a:ea typeface="Cambria Math"/>
                            </a:rPr>
                            <m:t>总资产</m:t>
                          </m:r>
                        </m:num>
                        <m:den>
                          <m:r>
                            <a:rPr lang="zh-CN" altLang="en-US" sz="3200" i="1">
                              <a:latin typeface="Cambria Math"/>
                              <a:ea typeface="Cambria Math"/>
                            </a:rPr>
                            <m:t>净资产</m:t>
                          </m:r>
                        </m:den>
                      </m:f>
                    </m:oMath>
                  </m:oMathPara>
                </a14:m>
                <a:endParaRPr lang="zh-CN" altLang="en-US" sz="3200" dirty="0"/>
              </a:p>
            </p:txBody>
          </p:sp>
        </mc:Choice>
        <mc:Fallback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576" y="1981852"/>
                <a:ext cx="5342553" cy="1131079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/>
              <p:cNvSpPr txBox="1"/>
              <p:nvPr/>
            </p:nvSpPr>
            <p:spPr>
              <a:xfrm>
                <a:off x="1115616" y="502842"/>
                <a:ext cx="5662127" cy="79855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股东回报率</a:t>
                </a:r>
                <a:r>
                  <a:rPr lang="zh-CN" altLang="en-US" sz="2400" b="1" i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mbria Math"/>
                  </a:rPr>
                  <a:t>（权益报酬率）</a:t>
                </a:r>
                <a:r>
                  <a:rPr lang="en-US" altLang="zh-CN" sz="2400" b="1" i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mbria Math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zh-CN" altLang="en-US" sz="24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净利润</m:t>
                        </m:r>
                      </m:num>
                      <m:den>
                        <m:r>
                          <a:rPr lang="zh-CN" altLang="en-US" sz="24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平均</m:t>
                        </m:r>
                        <m:r>
                          <a:rPr lang="zh-CN" altLang="en-US" sz="24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净</m:t>
                        </m:r>
                        <m:r>
                          <a:rPr lang="zh-CN" altLang="en-US" sz="24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资产</m:t>
                        </m:r>
                      </m:den>
                    </m:f>
                  </m:oMath>
                </a14:m>
                <a:endParaRPr lang="zh-CN" alt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5616" y="502842"/>
                <a:ext cx="5662127" cy="798552"/>
              </a:xfrm>
              <a:prstGeom prst="rect">
                <a:avLst/>
              </a:prstGeom>
              <a:blipFill rotWithShape="1">
                <a:blip r:embed="rId3"/>
                <a:stretch>
                  <a:fillRect l="-1830" b="-229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椭圆 5"/>
          <p:cNvSpPr/>
          <p:nvPr/>
        </p:nvSpPr>
        <p:spPr>
          <a:xfrm>
            <a:off x="1403648" y="3356992"/>
            <a:ext cx="1008112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赢利能力</a:t>
            </a:r>
            <a:endParaRPr lang="zh-CN" altLang="en-US" dirty="0"/>
          </a:p>
        </p:txBody>
      </p:sp>
      <p:sp>
        <p:nvSpPr>
          <p:cNvPr id="7" name="椭圆 6"/>
          <p:cNvSpPr/>
          <p:nvPr/>
        </p:nvSpPr>
        <p:spPr>
          <a:xfrm>
            <a:off x="3256586" y="3356992"/>
            <a:ext cx="1008112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资产管理</a:t>
            </a:r>
            <a:endParaRPr lang="en-US" altLang="zh-CN" dirty="0" smtClean="0"/>
          </a:p>
        </p:txBody>
      </p:sp>
      <p:sp>
        <p:nvSpPr>
          <p:cNvPr id="8" name="椭圆 7"/>
          <p:cNvSpPr/>
          <p:nvPr/>
        </p:nvSpPr>
        <p:spPr>
          <a:xfrm>
            <a:off x="4893501" y="3356992"/>
            <a:ext cx="1008112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负债比率</a:t>
            </a:r>
          </a:p>
        </p:txBody>
      </p:sp>
      <p:cxnSp>
        <p:nvCxnSpPr>
          <p:cNvPr id="10" name="直接箭头连接符 9"/>
          <p:cNvCxnSpPr>
            <a:stCxn id="6" idx="0"/>
          </p:cNvCxnSpPr>
          <p:nvPr/>
        </p:nvCxnSpPr>
        <p:spPr>
          <a:xfrm flipV="1">
            <a:off x="1907704" y="3112931"/>
            <a:ext cx="0" cy="24406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箭头连接符 13"/>
          <p:cNvCxnSpPr>
            <a:stCxn id="7" idx="0"/>
          </p:cNvCxnSpPr>
          <p:nvPr/>
        </p:nvCxnSpPr>
        <p:spPr>
          <a:xfrm flipV="1">
            <a:off x="3760642" y="3112931"/>
            <a:ext cx="0" cy="24406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箭头连接符 15"/>
          <p:cNvCxnSpPr>
            <a:stCxn id="8" idx="0"/>
          </p:cNvCxnSpPr>
          <p:nvPr/>
        </p:nvCxnSpPr>
        <p:spPr>
          <a:xfrm flipV="1">
            <a:off x="5397557" y="3112931"/>
            <a:ext cx="0" cy="24406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>
            <a:stCxn id="6" idx="6"/>
            <a:endCxn id="7" idx="2"/>
          </p:cNvCxnSpPr>
          <p:nvPr/>
        </p:nvCxnSpPr>
        <p:spPr>
          <a:xfrm>
            <a:off x="2411760" y="3789040"/>
            <a:ext cx="8448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>
            <a:stCxn id="7" idx="6"/>
            <a:endCxn id="8" idx="2"/>
          </p:cNvCxnSpPr>
          <p:nvPr/>
        </p:nvCxnSpPr>
        <p:spPr>
          <a:xfrm>
            <a:off x="4264698" y="3789040"/>
            <a:ext cx="62880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1115616" y="1461848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利润率贡献因素</a:t>
            </a:r>
            <a:endParaRPr lang="zh-CN" alt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4716016" y="146091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杠杆因素</a:t>
            </a:r>
            <a:endParaRPr lang="en-US" altLang="zh-CN" dirty="0" smtClean="0"/>
          </a:p>
        </p:txBody>
      </p:sp>
      <p:sp>
        <p:nvSpPr>
          <p:cNvPr id="23" name="TextBox 22"/>
          <p:cNvSpPr txBox="1"/>
          <p:nvPr/>
        </p:nvSpPr>
        <p:spPr>
          <a:xfrm>
            <a:off x="2916109" y="1460916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资产周转因素</a:t>
            </a:r>
            <a:endParaRPr lang="en-US" altLang="zh-CN" dirty="0" smtClean="0"/>
          </a:p>
        </p:txBody>
      </p:sp>
      <p:sp>
        <p:nvSpPr>
          <p:cNvPr id="24" name="TextBox 23"/>
          <p:cNvSpPr txBox="1"/>
          <p:nvPr/>
        </p:nvSpPr>
        <p:spPr>
          <a:xfrm>
            <a:off x="6098129" y="2363365"/>
            <a:ext cx="27093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/>
              <a:t>影响指标的因素</a:t>
            </a:r>
            <a:endParaRPr lang="zh-CN" altLang="en-US" sz="2800" b="1" dirty="0"/>
          </a:p>
        </p:txBody>
      </p:sp>
      <p:cxnSp>
        <p:nvCxnSpPr>
          <p:cNvPr id="26" name="肘形连接符 25"/>
          <p:cNvCxnSpPr>
            <a:stCxn id="8" idx="6"/>
            <a:endCxn id="24" idx="2"/>
          </p:cNvCxnSpPr>
          <p:nvPr/>
        </p:nvCxnSpPr>
        <p:spPr>
          <a:xfrm flipV="1">
            <a:off x="5901613" y="2886585"/>
            <a:ext cx="1551214" cy="902455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>
            <a:stCxn id="21" idx="3"/>
            <a:endCxn id="23" idx="1"/>
          </p:cNvCxnSpPr>
          <p:nvPr/>
        </p:nvCxnSpPr>
        <p:spPr>
          <a:xfrm flipV="1">
            <a:off x="2916109" y="1645582"/>
            <a:ext cx="0" cy="9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>
            <a:stCxn id="23" idx="3"/>
            <a:endCxn id="22" idx="1"/>
          </p:cNvCxnSpPr>
          <p:nvPr/>
        </p:nvCxnSpPr>
        <p:spPr>
          <a:xfrm>
            <a:off x="4485769" y="1645582"/>
            <a:ext cx="23024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肘形连接符 31"/>
          <p:cNvCxnSpPr>
            <a:stCxn id="22" idx="3"/>
            <a:endCxn id="24" idx="0"/>
          </p:cNvCxnSpPr>
          <p:nvPr/>
        </p:nvCxnSpPr>
        <p:spPr>
          <a:xfrm>
            <a:off x="5824012" y="1645582"/>
            <a:ext cx="1628815" cy="717783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83729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48</Words>
  <Application>Microsoft Office PowerPoint</Application>
  <PresentationFormat>全屏显示(4:3)</PresentationFormat>
  <Paragraphs>9</Paragraphs>
  <Slides>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Office 主题​​</vt:lpstr>
      <vt:lpstr>PowerPoint 演示文稿</vt:lpstr>
    </vt:vector>
  </TitlesOfParts>
  <Company>融资租赁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张艳坤</dc:creator>
  <cp:lastModifiedBy>张艳坤</cp:lastModifiedBy>
  <cp:revision>1</cp:revision>
  <dcterms:created xsi:type="dcterms:W3CDTF">2012-07-30T06:29:17Z</dcterms:created>
  <dcterms:modified xsi:type="dcterms:W3CDTF">2012-07-30T06:38:41Z</dcterms:modified>
</cp:coreProperties>
</file>